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2" r:id="rId15"/>
    <p:sldId id="273" r:id="rId16"/>
    <p:sldId id="274" r:id="rId17"/>
    <p:sldId id="275" r:id="rId18"/>
    <p:sldId id="276" r:id="rId19"/>
    <p:sldId id="271" r:id="rId20"/>
    <p:sldId id="277" r:id="rId21"/>
    <p:sldId id="258" r:id="rId22"/>
    <p:sldId id="25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766E7-9C96-4890-BBB5-6EA7523C1250}" type="datetimeFigureOut">
              <a:rPr lang="en-US" smtClean="0"/>
              <a:t>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02FD8-B319-40EA-AF71-8B9B808A8D0B}" type="slidenum">
              <a:rPr lang="en-US" smtClean="0"/>
              <a:t>‹#›</a:t>
            </a:fld>
            <a:endParaRPr lang="en-US"/>
          </a:p>
        </p:txBody>
      </p:sp>
    </p:spTree>
    <p:extLst>
      <p:ext uri="{BB962C8B-B14F-4D97-AF65-F5344CB8AC3E}">
        <p14:creationId xmlns:p14="http://schemas.microsoft.com/office/powerpoint/2010/main" val="11291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12/7/2018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12/7/2018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B822-7E0D-4398-BAD3-193D260D30B8}"/>
              </a:ext>
            </a:extLst>
          </p:cNvPr>
          <p:cNvSpPr>
            <a:spLocks noGrp="1"/>
          </p:cNvSpPr>
          <p:nvPr>
            <p:ph type="ctrTitle"/>
          </p:nvPr>
        </p:nvSpPr>
        <p:spPr/>
        <p:txBody>
          <a:bodyPr/>
          <a:lstStyle/>
          <a:p>
            <a:r>
              <a:rPr lang="en-US" sz="4800" dirty="0"/>
              <a:t>NYC Taxi Price </a:t>
            </a:r>
            <a:r>
              <a:rPr lang="en-US" sz="4800" dirty="0" err="1"/>
              <a:t>Pridiction</a:t>
            </a:r>
            <a:endParaRPr lang="en-US" sz="4800" dirty="0"/>
          </a:p>
        </p:txBody>
      </p:sp>
      <p:sp>
        <p:nvSpPr>
          <p:cNvPr id="3" name="Subtitle 2">
            <a:extLst>
              <a:ext uri="{FF2B5EF4-FFF2-40B4-BE49-F238E27FC236}">
                <a16:creationId xmlns:a16="http://schemas.microsoft.com/office/drawing/2014/main" id="{14B8E1C5-F669-47C6-BF8B-EA78175795CE}"/>
              </a:ext>
            </a:extLst>
          </p:cNvPr>
          <p:cNvSpPr>
            <a:spLocks noGrp="1"/>
          </p:cNvSpPr>
          <p:nvPr>
            <p:ph type="subTitle" idx="1"/>
          </p:nvPr>
        </p:nvSpPr>
        <p:spPr/>
        <p:txBody>
          <a:bodyPr/>
          <a:lstStyle/>
          <a:p>
            <a:r>
              <a:rPr lang="en-US" dirty="0"/>
              <a:t>CSC 570 Big Data</a:t>
            </a:r>
          </a:p>
          <a:p>
            <a:r>
              <a:rPr lang="en-US" dirty="0"/>
              <a:t>By : Sheraz Ahmed &amp; Shantanu </a:t>
            </a:r>
            <a:r>
              <a:rPr lang="en-US" dirty="0" err="1"/>
              <a:t>Dharmavat</a:t>
            </a:r>
            <a:endParaRPr lang="en-US" dirty="0"/>
          </a:p>
        </p:txBody>
      </p:sp>
    </p:spTree>
    <p:extLst>
      <p:ext uri="{BB962C8B-B14F-4D97-AF65-F5344CB8AC3E}">
        <p14:creationId xmlns:p14="http://schemas.microsoft.com/office/powerpoint/2010/main" val="1009996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90E8-E39B-43AE-AF27-79BAFDC385C9}"/>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D28F9F1B-C0F4-4307-8680-40F15EE865F3}"/>
              </a:ext>
            </a:extLst>
          </p:cNvPr>
          <p:cNvSpPr>
            <a:spLocks noGrp="1"/>
          </p:cNvSpPr>
          <p:nvPr>
            <p:ph idx="1"/>
          </p:nvPr>
        </p:nvSpPr>
        <p:spPr/>
        <p:txBody>
          <a:bodyPr/>
          <a:lstStyle/>
          <a:p>
            <a:pPr marL="0" indent="0">
              <a:buNone/>
            </a:pPr>
            <a:r>
              <a:rPr lang="en-US" dirty="0"/>
              <a:t>We using Regression for the prediction of fare amount:</a:t>
            </a:r>
          </a:p>
          <a:p>
            <a:pPr marL="0" indent="0">
              <a:buNone/>
            </a:pPr>
            <a:r>
              <a:rPr lang="en-US" dirty="0"/>
              <a:t>We are using four Regression Algorithms:</a:t>
            </a:r>
          </a:p>
          <a:p>
            <a:pPr marL="457200" indent="-457200">
              <a:buFont typeface="+mj-lt"/>
              <a:buAutoNum type="arabicPeriod"/>
            </a:pPr>
            <a:r>
              <a:rPr lang="en-US" dirty="0"/>
              <a:t>Linear Regression</a:t>
            </a:r>
          </a:p>
          <a:p>
            <a:pPr marL="457200" indent="-457200">
              <a:buFont typeface="+mj-lt"/>
              <a:buAutoNum type="arabicPeriod"/>
            </a:pPr>
            <a:r>
              <a:rPr lang="en-US" dirty="0"/>
              <a:t>Gradient boosted Tree Regression</a:t>
            </a:r>
          </a:p>
          <a:p>
            <a:pPr marL="457200" indent="-457200">
              <a:buFont typeface="+mj-lt"/>
              <a:buAutoNum type="arabicPeriod"/>
            </a:pPr>
            <a:r>
              <a:rPr lang="en-US" dirty="0"/>
              <a:t>Random Forest Regression</a:t>
            </a:r>
          </a:p>
          <a:p>
            <a:pPr marL="457200" indent="-457200">
              <a:buFont typeface="+mj-lt"/>
              <a:buAutoNum type="arabicPeriod"/>
            </a:pPr>
            <a:r>
              <a:rPr lang="en-US" dirty="0"/>
              <a:t>Decision Tree Regression</a:t>
            </a:r>
          </a:p>
        </p:txBody>
      </p:sp>
    </p:spTree>
    <p:extLst>
      <p:ext uri="{BB962C8B-B14F-4D97-AF65-F5344CB8AC3E}">
        <p14:creationId xmlns:p14="http://schemas.microsoft.com/office/powerpoint/2010/main" val="1822451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3C0FB-5B58-407E-9920-10263E7D91BD}"/>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F0A6B49D-B724-4A98-8BC7-4CF4C545F7B7}"/>
              </a:ext>
            </a:extLst>
          </p:cNvPr>
          <p:cNvSpPr>
            <a:spLocks noGrp="1"/>
          </p:cNvSpPr>
          <p:nvPr>
            <p:ph idx="1"/>
          </p:nvPr>
        </p:nvSpPr>
        <p:spPr/>
        <p:txBody>
          <a:bodyPr>
            <a:normAutofit fontScale="77500" lnSpcReduction="20000"/>
          </a:bodyPr>
          <a:lstStyle/>
          <a:p>
            <a:pPr marL="0" indent="0">
              <a:buNone/>
            </a:pPr>
            <a:r>
              <a:rPr lang="en-US" dirty="0"/>
              <a:t>The training set contained 8 columns,</a:t>
            </a:r>
          </a:p>
          <a:p>
            <a:r>
              <a:rPr lang="en-US" dirty="0"/>
              <a:t>Key</a:t>
            </a:r>
          </a:p>
          <a:p>
            <a:r>
              <a:rPr lang="en-US" dirty="0" err="1"/>
              <a:t>Pickup_latitude</a:t>
            </a:r>
            <a:endParaRPr lang="en-US" dirty="0"/>
          </a:p>
          <a:p>
            <a:r>
              <a:rPr lang="en-US" dirty="0" err="1"/>
              <a:t>Pickup_longitude</a:t>
            </a:r>
            <a:endParaRPr lang="en-US" dirty="0"/>
          </a:p>
          <a:p>
            <a:r>
              <a:rPr lang="en-US" dirty="0" err="1"/>
              <a:t>Dropoff_latitude</a:t>
            </a:r>
            <a:endParaRPr lang="en-US" dirty="0"/>
          </a:p>
          <a:p>
            <a:r>
              <a:rPr lang="en-US" dirty="0" err="1"/>
              <a:t>Dropoff_longitude</a:t>
            </a:r>
            <a:endParaRPr lang="en-US" dirty="0"/>
          </a:p>
          <a:p>
            <a:r>
              <a:rPr lang="en-US" dirty="0" err="1"/>
              <a:t>Date_time</a:t>
            </a:r>
            <a:endParaRPr lang="en-US" dirty="0"/>
          </a:p>
          <a:p>
            <a:r>
              <a:rPr lang="en-US" dirty="0" err="1"/>
              <a:t>Passenger_count</a:t>
            </a:r>
            <a:endParaRPr lang="en-US" dirty="0"/>
          </a:p>
          <a:p>
            <a:r>
              <a:rPr lang="en-US" dirty="0" err="1"/>
              <a:t>Fare_amount</a:t>
            </a:r>
            <a:r>
              <a:rPr lang="en-US" dirty="0"/>
              <a:t> </a:t>
            </a:r>
          </a:p>
        </p:txBody>
      </p:sp>
    </p:spTree>
    <p:extLst>
      <p:ext uri="{BB962C8B-B14F-4D97-AF65-F5344CB8AC3E}">
        <p14:creationId xmlns:p14="http://schemas.microsoft.com/office/powerpoint/2010/main" val="2448355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197DE-BB78-4010-A9CC-7A7BF247082C}"/>
              </a:ext>
            </a:extLst>
          </p:cNvPr>
          <p:cNvSpPr>
            <a:spLocks noGrp="1"/>
          </p:cNvSpPr>
          <p:nvPr>
            <p:ph type="title"/>
          </p:nvPr>
        </p:nvSpPr>
        <p:spPr/>
        <p:txBody>
          <a:bodyPr>
            <a:normAutofit/>
          </a:bodyPr>
          <a:lstStyle/>
          <a:p>
            <a:r>
              <a:rPr lang="en-US" dirty="0" err="1"/>
              <a:t>PreProcessing</a:t>
            </a:r>
            <a:endParaRPr lang="en-US" dirty="0"/>
          </a:p>
        </p:txBody>
      </p:sp>
      <p:sp>
        <p:nvSpPr>
          <p:cNvPr id="3" name="Content Placeholder 2">
            <a:extLst>
              <a:ext uri="{FF2B5EF4-FFF2-40B4-BE49-F238E27FC236}">
                <a16:creationId xmlns:a16="http://schemas.microsoft.com/office/drawing/2014/main" id="{CCBB8397-4D4E-42A6-92B4-FD2D8CD66CCA}"/>
              </a:ext>
            </a:extLst>
          </p:cNvPr>
          <p:cNvSpPr>
            <a:spLocks noGrp="1"/>
          </p:cNvSpPr>
          <p:nvPr>
            <p:ph idx="1"/>
          </p:nvPr>
        </p:nvSpPr>
        <p:spPr/>
        <p:txBody>
          <a:bodyPr/>
          <a:lstStyle/>
          <a:p>
            <a:r>
              <a:rPr lang="en-US" dirty="0"/>
              <a:t>The key and datetime columns were removed from the data frame</a:t>
            </a:r>
          </a:p>
          <a:p>
            <a:r>
              <a:rPr lang="en-US" dirty="0"/>
              <a:t>We calculated the absolute difference between the pickup and drop-off latitude and longitude values and the distance in kilometers between the pickup and drop-off location values</a:t>
            </a:r>
          </a:p>
          <a:p>
            <a:r>
              <a:rPr lang="en-US" dirty="0"/>
              <a:t>We did two separate set of evaluation one using the absolute difference and the kilometer difference between the </a:t>
            </a:r>
            <a:r>
              <a:rPr lang="en-US" dirty="0" err="1"/>
              <a:t>lat</a:t>
            </a:r>
            <a:r>
              <a:rPr lang="en-US" dirty="0"/>
              <a:t> long values</a:t>
            </a:r>
          </a:p>
        </p:txBody>
      </p:sp>
    </p:spTree>
    <p:extLst>
      <p:ext uri="{BB962C8B-B14F-4D97-AF65-F5344CB8AC3E}">
        <p14:creationId xmlns:p14="http://schemas.microsoft.com/office/powerpoint/2010/main" val="2593365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C6EA05-BFEE-4D09-8C1D-AB6AFF608652}"/>
              </a:ext>
            </a:extLst>
          </p:cNvPr>
          <p:cNvPicPr>
            <a:picLocks noGrp="1" noChangeAspect="1"/>
          </p:cNvPicPr>
          <p:nvPr>
            <p:ph idx="1"/>
          </p:nvPr>
        </p:nvPicPr>
        <p:blipFill>
          <a:blip r:embed="rId2"/>
          <a:stretch>
            <a:fillRect/>
          </a:stretch>
        </p:blipFill>
        <p:spPr>
          <a:xfrm>
            <a:off x="1076325" y="971551"/>
            <a:ext cx="9867900" cy="4127987"/>
          </a:xfrm>
        </p:spPr>
      </p:pic>
      <p:sp>
        <p:nvSpPr>
          <p:cNvPr id="6" name="TextBox 5">
            <a:extLst>
              <a:ext uri="{FF2B5EF4-FFF2-40B4-BE49-F238E27FC236}">
                <a16:creationId xmlns:a16="http://schemas.microsoft.com/office/drawing/2014/main" id="{E39FBDA2-A4AC-439A-9C04-E06B893307D3}"/>
              </a:ext>
            </a:extLst>
          </p:cNvPr>
          <p:cNvSpPr txBox="1"/>
          <p:nvPr/>
        </p:nvSpPr>
        <p:spPr>
          <a:xfrm>
            <a:off x="2133600" y="5240118"/>
            <a:ext cx="8239125" cy="646331"/>
          </a:xfrm>
          <a:prstGeom prst="rect">
            <a:avLst/>
          </a:prstGeom>
          <a:noFill/>
        </p:spPr>
        <p:txBody>
          <a:bodyPr wrap="square" rtlCol="0">
            <a:spAutoFit/>
          </a:bodyPr>
          <a:lstStyle/>
          <a:p>
            <a:r>
              <a:rPr lang="en-US" dirty="0"/>
              <a:t>By looking at the scatter plot it can be observed that there is a </a:t>
            </a:r>
            <a:r>
              <a:rPr lang="en-US" dirty="0" err="1"/>
              <a:t>visibal</a:t>
            </a:r>
            <a:r>
              <a:rPr lang="en-US" dirty="0"/>
              <a:t> linear correlation between the distance and the fare amount of the ride</a:t>
            </a:r>
          </a:p>
        </p:txBody>
      </p:sp>
    </p:spTree>
    <p:extLst>
      <p:ext uri="{BB962C8B-B14F-4D97-AF65-F5344CB8AC3E}">
        <p14:creationId xmlns:p14="http://schemas.microsoft.com/office/powerpoint/2010/main" val="829243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D968-D3F4-41D4-87A1-67C2DD1EA9B4}"/>
              </a:ext>
            </a:extLst>
          </p:cNvPr>
          <p:cNvSpPr>
            <a:spLocks noGrp="1"/>
          </p:cNvSpPr>
          <p:nvPr>
            <p:ph type="title"/>
          </p:nvPr>
        </p:nvSpPr>
        <p:spPr/>
        <p:txBody>
          <a:bodyPr/>
          <a:lstStyle/>
          <a:p>
            <a:r>
              <a:rPr lang="en-US" dirty="0"/>
              <a:t>Correlation value</a:t>
            </a:r>
          </a:p>
        </p:txBody>
      </p:sp>
      <p:sp>
        <p:nvSpPr>
          <p:cNvPr id="3" name="Content Placeholder 2">
            <a:extLst>
              <a:ext uri="{FF2B5EF4-FFF2-40B4-BE49-F238E27FC236}">
                <a16:creationId xmlns:a16="http://schemas.microsoft.com/office/drawing/2014/main" id="{65CB1362-145B-4C30-ADA1-B430588330DB}"/>
              </a:ext>
            </a:extLst>
          </p:cNvPr>
          <p:cNvSpPr>
            <a:spLocks noGrp="1"/>
          </p:cNvSpPr>
          <p:nvPr>
            <p:ph idx="1"/>
          </p:nvPr>
        </p:nvSpPr>
        <p:spPr/>
        <p:txBody>
          <a:bodyPr/>
          <a:lstStyle/>
          <a:p>
            <a:r>
              <a:rPr lang="en-US" dirty="0"/>
              <a:t>We calculated the correlation between the fare amount and the absolute difference between the pickup and drop-off </a:t>
            </a:r>
            <a:r>
              <a:rPr lang="en-US" dirty="0" err="1"/>
              <a:t>lat</a:t>
            </a:r>
            <a:r>
              <a:rPr lang="en-US" dirty="0"/>
              <a:t> long values and the kilometer difference between the same </a:t>
            </a:r>
            <a:r>
              <a:rPr lang="en-US" dirty="0" err="1"/>
              <a:t>lat</a:t>
            </a:r>
            <a:r>
              <a:rPr lang="en-US" dirty="0"/>
              <a:t> long values</a:t>
            </a:r>
          </a:p>
          <a:p>
            <a:r>
              <a:rPr lang="en-US" dirty="0"/>
              <a:t>The correlation between the absolute </a:t>
            </a:r>
            <a:r>
              <a:rPr lang="en-US" dirty="0" err="1"/>
              <a:t>lat</a:t>
            </a:r>
            <a:r>
              <a:rPr lang="en-US" dirty="0"/>
              <a:t> and long difference are 0.5197 and 0.6946 respectively and the correlation between the kilometer difference and fare amount was 0.9</a:t>
            </a:r>
          </a:p>
          <a:p>
            <a:r>
              <a:rPr lang="en-US" dirty="0"/>
              <a:t>From this we came to the conclusion that the kilometer difference was the most important feature</a:t>
            </a:r>
          </a:p>
        </p:txBody>
      </p:sp>
    </p:spTree>
    <p:extLst>
      <p:ext uri="{BB962C8B-B14F-4D97-AF65-F5344CB8AC3E}">
        <p14:creationId xmlns:p14="http://schemas.microsoft.com/office/powerpoint/2010/main" val="2887125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49E3E-3794-41D6-8B20-7F40065DF0FF}"/>
              </a:ext>
            </a:extLst>
          </p:cNvPr>
          <p:cNvSpPr>
            <a:spLocks noGrp="1"/>
          </p:cNvSpPr>
          <p:nvPr>
            <p:ph type="title"/>
          </p:nvPr>
        </p:nvSpPr>
        <p:spPr/>
        <p:txBody>
          <a:bodyPr>
            <a:normAutofit/>
          </a:bodyPr>
          <a:lstStyle/>
          <a:p>
            <a:r>
              <a:rPr lang="en-US" dirty="0"/>
              <a:t>Linear Regression : </a:t>
            </a:r>
          </a:p>
        </p:txBody>
      </p:sp>
      <p:sp>
        <p:nvSpPr>
          <p:cNvPr id="3" name="Content Placeholder 2">
            <a:extLst>
              <a:ext uri="{FF2B5EF4-FFF2-40B4-BE49-F238E27FC236}">
                <a16:creationId xmlns:a16="http://schemas.microsoft.com/office/drawing/2014/main" id="{F84C4250-2EB0-452E-BE0A-073DAE293D87}"/>
              </a:ext>
            </a:extLst>
          </p:cNvPr>
          <p:cNvSpPr>
            <a:spLocks noGrp="1"/>
          </p:cNvSpPr>
          <p:nvPr>
            <p:ph idx="1"/>
          </p:nvPr>
        </p:nvSpPr>
        <p:spPr/>
        <p:txBody>
          <a:bodyPr/>
          <a:lstStyle/>
          <a:p>
            <a:r>
              <a:rPr lang="en-US" dirty="0"/>
              <a:t>Linear regression with the distance feature had the Root Mean Squared Error of 5.16</a:t>
            </a:r>
          </a:p>
          <a:p>
            <a:r>
              <a:rPr lang="en-US" dirty="0"/>
              <a:t>The RMSE from the absolute difference was 6.74</a:t>
            </a:r>
          </a:p>
        </p:txBody>
      </p:sp>
    </p:spTree>
    <p:extLst>
      <p:ext uri="{BB962C8B-B14F-4D97-AF65-F5344CB8AC3E}">
        <p14:creationId xmlns:p14="http://schemas.microsoft.com/office/powerpoint/2010/main" val="3939282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98B14-3318-42BA-BFF3-B44DB3D09AED}"/>
              </a:ext>
            </a:extLst>
          </p:cNvPr>
          <p:cNvSpPr>
            <a:spLocks noGrp="1"/>
          </p:cNvSpPr>
          <p:nvPr>
            <p:ph type="title"/>
          </p:nvPr>
        </p:nvSpPr>
        <p:spPr/>
        <p:txBody>
          <a:bodyPr/>
          <a:lstStyle/>
          <a:p>
            <a:r>
              <a:rPr lang="en-US" dirty="0"/>
              <a:t>GBT</a:t>
            </a:r>
          </a:p>
        </p:txBody>
      </p:sp>
      <p:sp>
        <p:nvSpPr>
          <p:cNvPr id="3" name="Content Placeholder 2">
            <a:extLst>
              <a:ext uri="{FF2B5EF4-FFF2-40B4-BE49-F238E27FC236}">
                <a16:creationId xmlns:a16="http://schemas.microsoft.com/office/drawing/2014/main" id="{252EEB5E-713B-41D8-B76F-C87820B0DE73}"/>
              </a:ext>
            </a:extLst>
          </p:cNvPr>
          <p:cNvSpPr>
            <a:spLocks noGrp="1"/>
          </p:cNvSpPr>
          <p:nvPr>
            <p:ph idx="1"/>
          </p:nvPr>
        </p:nvSpPr>
        <p:spPr/>
        <p:txBody>
          <a:bodyPr/>
          <a:lstStyle/>
          <a:p>
            <a:r>
              <a:rPr lang="en-US" dirty="0"/>
              <a:t>The RMSE for Kilometer difference is 4.69</a:t>
            </a:r>
          </a:p>
          <a:p>
            <a:r>
              <a:rPr lang="en-US" dirty="0"/>
              <a:t>The RMSE for absolute difference is 4.79</a:t>
            </a:r>
          </a:p>
        </p:txBody>
      </p:sp>
    </p:spTree>
    <p:extLst>
      <p:ext uri="{BB962C8B-B14F-4D97-AF65-F5344CB8AC3E}">
        <p14:creationId xmlns:p14="http://schemas.microsoft.com/office/powerpoint/2010/main" val="1114972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18FA-D19F-4389-B4BE-88D314AAC871}"/>
              </a:ext>
            </a:extLst>
          </p:cNvPr>
          <p:cNvSpPr>
            <a:spLocks noGrp="1"/>
          </p:cNvSpPr>
          <p:nvPr>
            <p:ph type="title"/>
          </p:nvPr>
        </p:nvSpPr>
        <p:spPr/>
        <p:txBody>
          <a:bodyPr/>
          <a:lstStyle/>
          <a:p>
            <a:r>
              <a:rPr lang="en-US" dirty="0"/>
              <a:t>Random Forrest Regression</a:t>
            </a:r>
          </a:p>
        </p:txBody>
      </p:sp>
      <p:sp>
        <p:nvSpPr>
          <p:cNvPr id="3" name="Content Placeholder 2">
            <a:extLst>
              <a:ext uri="{FF2B5EF4-FFF2-40B4-BE49-F238E27FC236}">
                <a16:creationId xmlns:a16="http://schemas.microsoft.com/office/drawing/2014/main" id="{2913F698-F289-4DAB-BD96-1DF324CD868B}"/>
              </a:ext>
            </a:extLst>
          </p:cNvPr>
          <p:cNvSpPr>
            <a:spLocks noGrp="1"/>
          </p:cNvSpPr>
          <p:nvPr>
            <p:ph idx="1"/>
          </p:nvPr>
        </p:nvSpPr>
        <p:spPr/>
        <p:txBody>
          <a:bodyPr/>
          <a:lstStyle/>
          <a:p>
            <a:r>
              <a:rPr lang="en-US" dirty="0"/>
              <a:t>The RMSE for Kilometer difference is 5.08</a:t>
            </a:r>
          </a:p>
          <a:p>
            <a:r>
              <a:rPr lang="en-US" dirty="0"/>
              <a:t>The RMSE for absolute difference is 5.13</a:t>
            </a:r>
          </a:p>
        </p:txBody>
      </p:sp>
    </p:spTree>
    <p:extLst>
      <p:ext uri="{BB962C8B-B14F-4D97-AF65-F5344CB8AC3E}">
        <p14:creationId xmlns:p14="http://schemas.microsoft.com/office/powerpoint/2010/main" val="2325811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2328-B461-4BDA-92B5-BBB95207BDA0}"/>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759DDA1F-7B34-488A-884F-356973A3F254}"/>
              </a:ext>
            </a:extLst>
          </p:cNvPr>
          <p:cNvSpPr>
            <a:spLocks noGrp="1"/>
          </p:cNvSpPr>
          <p:nvPr>
            <p:ph idx="1"/>
          </p:nvPr>
        </p:nvSpPr>
        <p:spPr/>
        <p:txBody>
          <a:bodyPr/>
          <a:lstStyle/>
          <a:p>
            <a:r>
              <a:rPr lang="en-US" dirty="0"/>
              <a:t>The RMSE for Kilometer difference is 4.95</a:t>
            </a:r>
          </a:p>
          <a:p>
            <a:r>
              <a:rPr lang="en-US" dirty="0"/>
              <a:t>The RMSE for absolute difference is 5. 12</a:t>
            </a:r>
          </a:p>
          <a:p>
            <a:pPr marL="0" indent="0">
              <a:buNone/>
            </a:pPr>
            <a:endParaRPr lang="en-US" dirty="0"/>
          </a:p>
          <a:p>
            <a:endParaRPr lang="en-US" dirty="0"/>
          </a:p>
        </p:txBody>
      </p:sp>
    </p:spTree>
    <p:extLst>
      <p:ext uri="{BB962C8B-B14F-4D97-AF65-F5344CB8AC3E}">
        <p14:creationId xmlns:p14="http://schemas.microsoft.com/office/powerpoint/2010/main" val="445154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093B8-7647-421E-8E04-3102285DAE8C}"/>
              </a:ext>
            </a:extLst>
          </p:cNvPr>
          <p:cNvSpPr>
            <a:spLocks noGrp="1"/>
          </p:cNvSpPr>
          <p:nvPr>
            <p:ph idx="1"/>
          </p:nvPr>
        </p:nvSpPr>
        <p:spPr/>
        <p:txBody>
          <a:bodyPr/>
          <a:lstStyle/>
          <a:p>
            <a:r>
              <a:rPr lang="en-US" dirty="0"/>
              <a:t>The Best results for the data set with the lowest RMSE of 4.69 were obtained using GBT regression on the dataset containing the kilometer difference between the pick up and drop off locations.</a:t>
            </a:r>
          </a:p>
          <a:p>
            <a:r>
              <a:rPr lang="en-US" dirty="0"/>
              <a:t>The Kaggle competition asked for a RMSE of $5 - $8 range but we were able to get a $4.69</a:t>
            </a:r>
          </a:p>
        </p:txBody>
      </p:sp>
      <p:sp>
        <p:nvSpPr>
          <p:cNvPr id="4" name="TextBox 3">
            <a:extLst>
              <a:ext uri="{FF2B5EF4-FFF2-40B4-BE49-F238E27FC236}">
                <a16:creationId xmlns:a16="http://schemas.microsoft.com/office/drawing/2014/main" id="{B9145378-EA92-4F36-9897-AF1DF134E676}"/>
              </a:ext>
            </a:extLst>
          </p:cNvPr>
          <p:cNvSpPr txBox="1"/>
          <p:nvPr/>
        </p:nvSpPr>
        <p:spPr>
          <a:xfrm>
            <a:off x="1345223" y="1169377"/>
            <a:ext cx="9495692" cy="769441"/>
          </a:xfrm>
          <a:prstGeom prst="rect">
            <a:avLst/>
          </a:prstGeom>
          <a:noFill/>
        </p:spPr>
        <p:txBody>
          <a:bodyPr wrap="square" rtlCol="0">
            <a:spAutoFit/>
          </a:bodyPr>
          <a:lstStyle/>
          <a:p>
            <a:pPr algn="ctr"/>
            <a:r>
              <a:rPr lang="en-US" sz="4400" dirty="0"/>
              <a:t>Conclusion</a:t>
            </a:r>
          </a:p>
        </p:txBody>
      </p:sp>
    </p:spTree>
    <p:extLst>
      <p:ext uri="{BB962C8B-B14F-4D97-AF65-F5344CB8AC3E}">
        <p14:creationId xmlns:p14="http://schemas.microsoft.com/office/powerpoint/2010/main" val="197321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C226-B205-493A-B9B7-265DBB47D6F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8ABF9AC-0188-4FD4-A9B2-4CDB20DAF2C7}"/>
              </a:ext>
            </a:extLst>
          </p:cNvPr>
          <p:cNvSpPr>
            <a:spLocks noGrp="1"/>
          </p:cNvSpPr>
          <p:nvPr>
            <p:ph idx="1"/>
          </p:nvPr>
        </p:nvSpPr>
        <p:spPr/>
        <p:txBody>
          <a:bodyPr/>
          <a:lstStyle/>
          <a:p>
            <a:pPr marL="0" indent="0" algn="ctr">
              <a:buNone/>
            </a:pPr>
            <a:endParaRPr lang="en-US" dirty="0"/>
          </a:p>
          <a:p>
            <a:pPr marL="0" indent="0" algn="ctr">
              <a:buNone/>
            </a:pPr>
            <a:r>
              <a:rPr lang="en-US" dirty="0"/>
              <a:t>This the project from the Kaggle Competitions and what we are predicting the fare amount for a taxi rides in New York City given the pickup and </a:t>
            </a:r>
            <a:r>
              <a:rPr lang="en-US" dirty="0" err="1"/>
              <a:t>dropoff</a:t>
            </a:r>
            <a:r>
              <a:rPr lang="en-US" dirty="0"/>
              <a:t> locations.</a:t>
            </a:r>
          </a:p>
        </p:txBody>
      </p:sp>
    </p:spTree>
    <p:extLst>
      <p:ext uri="{BB962C8B-B14F-4D97-AF65-F5344CB8AC3E}">
        <p14:creationId xmlns:p14="http://schemas.microsoft.com/office/powerpoint/2010/main" val="686357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A8A7-D3FF-4E27-8842-0A2E272A3985}"/>
              </a:ext>
            </a:extLst>
          </p:cNvPr>
          <p:cNvSpPr>
            <a:spLocks noGrp="1"/>
          </p:cNvSpPr>
          <p:nvPr>
            <p:ph type="title"/>
          </p:nvPr>
        </p:nvSpPr>
        <p:spPr/>
        <p:txBody>
          <a:bodyPr/>
          <a:lstStyle/>
          <a:p>
            <a:r>
              <a:rPr lang="en-US" dirty="0"/>
              <a:t>Possible Improvements</a:t>
            </a:r>
          </a:p>
        </p:txBody>
      </p:sp>
      <p:sp>
        <p:nvSpPr>
          <p:cNvPr id="3" name="Content Placeholder 2">
            <a:extLst>
              <a:ext uri="{FF2B5EF4-FFF2-40B4-BE49-F238E27FC236}">
                <a16:creationId xmlns:a16="http://schemas.microsoft.com/office/drawing/2014/main" id="{E070CD0C-3788-4177-A0E6-3289598BE433}"/>
              </a:ext>
            </a:extLst>
          </p:cNvPr>
          <p:cNvSpPr>
            <a:spLocks noGrp="1"/>
          </p:cNvSpPr>
          <p:nvPr>
            <p:ph idx="1"/>
          </p:nvPr>
        </p:nvSpPr>
        <p:spPr/>
        <p:txBody>
          <a:bodyPr/>
          <a:lstStyle/>
          <a:p>
            <a:r>
              <a:rPr lang="en-US" dirty="0"/>
              <a:t>We can use the pick up date and time to get a more robust understanding of fare variations based on different months, day of the week, Holidays etc.</a:t>
            </a:r>
          </a:p>
          <a:p>
            <a:r>
              <a:rPr lang="en-US" dirty="0"/>
              <a:t>Used bounding boxed to remove locations points based outside the city limits</a:t>
            </a:r>
          </a:p>
          <a:p>
            <a:r>
              <a:rPr lang="en-US" dirty="0"/>
              <a:t>Use the entire dataset -- here we're only using about 25% of the training data!</a:t>
            </a:r>
          </a:p>
          <a:p>
            <a:r>
              <a:rPr lang="en-US"/>
              <a:t>Try </a:t>
            </a:r>
            <a:r>
              <a:rPr lang="en-US" dirty="0"/>
              <a:t>to find more outliers to prune, or construct useful feature crosses.</a:t>
            </a:r>
          </a:p>
        </p:txBody>
      </p:sp>
    </p:spTree>
    <p:extLst>
      <p:ext uri="{BB962C8B-B14F-4D97-AF65-F5344CB8AC3E}">
        <p14:creationId xmlns:p14="http://schemas.microsoft.com/office/powerpoint/2010/main" val="1644643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DD8B-6824-45F3-BD85-D8438AD2E879}"/>
              </a:ext>
            </a:extLst>
          </p:cNvPr>
          <p:cNvSpPr>
            <a:spLocks noGrp="1"/>
          </p:cNvSpPr>
          <p:nvPr>
            <p:ph type="title"/>
          </p:nvPr>
        </p:nvSpPr>
        <p:spPr/>
        <p:txBody>
          <a:bodyPr/>
          <a:lstStyle/>
          <a:p>
            <a:r>
              <a:rPr lang="en-US" dirty="0"/>
              <a:t>Any Question ?</a:t>
            </a:r>
          </a:p>
        </p:txBody>
      </p:sp>
      <p:sp>
        <p:nvSpPr>
          <p:cNvPr id="3" name="Picture Placeholder 2">
            <a:extLst>
              <a:ext uri="{FF2B5EF4-FFF2-40B4-BE49-F238E27FC236}">
                <a16:creationId xmlns:a16="http://schemas.microsoft.com/office/drawing/2014/main" id="{99213864-A857-4924-94A9-191D77847AC3}"/>
              </a:ext>
            </a:extLst>
          </p:cNvPr>
          <p:cNvSpPr>
            <a:spLocks noGrp="1"/>
          </p:cNvSpPr>
          <p:nvPr>
            <p:ph type="pic" idx="1"/>
          </p:nvPr>
        </p:nvSpPr>
        <p:spPr/>
      </p:sp>
      <p:sp>
        <p:nvSpPr>
          <p:cNvPr id="4" name="Text Placeholder 3">
            <a:extLst>
              <a:ext uri="{FF2B5EF4-FFF2-40B4-BE49-F238E27FC236}">
                <a16:creationId xmlns:a16="http://schemas.microsoft.com/office/drawing/2014/main" id="{125990AA-1DF1-4D52-B699-F7C821EDCA6F}"/>
              </a:ext>
            </a:extLst>
          </p:cNvPr>
          <p:cNvSpPr>
            <a:spLocks noGrp="1"/>
          </p:cNvSpPr>
          <p:nvPr>
            <p:ph type="body" sz="half" idx="2"/>
          </p:nvPr>
        </p:nvSpPr>
        <p:spPr/>
        <p:txBody>
          <a:bodyPr/>
          <a:lstStyle/>
          <a:p>
            <a:r>
              <a:rPr lang="en-US" dirty="0"/>
              <a:t>   </a:t>
            </a:r>
          </a:p>
        </p:txBody>
      </p:sp>
    </p:spTree>
    <p:extLst>
      <p:ext uri="{BB962C8B-B14F-4D97-AF65-F5344CB8AC3E}">
        <p14:creationId xmlns:p14="http://schemas.microsoft.com/office/powerpoint/2010/main" val="1517542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A4CA-83C9-4FF9-B7D6-A2BD38388F08}"/>
              </a:ext>
            </a:extLst>
          </p:cNvPr>
          <p:cNvSpPr>
            <a:spLocks noGrp="1"/>
          </p:cNvSpPr>
          <p:nvPr>
            <p:ph type="title"/>
          </p:nvPr>
        </p:nvSpPr>
        <p:spPr/>
        <p:txBody>
          <a:bodyPr/>
          <a:lstStyle/>
          <a:p>
            <a:r>
              <a:rPr lang="en-US" dirty="0"/>
              <a:t>The End	</a:t>
            </a:r>
          </a:p>
        </p:txBody>
      </p:sp>
      <p:sp>
        <p:nvSpPr>
          <p:cNvPr id="3" name="Text Placeholder 2">
            <a:extLst>
              <a:ext uri="{FF2B5EF4-FFF2-40B4-BE49-F238E27FC236}">
                <a16:creationId xmlns:a16="http://schemas.microsoft.com/office/drawing/2014/main" id="{0FAB2D84-A4FF-4406-97A7-92EE22290F74}"/>
              </a:ext>
            </a:extLst>
          </p:cNvPr>
          <p:cNvSpPr>
            <a:spLocks noGrp="1"/>
          </p:cNvSpPr>
          <p:nvPr>
            <p:ph type="body" idx="1"/>
          </p:nvPr>
        </p:nvSpPr>
        <p:spPr/>
        <p:txBody>
          <a:bodyPr/>
          <a:lstStyle/>
          <a:p>
            <a:r>
              <a:rPr lang="en-US" dirty="0"/>
              <a:t>Thankyou</a:t>
            </a:r>
          </a:p>
        </p:txBody>
      </p:sp>
    </p:spTree>
    <p:extLst>
      <p:ext uri="{BB962C8B-B14F-4D97-AF65-F5344CB8AC3E}">
        <p14:creationId xmlns:p14="http://schemas.microsoft.com/office/powerpoint/2010/main" val="396623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666C-9D30-4C94-BC4C-5AB9F5F04F12}"/>
              </a:ext>
            </a:extLst>
          </p:cNvPr>
          <p:cNvSpPr>
            <a:spLocks noGrp="1"/>
          </p:cNvSpPr>
          <p:nvPr>
            <p:ph type="title"/>
          </p:nvPr>
        </p:nvSpPr>
        <p:spPr/>
        <p:txBody>
          <a:bodyPr/>
          <a:lstStyle/>
          <a:p>
            <a:r>
              <a:rPr lang="en-US" dirty="0"/>
              <a:t>Data Sets</a:t>
            </a:r>
          </a:p>
        </p:txBody>
      </p:sp>
      <p:sp>
        <p:nvSpPr>
          <p:cNvPr id="3" name="Content Placeholder 2">
            <a:extLst>
              <a:ext uri="{FF2B5EF4-FFF2-40B4-BE49-F238E27FC236}">
                <a16:creationId xmlns:a16="http://schemas.microsoft.com/office/drawing/2014/main" id="{55264CCC-E57A-401C-AD54-5E8D8189F78C}"/>
              </a:ext>
            </a:extLst>
          </p:cNvPr>
          <p:cNvSpPr>
            <a:spLocks noGrp="1"/>
          </p:cNvSpPr>
          <p:nvPr>
            <p:ph idx="1"/>
          </p:nvPr>
        </p:nvSpPr>
        <p:spPr/>
        <p:txBody>
          <a:bodyPr/>
          <a:lstStyle/>
          <a:p>
            <a:pPr marL="0" indent="0" algn="ctr">
              <a:buNone/>
            </a:pPr>
            <a:endParaRPr lang="en-US" dirty="0"/>
          </a:p>
          <a:p>
            <a:pPr marL="0" indent="0" algn="ctr">
              <a:buNone/>
            </a:pPr>
            <a:r>
              <a:rPr lang="en-US" dirty="0"/>
              <a:t>There were two data sets available, the one was for training the model and the other was for testing the models. But we are training and testing using the training data set only. The source for the data sets is Kaggle:</a:t>
            </a:r>
          </a:p>
          <a:p>
            <a:pPr marL="0" indent="0" algn="ctr">
              <a:buNone/>
            </a:pPr>
            <a:r>
              <a:rPr lang="en-US" dirty="0"/>
              <a:t>https://www.kaggle.com/c/new-york-city-taxi-fare-prediction/data</a:t>
            </a:r>
          </a:p>
        </p:txBody>
      </p:sp>
    </p:spTree>
    <p:extLst>
      <p:ext uri="{BB962C8B-B14F-4D97-AF65-F5344CB8AC3E}">
        <p14:creationId xmlns:p14="http://schemas.microsoft.com/office/powerpoint/2010/main" val="2170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9B81-1890-4462-8DD4-55CD00BC86E9}"/>
              </a:ext>
            </a:extLst>
          </p:cNvPr>
          <p:cNvSpPr>
            <a:spLocks noGrp="1"/>
          </p:cNvSpPr>
          <p:nvPr>
            <p:ph type="title"/>
          </p:nvPr>
        </p:nvSpPr>
        <p:spPr/>
        <p:txBody>
          <a:bodyPr/>
          <a:lstStyle/>
          <a:p>
            <a:r>
              <a:rPr lang="en-US" dirty="0"/>
              <a:t>What were given to us ?</a:t>
            </a:r>
          </a:p>
        </p:txBody>
      </p:sp>
      <p:sp>
        <p:nvSpPr>
          <p:cNvPr id="3" name="Content Placeholder 2">
            <a:extLst>
              <a:ext uri="{FF2B5EF4-FFF2-40B4-BE49-F238E27FC236}">
                <a16:creationId xmlns:a16="http://schemas.microsoft.com/office/drawing/2014/main" id="{5C8B46EF-A3CC-4CC9-A384-587080385094}"/>
              </a:ext>
            </a:extLst>
          </p:cNvPr>
          <p:cNvSpPr>
            <a:spLocks noGrp="1"/>
          </p:cNvSpPr>
          <p:nvPr>
            <p:ph idx="1"/>
          </p:nvPr>
        </p:nvSpPr>
        <p:spPr/>
        <p:txBody>
          <a:bodyPr/>
          <a:lstStyle/>
          <a:p>
            <a:pPr marL="0" indent="0">
              <a:buNone/>
            </a:pPr>
            <a:r>
              <a:rPr lang="en-US" dirty="0"/>
              <a:t> The things available for this project was only the two set files, that are:</a:t>
            </a:r>
          </a:p>
          <a:p>
            <a:pPr marL="0" indent="0">
              <a:buNone/>
            </a:pPr>
            <a:endParaRPr lang="en-US" dirty="0"/>
          </a:p>
          <a:p>
            <a:r>
              <a:rPr lang="en-US" dirty="0"/>
              <a:t>Train.csv</a:t>
            </a:r>
          </a:p>
          <a:p>
            <a:r>
              <a:rPr lang="en-US" dirty="0"/>
              <a:t>Test.csv</a:t>
            </a:r>
          </a:p>
        </p:txBody>
      </p:sp>
    </p:spTree>
    <p:extLst>
      <p:ext uri="{BB962C8B-B14F-4D97-AF65-F5344CB8AC3E}">
        <p14:creationId xmlns:p14="http://schemas.microsoft.com/office/powerpoint/2010/main" val="314680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4989E-E5EA-44F3-B2C8-9CE5B6C791DA}"/>
              </a:ext>
            </a:extLst>
          </p:cNvPr>
          <p:cNvSpPr>
            <a:spLocks noGrp="1"/>
          </p:cNvSpPr>
          <p:nvPr>
            <p:ph type="title"/>
          </p:nvPr>
        </p:nvSpPr>
        <p:spPr/>
        <p:txBody>
          <a:bodyPr/>
          <a:lstStyle/>
          <a:p>
            <a:r>
              <a:rPr lang="en-US" dirty="0"/>
              <a:t>What we need to predict ?</a:t>
            </a:r>
          </a:p>
        </p:txBody>
      </p:sp>
      <p:sp>
        <p:nvSpPr>
          <p:cNvPr id="3" name="Content Placeholder 2">
            <a:extLst>
              <a:ext uri="{FF2B5EF4-FFF2-40B4-BE49-F238E27FC236}">
                <a16:creationId xmlns:a16="http://schemas.microsoft.com/office/drawing/2014/main" id="{CA10AC1D-B04F-4FCC-8052-B0A8828F9E77}"/>
              </a:ext>
            </a:extLst>
          </p:cNvPr>
          <p:cNvSpPr>
            <a:spLocks noGrp="1"/>
          </p:cNvSpPr>
          <p:nvPr>
            <p:ph idx="1"/>
          </p:nvPr>
        </p:nvSpPr>
        <p:spPr/>
        <p:txBody>
          <a:bodyPr/>
          <a:lstStyle/>
          <a:p>
            <a:pPr marL="0" indent="0" algn="ctr">
              <a:buNone/>
            </a:pPr>
            <a:endParaRPr lang="en-US" dirty="0"/>
          </a:p>
          <a:p>
            <a:pPr marL="0" indent="0" algn="ctr">
              <a:buNone/>
            </a:pPr>
            <a:r>
              <a:rPr lang="en-US" dirty="0"/>
              <a:t>The End goal for this project is to predict the estimated fare price for taxi rides in the New York City area. It was required by the Kaggle that RMSE of the predictions should be between $5 - $8.</a:t>
            </a:r>
          </a:p>
        </p:txBody>
      </p:sp>
    </p:spTree>
    <p:extLst>
      <p:ext uri="{BB962C8B-B14F-4D97-AF65-F5344CB8AC3E}">
        <p14:creationId xmlns:p14="http://schemas.microsoft.com/office/powerpoint/2010/main" val="277762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BF59-D611-4A3A-AAD7-2C37E2F3C684}"/>
              </a:ext>
            </a:extLst>
          </p:cNvPr>
          <p:cNvSpPr>
            <a:spLocks noGrp="1"/>
          </p:cNvSpPr>
          <p:nvPr>
            <p:ph type="title"/>
          </p:nvPr>
        </p:nvSpPr>
        <p:spPr/>
        <p:txBody>
          <a:bodyPr/>
          <a:lstStyle/>
          <a:p>
            <a:r>
              <a:rPr lang="en-US" dirty="0"/>
              <a:t>Attributes of the Data Set</a:t>
            </a:r>
          </a:p>
        </p:txBody>
      </p:sp>
      <p:sp>
        <p:nvSpPr>
          <p:cNvPr id="3" name="Content Placeholder 2">
            <a:extLst>
              <a:ext uri="{FF2B5EF4-FFF2-40B4-BE49-F238E27FC236}">
                <a16:creationId xmlns:a16="http://schemas.microsoft.com/office/drawing/2014/main" id="{37B99026-C0AE-4F08-8148-D642A6B69FEE}"/>
              </a:ext>
            </a:extLst>
          </p:cNvPr>
          <p:cNvSpPr>
            <a:spLocks noGrp="1"/>
          </p:cNvSpPr>
          <p:nvPr>
            <p:ph idx="1"/>
          </p:nvPr>
        </p:nvSpPr>
        <p:spPr/>
        <p:txBody>
          <a:bodyPr/>
          <a:lstStyle/>
          <a:p>
            <a:pPr marL="0" indent="0">
              <a:buNone/>
            </a:pPr>
            <a:r>
              <a:rPr lang="en-US" dirty="0"/>
              <a:t>Since we are using the training data set only, the attributes of this data set are described below :</a:t>
            </a:r>
          </a:p>
          <a:p>
            <a:r>
              <a:rPr lang="en-US" dirty="0"/>
              <a:t>Size : 5.8 GB</a:t>
            </a:r>
          </a:p>
          <a:p>
            <a:r>
              <a:rPr lang="en-US" dirty="0"/>
              <a:t>Format : .csv</a:t>
            </a:r>
          </a:p>
          <a:p>
            <a:r>
              <a:rPr lang="en-US" dirty="0"/>
              <a:t>No of attributes : 08</a:t>
            </a:r>
          </a:p>
          <a:p>
            <a:r>
              <a:rPr lang="en-US" dirty="0"/>
              <a:t>Types of attributes :  </a:t>
            </a:r>
            <a:r>
              <a:rPr lang="en-US" dirty="0" err="1"/>
              <a:t>TimeStamp</a:t>
            </a:r>
            <a:r>
              <a:rPr lang="en-US" dirty="0"/>
              <a:t>, Double, Integer, String</a:t>
            </a:r>
          </a:p>
        </p:txBody>
      </p:sp>
    </p:spTree>
    <p:extLst>
      <p:ext uri="{BB962C8B-B14F-4D97-AF65-F5344CB8AC3E}">
        <p14:creationId xmlns:p14="http://schemas.microsoft.com/office/powerpoint/2010/main" val="218882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3DE9C-334B-44FB-93DE-743F35F6FB4C}"/>
              </a:ext>
            </a:extLst>
          </p:cNvPr>
          <p:cNvSpPr>
            <a:spLocks noGrp="1"/>
          </p:cNvSpPr>
          <p:nvPr>
            <p:ph type="title"/>
          </p:nvPr>
        </p:nvSpPr>
        <p:spPr/>
        <p:txBody>
          <a:bodyPr/>
          <a:lstStyle/>
          <a:p>
            <a:r>
              <a:rPr lang="en-US" dirty="0"/>
              <a:t>Feature Attributes</a:t>
            </a:r>
          </a:p>
        </p:txBody>
      </p:sp>
      <p:sp>
        <p:nvSpPr>
          <p:cNvPr id="3" name="Content Placeholder 2">
            <a:extLst>
              <a:ext uri="{FF2B5EF4-FFF2-40B4-BE49-F238E27FC236}">
                <a16:creationId xmlns:a16="http://schemas.microsoft.com/office/drawing/2014/main" id="{1654B8FB-6586-449E-A9F0-ACF0AC035524}"/>
              </a:ext>
            </a:extLst>
          </p:cNvPr>
          <p:cNvSpPr>
            <a:spLocks noGrp="1"/>
          </p:cNvSpPr>
          <p:nvPr>
            <p:ph idx="1"/>
          </p:nvPr>
        </p:nvSpPr>
        <p:spPr/>
        <p:txBody>
          <a:bodyPr>
            <a:normAutofit fontScale="92500"/>
          </a:bodyPr>
          <a:lstStyle/>
          <a:p>
            <a:pPr marL="0" lvl="0" indent="0" defTabSz="914400" eaLnBrk="0" fontAlgn="base" hangingPunct="0">
              <a:spcBef>
                <a:spcPct val="0"/>
              </a:spcBef>
              <a:spcAft>
                <a:spcPct val="0"/>
              </a:spcAft>
              <a:buClrTx/>
              <a:buSzTx/>
              <a:buNone/>
            </a:pPr>
            <a:r>
              <a:rPr lang="en-US" dirty="0"/>
              <a:t> </a:t>
            </a:r>
            <a:endParaRPr lang="en-US" altLang="en-US" sz="48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US" altLang="en-US" b="1" dirty="0" err="1">
                <a:solidFill>
                  <a:schemeClr val="tx1"/>
                </a:solidFill>
                <a:latin typeface="inherit"/>
              </a:rPr>
              <a:t>pickup_datetime</a:t>
            </a:r>
            <a:r>
              <a:rPr lang="en-US" altLang="en-US" dirty="0">
                <a:solidFill>
                  <a:schemeClr val="tx1"/>
                </a:solidFill>
                <a:latin typeface="Atlas Grotesk"/>
              </a:rPr>
              <a:t> - </a:t>
            </a:r>
            <a:r>
              <a:rPr lang="en-US" altLang="en-US" dirty="0">
                <a:solidFill>
                  <a:schemeClr val="tx1"/>
                </a:solidFill>
                <a:latin typeface="Roboto Mono"/>
              </a:rPr>
              <a:t>timestamp,</a:t>
            </a:r>
            <a:r>
              <a:rPr lang="en-US" altLang="en-US" dirty="0">
                <a:solidFill>
                  <a:schemeClr val="tx1"/>
                </a:solidFill>
                <a:latin typeface="Atlas Grotesk"/>
              </a:rPr>
              <a:t> value indicating when the taxi ride started.</a:t>
            </a:r>
          </a:p>
          <a:p>
            <a:pPr marL="0" lvl="0" indent="0" defTabSz="914400" eaLnBrk="0" fontAlgn="base" hangingPunct="0">
              <a:spcBef>
                <a:spcPct val="0"/>
              </a:spcBef>
              <a:spcAft>
                <a:spcPct val="0"/>
              </a:spcAft>
              <a:buClrTx/>
              <a:buSzTx/>
              <a:buFontTx/>
              <a:buChar char="•"/>
            </a:pPr>
            <a:r>
              <a:rPr lang="en-US" altLang="en-US" b="1" dirty="0" err="1">
                <a:solidFill>
                  <a:schemeClr val="tx1"/>
                </a:solidFill>
                <a:latin typeface="inherit"/>
              </a:rPr>
              <a:t>pickup_longitude</a:t>
            </a:r>
            <a:r>
              <a:rPr lang="en-US" altLang="en-US" dirty="0">
                <a:solidFill>
                  <a:schemeClr val="tx1"/>
                </a:solidFill>
                <a:latin typeface="Atlas Grotesk"/>
              </a:rPr>
              <a:t> - </a:t>
            </a:r>
            <a:r>
              <a:rPr lang="en-US" altLang="en-US" dirty="0">
                <a:solidFill>
                  <a:schemeClr val="tx1"/>
                </a:solidFill>
                <a:latin typeface="Roboto Mono"/>
              </a:rPr>
              <a:t>float,</a:t>
            </a:r>
            <a:r>
              <a:rPr lang="en-US" altLang="en-US" dirty="0">
                <a:solidFill>
                  <a:schemeClr val="tx1"/>
                </a:solidFill>
                <a:latin typeface="Atlas Grotesk"/>
              </a:rPr>
              <a:t> for longitude coordinate of where the taxi ride started.</a:t>
            </a:r>
          </a:p>
          <a:p>
            <a:pPr marL="0" lvl="0" indent="0" defTabSz="914400" eaLnBrk="0" fontAlgn="base" hangingPunct="0">
              <a:spcBef>
                <a:spcPct val="0"/>
              </a:spcBef>
              <a:spcAft>
                <a:spcPct val="0"/>
              </a:spcAft>
              <a:buClrTx/>
              <a:buSzTx/>
              <a:buFontTx/>
              <a:buChar char="•"/>
            </a:pPr>
            <a:r>
              <a:rPr lang="en-US" altLang="en-US" b="1" dirty="0" err="1">
                <a:solidFill>
                  <a:schemeClr val="tx1"/>
                </a:solidFill>
                <a:latin typeface="inherit"/>
              </a:rPr>
              <a:t>pickup_latitude</a:t>
            </a:r>
            <a:r>
              <a:rPr lang="en-US" altLang="en-US" b="1" dirty="0">
                <a:solidFill>
                  <a:schemeClr val="tx1"/>
                </a:solidFill>
                <a:latin typeface="Atlas Grotesk"/>
              </a:rPr>
              <a:t> </a:t>
            </a:r>
            <a:r>
              <a:rPr lang="en-US" altLang="en-US" dirty="0">
                <a:solidFill>
                  <a:schemeClr val="tx1"/>
                </a:solidFill>
                <a:latin typeface="Atlas Grotesk"/>
              </a:rPr>
              <a:t>- </a:t>
            </a:r>
            <a:r>
              <a:rPr lang="en-US" altLang="en-US" dirty="0">
                <a:solidFill>
                  <a:schemeClr val="tx1"/>
                </a:solidFill>
                <a:latin typeface="Roboto Mono"/>
              </a:rPr>
              <a:t>float,</a:t>
            </a:r>
            <a:r>
              <a:rPr lang="en-US" altLang="en-US" dirty="0">
                <a:solidFill>
                  <a:schemeClr val="tx1"/>
                </a:solidFill>
                <a:latin typeface="Atlas Grotesk"/>
              </a:rPr>
              <a:t> for latitude coordinate of where the taxi ride started.</a:t>
            </a:r>
          </a:p>
          <a:p>
            <a:pPr marL="0" lvl="0" indent="0" defTabSz="914400" eaLnBrk="0" fontAlgn="base" hangingPunct="0">
              <a:spcBef>
                <a:spcPct val="0"/>
              </a:spcBef>
              <a:spcAft>
                <a:spcPct val="0"/>
              </a:spcAft>
              <a:buClrTx/>
              <a:buSzTx/>
              <a:buFontTx/>
              <a:buChar char="•"/>
            </a:pPr>
            <a:r>
              <a:rPr lang="en-US" altLang="en-US" b="1" dirty="0" err="1">
                <a:solidFill>
                  <a:schemeClr val="tx1"/>
                </a:solidFill>
                <a:latin typeface="inherit"/>
              </a:rPr>
              <a:t>dropoff_longitude</a:t>
            </a:r>
            <a:r>
              <a:rPr lang="en-US" altLang="en-US" dirty="0">
                <a:solidFill>
                  <a:schemeClr val="tx1"/>
                </a:solidFill>
                <a:latin typeface="Atlas Grotesk"/>
              </a:rPr>
              <a:t> - </a:t>
            </a:r>
            <a:r>
              <a:rPr lang="en-US" altLang="en-US" dirty="0">
                <a:solidFill>
                  <a:schemeClr val="tx1"/>
                </a:solidFill>
                <a:latin typeface="Roboto Mono"/>
              </a:rPr>
              <a:t>float,</a:t>
            </a:r>
            <a:r>
              <a:rPr lang="en-US" altLang="en-US" dirty="0">
                <a:solidFill>
                  <a:schemeClr val="tx1"/>
                </a:solidFill>
                <a:latin typeface="Atlas Grotesk"/>
              </a:rPr>
              <a:t> for longitude coordinate of where the taxi ride ended.</a:t>
            </a:r>
          </a:p>
          <a:p>
            <a:pPr marL="0" lvl="0" indent="0" defTabSz="914400" eaLnBrk="0" fontAlgn="base" hangingPunct="0">
              <a:spcBef>
                <a:spcPct val="0"/>
              </a:spcBef>
              <a:spcAft>
                <a:spcPct val="0"/>
              </a:spcAft>
              <a:buClrTx/>
              <a:buSzTx/>
              <a:buFontTx/>
              <a:buChar char="•"/>
            </a:pPr>
            <a:r>
              <a:rPr lang="en-US" altLang="en-US" b="1" dirty="0" err="1">
                <a:solidFill>
                  <a:schemeClr val="tx1"/>
                </a:solidFill>
                <a:latin typeface="inherit"/>
              </a:rPr>
              <a:t>dropoff_latitude</a:t>
            </a:r>
            <a:r>
              <a:rPr lang="en-US" altLang="en-US" b="1" dirty="0">
                <a:solidFill>
                  <a:schemeClr val="tx1"/>
                </a:solidFill>
                <a:latin typeface="Atlas Grotesk"/>
              </a:rPr>
              <a:t> </a:t>
            </a:r>
            <a:r>
              <a:rPr lang="en-US" altLang="en-US" dirty="0">
                <a:solidFill>
                  <a:schemeClr val="tx1"/>
                </a:solidFill>
                <a:latin typeface="Atlas Grotesk"/>
              </a:rPr>
              <a:t>- </a:t>
            </a:r>
            <a:r>
              <a:rPr lang="en-US" altLang="en-US" dirty="0">
                <a:solidFill>
                  <a:schemeClr val="tx1"/>
                </a:solidFill>
                <a:latin typeface="Roboto Mono"/>
              </a:rPr>
              <a:t>float,</a:t>
            </a:r>
            <a:r>
              <a:rPr lang="en-US" altLang="en-US" dirty="0">
                <a:solidFill>
                  <a:schemeClr val="tx1"/>
                </a:solidFill>
                <a:latin typeface="Atlas Grotesk"/>
              </a:rPr>
              <a:t> for latitude coordinate of where the taxi ride ended.</a:t>
            </a:r>
          </a:p>
          <a:p>
            <a:pPr marL="0" lvl="0" indent="0" defTabSz="914400" eaLnBrk="0" fontAlgn="base" hangingPunct="0">
              <a:spcBef>
                <a:spcPct val="0"/>
              </a:spcBef>
              <a:spcAft>
                <a:spcPct val="0"/>
              </a:spcAft>
              <a:buClrTx/>
              <a:buSzTx/>
              <a:buFontTx/>
              <a:buChar char="•"/>
            </a:pPr>
            <a:r>
              <a:rPr lang="en-US" altLang="en-US" b="1" dirty="0" err="1">
                <a:solidFill>
                  <a:schemeClr val="tx1"/>
                </a:solidFill>
                <a:latin typeface="inherit"/>
              </a:rPr>
              <a:t>passenger_count</a:t>
            </a:r>
            <a:r>
              <a:rPr lang="en-US" altLang="en-US" b="1" dirty="0">
                <a:solidFill>
                  <a:schemeClr val="tx1"/>
                </a:solidFill>
                <a:latin typeface="Atlas Grotesk"/>
              </a:rPr>
              <a:t> </a:t>
            </a:r>
            <a:r>
              <a:rPr lang="en-US" altLang="en-US" dirty="0">
                <a:solidFill>
                  <a:schemeClr val="tx1"/>
                </a:solidFill>
                <a:latin typeface="Atlas Grotesk"/>
              </a:rPr>
              <a:t>- </a:t>
            </a:r>
            <a:r>
              <a:rPr lang="en-US" altLang="en-US" dirty="0">
                <a:solidFill>
                  <a:schemeClr val="tx1"/>
                </a:solidFill>
                <a:latin typeface="Roboto Mono"/>
              </a:rPr>
              <a:t>integer,</a:t>
            </a:r>
            <a:r>
              <a:rPr lang="en-US" altLang="en-US" dirty="0">
                <a:solidFill>
                  <a:schemeClr val="tx1"/>
                </a:solidFill>
                <a:latin typeface="Atlas Grotesk"/>
              </a:rPr>
              <a:t> indicating the number of passengers in the taxi ride.</a:t>
            </a:r>
          </a:p>
          <a:p>
            <a:pPr marL="0" lvl="0" indent="0" defTabSz="914400" eaLnBrk="0" fontAlgn="base" hangingPunct="0">
              <a:spcBef>
                <a:spcPct val="0"/>
              </a:spcBef>
              <a:spcAft>
                <a:spcPct val="0"/>
              </a:spcAft>
              <a:buClrTx/>
              <a:buSzTx/>
              <a:buNone/>
            </a:pPr>
            <a:endParaRPr lang="en-US" altLang="en-US" sz="4800" dirty="0">
              <a:solidFill>
                <a:schemeClr val="tx1"/>
              </a:solidFill>
              <a:latin typeface="Arial" panose="020B0604020202020204" pitchFamily="34" charset="0"/>
            </a:endParaRPr>
          </a:p>
          <a:p>
            <a:pPr marL="0" indent="0">
              <a:buNone/>
            </a:pPr>
            <a:endParaRPr lang="en-US" dirty="0"/>
          </a:p>
        </p:txBody>
      </p:sp>
      <p:sp>
        <p:nvSpPr>
          <p:cNvPr id="4" name="Rectangle 1">
            <a:extLst>
              <a:ext uri="{FF2B5EF4-FFF2-40B4-BE49-F238E27FC236}">
                <a16:creationId xmlns:a16="http://schemas.microsoft.com/office/drawing/2014/main" id="{D27F71DF-CBB0-4E3E-BAEB-FC0A412C310B}"/>
              </a:ext>
            </a:extLst>
          </p:cNvPr>
          <p:cNvSpPr>
            <a:spLocks noChangeArrowheads="1"/>
          </p:cNvSpPr>
          <p:nvPr/>
        </p:nvSpPr>
        <p:spPr bwMode="auto">
          <a:xfrm>
            <a:off x="2259622" y="2860225"/>
            <a:ext cx="12885" cy="276999"/>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6348"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5586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F373-FC38-4B6F-8F4F-961AB67B81FD}"/>
              </a:ext>
            </a:extLst>
          </p:cNvPr>
          <p:cNvSpPr>
            <a:spLocks noGrp="1"/>
          </p:cNvSpPr>
          <p:nvPr>
            <p:ph type="title"/>
          </p:nvPr>
        </p:nvSpPr>
        <p:spPr/>
        <p:txBody>
          <a:bodyPr/>
          <a:lstStyle/>
          <a:p>
            <a:r>
              <a:rPr lang="en-US" dirty="0"/>
              <a:t>Target Attribute</a:t>
            </a:r>
          </a:p>
        </p:txBody>
      </p:sp>
      <p:sp>
        <p:nvSpPr>
          <p:cNvPr id="3" name="Content Placeholder 2">
            <a:extLst>
              <a:ext uri="{FF2B5EF4-FFF2-40B4-BE49-F238E27FC236}">
                <a16:creationId xmlns:a16="http://schemas.microsoft.com/office/drawing/2014/main" id="{84B27697-B03C-4A67-8E08-A7E503652D62}"/>
              </a:ext>
            </a:extLst>
          </p:cNvPr>
          <p:cNvSpPr>
            <a:spLocks noGrp="1"/>
          </p:cNvSpPr>
          <p:nvPr>
            <p:ph idx="1"/>
          </p:nvPr>
        </p:nvSpPr>
        <p:spPr/>
        <p:txBody>
          <a:bodyPr/>
          <a:lstStyle/>
          <a:p>
            <a:pPr marL="0" lvl="0" indent="0" defTabSz="914400" eaLnBrk="0" fontAlgn="base" hangingPunct="0">
              <a:spcBef>
                <a:spcPct val="0"/>
              </a:spcBef>
              <a:spcAft>
                <a:spcPct val="0"/>
              </a:spcAft>
              <a:buClrTx/>
              <a:buSzTx/>
              <a:buNone/>
            </a:pPr>
            <a:endParaRPr lang="en-US" altLang="en-US" b="1" dirty="0">
              <a:solidFill>
                <a:schemeClr val="tx1"/>
              </a:solidFill>
              <a:latin typeface="inherit"/>
            </a:endParaRPr>
          </a:p>
          <a:p>
            <a:pPr marL="0" lvl="0" indent="0" defTabSz="914400" eaLnBrk="0" fontAlgn="base" hangingPunct="0">
              <a:spcBef>
                <a:spcPct val="0"/>
              </a:spcBef>
              <a:spcAft>
                <a:spcPct val="0"/>
              </a:spcAft>
              <a:buClrTx/>
              <a:buSzTx/>
              <a:buFontTx/>
              <a:buChar char="•"/>
            </a:pPr>
            <a:r>
              <a:rPr lang="en-US" altLang="en-US" b="1" dirty="0" err="1">
                <a:solidFill>
                  <a:schemeClr val="tx1"/>
                </a:solidFill>
                <a:latin typeface="inherit"/>
              </a:rPr>
              <a:t>fare_amount</a:t>
            </a:r>
            <a:r>
              <a:rPr lang="en-US" altLang="en-US" dirty="0">
                <a:solidFill>
                  <a:schemeClr val="tx1"/>
                </a:solidFill>
                <a:latin typeface="Atlas Grotesk"/>
              </a:rPr>
              <a:t> - </a:t>
            </a:r>
            <a:r>
              <a:rPr lang="en-US" altLang="en-US" dirty="0">
                <a:solidFill>
                  <a:schemeClr val="tx1"/>
                </a:solidFill>
                <a:latin typeface="Roboto Mono"/>
              </a:rPr>
              <a:t>float,</a:t>
            </a:r>
            <a:r>
              <a:rPr lang="en-US" altLang="en-US" dirty="0">
                <a:solidFill>
                  <a:schemeClr val="tx1"/>
                </a:solidFill>
                <a:latin typeface="Atlas Grotesk"/>
              </a:rPr>
              <a:t> dollar amount of the cost of the taxi ride. </a:t>
            </a:r>
          </a:p>
          <a:p>
            <a:pPr marL="0" lvl="0" indent="0" algn="ctr" defTabSz="914400" eaLnBrk="0" fontAlgn="base" hangingPunct="0">
              <a:spcBef>
                <a:spcPct val="0"/>
              </a:spcBef>
              <a:spcAft>
                <a:spcPct val="0"/>
              </a:spcAft>
              <a:buClrTx/>
              <a:buSzTx/>
              <a:buNone/>
            </a:pPr>
            <a:r>
              <a:rPr lang="en-US" altLang="en-US" dirty="0">
                <a:solidFill>
                  <a:schemeClr val="tx1"/>
                </a:solidFill>
                <a:latin typeface="Atlas Grotesk"/>
              </a:rPr>
              <a:t>(This value is only in the training set)</a:t>
            </a:r>
          </a:p>
          <a:p>
            <a:pPr marL="0" indent="0">
              <a:buNone/>
            </a:pPr>
            <a:endParaRPr lang="en-US" dirty="0"/>
          </a:p>
        </p:txBody>
      </p:sp>
    </p:spTree>
    <p:extLst>
      <p:ext uri="{BB962C8B-B14F-4D97-AF65-F5344CB8AC3E}">
        <p14:creationId xmlns:p14="http://schemas.microsoft.com/office/powerpoint/2010/main" val="3900238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B7006-4F15-4766-9A13-09AFD2057D11}"/>
              </a:ext>
            </a:extLst>
          </p:cNvPr>
          <p:cNvSpPr>
            <a:spLocks noGrp="1"/>
          </p:cNvSpPr>
          <p:nvPr>
            <p:ph type="title"/>
          </p:nvPr>
        </p:nvSpPr>
        <p:spPr/>
        <p:txBody>
          <a:bodyPr/>
          <a:lstStyle/>
          <a:p>
            <a:r>
              <a:rPr lang="en-US" dirty="0"/>
              <a:t>Environment</a:t>
            </a:r>
          </a:p>
        </p:txBody>
      </p:sp>
      <p:sp>
        <p:nvSpPr>
          <p:cNvPr id="3" name="Content Placeholder 2">
            <a:extLst>
              <a:ext uri="{FF2B5EF4-FFF2-40B4-BE49-F238E27FC236}">
                <a16:creationId xmlns:a16="http://schemas.microsoft.com/office/drawing/2014/main" id="{B923F995-AB12-4298-9C7C-C1DC327F25AE}"/>
              </a:ext>
            </a:extLst>
          </p:cNvPr>
          <p:cNvSpPr>
            <a:spLocks noGrp="1"/>
          </p:cNvSpPr>
          <p:nvPr>
            <p:ph idx="1"/>
          </p:nvPr>
        </p:nvSpPr>
        <p:spPr/>
        <p:txBody>
          <a:bodyPr/>
          <a:lstStyle/>
          <a:p>
            <a:pPr marL="0" indent="0" algn="ctr">
              <a:buNone/>
            </a:pPr>
            <a:endParaRPr lang="en-US" dirty="0"/>
          </a:p>
          <a:p>
            <a:pPr marL="0" indent="0" algn="ctr">
              <a:buNone/>
            </a:pPr>
            <a:r>
              <a:rPr lang="en-US" dirty="0"/>
              <a:t>We are making this project using the cluster provided by the university on yarn using spark framework. We are using </a:t>
            </a:r>
            <a:r>
              <a:rPr lang="en-US" dirty="0" err="1"/>
              <a:t>jupyter</a:t>
            </a:r>
            <a:r>
              <a:rPr lang="en-US" dirty="0"/>
              <a:t> notebook for coding in Scala and zeppelin for the visual representations.</a:t>
            </a:r>
          </a:p>
        </p:txBody>
      </p:sp>
    </p:spTree>
    <p:extLst>
      <p:ext uri="{BB962C8B-B14F-4D97-AF65-F5344CB8AC3E}">
        <p14:creationId xmlns:p14="http://schemas.microsoft.com/office/powerpoint/2010/main" val="41955408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198</TotalTime>
  <Words>715</Words>
  <Application>Microsoft Office PowerPoint</Application>
  <PresentationFormat>Widescreen</PresentationFormat>
  <Paragraphs>89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Atlas Grotesk</vt:lpstr>
      <vt:lpstr>Calibri</vt:lpstr>
      <vt:lpstr>Garamond</vt:lpstr>
      <vt:lpstr>inherit</vt:lpstr>
      <vt:lpstr>Roboto Mono</vt:lpstr>
      <vt:lpstr>Organic</vt:lpstr>
      <vt:lpstr>NYC Taxi Price Pridiction</vt:lpstr>
      <vt:lpstr>Introduction</vt:lpstr>
      <vt:lpstr>Data Sets</vt:lpstr>
      <vt:lpstr>What were given to us ?</vt:lpstr>
      <vt:lpstr>What we need to predict ?</vt:lpstr>
      <vt:lpstr>Attributes of the Data Set</vt:lpstr>
      <vt:lpstr>Feature Attributes</vt:lpstr>
      <vt:lpstr>Target Attribute</vt:lpstr>
      <vt:lpstr>Environment</vt:lpstr>
      <vt:lpstr>Approach</vt:lpstr>
      <vt:lpstr>Preprocessing</vt:lpstr>
      <vt:lpstr>PreProcessing</vt:lpstr>
      <vt:lpstr>PowerPoint Presentation</vt:lpstr>
      <vt:lpstr>Correlation value</vt:lpstr>
      <vt:lpstr>Linear Regression : </vt:lpstr>
      <vt:lpstr>GBT</vt:lpstr>
      <vt:lpstr>Random Forrest Regression</vt:lpstr>
      <vt:lpstr>Decision Tree</vt:lpstr>
      <vt:lpstr>PowerPoint Presentation</vt:lpstr>
      <vt:lpstr>Possible Improvements</vt:lpstr>
      <vt:lpstr>Any Question ?</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Taxi Price Pridiction</dc:title>
  <dc:creator>Sheraz Ahmed</dc:creator>
  <cp:lastModifiedBy>Sheraz Ahmed</cp:lastModifiedBy>
  <cp:revision>11</cp:revision>
  <dcterms:created xsi:type="dcterms:W3CDTF">2018-12-07T18:51:49Z</dcterms:created>
  <dcterms:modified xsi:type="dcterms:W3CDTF">2018-12-07T22:10:24Z</dcterms:modified>
</cp:coreProperties>
</file>