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21FC7B-99FD-F79D-84C3-DED4483461F1}" v="598" dt="2021-03-05T23:33:57.927"/>
    <p1510:client id="{F9B1BB8E-0BCA-4F9E-9BE5-4D9F4CC7D25A}" v="5187" dt="2021-02-14T23:35:55.2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3/28/2021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3/28/2021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customer churn</a:t>
            </a:r>
          </a:p>
        </p:txBody>
      </p:sp>
      <p:sp>
        <p:nvSpPr>
          <p:cNvPr id="3" name="Subtitle 2"/>
          <p:cNvSpPr>
            <a:spLocks noGrp="1"/>
          </p:cNvSpPr>
          <p:nvPr>
            <p:ph type="subTitle" idx="1"/>
          </p:nvPr>
        </p:nvSpPr>
        <p:spPr/>
        <p:txBody>
          <a:bodyPr vert="horz" lIns="91440" tIns="91440" rIns="91440" bIns="91440" rtlCol="0" anchor="t">
            <a:normAutofit/>
          </a:bodyPr>
          <a:lstStyle/>
          <a:p>
            <a:r>
              <a:rPr lang="en-US" dirty="0"/>
              <a:t>How to identify and prevent customer loss</a:t>
            </a:r>
          </a:p>
        </p:txBody>
      </p:sp>
      <p:sp>
        <p:nvSpPr>
          <p:cNvPr id="4" name="TextBox 3">
            <a:extLst>
              <a:ext uri="{FF2B5EF4-FFF2-40B4-BE49-F238E27FC236}">
                <a16:creationId xmlns:a16="http://schemas.microsoft.com/office/drawing/2014/main" id="{3473DCE8-70AB-4F81-BFEF-E70C4EC88AD6}"/>
              </a:ext>
            </a:extLst>
          </p:cNvPr>
          <p:cNvSpPr txBox="1"/>
          <p:nvPr/>
        </p:nvSpPr>
        <p:spPr>
          <a:xfrm>
            <a:off x="10624457" y="5551714"/>
            <a:ext cx="1727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Sara Herbstreit</a:t>
            </a:r>
          </a:p>
          <a:p>
            <a:r>
              <a:rPr lang="en-US"/>
              <a:t>DSC630</a:t>
            </a:r>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EED75-CD71-4A2C-B2C3-0DBECEB1E320}"/>
              </a:ext>
            </a:extLst>
          </p:cNvPr>
          <p:cNvSpPr>
            <a:spLocks noGrp="1"/>
          </p:cNvSpPr>
          <p:nvPr>
            <p:ph type="title"/>
          </p:nvPr>
        </p:nvSpPr>
        <p:spPr/>
        <p:txBody>
          <a:bodyPr/>
          <a:lstStyle/>
          <a:p>
            <a:r>
              <a:rPr lang="en-US"/>
              <a:t>Model impact</a:t>
            </a:r>
          </a:p>
        </p:txBody>
      </p:sp>
      <p:sp>
        <p:nvSpPr>
          <p:cNvPr id="3" name="Content Placeholder 2">
            <a:extLst>
              <a:ext uri="{FF2B5EF4-FFF2-40B4-BE49-F238E27FC236}">
                <a16:creationId xmlns:a16="http://schemas.microsoft.com/office/drawing/2014/main" id="{306BDCF5-B735-4540-8BE9-71273802AD8A}"/>
              </a:ext>
            </a:extLst>
          </p:cNvPr>
          <p:cNvSpPr>
            <a:spLocks noGrp="1"/>
          </p:cNvSpPr>
          <p:nvPr>
            <p:ph idx="1"/>
          </p:nvPr>
        </p:nvSpPr>
        <p:spPr/>
        <p:txBody>
          <a:bodyPr/>
          <a:lstStyle/>
          <a:p>
            <a:r>
              <a:rPr lang="en-US"/>
              <a:t>According to a survey on statista.com, 21% of respondants switched to a new telecom service provider in the last year</a:t>
            </a:r>
          </a:p>
          <a:p>
            <a:r>
              <a:rPr lang="en-US"/>
              <a:t>If mitigation is 100% successful, this rate would be as low as 5.6%</a:t>
            </a:r>
            <a:endParaRPr lang="en-US" dirty="0"/>
          </a:p>
          <a:p>
            <a:r>
              <a:rPr lang="en-US"/>
              <a:t>This model presents very little risk to wasting resources</a:t>
            </a:r>
            <a:endParaRPr lang="en-US" dirty="0"/>
          </a:p>
        </p:txBody>
      </p:sp>
    </p:spTree>
    <p:extLst>
      <p:ext uri="{BB962C8B-B14F-4D97-AF65-F5344CB8AC3E}">
        <p14:creationId xmlns:p14="http://schemas.microsoft.com/office/powerpoint/2010/main" val="557185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7B0BE-3C1B-471D-A88D-3DA09960F97F}"/>
              </a:ext>
            </a:extLst>
          </p:cNvPr>
          <p:cNvSpPr>
            <a:spLocks noGrp="1"/>
          </p:cNvSpPr>
          <p:nvPr>
            <p:ph type="title"/>
          </p:nvPr>
        </p:nvSpPr>
        <p:spPr/>
        <p:txBody>
          <a:bodyPr/>
          <a:lstStyle/>
          <a:p>
            <a:r>
              <a:rPr lang="en-US"/>
              <a:t>The problem</a:t>
            </a:r>
          </a:p>
        </p:txBody>
      </p:sp>
      <p:sp>
        <p:nvSpPr>
          <p:cNvPr id="3" name="Content Placeholder 2">
            <a:extLst>
              <a:ext uri="{FF2B5EF4-FFF2-40B4-BE49-F238E27FC236}">
                <a16:creationId xmlns:a16="http://schemas.microsoft.com/office/drawing/2014/main" id="{7FC0F0AC-613C-4EF8-B886-C9A8C618A494}"/>
              </a:ext>
            </a:extLst>
          </p:cNvPr>
          <p:cNvSpPr>
            <a:spLocks noGrp="1"/>
          </p:cNvSpPr>
          <p:nvPr>
            <p:ph idx="1"/>
          </p:nvPr>
        </p:nvSpPr>
        <p:spPr/>
        <p:txBody>
          <a:bodyPr/>
          <a:lstStyle/>
          <a:p>
            <a:r>
              <a:rPr lang="en-US">
                <a:ea typeface="+mn-lt"/>
                <a:cs typeface="+mn-lt"/>
              </a:rPr>
              <a:t>Customer churn is a major problem in the telecommunication (telecom) industry.</a:t>
            </a:r>
          </a:p>
          <a:p>
            <a:r>
              <a:rPr lang="en-US">
                <a:ea typeface="+mn-lt"/>
                <a:cs typeface="+mn-lt"/>
              </a:rPr>
              <a:t>Though there are many reasons a customer may leave a service, many of them are preventable.</a:t>
            </a:r>
          </a:p>
          <a:p>
            <a:r>
              <a:rPr lang="en-US">
                <a:ea typeface="+mn-lt"/>
                <a:cs typeface="+mn-lt"/>
              </a:rPr>
              <a:t>Customer churn in the telecom industry costs 780 million dollars for U.S. carriers annually (Aditya Kapoor, 2017).</a:t>
            </a:r>
            <a:endParaRPr lang="en-US" dirty="0">
              <a:ea typeface="+mn-lt"/>
              <a:cs typeface="+mn-lt"/>
            </a:endParaRPr>
          </a:p>
        </p:txBody>
      </p:sp>
    </p:spTree>
    <p:extLst>
      <p:ext uri="{BB962C8B-B14F-4D97-AF65-F5344CB8AC3E}">
        <p14:creationId xmlns:p14="http://schemas.microsoft.com/office/powerpoint/2010/main" val="997880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A3530-5A48-44B8-B0E7-A43F6257BEDE}"/>
              </a:ext>
            </a:extLst>
          </p:cNvPr>
          <p:cNvSpPr>
            <a:spLocks noGrp="1"/>
          </p:cNvSpPr>
          <p:nvPr>
            <p:ph type="title"/>
          </p:nvPr>
        </p:nvSpPr>
        <p:spPr/>
        <p:txBody>
          <a:bodyPr/>
          <a:lstStyle/>
          <a:p>
            <a:r>
              <a:rPr lang="en-US"/>
              <a:t>The solution</a:t>
            </a:r>
          </a:p>
        </p:txBody>
      </p:sp>
      <p:sp>
        <p:nvSpPr>
          <p:cNvPr id="3" name="Content Placeholder 2">
            <a:extLst>
              <a:ext uri="{FF2B5EF4-FFF2-40B4-BE49-F238E27FC236}">
                <a16:creationId xmlns:a16="http://schemas.microsoft.com/office/drawing/2014/main" id="{B0A2504F-E38A-4E31-B732-3630F1BBA766}"/>
              </a:ext>
            </a:extLst>
          </p:cNvPr>
          <p:cNvSpPr>
            <a:spLocks noGrp="1"/>
          </p:cNvSpPr>
          <p:nvPr>
            <p:ph idx="1"/>
          </p:nvPr>
        </p:nvSpPr>
        <p:spPr/>
        <p:txBody>
          <a:bodyPr>
            <a:normAutofit/>
          </a:bodyPr>
          <a:lstStyle/>
          <a:p>
            <a:r>
              <a:rPr lang="en-US"/>
              <a:t>Identify customers that are at high risk for leaving and implement mitigation techniques to reduce the churn rate. </a:t>
            </a:r>
          </a:p>
          <a:p>
            <a:r>
              <a:rPr lang="en-US"/>
              <a:t>To achieve the reduction in churn rate, a historical telecom dataset was obtained from Kaggle.com, containing information on more than 3,000 customers.</a:t>
            </a:r>
          </a:p>
          <a:p>
            <a:r>
              <a:rPr lang="en-US"/>
              <a:t>This data will be used to train machine learning models, which will learn to predict when a customer is about to leave</a:t>
            </a:r>
          </a:p>
          <a:p>
            <a:r>
              <a:rPr lang="en-US">
                <a:ea typeface="+mn-lt"/>
                <a:cs typeface="+mn-lt"/>
              </a:rPr>
              <a:t>Once a customer has been identified as high churn risk, mitigation processes can begin to retain this customer.</a:t>
            </a:r>
          </a:p>
        </p:txBody>
      </p:sp>
    </p:spTree>
    <p:extLst>
      <p:ext uri="{BB962C8B-B14F-4D97-AF65-F5344CB8AC3E}">
        <p14:creationId xmlns:p14="http://schemas.microsoft.com/office/powerpoint/2010/main" val="4218733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FC484-65C5-4DC6-A2F9-0C72A0F03D42}"/>
              </a:ext>
            </a:extLst>
          </p:cNvPr>
          <p:cNvSpPr>
            <a:spLocks noGrp="1"/>
          </p:cNvSpPr>
          <p:nvPr>
            <p:ph type="title"/>
          </p:nvPr>
        </p:nvSpPr>
        <p:spPr/>
        <p:txBody>
          <a:bodyPr/>
          <a:lstStyle/>
          <a:p>
            <a:r>
              <a:rPr lang="en-US"/>
              <a:t>The data</a:t>
            </a:r>
          </a:p>
        </p:txBody>
      </p:sp>
      <p:sp>
        <p:nvSpPr>
          <p:cNvPr id="5" name="TextBox 4">
            <a:extLst>
              <a:ext uri="{FF2B5EF4-FFF2-40B4-BE49-F238E27FC236}">
                <a16:creationId xmlns:a16="http://schemas.microsoft.com/office/drawing/2014/main" id="{C1EE6650-C0FB-4D2F-AF95-5AB5F8825AB0}"/>
              </a:ext>
            </a:extLst>
          </p:cNvPr>
          <p:cNvSpPr txBox="1"/>
          <p:nvPr/>
        </p:nvSpPr>
        <p:spPr>
          <a:xfrm>
            <a:off x="166917" y="2075544"/>
            <a:ext cx="4267198"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The data contains 10 independent variables, with the target feature being "Churn"</a:t>
            </a:r>
            <a:br>
              <a:rPr lang="en-US" dirty="0"/>
            </a:br>
            <a:endParaRPr lang="en-US"/>
          </a:p>
          <a:p>
            <a:pPr marL="285750" indent="-285750">
              <a:buFont typeface="Arial"/>
              <a:buChar char="•"/>
            </a:pPr>
            <a:r>
              <a:rPr lang="en-US"/>
              <a:t>The starting data set has an imbalanced target class with only 482/3333 points representing customers that left.</a:t>
            </a:r>
            <a:br>
              <a:rPr lang="en-US" dirty="0"/>
            </a:br>
            <a:endParaRPr lang="en-US"/>
          </a:p>
          <a:p>
            <a:pPr marL="285750" indent="-285750">
              <a:buFont typeface="Arial"/>
              <a:buChar char="•"/>
            </a:pPr>
            <a:r>
              <a:rPr lang="en-US"/>
              <a:t>Outliers were identified, but due to them being predominantly in the minority of the target class (composed 33% of this class), they were deemed as important and left in</a:t>
            </a:r>
            <a:endParaRPr lang="en-US" dirty="0"/>
          </a:p>
        </p:txBody>
      </p:sp>
      <p:graphicFrame>
        <p:nvGraphicFramePr>
          <p:cNvPr id="8" name="Table 7">
            <a:extLst>
              <a:ext uri="{FF2B5EF4-FFF2-40B4-BE49-F238E27FC236}">
                <a16:creationId xmlns:a16="http://schemas.microsoft.com/office/drawing/2014/main" id="{072B6B20-300B-4890-A0BA-15DA0237ADC6}"/>
              </a:ext>
            </a:extLst>
          </p:cNvPr>
          <p:cNvGraphicFramePr>
            <a:graphicFrameLocks noGrp="1"/>
          </p:cNvGraphicFramePr>
          <p:nvPr>
            <p:extLst>
              <p:ext uri="{D42A27DB-BD31-4B8C-83A1-F6EECF244321}">
                <p14:modId xmlns:p14="http://schemas.microsoft.com/office/powerpoint/2010/main" val="2177845509"/>
              </p:ext>
            </p:extLst>
          </p:nvPr>
        </p:nvGraphicFramePr>
        <p:xfrm>
          <a:off x="4789714" y="2017485"/>
          <a:ext cx="6446012" cy="3730163"/>
        </p:xfrm>
        <a:graphic>
          <a:graphicData uri="http://schemas.openxmlformats.org/drawingml/2006/table">
            <a:tbl>
              <a:tblPr firstRow="1" bandRow="1">
                <a:tableStyleId>{5C22544A-7EE6-4342-B048-85BDC9FD1C3A}</a:tableStyleId>
              </a:tblPr>
              <a:tblGrid>
                <a:gridCol w="1634856">
                  <a:extLst>
                    <a:ext uri="{9D8B030D-6E8A-4147-A177-3AD203B41FA5}">
                      <a16:colId xmlns:a16="http://schemas.microsoft.com/office/drawing/2014/main" val="1251682801"/>
                    </a:ext>
                  </a:extLst>
                </a:gridCol>
                <a:gridCol w="4811156">
                  <a:extLst>
                    <a:ext uri="{9D8B030D-6E8A-4147-A177-3AD203B41FA5}">
                      <a16:colId xmlns:a16="http://schemas.microsoft.com/office/drawing/2014/main" val="2793669675"/>
                    </a:ext>
                  </a:extLst>
                </a:gridCol>
              </a:tblGrid>
              <a:tr h="402424">
                <a:tc>
                  <a:txBody>
                    <a:bodyPr/>
                    <a:lstStyle/>
                    <a:p>
                      <a:pPr algn="l" fontAlgn="ctr"/>
                      <a:r>
                        <a:rPr lang="en-US" sz="1400">
                          <a:effectLst/>
                        </a:rPr>
                        <a:t>Churn</a:t>
                      </a:r>
                      <a:endParaRPr lang="en-US" sz="1400" b="0">
                        <a:effectLst/>
                      </a:endParaRPr>
                    </a:p>
                  </a:txBody>
                  <a:tcPr marL="76200" marR="76200" marT="38100" marB="38100" anchor="ctr"/>
                </a:tc>
                <a:tc>
                  <a:txBody>
                    <a:bodyPr/>
                    <a:lstStyle/>
                    <a:p>
                      <a:pPr algn="l" fontAlgn="ctr"/>
                      <a:r>
                        <a:rPr lang="en-US" sz="1400">
                          <a:effectLst/>
                        </a:rPr>
                        <a:t>1 if customer cancelled service, 0 if they did not</a:t>
                      </a:r>
                    </a:p>
                  </a:txBody>
                  <a:tcPr marL="76200" marR="76200" marT="38100" marB="38100" anchor="ctr"/>
                </a:tc>
                <a:extLst>
                  <a:ext uri="{0D108BD9-81ED-4DB2-BD59-A6C34878D82A}">
                    <a16:rowId xmlns:a16="http://schemas.microsoft.com/office/drawing/2014/main" val="1844568620"/>
                  </a:ext>
                </a:extLst>
              </a:tr>
              <a:tr h="325035">
                <a:tc>
                  <a:txBody>
                    <a:bodyPr/>
                    <a:lstStyle/>
                    <a:p>
                      <a:pPr algn="l" fontAlgn="ctr"/>
                      <a:r>
                        <a:rPr lang="en-US" sz="1400">
                          <a:effectLst/>
                        </a:rPr>
                        <a:t>AccountWeeks</a:t>
                      </a:r>
                      <a:endParaRPr lang="en-US" sz="1400" b="0">
                        <a:effectLst/>
                      </a:endParaRPr>
                    </a:p>
                  </a:txBody>
                  <a:tcPr marL="76200" marR="76200" marT="38100" marB="38100" anchor="ctr"/>
                </a:tc>
                <a:tc>
                  <a:txBody>
                    <a:bodyPr/>
                    <a:lstStyle/>
                    <a:p>
                      <a:pPr algn="l" fontAlgn="ctr"/>
                      <a:r>
                        <a:rPr lang="en-US" sz="1400">
                          <a:effectLst/>
                        </a:rPr>
                        <a:t>number of weeks customer had an active account</a:t>
                      </a:r>
                    </a:p>
                  </a:txBody>
                  <a:tcPr marL="76200" marR="76200" marT="38100" marB="38100" anchor="ctr"/>
                </a:tc>
                <a:extLst>
                  <a:ext uri="{0D108BD9-81ED-4DB2-BD59-A6C34878D82A}">
                    <a16:rowId xmlns:a16="http://schemas.microsoft.com/office/drawing/2014/main" val="1234256400"/>
                  </a:ext>
                </a:extLst>
              </a:tr>
              <a:tr h="402424">
                <a:tc>
                  <a:txBody>
                    <a:bodyPr/>
                    <a:lstStyle/>
                    <a:p>
                      <a:pPr algn="l" fontAlgn="ctr"/>
                      <a:r>
                        <a:rPr lang="en-US" sz="1400">
                          <a:effectLst/>
                        </a:rPr>
                        <a:t>ContractRenewal</a:t>
                      </a:r>
                      <a:endParaRPr lang="en-US" sz="1400" b="0">
                        <a:effectLst/>
                      </a:endParaRPr>
                    </a:p>
                  </a:txBody>
                  <a:tcPr marL="76200" marR="76200" marT="38100" marB="38100" anchor="ctr"/>
                </a:tc>
                <a:tc>
                  <a:txBody>
                    <a:bodyPr/>
                    <a:lstStyle/>
                    <a:p>
                      <a:pPr algn="l" fontAlgn="ctr"/>
                      <a:r>
                        <a:rPr lang="en-US" sz="1400">
                          <a:effectLst/>
                        </a:rPr>
                        <a:t>1 if customer recently renewed contract, 0 if they did not</a:t>
                      </a:r>
                    </a:p>
                  </a:txBody>
                  <a:tcPr marL="76200" marR="76200" marT="38100" marB="38100" anchor="ctr"/>
                </a:tc>
                <a:extLst>
                  <a:ext uri="{0D108BD9-81ED-4DB2-BD59-A6C34878D82A}">
                    <a16:rowId xmlns:a16="http://schemas.microsoft.com/office/drawing/2014/main" val="952471453"/>
                  </a:ext>
                </a:extLst>
              </a:tr>
              <a:tr h="325035">
                <a:tc>
                  <a:txBody>
                    <a:bodyPr/>
                    <a:lstStyle/>
                    <a:p>
                      <a:pPr algn="l" fontAlgn="ctr"/>
                      <a:r>
                        <a:rPr lang="en-US" sz="1400">
                          <a:effectLst/>
                        </a:rPr>
                        <a:t>DataPlan</a:t>
                      </a:r>
                      <a:endParaRPr lang="en-US" sz="1400" b="0">
                        <a:effectLst/>
                      </a:endParaRPr>
                    </a:p>
                  </a:txBody>
                  <a:tcPr marL="76200" marR="76200" marT="38100" marB="38100" anchor="ctr"/>
                </a:tc>
                <a:tc>
                  <a:txBody>
                    <a:bodyPr/>
                    <a:lstStyle/>
                    <a:p>
                      <a:pPr algn="l" fontAlgn="ctr"/>
                      <a:r>
                        <a:rPr lang="en-US" sz="1400">
                          <a:effectLst/>
                        </a:rPr>
                        <a:t>1 if customer has a data plan, 0 if they do not</a:t>
                      </a:r>
                    </a:p>
                  </a:txBody>
                  <a:tcPr marL="76200" marR="76200" marT="38100" marB="38100" anchor="ctr"/>
                </a:tc>
                <a:extLst>
                  <a:ext uri="{0D108BD9-81ED-4DB2-BD59-A6C34878D82A}">
                    <a16:rowId xmlns:a16="http://schemas.microsoft.com/office/drawing/2014/main" val="2352608662"/>
                  </a:ext>
                </a:extLst>
              </a:tr>
              <a:tr h="325035">
                <a:tc>
                  <a:txBody>
                    <a:bodyPr/>
                    <a:lstStyle/>
                    <a:p>
                      <a:pPr algn="l" fontAlgn="ctr"/>
                      <a:r>
                        <a:rPr lang="en-US" sz="1400">
                          <a:effectLst/>
                        </a:rPr>
                        <a:t>DataUsage</a:t>
                      </a:r>
                      <a:endParaRPr lang="en-US" sz="1400" b="0">
                        <a:effectLst/>
                      </a:endParaRPr>
                    </a:p>
                  </a:txBody>
                  <a:tcPr marL="76200" marR="76200" marT="38100" marB="38100" anchor="ctr"/>
                </a:tc>
                <a:tc>
                  <a:txBody>
                    <a:bodyPr/>
                    <a:lstStyle/>
                    <a:p>
                      <a:pPr algn="l" fontAlgn="ctr"/>
                      <a:r>
                        <a:rPr lang="en-US" sz="1400">
                          <a:effectLst/>
                        </a:rPr>
                        <a:t>gigabytes of monthly data usage</a:t>
                      </a:r>
                    </a:p>
                  </a:txBody>
                  <a:tcPr marL="76200" marR="76200" marT="38100" marB="38100" anchor="ctr"/>
                </a:tc>
                <a:extLst>
                  <a:ext uri="{0D108BD9-81ED-4DB2-BD59-A6C34878D82A}">
                    <a16:rowId xmlns:a16="http://schemas.microsoft.com/office/drawing/2014/main" val="3248528031"/>
                  </a:ext>
                </a:extLst>
              </a:tr>
              <a:tr h="325035">
                <a:tc>
                  <a:txBody>
                    <a:bodyPr/>
                    <a:lstStyle/>
                    <a:p>
                      <a:pPr algn="l" fontAlgn="ctr"/>
                      <a:r>
                        <a:rPr lang="en-US" sz="1400">
                          <a:effectLst/>
                        </a:rPr>
                        <a:t>CustServCalls</a:t>
                      </a:r>
                      <a:endParaRPr lang="en-US" sz="1400" b="0">
                        <a:effectLst/>
                      </a:endParaRPr>
                    </a:p>
                  </a:txBody>
                  <a:tcPr marL="76200" marR="76200" marT="38100" marB="38100" anchor="ctr"/>
                </a:tc>
                <a:tc>
                  <a:txBody>
                    <a:bodyPr/>
                    <a:lstStyle/>
                    <a:p>
                      <a:pPr algn="l" fontAlgn="ctr"/>
                      <a:r>
                        <a:rPr lang="en-US" sz="1400">
                          <a:effectLst/>
                        </a:rPr>
                        <a:t>number of calls into customer service</a:t>
                      </a:r>
                    </a:p>
                  </a:txBody>
                  <a:tcPr marL="76200" marR="76200" marT="38100" marB="38100" anchor="ctr"/>
                </a:tc>
                <a:extLst>
                  <a:ext uri="{0D108BD9-81ED-4DB2-BD59-A6C34878D82A}">
                    <a16:rowId xmlns:a16="http://schemas.microsoft.com/office/drawing/2014/main" val="3969516574"/>
                  </a:ext>
                </a:extLst>
              </a:tr>
              <a:tr h="325035">
                <a:tc>
                  <a:txBody>
                    <a:bodyPr/>
                    <a:lstStyle/>
                    <a:p>
                      <a:pPr algn="l" fontAlgn="ctr"/>
                      <a:r>
                        <a:rPr lang="en-US" sz="1400">
                          <a:effectLst/>
                        </a:rPr>
                        <a:t>DayMins</a:t>
                      </a:r>
                      <a:endParaRPr lang="en-US" sz="1400" b="0">
                        <a:effectLst/>
                      </a:endParaRPr>
                    </a:p>
                  </a:txBody>
                  <a:tcPr marL="76200" marR="76200" marT="38100" marB="38100" anchor="ctr"/>
                </a:tc>
                <a:tc>
                  <a:txBody>
                    <a:bodyPr/>
                    <a:lstStyle/>
                    <a:p>
                      <a:pPr algn="l" fontAlgn="ctr"/>
                      <a:r>
                        <a:rPr lang="en-US" sz="1400">
                          <a:effectLst/>
                        </a:rPr>
                        <a:t>average daytime minutes per month</a:t>
                      </a:r>
                    </a:p>
                  </a:txBody>
                  <a:tcPr marL="76200" marR="76200" marT="38100" marB="38100" anchor="ctr"/>
                </a:tc>
                <a:extLst>
                  <a:ext uri="{0D108BD9-81ED-4DB2-BD59-A6C34878D82A}">
                    <a16:rowId xmlns:a16="http://schemas.microsoft.com/office/drawing/2014/main" val="611528565"/>
                  </a:ext>
                </a:extLst>
              </a:tr>
              <a:tr h="325035">
                <a:tc>
                  <a:txBody>
                    <a:bodyPr/>
                    <a:lstStyle/>
                    <a:p>
                      <a:pPr algn="l" fontAlgn="ctr"/>
                      <a:r>
                        <a:rPr lang="en-US" sz="1400">
                          <a:effectLst/>
                        </a:rPr>
                        <a:t>DayCalls</a:t>
                      </a:r>
                      <a:endParaRPr lang="en-US" sz="1400" b="0">
                        <a:effectLst/>
                      </a:endParaRPr>
                    </a:p>
                  </a:txBody>
                  <a:tcPr marL="76200" marR="76200" marT="38100" marB="38100" anchor="ctr"/>
                </a:tc>
                <a:tc>
                  <a:txBody>
                    <a:bodyPr/>
                    <a:lstStyle/>
                    <a:p>
                      <a:pPr algn="l" fontAlgn="ctr"/>
                      <a:r>
                        <a:rPr lang="en-US" sz="1400">
                          <a:effectLst/>
                        </a:rPr>
                        <a:t>average number of daytime calls</a:t>
                      </a:r>
                    </a:p>
                  </a:txBody>
                  <a:tcPr marL="76200" marR="76200" marT="38100" marB="38100" anchor="ctr"/>
                </a:tc>
                <a:extLst>
                  <a:ext uri="{0D108BD9-81ED-4DB2-BD59-A6C34878D82A}">
                    <a16:rowId xmlns:a16="http://schemas.microsoft.com/office/drawing/2014/main" val="1589973012"/>
                  </a:ext>
                </a:extLst>
              </a:tr>
              <a:tr h="325035">
                <a:tc>
                  <a:txBody>
                    <a:bodyPr/>
                    <a:lstStyle/>
                    <a:p>
                      <a:pPr algn="l" fontAlgn="ctr"/>
                      <a:r>
                        <a:rPr lang="en-US" sz="1400">
                          <a:effectLst/>
                        </a:rPr>
                        <a:t>MonthlyCharge</a:t>
                      </a:r>
                      <a:endParaRPr lang="en-US" sz="1400" b="0">
                        <a:effectLst/>
                      </a:endParaRPr>
                    </a:p>
                  </a:txBody>
                  <a:tcPr marL="76200" marR="76200" marT="38100" marB="38100" anchor="ctr"/>
                </a:tc>
                <a:tc>
                  <a:txBody>
                    <a:bodyPr/>
                    <a:lstStyle/>
                    <a:p>
                      <a:pPr algn="l" fontAlgn="ctr"/>
                      <a:r>
                        <a:rPr lang="en-US" sz="1400">
                          <a:effectLst/>
                        </a:rPr>
                        <a:t>average monthly bill</a:t>
                      </a:r>
                    </a:p>
                  </a:txBody>
                  <a:tcPr marL="76200" marR="76200" marT="38100" marB="38100" anchor="ctr"/>
                </a:tc>
                <a:extLst>
                  <a:ext uri="{0D108BD9-81ED-4DB2-BD59-A6C34878D82A}">
                    <a16:rowId xmlns:a16="http://schemas.microsoft.com/office/drawing/2014/main" val="262271483"/>
                  </a:ext>
                </a:extLst>
              </a:tr>
              <a:tr h="325035">
                <a:tc>
                  <a:txBody>
                    <a:bodyPr/>
                    <a:lstStyle/>
                    <a:p>
                      <a:pPr algn="l" fontAlgn="ctr"/>
                      <a:r>
                        <a:rPr lang="en-US" sz="1400">
                          <a:effectLst/>
                        </a:rPr>
                        <a:t>OverageFee</a:t>
                      </a:r>
                      <a:endParaRPr lang="en-US" sz="1400" b="0">
                        <a:effectLst/>
                      </a:endParaRPr>
                    </a:p>
                  </a:txBody>
                  <a:tcPr marL="76200" marR="76200" marT="38100" marB="38100" anchor="ctr"/>
                </a:tc>
                <a:tc>
                  <a:txBody>
                    <a:bodyPr/>
                    <a:lstStyle/>
                    <a:p>
                      <a:pPr algn="l" fontAlgn="ctr"/>
                      <a:r>
                        <a:rPr lang="en-US" sz="1400">
                          <a:effectLst/>
                        </a:rPr>
                        <a:t>largest overage fee in last 12 months</a:t>
                      </a:r>
                    </a:p>
                  </a:txBody>
                  <a:tcPr marL="76200" marR="76200" marT="38100" marB="38100" anchor="ctr"/>
                </a:tc>
                <a:extLst>
                  <a:ext uri="{0D108BD9-81ED-4DB2-BD59-A6C34878D82A}">
                    <a16:rowId xmlns:a16="http://schemas.microsoft.com/office/drawing/2014/main" val="3052163819"/>
                  </a:ext>
                </a:extLst>
              </a:tr>
              <a:tr h="325035">
                <a:tc>
                  <a:txBody>
                    <a:bodyPr/>
                    <a:lstStyle/>
                    <a:p>
                      <a:pPr algn="l" fontAlgn="ctr"/>
                      <a:r>
                        <a:rPr lang="en-US" sz="1400">
                          <a:effectLst/>
                        </a:rPr>
                        <a:t>RoamMins</a:t>
                      </a:r>
                      <a:endParaRPr lang="en-US" sz="1400" b="0">
                        <a:effectLst/>
                      </a:endParaRPr>
                    </a:p>
                  </a:txBody>
                  <a:tcPr marL="76200" marR="76200" marT="38100" marB="38100" anchor="ctr"/>
                </a:tc>
                <a:tc>
                  <a:txBody>
                    <a:bodyPr/>
                    <a:lstStyle/>
                    <a:p>
                      <a:pPr algn="l" fontAlgn="ctr"/>
                      <a:r>
                        <a:rPr lang="en-US" sz="1400">
                          <a:effectLst/>
                        </a:rPr>
                        <a:t>average number of roaming minutes</a:t>
                      </a:r>
                    </a:p>
                  </a:txBody>
                  <a:tcPr marL="76200" marR="76200" marT="38100" marB="38100" anchor="ctr"/>
                </a:tc>
                <a:extLst>
                  <a:ext uri="{0D108BD9-81ED-4DB2-BD59-A6C34878D82A}">
                    <a16:rowId xmlns:a16="http://schemas.microsoft.com/office/drawing/2014/main" val="3363124681"/>
                  </a:ext>
                </a:extLst>
              </a:tr>
            </a:tbl>
          </a:graphicData>
        </a:graphic>
      </p:graphicFrame>
    </p:spTree>
    <p:extLst>
      <p:ext uri="{BB962C8B-B14F-4D97-AF65-F5344CB8AC3E}">
        <p14:creationId xmlns:p14="http://schemas.microsoft.com/office/powerpoint/2010/main" val="7428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FC484-65C5-4DC6-A2F9-0C72A0F03D42}"/>
              </a:ext>
            </a:extLst>
          </p:cNvPr>
          <p:cNvSpPr>
            <a:spLocks noGrp="1"/>
          </p:cNvSpPr>
          <p:nvPr>
            <p:ph type="title"/>
          </p:nvPr>
        </p:nvSpPr>
        <p:spPr/>
        <p:txBody>
          <a:bodyPr/>
          <a:lstStyle/>
          <a:p>
            <a:r>
              <a:rPr lang="en-US"/>
              <a:t>relationships to target</a:t>
            </a:r>
            <a:endParaRPr lang="en-US" dirty="0"/>
          </a:p>
        </p:txBody>
      </p:sp>
      <p:pic>
        <p:nvPicPr>
          <p:cNvPr id="4" name="Picture 4" descr="A picture containing chart&#10;&#10;Description automatically generated">
            <a:extLst>
              <a:ext uri="{FF2B5EF4-FFF2-40B4-BE49-F238E27FC236}">
                <a16:creationId xmlns:a16="http://schemas.microsoft.com/office/drawing/2014/main" id="{CB5D5BAC-8966-416F-BEE8-043A0D07EBE8}"/>
              </a:ext>
            </a:extLst>
          </p:cNvPr>
          <p:cNvPicPr>
            <a:picLocks noGrp="1" noChangeAspect="1"/>
          </p:cNvPicPr>
          <p:nvPr>
            <p:ph idx="1"/>
          </p:nvPr>
        </p:nvPicPr>
        <p:blipFill>
          <a:blip r:embed="rId2"/>
          <a:stretch>
            <a:fillRect/>
          </a:stretch>
        </p:blipFill>
        <p:spPr>
          <a:xfrm>
            <a:off x="6719715" y="1880715"/>
            <a:ext cx="4698546" cy="4010932"/>
          </a:xfrm>
        </p:spPr>
      </p:pic>
      <p:sp>
        <p:nvSpPr>
          <p:cNvPr id="5" name="TextBox 4">
            <a:extLst>
              <a:ext uri="{FF2B5EF4-FFF2-40B4-BE49-F238E27FC236}">
                <a16:creationId xmlns:a16="http://schemas.microsoft.com/office/drawing/2014/main" id="{F6E049DC-1116-4DB6-BC5E-8A35567BD77A}"/>
              </a:ext>
            </a:extLst>
          </p:cNvPr>
          <p:cNvSpPr txBox="1"/>
          <p:nvPr/>
        </p:nvSpPr>
        <p:spPr>
          <a:xfrm>
            <a:off x="529772" y="2053772"/>
            <a:ext cx="606697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A heatmap was created to look at potential relationships to the target variable. </a:t>
            </a:r>
          </a:p>
          <a:p>
            <a:pPr marL="285750" indent="-285750">
              <a:buFont typeface="Arial"/>
              <a:buChar char="•"/>
            </a:pPr>
            <a:r>
              <a:rPr lang="en-US"/>
              <a:t>We can quickly see that customer service calls, daytime minutes used, and contract removal have the strongest relationships to the target feature</a:t>
            </a:r>
            <a:endParaRPr lang="en-US" dirty="0"/>
          </a:p>
        </p:txBody>
      </p:sp>
    </p:spTree>
    <p:extLst>
      <p:ext uri="{BB962C8B-B14F-4D97-AF65-F5344CB8AC3E}">
        <p14:creationId xmlns:p14="http://schemas.microsoft.com/office/powerpoint/2010/main" val="3124491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FC484-65C5-4DC6-A2F9-0C72A0F03D42}"/>
              </a:ext>
            </a:extLst>
          </p:cNvPr>
          <p:cNvSpPr>
            <a:spLocks noGrp="1"/>
          </p:cNvSpPr>
          <p:nvPr>
            <p:ph type="title"/>
          </p:nvPr>
        </p:nvSpPr>
        <p:spPr/>
        <p:txBody>
          <a:bodyPr/>
          <a:lstStyle/>
          <a:p>
            <a:r>
              <a:rPr lang="en-US"/>
              <a:t>Preprocessing and Model selection</a:t>
            </a:r>
          </a:p>
        </p:txBody>
      </p:sp>
      <p:sp>
        <p:nvSpPr>
          <p:cNvPr id="3" name="Content Placeholder 2">
            <a:extLst>
              <a:ext uri="{FF2B5EF4-FFF2-40B4-BE49-F238E27FC236}">
                <a16:creationId xmlns:a16="http://schemas.microsoft.com/office/drawing/2014/main" id="{49E88F68-F823-49DB-A59D-F559CD47AA0C}"/>
              </a:ext>
            </a:extLst>
          </p:cNvPr>
          <p:cNvSpPr>
            <a:spLocks noGrp="1"/>
          </p:cNvSpPr>
          <p:nvPr>
            <p:ph idx="1"/>
          </p:nvPr>
        </p:nvSpPr>
        <p:spPr>
          <a:xfrm>
            <a:off x="444415" y="1949471"/>
            <a:ext cx="7703004" cy="3810629"/>
          </a:xfrm>
        </p:spPr>
        <p:txBody>
          <a:bodyPr vert="horz" lIns="91440" tIns="45720" rIns="91440" bIns="45720" rtlCol="0" anchor="t">
            <a:noAutofit/>
          </a:bodyPr>
          <a:lstStyle/>
          <a:p>
            <a:r>
              <a:rPr lang="en-US" sz="1800"/>
              <a:t>The data was split into training and test sets prior to any transformations.</a:t>
            </a:r>
            <a:endParaRPr lang="en-US" sz="1800" dirty="0"/>
          </a:p>
          <a:p>
            <a:r>
              <a:rPr lang="en-US" sz="1800"/>
              <a:t>The target minority class was upsampled in the training set to match the size of the majority using SMOTE.</a:t>
            </a:r>
            <a:endParaRPr lang="en-US" sz="1800" dirty="0"/>
          </a:p>
          <a:p>
            <a:r>
              <a:rPr lang="en-US" sz="1800"/>
              <a:t>The training features were scaled so the range of all values was 0-</a:t>
            </a:r>
            <a:r>
              <a:rPr lang="en-US" sz="1800" dirty="0"/>
              <a:t>1.</a:t>
            </a:r>
            <a:endParaRPr lang="en-US" sz="1800"/>
          </a:p>
          <a:p>
            <a:r>
              <a:rPr lang="en-US" sz="1800"/>
              <a:t>The tranformed data was used to train 6 models</a:t>
            </a:r>
            <a:endParaRPr lang="en-US" sz="1800" dirty="0"/>
          </a:p>
          <a:p>
            <a:r>
              <a:rPr lang="en-US" sz="1800">
                <a:ea typeface="+mn-lt"/>
                <a:cs typeface="+mn-lt"/>
              </a:rPr>
              <a:t>The Random Forest model beat other models with a ROC AUC score of 0.87. </a:t>
            </a:r>
            <a:endParaRPr lang="en-US" sz="1800" dirty="0">
              <a:ea typeface="+mn-lt"/>
              <a:cs typeface="+mn-lt"/>
            </a:endParaRPr>
          </a:p>
          <a:p>
            <a:r>
              <a:rPr lang="en-US" sz="1800">
                <a:ea typeface="+mn-lt"/>
                <a:cs typeface="+mn-lt"/>
              </a:rPr>
              <a:t>F1-score was caluculated on the Random Forest model. The majority class f1 score was </a:t>
            </a:r>
            <a:r>
              <a:rPr lang="en-US" sz="1800" dirty="0">
                <a:ea typeface="+mn-lt"/>
                <a:cs typeface="+mn-lt"/>
              </a:rPr>
              <a:t>0.97,</a:t>
            </a:r>
            <a:r>
              <a:rPr lang="en-US" sz="1800">
                <a:ea typeface="+mn-lt"/>
                <a:cs typeface="+mn-lt"/>
              </a:rPr>
              <a:t> and minority class was 0.81.</a:t>
            </a:r>
            <a:endParaRPr lang="en-US" sz="1800" dirty="0">
              <a:ea typeface="+mn-lt"/>
              <a:cs typeface="+mn-lt"/>
            </a:endParaRPr>
          </a:p>
          <a:p>
            <a:pPr lvl="1"/>
            <a:endParaRPr lang="en-US" dirty="0">
              <a:ea typeface="+mn-lt"/>
              <a:cs typeface="+mn-lt"/>
            </a:endParaRPr>
          </a:p>
        </p:txBody>
      </p:sp>
      <p:graphicFrame>
        <p:nvGraphicFramePr>
          <p:cNvPr id="5" name="Table 4">
            <a:extLst>
              <a:ext uri="{FF2B5EF4-FFF2-40B4-BE49-F238E27FC236}">
                <a16:creationId xmlns:a16="http://schemas.microsoft.com/office/drawing/2014/main" id="{11E8DF84-8D20-4A86-B376-B2E7AB226AD9}"/>
              </a:ext>
            </a:extLst>
          </p:cNvPr>
          <p:cNvGraphicFramePr>
            <a:graphicFrameLocks noGrp="1"/>
          </p:cNvGraphicFramePr>
          <p:nvPr>
            <p:extLst>
              <p:ext uri="{D42A27DB-BD31-4B8C-83A1-F6EECF244321}">
                <p14:modId xmlns:p14="http://schemas.microsoft.com/office/powerpoint/2010/main" val="1060394268"/>
              </p:ext>
            </p:extLst>
          </p:nvPr>
        </p:nvGraphicFramePr>
        <p:xfrm>
          <a:off x="8412291" y="2235042"/>
          <a:ext cx="3512455" cy="2834640"/>
        </p:xfrm>
        <a:graphic>
          <a:graphicData uri="http://schemas.openxmlformats.org/drawingml/2006/table">
            <a:tbl>
              <a:tblPr firstRow="1" bandRow="1">
                <a:tableStyleId>{5C22544A-7EE6-4342-B048-85BDC9FD1C3A}</a:tableStyleId>
              </a:tblPr>
              <a:tblGrid>
                <a:gridCol w="2037521">
                  <a:extLst>
                    <a:ext uri="{9D8B030D-6E8A-4147-A177-3AD203B41FA5}">
                      <a16:colId xmlns:a16="http://schemas.microsoft.com/office/drawing/2014/main" val="3093777737"/>
                    </a:ext>
                  </a:extLst>
                </a:gridCol>
                <a:gridCol w="1474934">
                  <a:extLst>
                    <a:ext uri="{9D8B030D-6E8A-4147-A177-3AD203B41FA5}">
                      <a16:colId xmlns:a16="http://schemas.microsoft.com/office/drawing/2014/main" val="3158080583"/>
                    </a:ext>
                  </a:extLst>
                </a:gridCol>
              </a:tblGrid>
              <a:tr h="219704">
                <a:tc>
                  <a:txBody>
                    <a:bodyPr/>
                    <a:lstStyle/>
                    <a:p>
                      <a:pPr rtl="0" fontAlgn="base"/>
                      <a:r>
                        <a:rPr lang="en-US">
                          <a:effectLst/>
                        </a:rPr>
                        <a:t>Model​</a:t>
                      </a:r>
                      <a:endParaRPr lang="en-US" b="1">
                        <a:solidFill>
                          <a:srgbClr val="FFFFFF"/>
                        </a:solidFill>
                        <a:effectLst/>
                      </a:endParaRPr>
                    </a:p>
                  </a:txBody>
                  <a:tcPr/>
                </a:tc>
                <a:tc>
                  <a:txBody>
                    <a:bodyPr/>
                    <a:lstStyle/>
                    <a:p>
                      <a:pPr rtl="0" fontAlgn="base"/>
                      <a:r>
                        <a:rPr lang="en-US">
                          <a:effectLst/>
                        </a:rPr>
                        <a:t>ROC AUC Score​</a:t>
                      </a:r>
                      <a:endParaRPr lang="en-US" b="1">
                        <a:solidFill>
                          <a:srgbClr val="FFFFFF"/>
                        </a:solidFill>
                        <a:effectLst/>
                      </a:endParaRPr>
                    </a:p>
                  </a:txBody>
                  <a:tcPr/>
                </a:tc>
                <a:extLst>
                  <a:ext uri="{0D108BD9-81ED-4DB2-BD59-A6C34878D82A}">
                    <a16:rowId xmlns:a16="http://schemas.microsoft.com/office/drawing/2014/main" val="520004314"/>
                  </a:ext>
                </a:extLst>
              </a:tr>
              <a:tr h="228495">
                <a:tc>
                  <a:txBody>
                    <a:bodyPr/>
                    <a:lstStyle/>
                    <a:p>
                      <a:pPr rtl="0" fontAlgn="base"/>
                      <a:r>
                        <a:rPr lang="en-US">
                          <a:effectLst/>
                        </a:rPr>
                        <a:t>LogisticRegression​</a:t>
                      </a:r>
                    </a:p>
                  </a:txBody>
                  <a:tcPr/>
                </a:tc>
                <a:tc>
                  <a:txBody>
                    <a:bodyPr/>
                    <a:lstStyle/>
                    <a:p>
                      <a:pPr rtl="0" fontAlgn="base"/>
                      <a:r>
                        <a:rPr lang="en-US">
                          <a:effectLst/>
                        </a:rPr>
                        <a:t>0.809​</a:t>
                      </a:r>
                    </a:p>
                  </a:txBody>
                  <a:tcPr/>
                </a:tc>
                <a:extLst>
                  <a:ext uri="{0D108BD9-81ED-4DB2-BD59-A6C34878D82A}">
                    <a16:rowId xmlns:a16="http://schemas.microsoft.com/office/drawing/2014/main" val="1124850125"/>
                  </a:ext>
                </a:extLst>
              </a:tr>
              <a:tr h="228495">
                <a:tc>
                  <a:txBody>
                    <a:bodyPr/>
                    <a:lstStyle/>
                    <a:p>
                      <a:pPr rtl="0" fontAlgn="base"/>
                      <a:r>
                        <a:rPr lang="en-US">
                          <a:effectLst/>
                        </a:rPr>
                        <a:t>SVC​</a:t>
                      </a:r>
                    </a:p>
                  </a:txBody>
                  <a:tcPr/>
                </a:tc>
                <a:tc>
                  <a:txBody>
                    <a:bodyPr/>
                    <a:lstStyle/>
                    <a:p>
                      <a:pPr rtl="0" fontAlgn="base"/>
                      <a:r>
                        <a:rPr lang="en-US">
                          <a:effectLst/>
                        </a:rPr>
                        <a:t>0.873​</a:t>
                      </a:r>
                    </a:p>
                  </a:txBody>
                  <a:tcPr/>
                </a:tc>
                <a:extLst>
                  <a:ext uri="{0D108BD9-81ED-4DB2-BD59-A6C34878D82A}">
                    <a16:rowId xmlns:a16="http://schemas.microsoft.com/office/drawing/2014/main" val="3132086242"/>
                  </a:ext>
                </a:extLst>
              </a:tr>
              <a:tr h="228495">
                <a:tc>
                  <a:txBody>
                    <a:bodyPr/>
                    <a:lstStyle/>
                    <a:p>
                      <a:pPr rtl="0" fontAlgn="base"/>
                      <a:r>
                        <a:rPr lang="en-US">
                          <a:effectLst/>
                        </a:rPr>
                        <a:t>LinearSVC ​</a:t>
                      </a:r>
                    </a:p>
                  </a:txBody>
                  <a:tcPr/>
                </a:tc>
                <a:tc>
                  <a:txBody>
                    <a:bodyPr/>
                    <a:lstStyle/>
                    <a:p>
                      <a:pPr rtl="0" fontAlgn="base"/>
                      <a:r>
                        <a:rPr lang="en-US">
                          <a:effectLst/>
                        </a:rPr>
                        <a:t>0.811​</a:t>
                      </a:r>
                    </a:p>
                  </a:txBody>
                  <a:tcPr/>
                </a:tc>
                <a:extLst>
                  <a:ext uri="{0D108BD9-81ED-4DB2-BD59-A6C34878D82A}">
                    <a16:rowId xmlns:a16="http://schemas.microsoft.com/office/drawing/2014/main" val="1925592732"/>
                  </a:ext>
                </a:extLst>
              </a:tr>
              <a:tr h="228495">
                <a:tc>
                  <a:txBody>
                    <a:bodyPr/>
                    <a:lstStyle/>
                    <a:p>
                      <a:pPr rtl="0" fontAlgn="base"/>
                      <a:r>
                        <a:rPr lang="en-US">
                          <a:effectLst/>
                        </a:rPr>
                        <a:t>KNeighbors ​</a:t>
                      </a:r>
                    </a:p>
                  </a:txBody>
                  <a:tcPr/>
                </a:tc>
                <a:tc>
                  <a:txBody>
                    <a:bodyPr/>
                    <a:lstStyle/>
                    <a:p>
                      <a:pPr rtl="0" fontAlgn="base"/>
                      <a:r>
                        <a:rPr lang="en-US">
                          <a:effectLst/>
                        </a:rPr>
                        <a:t>0.824​</a:t>
                      </a:r>
                    </a:p>
                  </a:txBody>
                  <a:tcPr/>
                </a:tc>
                <a:extLst>
                  <a:ext uri="{0D108BD9-81ED-4DB2-BD59-A6C34878D82A}">
                    <a16:rowId xmlns:a16="http://schemas.microsoft.com/office/drawing/2014/main" val="1555938058"/>
                  </a:ext>
                </a:extLst>
              </a:tr>
              <a:tr h="228495">
                <a:tc>
                  <a:txBody>
                    <a:bodyPr/>
                    <a:lstStyle/>
                    <a:p>
                      <a:pPr rtl="0" fontAlgn="base"/>
                      <a:r>
                        <a:rPr lang="en-US">
                          <a:effectLst/>
                        </a:rPr>
                        <a:t>DecisionTree ​</a:t>
                      </a:r>
                    </a:p>
                  </a:txBody>
                  <a:tcPr/>
                </a:tc>
                <a:tc>
                  <a:txBody>
                    <a:bodyPr/>
                    <a:lstStyle/>
                    <a:p>
                      <a:pPr rtl="0" fontAlgn="base"/>
                      <a:r>
                        <a:rPr lang="en-US">
                          <a:effectLst/>
                        </a:rPr>
                        <a:t>0.778​</a:t>
                      </a:r>
                    </a:p>
                  </a:txBody>
                  <a:tcPr/>
                </a:tc>
                <a:extLst>
                  <a:ext uri="{0D108BD9-81ED-4DB2-BD59-A6C34878D82A}">
                    <a16:rowId xmlns:a16="http://schemas.microsoft.com/office/drawing/2014/main" val="1640522616"/>
                  </a:ext>
                </a:extLst>
              </a:tr>
              <a:tr h="228495">
                <a:tc>
                  <a:txBody>
                    <a:bodyPr/>
                    <a:lstStyle/>
                    <a:p>
                      <a:pPr rtl="0" fontAlgn="base"/>
                      <a:r>
                        <a:rPr lang="en-US">
                          <a:effectLst/>
                        </a:rPr>
                        <a:t>RandomForest​</a:t>
                      </a:r>
                    </a:p>
                  </a:txBody>
                  <a:tcPr/>
                </a:tc>
                <a:tc>
                  <a:txBody>
                    <a:bodyPr/>
                    <a:lstStyle/>
                    <a:p>
                      <a:pPr rtl="0" fontAlgn="base"/>
                      <a:r>
                        <a:rPr lang="en-US">
                          <a:effectLst/>
                        </a:rPr>
                        <a:t>0.879​</a:t>
                      </a:r>
                    </a:p>
                  </a:txBody>
                  <a:tcPr/>
                </a:tc>
                <a:extLst>
                  <a:ext uri="{0D108BD9-81ED-4DB2-BD59-A6C34878D82A}">
                    <a16:rowId xmlns:a16="http://schemas.microsoft.com/office/drawing/2014/main" val="568407880"/>
                  </a:ext>
                </a:extLst>
              </a:tr>
            </a:tbl>
          </a:graphicData>
        </a:graphic>
      </p:graphicFrame>
    </p:spTree>
    <p:extLst>
      <p:ext uri="{BB962C8B-B14F-4D97-AF65-F5344CB8AC3E}">
        <p14:creationId xmlns:p14="http://schemas.microsoft.com/office/powerpoint/2010/main" val="4063065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FC484-65C5-4DC6-A2F9-0C72A0F03D42}"/>
              </a:ext>
            </a:extLst>
          </p:cNvPr>
          <p:cNvSpPr>
            <a:spLocks noGrp="1"/>
          </p:cNvSpPr>
          <p:nvPr>
            <p:ph type="title"/>
          </p:nvPr>
        </p:nvSpPr>
        <p:spPr/>
        <p:txBody>
          <a:bodyPr/>
          <a:lstStyle/>
          <a:p>
            <a:r>
              <a:rPr lang="en-US"/>
              <a:t>Feature selection</a:t>
            </a:r>
            <a:endParaRPr lang="en-US" dirty="0"/>
          </a:p>
        </p:txBody>
      </p:sp>
      <p:sp>
        <p:nvSpPr>
          <p:cNvPr id="6" name="TextBox 5">
            <a:extLst>
              <a:ext uri="{FF2B5EF4-FFF2-40B4-BE49-F238E27FC236}">
                <a16:creationId xmlns:a16="http://schemas.microsoft.com/office/drawing/2014/main" id="{87C3A983-9B95-4ADB-B7A8-995932D1FFED}"/>
              </a:ext>
            </a:extLst>
          </p:cNvPr>
          <p:cNvSpPr txBox="1"/>
          <p:nvPr/>
        </p:nvSpPr>
        <p:spPr>
          <a:xfrm>
            <a:off x="428172" y="2191657"/>
            <a:ext cx="354148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Feature selection using the chi2 statistic was used to identify the top 5 features in the data set</a:t>
            </a:r>
            <a:endParaRPr lang="en-US" dirty="0"/>
          </a:p>
          <a:p>
            <a:pPr marL="285750" indent="-285750">
              <a:buFont typeface="Arial"/>
              <a:buChar char="•"/>
            </a:pPr>
            <a:endParaRPr lang="en-US" dirty="0"/>
          </a:p>
          <a:p>
            <a:pPr marL="285750" indent="-285750">
              <a:buFont typeface="Arial"/>
              <a:buChar char="•"/>
            </a:pPr>
            <a:r>
              <a:rPr lang="en-US"/>
              <a:t>The Random Forest model was re-trained using only the top 5 features. This resulted in a </a:t>
            </a:r>
            <a:r>
              <a:rPr lang="en-US">
                <a:latin typeface="Gill Sans MT"/>
              </a:rPr>
              <a:t>slight decrease from the baseline score. The full selection of features was chosen to move forward.</a:t>
            </a:r>
            <a:endParaRPr lang="en-US">
              <a:latin typeface="Consolas"/>
            </a:endParaRPr>
          </a:p>
          <a:p>
            <a:endParaRPr lang="en-US" dirty="0"/>
          </a:p>
          <a:p>
            <a:endParaRPr lang="en-US" dirty="0"/>
          </a:p>
          <a:p>
            <a:endParaRPr lang="en-US" dirty="0"/>
          </a:p>
        </p:txBody>
      </p:sp>
      <p:pic>
        <p:nvPicPr>
          <p:cNvPr id="10" name="Picture 10" descr="Chart, bar chart&#10;&#10;Description automatically generated">
            <a:extLst>
              <a:ext uri="{FF2B5EF4-FFF2-40B4-BE49-F238E27FC236}">
                <a16:creationId xmlns:a16="http://schemas.microsoft.com/office/drawing/2014/main" id="{20CF8791-C66C-4B96-99A3-A22CC262DDD7}"/>
              </a:ext>
            </a:extLst>
          </p:cNvPr>
          <p:cNvPicPr>
            <a:picLocks noChangeAspect="1"/>
          </p:cNvPicPr>
          <p:nvPr/>
        </p:nvPicPr>
        <p:blipFill>
          <a:blip r:embed="rId2"/>
          <a:stretch>
            <a:fillRect/>
          </a:stretch>
        </p:blipFill>
        <p:spPr>
          <a:xfrm>
            <a:off x="4075674" y="1987927"/>
            <a:ext cx="7617316" cy="3681537"/>
          </a:xfrm>
          <a:prstGeom prst="rect">
            <a:avLst/>
          </a:prstGeom>
        </p:spPr>
      </p:pic>
    </p:spTree>
    <p:extLst>
      <p:ext uri="{BB962C8B-B14F-4D97-AF65-F5344CB8AC3E}">
        <p14:creationId xmlns:p14="http://schemas.microsoft.com/office/powerpoint/2010/main" val="3430973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3831E-96F6-4453-AD6C-1E71CCA57B28}"/>
              </a:ext>
            </a:extLst>
          </p:cNvPr>
          <p:cNvSpPr>
            <a:spLocks noGrp="1"/>
          </p:cNvSpPr>
          <p:nvPr>
            <p:ph type="title"/>
          </p:nvPr>
        </p:nvSpPr>
        <p:spPr/>
        <p:txBody>
          <a:bodyPr/>
          <a:lstStyle/>
          <a:p>
            <a:r>
              <a:rPr lang="en-US"/>
              <a:t>Hypertuning the model</a:t>
            </a:r>
          </a:p>
        </p:txBody>
      </p:sp>
      <p:sp>
        <p:nvSpPr>
          <p:cNvPr id="3" name="Content Placeholder 2">
            <a:extLst>
              <a:ext uri="{FF2B5EF4-FFF2-40B4-BE49-F238E27FC236}">
                <a16:creationId xmlns:a16="http://schemas.microsoft.com/office/drawing/2014/main" id="{8C8209F7-1E83-43EB-BF79-E7450ECE5049}"/>
              </a:ext>
            </a:extLst>
          </p:cNvPr>
          <p:cNvSpPr>
            <a:spLocks noGrp="1"/>
          </p:cNvSpPr>
          <p:nvPr>
            <p:ph idx="1"/>
          </p:nvPr>
        </p:nvSpPr>
        <p:spPr/>
        <p:txBody>
          <a:bodyPr>
            <a:normAutofit fontScale="92500" lnSpcReduction="20000"/>
          </a:bodyPr>
          <a:lstStyle/>
          <a:p>
            <a:r>
              <a:rPr lang="en-US"/>
              <a:t>A grid search was performed to find the best possible combination of hyperparameter adjustments. The following hyperparameters were chosen:</a:t>
            </a:r>
            <a:endParaRPr lang="en-US" dirty="0">
              <a:ea typeface="+mn-lt"/>
              <a:cs typeface="+mn-lt"/>
            </a:endParaRPr>
          </a:p>
          <a:p>
            <a:pPr lvl="1"/>
            <a:r>
              <a:rPr lang="en-US">
                <a:ea typeface="+mn-lt"/>
                <a:cs typeface="+mn-lt"/>
              </a:rPr>
              <a:t>n_estimators = </a:t>
            </a:r>
            <a:r>
              <a:rPr lang="en-US">
                <a:latin typeface="Consolas"/>
                <a:ea typeface="+mn-lt"/>
                <a:cs typeface="+mn-lt"/>
              </a:rPr>
              <a:t>522</a:t>
            </a:r>
          </a:p>
          <a:p>
            <a:pPr lvl="1"/>
            <a:r>
              <a:rPr lang="en-US">
                <a:ea typeface="+mn-lt"/>
                <a:cs typeface="+mn-lt"/>
              </a:rPr>
              <a:t>max_features = sqrt</a:t>
            </a:r>
          </a:p>
          <a:p>
            <a:pPr lvl="1"/>
            <a:r>
              <a:rPr lang="en-US">
                <a:ea typeface="+mn-lt"/>
                <a:cs typeface="+mn-lt"/>
              </a:rPr>
              <a:t>max_depth = 110</a:t>
            </a:r>
          </a:p>
          <a:p>
            <a:pPr lvl="1"/>
            <a:r>
              <a:rPr lang="en-US">
                <a:ea typeface="+mn-lt"/>
                <a:cs typeface="+mn-lt"/>
              </a:rPr>
              <a:t>min_samples_split = 2</a:t>
            </a:r>
          </a:p>
          <a:p>
            <a:pPr lvl="1"/>
            <a:r>
              <a:rPr lang="en-US">
                <a:ea typeface="+mn-lt"/>
                <a:cs typeface="+mn-lt"/>
              </a:rPr>
              <a:t>min_samples_leaf = 2</a:t>
            </a:r>
          </a:p>
          <a:p>
            <a:pPr lvl="1"/>
            <a:r>
              <a:rPr lang="en-US">
                <a:ea typeface="+mn-lt"/>
                <a:cs typeface="+mn-lt"/>
              </a:rPr>
              <a:t>Bootstrap = True</a:t>
            </a:r>
            <a:endParaRPr lang="en-US"/>
          </a:p>
          <a:p>
            <a:r>
              <a:rPr lang="en-US"/>
              <a:t>The Random Forest model was re-trained using these</a:t>
            </a:r>
            <a:endParaRPr lang="en-US" dirty="0"/>
          </a:p>
          <a:p>
            <a:r>
              <a:rPr lang="en-US">
                <a:ea typeface="+mn-lt"/>
                <a:cs typeface="+mn-lt"/>
              </a:rPr>
              <a:t>The final model has a performance score of 0.901 on the test data.</a:t>
            </a:r>
          </a:p>
        </p:txBody>
      </p:sp>
    </p:spTree>
    <p:extLst>
      <p:ext uri="{BB962C8B-B14F-4D97-AF65-F5344CB8AC3E}">
        <p14:creationId xmlns:p14="http://schemas.microsoft.com/office/powerpoint/2010/main" val="2544560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BD051-6636-4D0D-A324-8539A4DF54FD}"/>
              </a:ext>
            </a:extLst>
          </p:cNvPr>
          <p:cNvSpPr>
            <a:spLocks noGrp="1"/>
          </p:cNvSpPr>
          <p:nvPr>
            <p:ph type="title"/>
          </p:nvPr>
        </p:nvSpPr>
        <p:spPr/>
        <p:txBody>
          <a:bodyPr/>
          <a:lstStyle/>
          <a:p>
            <a:r>
              <a:rPr lang="en-US"/>
              <a:t>results</a:t>
            </a:r>
          </a:p>
        </p:txBody>
      </p:sp>
      <p:sp>
        <p:nvSpPr>
          <p:cNvPr id="3" name="Content Placeholder 2">
            <a:extLst>
              <a:ext uri="{FF2B5EF4-FFF2-40B4-BE49-F238E27FC236}">
                <a16:creationId xmlns:a16="http://schemas.microsoft.com/office/drawing/2014/main" id="{C42B38B4-5E58-434B-A1D2-468D2B2E8280}"/>
              </a:ext>
            </a:extLst>
          </p:cNvPr>
          <p:cNvSpPr>
            <a:spLocks noGrp="1"/>
          </p:cNvSpPr>
          <p:nvPr>
            <p:ph idx="1"/>
          </p:nvPr>
        </p:nvSpPr>
        <p:spPr>
          <a:xfrm>
            <a:off x="551693" y="2160875"/>
            <a:ext cx="5698933" cy="3450613"/>
          </a:xfrm>
        </p:spPr>
        <p:txBody>
          <a:bodyPr>
            <a:normAutofit lnSpcReduction="10000"/>
          </a:bodyPr>
          <a:lstStyle/>
          <a:p>
            <a:r>
              <a:rPr lang="en-US"/>
              <a:t>The confusion matrix shows that the model is excellent at labelling the non-churn class</a:t>
            </a:r>
            <a:r>
              <a:rPr lang="en-US" dirty="0"/>
              <a:t> </a:t>
            </a:r>
            <a:r>
              <a:rPr lang="en-US"/>
              <a:t>and can identify the churn class approximately 73.2% of the time. </a:t>
            </a:r>
            <a:endParaRPr lang="en-US" dirty="0"/>
          </a:p>
          <a:p>
            <a:r>
              <a:rPr lang="en-US"/>
              <a:t>This model could be used to identify customers about to churn, with an extremely low false positive rate. This makes it great to minimize the loss of resources on customers that aren't going to churn.</a:t>
            </a:r>
            <a:endParaRPr lang="en-US" dirty="0"/>
          </a:p>
        </p:txBody>
      </p:sp>
      <p:pic>
        <p:nvPicPr>
          <p:cNvPr id="4" name="Picture 4" descr="Chart&#10;&#10;Description automatically generated">
            <a:extLst>
              <a:ext uri="{FF2B5EF4-FFF2-40B4-BE49-F238E27FC236}">
                <a16:creationId xmlns:a16="http://schemas.microsoft.com/office/drawing/2014/main" id="{1753CD2E-E6F7-4CC9-A1C0-B911DD05A815}"/>
              </a:ext>
            </a:extLst>
          </p:cNvPr>
          <p:cNvPicPr>
            <a:picLocks noChangeAspect="1"/>
          </p:cNvPicPr>
          <p:nvPr/>
        </p:nvPicPr>
        <p:blipFill>
          <a:blip r:embed="rId2"/>
          <a:stretch>
            <a:fillRect/>
          </a:stretch>
        </p:blipFill>
        <p:spPr>
          <a:xfrm>
            <a:off x="6828972" y="2158176"/>
            <a:ext cx="4354285" cy="3608447"/>
          </a:xfrm>
          <a:prstGeom prst="rect">
            <a:avLst/>
          </a:prstGeom>
        </p:spPr>
      </p:pic>
    </p:spTree>
    <p:extLst>
      <p:ext uri="{BB962C8B-B14F-4D97-AF65-F5344CB8AC3E}">
        <p14:creationId xmlns:p14="http://schemas.microsoft.com/office/powerpoint/2010/main" val="106943125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Gallery</vt:lpstr>
      <vt:lpstr>customer churn</vt:lpstr>
      <vt:lpstr>The problem</vt:lpstr>
      <vt:lpstr>The solution</vt:lpstr>
      <vt:lpstr>The data</vt:lpstr>
      <vt:lpstr>relationships to target</vt:lpstr>
      <vt:lpstr>Preprocessing and Model selection</vt:lpstr>
      <vt:lpstr>Feature selection</vt:lpstr>
      <vt:lpstr>Hypertuning the model</vt:lpstr>
      <vt:lpstr>results</vt:lpstr>
      <vt:lpstr>Model impact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460</cp:revision>
  <dcterms:created xsi:type="dcterms:W3CDTF">2021-02-14T21:14:30Z</dcterms:created>
  <dcterms:modified xsi:type="dcterms:W3CDTF">2021-03-28T21:45:17Z</dcterms:modified>
</cp:coreProperties>
</file>