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ssistant" pitchFamily="2" charset="-79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alant Medium" panose="020B0604020202020204" charset="0"/>
      <p:regular r:id="rId21"/>
    </p:embeddedFont>
    <p:embeddedFont>
      <p:font typeface="HK Grotesk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22" autoAdjust="0"/>
  </p:normalViewPr>
  <p:slideViewPr>
    <p:cSldViewPr>
      <p:cViewPr>
        <p:scale>
          <a:sx n="66" d="100"/>
          <a:sy n="66" d="100"/>
        </p:scale>
        <p:origin x="43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41391"/>
            <a:ext cx="10724012" cy="6216909"/>
            <a:chOff x="0" y="0"/>
            <a:chExt cx="14298683" cy="8289213"/>
          </a:xfrm>
        </p:grpSpPr>
        <p:sp>
          <p:nvSpPr>
            <p:cNvPr id="3" name="TextBox 3"/>
            <p:cNvSpPr txBox="1"/>
            <p:nvPr/>
          </p:nvSpPr>
          <p:spPr>
            <a:xfrm>
              <a:off x="0" y="7239048"/>
              <a:ext cx="9499197" cy="1050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731F7D"/>
                  </a:solidFill>
                  <a:latin typeface="Halant Medium"/>
                </a:rPr>
                <a:t>Geizka Rozilia Ruicosta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298683" cy="6571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03"/>
                </a:lnSpc>
              </a:pPr>
              <a:r>
                <a:rPr lang="en-US" sz="5511">
                  <a:solidFill>
                    <a:srgbClr val="000000"/>
                  </a:solidFill>
                  <a:latin typeface="HK Grotesk Bold"/>
                </a:rPr>
                <a:t>RANCANG BANGUN APLIKASI PENILAIAN ESAI SINGKAT BERBAHASA INDONESIA DAN INGGRIS MENGGUNAKAN METODE TEST-DRIVEN DEVELOPMENT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-5624184">
            <a:off x="9190413" y="-1204481"/>
            <a:ext cx="9054625" cy="8058616"/>
          </a:xfrm>
          <a:custGeom>
            <a:avLst/>
            <a:gdLst/>
            <a:ahLst/>
            <a:cxnLst/>
            <a:rect l="l" t="t" r="r" b="b"/>
            <a:pathLst>
              <a:path w="9054625" h="8058616">
                <a:moveTo>
                  <a:pt x="0" y="0"/>
                </a:moveTo>
                <a:lnTo>
                  <a:pt x="9054625" y="0"/>
                </a:lnTo>
                <a:lnTo>
                  <a:pt x="9054625" y="8058616"/>
                </a:lnTo>
                <a:lnTo>
                  <a:pt x="0" y="8058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017281">
            <a:off x="7304671" y="971407"/>
            <a:ext cx="1811240" cy="1716150"/>
          </a:xfrm>
          <a:custGeom>
            <a:avLst/>
            <a:gdLst/>
            <a:ahLst/>
            <a:cxnLst/>
            <a:rect l="l" t="t" r="r" b="b"/>
            <a:pathLst>
              <a:path w="1811240" h="1716150">
                <a:moveTo>
                  <a:pt x="0" y="0"/>
                </a:moveTo>
                <a:lnTo>
                  <a:pt x="1811240" y="0"/>
                </a:lnTo>
                <a:lnTo>
                  <a:pt x="1811240" y="1716150"/>
                </a:lnTo>
                <a:lnTo>
                  <a:pt x="0" y="1716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567437">
            <a:off x="16126494" y="6825098"/>
            <a:ext cx="3789612" cy="3623816"/>
          </a:xfrm>
          <a:custGeom>
            <a:avLst/>
            <a:gdLst/>
            <a:ahLst/>
            <a:cxnLst/>
            <a:rect l="l" t="t" r="r" b="b"/>
            <a:pathLst>
              <a:path w="3789612" h="3623816">
                <a:moveTo>
                  <a:pt x="0" y="0"/>
                </a:moveTo>
                <a:lnTo>
                  <a:pt x="3789612" y="0"/>
                </a:lnTo>
                <a:lnTo>
                  <a:pt x="3789612" y="3623816"/>
                </a:lnTo>
                <a:lnTo>
                  <a:pt x="0" y="3623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0529"/>
            <a:ext cx="7551865" cy="5768944"/>
          </a:xfrm>
          <a:custGeom>
            <a:avLst/>
            <a:gdLst/>
            <a:ahLst/>
            <a:cxnLst/>
            <a:rect l="l" t="t" r="r" b="b"/>
            <a:pathLst>
              <a:path w="7551865" h="5768944">
                <a:moveTo>
                  <a:pt x="0" y="0"/>
                </a:moveTo>
                <a:lnTo>
                  <a:pt x="7551865" y="0"/>
                </a:lnTo>
                <a:lnTo>
                  <a:pt x="7551865" y="5768944"/>
                </a:lnTo>
                <a:lnTo>
                  <a:pt x="0" y="5768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0" y="1038225"/>
            <a:ext cx="8115300" cy="3152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HK Grotesk Bold"/>
              </a:rPr>
              <a:t>Bagaimana Implementasi TDD Dilakukan?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7585110"/>
            <a:ext cx="8115300" cy="167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 spc="-23">
                <a:solidFill>
                  <a:srgbClr val="000000"/>
                </a:solidFill>
                <a:latin typeface="Assistant"/>
              </a:rPr>
              <a:t>Setelah mendapatkan kebutuhan fungsional, dapat diturunkan fungsi dan fitur yang perlu dikembangkan.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Assistant"/>
              </a:rPr>
              <a:t>Peneliti kemudian mengerjakan sebuah fungsi / fitur hingga selesai, sebelum pindah mengerjakan fungsi / fitur selanjutnya.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00200" y="952500"/>
            <a:ext cx="9454622" cy="3152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5"/>
              </a:lnSpc>
            </a:pPr>
            <a:r>
              <a:rPr lang="en-US" sz="7072">
                <a:solidFill>
                  <a:srgbClr val="FFFFFF"/>
                </a:solidFill>
                <a:latin typeface="HK Grotesk Bold"/>
              </a:rPr>
              <a:t>Bagaimana menerapkan ML pada aplikasi web?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00200" y="4636144"/>
            <a:ext cx="3883010" cy="3693169"/>
            <a:chOff x="0" y="0"/>
            <a:chExt cx="5177346" cy="4924225"/>
          </a:xfrm>
        </p:grpSpPr>
        <p:sp>
          <p:nvSpPr>
            <p:cNvPr id="7" name="TextBox 7"/>
            <p:cNvSpPr txBox="1"/>
            <p:nvPr/>
          </p:nvSpPr>
          <p:spPr>
            <a:xfrm>
              <a:off x="0" y="2147006"/>
              <a:ext cx="5177346" cy="2777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Assistant"/>
                </a:rPr>
                <a:t>Backend JS menyiapkan masukkan pengguna dengan bentuk sesuai dengan yang diterima oleh model machine learning.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5177346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115"/>
                </a:lnSpc>
                <a:spcBef>
                  <a:spcPct val="0"/>
                </a:spcBef>
              </a:pPr>
              <a:r>
                <a:rPr lang="en-US" sz="6877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171812" y="4636144"/>
            <a:ext cx="3883010" cy="4536431"/>
            <a:chOff x="0" y="0"/>
            <a:chExt cx="5177346" cy="604857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147006"/>
              <a:ext cx="5177346" cy="3901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Assistant"/>
                </a:rPr>
                <a:t>Dengan teknik “child process”, model ML dijalankan oleh backend JS dengan masukkan yang telah disesuaikan. Hasil penilaian model ML dikembalikan lagi pada backend JS.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5177346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115"/>
                </a:lnSpc>
                <a:spcBef>
                  <a:spcPct val="0"/>
                </a:spcBef>
              </a:pPr>
              <a:r>
                <a:rPr lang="en-US" sz="6877">
                  <a:solidFill>
                    <a:srgbClr val="FFFFFF"/>
                  </a:solidFill>
                  <a:latin typeface="HK Grotesk Bold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00856" y="6378657"/>
            <a:ext cx="5133213" cy="3908343"/>
          </a:xfrm>
          <a:custGeom>
            <a:avLst/>
            <a:gdLst/>
            <a:ahLst/>
            <a:cxnLst/>
            <a:rect l="l" t="t" r="r" b="b"/>
            <a:pathLst>
              <a:path w="5133213" h="8229600">
                <a:moveTo>
                  <a:pt x="0" y="0"/>
                </a:moveTo>
                <a:lnTo>
                  <a:pt x="5133213" y="0"/>
                </a:lnTo>
                <a:lnTo>
                  <a:pt x="51332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105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38225"/>
            <a:ext cx="8115300" cy="419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HK Grotesk Bold"/>
              </a:rPr>
              <a:t>Bagaimana memastikan hasil penilaian tidak berubah?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122276" y="2801134"/>
            <a:ext cx="5349957" cy="5349957"/>
            <a:chOff x="0" y="0"/>
            <a:chExt cx="7133276" cy="7133276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7133276" cy="7133276"/>
            </a:xfrm>
            <a:custGeom>
              <a:avLst/>
              <a:gdLst/>
              <a:ahLst/>
              <a:cxnLst/>
              <a:rect l="l" t="t" r="r" b="b"/>
              <a:pathLst>
                <a:path w="7133276" h="7133276">
                  <a:moveTo>
                    <a:pt x="7133276" y="0"/>
                  </a:moveTo>
                  <a:lnTo>
                    <a:pt x="0" y="0"/>
                  </a:lnTo>
                  <a:lnTo>
                    <a:pt x="0" y="7133276"/>
                  </a:lnTo>
                  <a:lnTo>
                    <a:pt x="7133276" y="7133276"/>
                  </a:lnTo>
                  <a:lnTo>
                    <a:pt x="7133276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408636" y="1529159"/>
              <a:ext cx="3105627" cy="1419314"/>
            </a:xfrm>
            <a:custGeom>
              <a:avLst/>
              <a:gdLst/>
              <a:ahLst/>
              <a:cxnLst/>
              <a:rect l="l" t="t" r="r" b="b"/>
              <a:pathLst>
                <a:path w="3105627" h="1419314">
                  <a:moveTo>
                    <a:pt x="0" y="0"/>
                  </a:moveTo>
                  <a:lnTo>
                    <a:pt x="3105628" y="0"/>
                  </a:lnTo>
                  <a:lnTo>
                    <a:pt x="3105628" y="1419314"/>
                  </a:lnTo>
                  <a:lnTo>
                    <a:pt x="0" y="1419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900155" y="3107997"/>
              <a:ext cx="2122590" cy="917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36"/>
                </a:lnSpc>
                <a:spcBef>
                  <a:spcPct val="0"/>
                </a:spcBef>
              </a:pPr>
              <a:r>
                <a:rPr lang="en-US" sz="4522" dirty="0">
                  <a:solidFill>
                    <a:srgbClr val="000000"/>
                  </a:solidFill>
                  <a:latin typeface="HK Grotesk Bold"/>
                </a:rPr>
                <a:t>= 50%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7163479"/>
            <a:ext cx="8115300" cy="209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 spc="-23">
                <a:solidFill>
                  <a:srgbClr val="000000"/>
                </a:solidFill>
                <a:latin typeface="Assistant"/>
              </a:rPr>
              <a:t>Peneliti melakukan uji coba skenario, memasukkan dua jawaban yang sama pada aplikasi terapan dan model ML secara langsung.</a:t>
            </a:r>
          </a:p>
          <a:p>
            <a:pPr>
              <a:lnSpc>
                <a:spcPts val="3359"/>
              </a:lnSpc>
            </a:pPr>
            <a:endParaRPr lang="en-US" sz="2399" spc="-23">
              <a:solidFill>
                <a:srgbClr val="000000"/>
              </a:solidFill>
              <a:latin typeface="Assistant"/>
            </a:endParaRP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Assistant"/>
              </a:rPr>
              <a:t>Hasil yang didapat harus sama secara persentase pada keduanya, karena menggunakan teks uji coba yang identik.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938043" y="1289352"/>
            <a:ext cx="5349957" cy="5349957"/>
            <a:chOff x="0" y="0"/>
            <a:chExt cx="7133276" cy="71332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133276" cy="7133276"/>
            </a:xfrm>
            <a:custGeom>
              <a:avLst/>
              <a:gdLst/>
              <a:ahLst/>
              <a:cxnLst/>
              <a:rect l="l" t="t" r="r" b="b"/>
              <a:pathLst>
                <a:path w="7133276" h="7133276">
                  <a:moveTo>
                    <a:pt x="0" y="0"/>
                  </a:moveTo>
                  <a:lnTo>
                    <a:pt x="7133276" y="0"/>
                  </a:lnTo>
                  <a:lnTo>
                    <a:pt x="7133276" y="7133276"/>
                  </a:lnTo>
                  <a:lnTo>
                    <a:pt x="0" y="7133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3342888" y="1380168"/>
              <a:ext cx="1463435" cy="1695464"/>
            </a:xfrm>
            <a:custGeom>
              <a:avLst/>
              <a:gdLst/>
              <a:ahLst/>
              <a:cxnLst/>
              <a:rect l="l" t="t" r="r" b="b"/>
              <a:pathLst>
                <a:path w="1463435" h="1695464">
                  <a:moveTo>
                    <a:pt x="0" y="0"/>
                  </a:moveTo>
                  <a:lnTo>
                    <a:pt x="1463435" y="0"/>
                  </a:lnTo>
                  <a:lnTo>
                    <a:pt x="1463435" y="1695464"/>
                  </a:lnTo>
                  <a:lnTo>
                    <a:pt x="0" y="169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2857886" y="3360516"/>
              <a:ext cx="2433438" cy="930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15"/>
                </a:lnSpc>
                <a:spcBef>
                  <a:spcPct val="0"/>
                </a:spcBef>
              </a:pPr>
              <a:r>
                <a:rPr lang="en-US" sz="4589">
                  <a:solidFill>
                    <a:srgbClr val="000000"/>
                  </a:solidFill>
                  <a:latin typeface="HK Grotesk Bold"/>
                </a:rPr>
                <a:t>=2.5/5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7513117" cy="105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5"/>
              </a:lnSpc>
            </a:pPr>
            <a:r>
              <a:rPr lang="en-US" sz="7072">
                <a:solidFill>
                  <a:srgbClr val="FFFFFF"/>
                </a:solidFill>
                <a:latin typeface="HK Grotesk Bold"/>
              </a:rPr>
              <a:t>Penggunaannya?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4068087"/>
            <a:ext cx="3883010" cy="2428275"/>
            <a:chOff x="0" y="0"/>
            <a:chExt cx="5177346" cy="3237700"/>
          </a:xfrm>
        </p:grpSpPr>
        <p:sp>
          <p:nvSpPr>
            <p:cNvPr id="4" name="TextBox 4"/>
            <p:cNvSpPr txBox="1"/>
            <p:nvPr/>
          </p:nvSpPr>
          <p:spPr>
            <a:xfrm>
              <a:off x="0" y="2147006"/>
              <a:ext cx="5177346" cy="1090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Assistant"/>
                </a:rPr>
                <a:t>Node.js dengan versi minimal 16.16.0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5177346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115"/>
                </a:lnSpc>
                <a:spcBef>
                  <a:spcPct val="0"/>
                </a:spcBef>
              </a:pPr>
              <a:r>
                <a:rPr lang="en-US" sz="6877">
                  <a:solidFill>
                    <a:srgbClr val="FFFFFF"/>
                  </a:solidFill>
                  <a:latin typeface="HK Grotesk Bold"/>
                </a:rPr>
                <a:t>JS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400337" y="4068087"/>
            <a:ext cx="3883010" cy="2428275"/>
            <a:chOff x="0" y="0"/>
            <a:chExt cx="5177346" cy="3237700"/>
          </a:xfrm>
        </p:grpSpPr>
        <p:sp>
          <p:nvSpPr>
            <p:cNvPr id="7" name="TextBox 7"/>
            <p:cNvSpPr txBox="1"/>
            <p:nvPr/>
          </p:nvSpPr>
          <p:spPr>
            <a:xfrm>
              <a:off x="0" y="2147006"/>
              <a:ext cx="5177346" cy="1090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Assistant"/>
                </a:rPr>
                <a:t>Python dengan versi minimal 3.11.5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5177346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115"/>
                </a:lnSpc>
                <a:spcBef>
                  <a:spcPct val="0"/>
                </a:spcBef>
              </a:pPr>
              <a:r>
                <a:rPr lang="en-US" sz="6877">
                  <a:solidFill>
                    <a:srgbClr val="FFFFFF"/>
                  </a:solidFill>
                  <a:latin typeface="HK Grotesk Bold"/>
                </a:rPr>
                <a:t>Py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69122" y="4068087"/>
            <a:ext cx="4977748" cy="2428275"/>
            <a:chOff x="0" y="0"/>
            <a:chExt cx="6636998" cy="32377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147006"/>
              <a:ext cx="6636998" cy="1090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Assistant"/>
                </a:rPr>
                <a:t>Install semua dependency Node.js dan Python yang diperlukan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6636998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115"/>
                </a:lnSpc>
                <a:spcBef>
                  <a:spcPct val="0"/>
                </a:spcBef>
              </a:pPr>
              <a:r>
                <a:rPr lang="en-US" sz="6877">
                  <a:solidFill>
                    <a:srgbClr val="FFFFFF"/>
                  </a:solidFill>
                  <a:latin typeface="HK Grotesk Bold"/>
                </a:rPr>
                <a:t>Dependency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6830025"/>
            <a:ext cx="3883010" cy="2428275"/>
            <a:chOff x="0" y="0"/>
            <a:chExt cx="5177346" cy="32377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2147006"/>
              <a:ext cx="5177346" cy="1090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Assistant"/>
                </a:rPr>
                <a:t>Gunakan aplikasi dengan menilai jawaban berupa teks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5177346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115"/>
                </a:lnSpc>
                <a:spcBef>
                  <a:spcPct val="0"/>
                </a:spcBef>
              </a:pPr>
              <a:r>
                <a:rPr lang="en-US" sz="6877">
                  <a:solidFill>
                    <a:srgbClr val="FFFFFF"/>
                  </a:solidFill>
                  <a:latin typeface="HK Grotesk Bold"/>
                </a:rPr>
                <a:t>TXT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400337" y="6830025"/>
            <a:ext cx="3883010" cy="2428275"/>
            <a:chOff x="0" y="0"/>
            <a:chExt cx="5177346" cy="323770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2147006"/>
              <a:ext cx="5177346" cy="1090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Assistant"/>
                </a:rPr>
                <a:t>Nilai banyak jawaban dengan menggunakan file CSV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5177346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115"/>
                </a:lnSpc>
                <a:spcBef>
                  <a:spcPct val="0"/>
                </a:spcBef>
              </a:pPr>
              <a:r>
                <a:rPr lang="en-US" sz="6877">
                  <a:solidFill>
                    <a:srgbClr val="FFFFFF"/>
                  </a:solidFill>
                  <a:latin typeface="HK Grotesk Bold"/>
                </a:rPr>
                <a:t>CSV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769122" y="6830025"/>
            <a:ext cx="4977748" cy="2428275"/>
            <a:chOff x="0" y="0"/>
            <a:chExt cx="6636998" cy="323770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2147006"/>
              <a:ext cx="6636998" cy="1090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Assistant"/>
                </a:rPr>
                <a:t>Ekspor hasil penilaian CSV menjadi PDF untuk keperluan pribadi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6636998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115"/>
                </a:lnSpc>
                <a:spcBef>
                  <a:spcPct val="0"/>
                </a:spcBef>
              </a:pPr>
              <a:r>
                <a:rPr lang="en-US" sz="6877">
                  <a:solidFill>
                    <a:srgbClr val="FFFFFF"/>
                  </a:solidFill>
                  <a:latin typeface="HK Grotesk Bold"/>
                </a:rPr>
                <a:t>PDF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94633">
            <a:off x="-2022061" y="8242530"/>
            <a:ext cx="4315504" cy="4088940"/>
          </a:xfrm>
          <a:custGeom>
            <a:avLst/>
            <a:gdLst/>
            <a:ahLst/>
            <a:cxnLst/>
            <a:rect l="l" t="t" r="r" b="b"/>
            <a:pathLst>
              <a:path w="4315504" h="4088940">
                <a:moveTo>
                  <a:pt x="0" y="0"/>
                </a:moveTo>
                <a:lnTo>
                  <a:pt x="4315504" y="0"/>
                </a:lnTo>
                <a:lnTo>
                  <a:pt x="4315504" y="4088940"/>
                </a:lnTo>
                <a:lnTo>
                  <a:pt x="0" y="4088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89718" y="2333279"/>
            <a:ext cx="12908564" cy="105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HK Grotesk Bold"/>
              </a:rPr>
              <a:t>Thank You in Advance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73703" y="4541740"/>
            <a:ext cx="4878850" cy="1332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</a:pPr>
            <a:r>
              <a:rPr lang="en-US" sz="4135">
                <a:solidFill>
                  <a:srgbClr val="731F7D"/>
                </a:solidFill>
                <a:latin typeface="Halant Medium"/>
              </a:rPr>
              <a:t>Ilham Firman Ashari, S.Kom., M.T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73703" y="7026978"/>
            <a:ext cx="4878850" cy="1332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75"/>
              </a:lnSpc>
              <a:spcBef>
                <a:spcPct val="0"/>
              </a:spcBef>
            </a:pPr>
            <a:r>
              <a:rPr lang="en-US" sz="4135">
                <a:solidFill>
                  <a:srgbClr val="731F7D"/>
                </a:solidFill>
                <a:latin typeface="Halant Medium"/>
              </a:rPr>
              <a:t>Eko Dwi Nugroho, S.Kom., M.Cs.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00694" y="4541740"/>
            <a:ext cx="4774589" cy="1332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75"/>
              </a:lnSpc>
              <a:spcBef>
                <a:spcPct val="0"/>
              </a:spcBef>
            </a:pPr>
            <a:r>
              <a:rPr lang="en-US" sz="4135">
                <a:solidFill>
                  <a:srgbClr val="731F7D"/>
                </a:solidFill>
                <a:latin typeface="Halant Medium"/>
              </a:rPr>
              <a:t>Mugi Praseptiawan, S.T., M.Kom</a:t>
            </a:r>
          </a:p>
        </p:txBody>
      </p:sp>
      <p:sp>
        <p:nvSpPr>
          <p:cNvPr id="7" name="Freeform 7"/>
          <p:cNvSpPr/>
          <p:nvPr/>
        </p:nvSpPr>
        <p:spPr>
          <a:xfrm rot="313119">
            <a:off x="15158388" y="-1579634"/>
            <a:ext cx="5214256" cy="4986132"/>
          </a:xfrm>
          <a:custGeom>
            <a:avLst/>
            <a:gdLst/>
            <a:ahLst/>
            <a:cxnLst/>
            <a:rect l="l" t="t" r="r" b="b"/>
            <a:pathLst>
              <a:path w="5214256" h="4986132">
                <a:moveTo>
                  <a:pt x="0" y="0"/>
                </a:moveTo>
                <a:lnTo>
                  <a:pt x="5214256" y="0"/>
                </a:lnTo>
                <a:lnTo>
                  <a:pt x="5214256" y="4986132"/>
                </a:lnTo>
                <a:lnTo>
                  <a:pt x="0" y="4986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800694" y="7026978"/>
            <a:ext cx="4774589" cy="1332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75"/>
              </a:lnSpc>
              <a:spcBef>
                <a:spcPct val="0"/>
              </a:spcBef>
            </a:pPr>
            <a:r>
              <a:rPr lang="en-US" sz="4135">
                <a:solidFill>
                  <a:srgbClr val="731F7D"/>
                </a:solidFill>
                <a:latin typeface="Halant Medium"/>
              </a:rPr>
              <a:t>Miranti Verdiana, S.Si., M.Si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98824">
            <a:off x="12555249" y="4939834"/>
            <a:ext cx="6575294" cy="7268784"/>
          </a:xfrm>
          <a:custGeom>
            <a:avLst/>
            <a:gdLst/>
            <a:ahLst/>
            <a:cxnLst/>
            <a:rect l="l" t="t" r="r" b="b"/>
            <a:pathLst>
              <a:path w="6575294" h="7268784">
                <a:moveTo>
                  <a:pt x="0" y="0"/>
                </a:moveTo>
                <a:lnTo>
                  <a:pt x="6575295" y="0"/>
                </a:lnTo>
                <a:lnTo>
                  <a:pt x="6575295" y="7268784"/>
                </a:lnTo>
                <a:lnTo>
                  <a:pt x="0" y="7268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81" b="-1174"/>
            </a:stretch>
          </a:blipFill>
        </p:spPr>
      </p:sp>
      <p:sp>
        <p:nvSpPr>
          <p:cNvPr id="3" name="Freeform 3"/>
          <p:cNvSpPr/>
          <p:nvPr/>
        </p:nvSpPr>
        <p:spPr>
          <a:xfrm rot="-2715964">
            <a:off x="8597713" y="7771526"/>
            <a:ext cx="1844500" cy="1747664"/>
          </a:xfrm>
          <a:custGeom>
            <a:avLst/>
            <a:gdLst/>
            <a:ahLst/>
            <a:cxnLst/>
            <a:rect l="l" t="t" r="r" b="b"/>
            <a:pathLst>
              <a:path w="1844500" h="1747664">
                <a:moveTo>
                  <a:pt x="0" y="0"/>
                </a:moveTo>
                <a:lnTo>
                  <a:pt x="1844500" y="0"/>
                </a:lnTo>
                <a:lnTo>
                  <a:pt x="1844500" y="1747664"/>
                </a:lnTo>
                <a:lnTo>
                  <a:pt x="0" y="1747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378125">
            <a:off x="12070219" y="-1362141"/>
            <a:ext cx="4943405" cy="5723190"/>
          </a:xfrm>
          <a:custGeom>
            <a:avLst/>
            <a:gdLst/>
            <a:ahLst/>
            <a:cxnLst/>
            <a:rect l="l" t="t" r="r" b="b"/>
            <a:pathLst>
              <a:path w="4943405" h="5723190">
                <a:moveTo>
                  <a:pt x="0" y="0"/>
                </a:moveTo>
                <a:lnTo>
                  <a:pt x="4943405" y="0"/>
                </a:lnTo>
                <a:lnTo>
                  <a:pt x="4943405" y="5723190"/>
                </a:lnTo>
                <a:lnTo>
                  <a:pt x="0" y="5723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2821666"/>
            <a:ext cx="8934485" cy="6436634"/>
            <a:chOff x="0" y="0"/>
            <a:chExt cx="11912647" cy="8582178"/>
          </a:xfrm>
        </p:grpSpPr>
        <p:sp>
          <p:nvSpPr>
            <p:cNvPr id="6" name="TextBox 6"/>
            <p:cNvSpPr txBox="1"/>
            <p:nvPr/>
          </p:nvSpPr>
          <p:spPr>
            <a:xfrm>
              <a:off x="0" y="2138039"/>
              <a:ext cx="11912647" cy="4738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44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 Bold"/>
                </a:rPr>
                <a:t>Terlalu banyak murid, tidak banyak guru.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514541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115"/>
                </a:lnSpc>
                <a:spcBef>
                  <a:spcPct val="0"/>
                </a:spcBef>
              </a:pPr>
              <a:r>
                <a:rPr lang="en-US" sz="6877" u="none">
                  <a:solidFill>
                    <a:srgbClr val="FFFFFF">
                      <a:alpha val="60000"/>
                    </a:srgbClr>
                  </a:solidFill>
                  <a:latin typeface="HK Grotesk Bold"/>
                </a:rPr>
                <a:t>01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53383"/>
              <a:ext cx="7538418" cy="928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6"/>
                </a:lnSpc>
                <a:spcBef>
                  <a:spcPct val="0"/>
                </a:spcBef>
              </a:pPr>
              <a:r>
                <a:rPr lang="en-US" sz="2040" spc="-20">
                  <a:solidFill>
                    <a:srgbClr val="FFFFFF"/>
                  </a:solidFill>
                  <a:latin typeface="Assistant"/>
                </a:rPr>
                <a:t>15.71% Populasi di Indonesia adalah anak dibawah umur 10 tahun. Jumlah pelajar akan semakin banyak.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98824">
            <a:off x="11686409" y="-1406791"/>
            <a:ext cx="6575294" cy="7268784"/>
          </a:xfrm>
          <a:custGeom>
            <a:avLst/>
            <a:gdLst/>
            <a:ahLst/>
            <a:cxnLst/>
            <a:rect l="l" t="t" r="r" b="b"/>
            <a:pathLst>
              <a:path w="6575294" h="7268784">
                <a:moveTo>
                  <a:pt x="0" y="0"/>
                </a:moveTo>
                <a:lnTo>
                  <a:pt x="6575294" y="0"/>
                </a:lnTo>
                <a:lnTo>
                  <a:pt x="6575294" y="7268785"/>
                </a:lnTo>
                <a:lnTo>
                  <a:pt x="0" y="726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81" b="-1174"/>
            </a:stretch>
          </a:blipFill>
        </p:spPr>
      </p:sp>
      <p:sp>
        <p:nvSpPr>
          <p:cNvPr id="3" name="Freeform 3"/>
          <p:cNvSpPr/>
          <p:nvPr/>
        </p:nvSpPr>
        <p:spPr>
          <a:xfrm rot="-2715964">
            <a:off x="5843542" y="-502675"/>
            <a:ext cx="1844500" cy="1747664"/>
          </a:xfrm>
          <a:custGeom>
            <a:avLst/>
            <a:gdLst/>
            <a:ahLst/>
            <a:cxnLst/>
            <a:rect l="l" t="t" r="r" b="b"/>
            <a:pathLst>
              <a:path w="1844500" h="1747664">
                <a:moveTo>
                  <a:pt x="0" y="0"/>
                </a:moveTo>
                <a:lnTo>
                  <a:pt x="1844500" y="0"/>
                </a:lnTo>
                <a:lnTo>
                  <a:pt x="1844500" y="1747664"/>
                </a:lnTo>
                <a:lnTo>
                  <a:pt x="0" y="1747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378125">
            <a:off x="15528203" y="7053930"/>
            <a:ext cx="4943405" cy="5723190"/>
          </a:xfrm>
          <a:custGeom>
            <a:avLst/>
            <a:gdLst/>
            <a:ahLst/>
            <a:cxnLst/>
            <a:rect l="l" t="t" r="r" b="b"/>
            <a:pathLst>
              <a:path w="4943405" h="5723190">
                <a:moveTo>
                  <a:pt x="0" y="0"/>
                </a:moveTo>
                <a:lnTo>
                  <a:pt x="4943405" y="0"/>
                </a:lnTo>
                <a:lnTo>
                  <a:pt x="4943405" y="5723190"/>
                </a:lnTo>
                <a:lnTo>
                  <a:pt x="0" y="5723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4002008"/>
            <a:ext cx="8934485" cy="5256292"/>
            <a:chOff x="0" y="0"/>
            <a:chExt cx="11912647" cy="7008389"/>
          </a:xfrm>
        </p:grpSpPr>
        <p:sp>
          <p:nvSpPr>
            <p:cNvPr id="6" name="TextBox 6"/>
            <p:cNvSpPr txBox="1"/>
            <p:nvPr/>
          </p:nvSpPr>
          <p:spPr>
            <a:xfrm>
              <a:off x="0" y="2138039"/>
              <a:ext cx="11912647" cy="3165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44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 Bold"/>
                </a:rPr>
                <a:t>Soal Esai sudah pasti digunakan.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514541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115"/>
                </a:lnSpc>
                <a:spcBef>
                  <a:spcPct val="0"/>
                </a:spcBef>
              </a:pPr>
              <a:r>
                <a:rPr lang="en-US" sz="6877" u="none">
                  <a:solidFill>
                    <a:srgbClr val="FFFFFF">
                      <a:alpha val="60000"/>
                    </a:srgbClr>
                  </a:solidFill>
                  <a:latin typeface="HK Grotesk Bold"/>
                </a:rPr>
                <a:t>02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079594"/>
              <a:ext cx="7538418" cy="928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6"/>
                </a:lnSpc>
                <a:spcBef>
                  <a:spcPct val="0"/>
                </a:spcBef>
              </a:pPr>
              <a:r>
                <a:rPr lang="en-US" sz="2040" spc="-20">
                  <a:solidFill>
                    <a:srgbClr val="FFFFFF"/>
                  </a:solidFill>
                  <a:latin typeface="Assistant"/>
                </a:rPr>
                <a:t>Esai merupakan teknik evaluasi rinci pelajar terhadap suatu topik pertanyaan.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98824">
            <a:off x="6103249" y="7586609"/>
            <a:ext cx="6575294" cy="7268784"/>
          </a:xfrm>
          <a:custGeom>
            <a:avLst/>
            <a:gdLst/>
            <a:ahLst/>
            <a:cxnLst/>
            <a:rect l="l" t="t" r="r" b="b"/>
            <a:pathLst>
              <a:path w="6575294" h="7268784">
                <a:moveTo>
                  <a:pt x="0" y="0"/>
                </a:moveTo>
                <a:lnTo>
                  <a:pt x="6575295" y="0"/>
                </a:lnTo>
                <a:lnTo>
                  <a:pt x="6575295" y="7268784"/>
                </a:lnTo>
                <a:lnTo>
                  <a:pt x="0" y="7268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81" b="-1174"/>
            </a:stretch>
          </a:blipFill>
        </p:spPr>
      </p:sp>
      <p:sp>
        <p:nvSpPr>
          <p:cNvPr id="3" name="Freeform 3"/>
          <p:cNvSpPr/>
          <p:nvPr/>
        </p:nvSpPr>
        <p:spPr>
          <a:xfrm rot="-2715964">
            <a:off x="17068957" y="2294991"/>
            <a:ext cx="1844500" cy="1747664"/>
          </a:xfrm>
          <a:custGeom>
            <a:avLst/>
            <a:gdLst/>
            <a:ahLst/>
            <a:cxnLst/>
            <a:rect l="l" t="t" r="r" b="b"/>
            <a:pathLst>
              <a:path w="1844500" h="1747664">
                <a:moveTo>
                  <a:pt x="0" y="0"/>
                </a:moveTo>
                <a:lnTo>
                  <a:pt x="1844500" y="0"/>
                </a:lnTo>
                <a:lnTo>
                  <a:pt x="1844500" y="1747664"/>
                </a:lnTo>
                <a:lnTo>
                  <a:pt x="0" y="1747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378125">
            <a:off x="9029278" y="-158524"/>
            <a:ext cx="4943405" cy="5723190"/>
          </a:xfrm>
          <a:custGeom>
            <a:avLst/>
            <a:gdLst/>
            <a:ahLst/>
            <a:cxnLst/>
            <a:rect l="l" t="t" r="r" b="b"/>
            <a:pathLst>
              <a:path w="4943405" h="5723190">
                <a:moveTo>
                  <a:pt x="0" y="0"/>
                </a:moveTo>
                <a:lnTo>
                  <a:pt x="4943405" y="0"/>
                </a:lnTo>
                <a:lnTo>
                  <a:pt x="4943405" y="5723190"/>
                </a:lnTo>
                <a:lnTo>
                  <a:pt x="0" y="5723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2465311"/>
            <a:ext cx="8934485" cy="6792989"/>
            <a:chOff x="0" y="0"/>
            <a:chExt cx="11912647" cy="9057319"/>
          </a:xfrm>
        </p:grpSpPr>
        <p:sp>
          <p:nvSpPr>
            <p:cNvPr id="6" name="TextBox 6"/>
            <p:cNvSpPr txBox="1"/>
            <p:nvPr/>
          </p:nvSpPr>
          <p:spPr>
            <a:xfrm>
              <a:off x="0" y="2138039"/>
              <a:ext cx="11912647" cy="4738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44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 Bold"/>
                </a:rPr>
                <a:t>Banyak jawaban esai, sedikit pengoreksi.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514541" cy="1378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115"/>
                </a:lnSpc>
                <a:spcBef>
                  <a:spcPct val="0"/>
                </a:spcBef>
              </a:pPr>
              <a:r>
                <a:rPr lang="en-US" sz="6877" u="none">
                  <a:solidFill>
                    <a:srgbClr val="FFFFFF">
                      <a:alpha val="60000"/>
                    </a:srgbClr>
                  </a:solidFill>
                  <a:latin typeface="HK Grotesk Bold"/>
                </a:rPr>
                <a:t>03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53383"/>
              <a:ext cx="7538418" cy="1403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6"/>
                </a:lnSpc>
                <a:spcBef>
                  <a:spcPct val="0"/>
                </a:spcBef>
              </a:pPr>
              <a:r>
                <a:rPr lang="en-US" sz="2040" spc="-20">
                  <a:solidFill>
                    <a:srgbClr val="FFFFFF"/>
                  </a:solidFill>
                  <a:latin typeface="Assistant"/>
                </a:rPr>
                <a:t>Selama ini, jawaban esai memakan waktu lama untuk dievaluasi oleh pengajar karena seorang pengajar perlu mengevaluasi banyak jawaban.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2715964">
            <a:off x="14635296" y="2779072"/>
            <a:ext cx="2207918" cy="2092002"/>
          </a:xfrm>
          <a:custGeom>
            <a:avLst/>
            <a:gdLst/>
            <a:ahLst/>
            <a:cxnLst/>
            <a:rect l="l" t="t" r="r" b="b"/>
            <a:pathLst>
              <a:path w="2207918" h="2092002">
                <a:moveTo>
                  <a:pt x="0" y="0"/>
                </a:moveTo>
                <a:lnTo>
                  <a:pt x="2207918" y="0"/>
                </a:lnTo>
                <a:lnTo>
                  <a:pt x="2207918" y="2092003"/>
                </a:lnTo>
                <a:lnTo>
                  <a:pt x="0" y="2092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94911">
            <a:off x="16125490" y="7311630"/>
            <a:ext cx="5163362" cy="4892285"/>
          </a:xfrm>
          <a:custGeom>
            <a:avLst/>
            <a:gdLst/>
            <a:ahLst/>
            <a:cxnLst/>
            <a:rect l="l" t="t" r="r" b="b"/>
            <a:pathLst>
              <a:path w="5163362" h="4892285">
                <a:moveTo>
                  <a:pt x="0" y="0"/>
                </a:moveTo>
                <a:lnTo>
                  <a:pt x="5163361" y="0"/>
                </a:lnTo>
                <a:lnTo>
                  <a:pt x="5163361" y="4892285"/>
                </a:lnTo>
                <a:lnTo>
                  <a:pt x="0" y="4892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5861043"/>
            <a:ext cx="10237362" cy="3397257"/>
            <a:chOff x="0" y="0"/>
            <a:chExt cx="13649816" cy="4529676"/>
          </a:xfrm>
        </p:grpSpPr>
        <p:sp>
          <p:nvSpPr>
            <p:cNvPr id="6" name="TextBox 6"/>
            <p:cNvSpPr txBox="1"/>
            <p:nvPr/>
          </p:nvSpPr>
          <p:spPr>
            <a:xfrm>
              <a:off x="0" y="1364530"/>
              <a:ext cx="13649816" cy="3165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440"/>
                </a:lnSpc>
              </a:pPr>
              <a:r>
                <a:rPr lang="en-US" sz="8000">
                  <a:solidFill>
                    <a:srgbClr val="000000"/>
                  </a:solidFill>
                  <a:latin typeface="HK Grotesk Bold"/>
                </a:rPr>
                <a:t>Aplikasi penilai esai otomatis!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9705043" cy="841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43"/>
                </a:lnSpc>
                <a:spcBef>
                  <a:spcPct val="0"/>
                </a:spcBef>
              </a:pPr>
              <a:r>
                <a:rPr lang="en-US" sz="3959">
                  <a:solidFill>
                    <a:srgbClr val="731F7D"/>
                  </a:solidFill>
                  <a:latin typeface="Halant Medium"/>
                </a:rPr>
                <a:t>Apa solusi yang ditawarkan?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857870"/>
            <a:ext cx="7726964" cy="105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5"/>
              </a:lnSpc>
            </a:pPr>
            <a:r>
              <a:rPr lang="en-US" sz="7072">
                <a:solidFill>
                  <a:srgbClr val="000000"/>
                </a:solidFill>
                <a:latin typeface="HK Grotesk Bold"/>
              </a:rPr>
              <a:t>Rumusan Masalah</a:t>
            </a:r>
          </a:p>
        </p:txBody>
      </p:sp>
      <p:sp>
        <p:nvSpPr>
          <p:cNvPr id="3" name="Freeform 3"/>
          <p:cNvSpPr/>
          <p:nvPr/>
        </p:nvSpPr>
        <p:spPr>
          <a:xfrm rot="-10094169">
            <a:off x="-2768217" y="5870308"/>
            <a:ext cx="6176663" cy="5906434"/>
          </a:xfrm>
          <a:custGeom>
            <a:avLst/>
            <a:gdLst/>
            <a:ahLst/>
            <a:cxnLst/>
            <a:rect l="l" t="t" r="r" b="b"/>
            <a:pathLst>
              <a:path w="6176663" h="5906434">
                <a:moveTo>
                  <a:pt x="0" y="0"/>
                </a:moveTo>
                <a:lnTo>
                  <a:pt x="6176663" y="0"/>
                </a:lnTo>
                <a:lnTo>
                  <a:pt x="6176663" y="5906433"/>
                </a:lnTo>
                <a:lnTo>
                  <a:pt x="0" y="5906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733800" y="2164773"/>
            <a:ext cx="3787282" cy="3176760"/>
            <a:chOff x="0" y="0"/>
            <a:chExt cx="5049709" cy="4235680"/>
          </a:xfrm>
        </p:grpSpPr>
        <p:sp>
          <p:nvSpPr>
            <p:cNvPr id="5" name="TextBox 5"/>
            <p:cNvSpPr txBox="1"/>
            <p:nvPr/>
          </p:nvSpPr>
          <p:spPr>
            <a:xfrm>
              <a:off x="0" y="-47625"/>
              <a:ext cx="5049709" cy="1853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82"/>
                </a:lnSpc>
              </a:pPr>
              <a:r>
                <a:rPr lang="en-US" sz="4294">
                  <a:solidFill>
                    <a:srgbClr val="731F7D"/>
                  </a:solidFill>
                  <a:latin typeface="Halant Medium"/>
                </a:rPr>
                <a:t>Test-Driven Development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211228"/>
              <a:ext cx="5049709" cy="20244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98"/>
                </a:lnSpc>
                <a:spcBef>
                  <a:spcPct val="0"/>
                </a:spcBef>
              </a:pPr>
              <a:r>
                <a:rPr lang="en-US" sz="2213" spc="-22">
                  <a:solidFill>
                    <a:srgbClr val="000000"/>
                  </a:solidFill>
                  <a:latin typeface="Assistant"/>
                </a:rPr>
                <a:t>Bagaimana implementasi aplikasi penilaian esai singkat menggunakan metode TDD dapat dilakukan?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476041" y="2164773"/>
            <a:ext cx="3787282" cy="3949750"/>
            <a:chOff x="0" y="0"/>
            <a:chExt cx="5049709" cy="5266334"/>
          </a:xfrm>
        </p:grpSpPr>
        <p:sp>
          <p:nvSpPr>
            <p:cNvPr id="8" name="TextBox 8"/>
            <p:cNvSpPr txBox="1"/>
            <p:nvPr/>
          </p:nvSpPr>
          <p:spPr>
            <a:xfrm>
              <a:off x="0" y="-47625"/>
              <a:ext cx="5049709" cy="1853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82"/>
                </a:lnSpc>
                <a:spcBef>
                  <a:spcPct val="0"/>
                </a:spcBef>
              </a:pPr>
              <a:r>
                <a:rPr lang="en-US" sz="4294">
                  <a:solidFill>
                    <a:srgbClr val="731F7D"/>
                  </a:solidFill>
                  <a:latin typeface="Halant Medium"/>
                </a:rPr>
                <a:t>Kepastian Penilaian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211228"/>
              <a:ext cx="5049709" cy="3055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98"/>
                </a:lnSpc>
                <a:spcBef>
                  <a:spcPct val="0"/>
                </a:spcBef>
              </a:pPr>
              <a:r>
                <a:rPr lang="en-US" sz="2213" spc="-22">
                  <a:solidFill>
                    <a:srgbClr val="000000"/>
                  </a:solidFill>
                  <a:latin typeface="Assistant"/>
                </a:rPr>
                <a:t>Bagaimana memastikan hasil penilaian pada aplikasi sama dengan penilaian pada pada model machine learning berdasarkan skor yang dihasilkan?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9440951">
            <a:off x="-957979" y="335262"/>
            <a:ext cx="2207918" cy="2092002"/>
          </a:xfrm>
          <a:custGeom>
            <a:avLst/>
            <a:gdLst/>
            <a:ahLst/>
            <a:cxnLst/>
            <a:rect l="l" t="t" r="r" b="b"/>
            <a:pathLst>
              <a:path w="2207918" h="2092002">
                <a:moveTo>
                  <a:pt x="0" y="0"/>
                </a:moveTo>
                <a:lnTo>
                  <a:pt x="2207919" y="0"/>
                </a:lnTo>
                <a:lnTo>
                  <a:pt x="2207919" y="2092002"/>
                </a:lnTo>
                <a:lnTo>
                  <a:pt x="0" y="2092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3733800" y="6114523"/>
            <a:ext cx="3787282" cy="1699301"/>
            <a:chOff x="0" y="0"/>
            <a:chExt cx="5049709" cy="226573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5049709" cy="914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82"/>
                </a:lnSpc>
              </a:pPr>
              <a:r>
                <a:rPr lang="en-US" sz="4294">
                  <a:solidFill>
                    <a:srgbClr val="731F7D"/>
                  </a:solidFill>
                  <a:latin typeface="Halant Medium"/>
                </a:rPr>
                <a:t>Penggunaan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71937"/>
              <a:ext cx="5049709" cy="9937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98"/>
                </a:lnSpc>
                <a:spcBef>
                  <a:spcPct val="0"/>
                </a:spcBef>
              </a:pPr>
              <a:r>
                <a:rPr lang="en-US" sz="2213" spc="-22">
                  <a:solidFill>
                    <a:srgbClr val="000000"/>
                  </a:solidFill>
                  <a:latin typeface="Assistant"/>
                </a:rPr>
                <a:t>Bagaimana aplikasi penilaian esai singkat dapat digunakan?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602909" y="2164773"/>
            <a:ext cx="3787282" cy="3176760"/>
            <a:chOff x="0" y="0"/>
            <a:chExt cx="5049709" cy="423568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47625"/>
              <a:ext cx="5049709" cy="1853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82"/>
                </a:lnSpc>
              </a:pPr>
              <a:r>
                <a:rPr lang="en-US" sz="4294">
                  <a:solidFill>
                    <a:srgbClr val="731F7D"/>
                  </a:solidFill>
                  <a:latin typeface="Halant Medium"/>
                </a:rPr>
                <a:t>Penerapan Model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211228"/>
              <a:ext cx="5049709" cy="20244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98"/>
                </a:lnSpc>
                <a:spcBef>
                  <a:spcPct val="0"/>
                </a:spcBef>
              </a:pPr>
              <a:r>
                <a:rPr lang="en-US" sz="2213" spc="-22">
                  <a:solidFill>
                    <a:srgbClr val="000000"/>
                  </a:solidFill>
                  <a:latin typeface="Assistant"/>
                </a:rPr>
                <a:t>Bagaimana menerapkan pre-trained machine learning model untuk menilai esai singkat pada sebuah aplikasi?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04809" y="7467303"/>
            <a:ext cx="2729129" cy="2585849"/>
          </a:xfrm>
          <a:custGeom>
            <a:avLst/>
            <a:gdLst/>
            <a:ahLst/>
            <a:cxnLst/>
            <a:rect l="l" t="t" r="r" b="b"/>
            <a:pathLst>
              <a:path w="2729129" h="2585849">
                <a:moveTo>
                  <a:pt x="0" y="0"/>
                </a:moveTo>
                <a:lnTo>
                  <a:pt x="2729128" y="0"/>
                </a:lnTo>
                <a:lnTo>
                  <a:pt x="2729128" y="2585850"/>
                </a:lnTo>
                <a:lnTo>
                  <a:pt x="0" y="2585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47366">
            <a:off x="7083089" y="303005"/>
            <a:ext cx="1517793" cy="1451390"/>
          </a:xfrm>
          <a:custGeom>
            <a:avLst/>
            <a:gdLst/>
            <a:ahLst/>
            <a:cxnLst/>
            <a:rect l="l" t="t" r="r" b="b"/>
            <a:pathLst>
              <a:path w="1517793" h="1451390">
                <a:moveTo>
                  <a:pt x="0" y="0"/>
                </a:moveTo>
                <a:lnTo>
                  <a:pt x="1517794" y="0"/>
                </a:lnTo>
                <a:lnTo>
                  <a:pt x="1517794" y="1451390"/>
                </a:lnTo>
                <a:lnTo>
                  <a:pt x="0" y="1451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345862" y="3526949"/>
            <a:ext cx="7867799" cy="5492087"/>
          </a:xfrm>
          <a:custGeom>
            <a:avLst/>
            <a:gdLst/>
            <a:ahLst/>
            <a:cxnLst/>
            <a:rect l="l" t="t" r="r" b="b"/>
            <a:pathLst>
              <a:path w="7867799" h="5492087">
                <a:moveTo>
                  <a:pt x="0" y="0"/>
                </a:moveTo>
                <a:lnTo>
                  <a:pt x="7867799" y="0"/>
                </a:lnTo>
                <a:lnTo>
                  <a:pt x="7867799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38225"/>
            <a:ext cx="5307614" cy="105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5"/>
              </a:lnSpc>
            </a:pPr>
            <a:r>
              <a:rPr lang="en-US" sz="7072">
                <a:solidFill>
                  <a:srgbClr val="FFFFFF"/>
                </a:solidFill>
                <a:latin typeface="HK Grotesk Bold"/>
              </a:rPr>
              <a:t>User Story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45862" y="1258403"/>
            <a:ext cx="4530710" cy="167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spc="-23">
                <a:solidFill>
                  <a:srgbClr val="FFFFFF"/>
                </a:solidFill>
                <a:latin typeface="Assistant"/>
              </a:rPr>
              <a:t>Setelah melakukan wawancara pada 10 narasumber yang berprofesi sebagai guru/dosen, berikut adalah hasil dari User Story mereka: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30171" y="1719144"/>
            <a:ext cx="2729129" cy="2585849"/>
          </a:xfrm>
          <a:custGeom>
            <a:avLst/>
            <a:gdLst/>
            <a:ahLst/>
            <a:cxnLst/>
            <a:rect l="l" t="t" r="r" b="b"/>
            <a:pathLst>
              <a:path w="2729129" h="2585849">
                <a:moveTo>
                  <a:pt x="0" y="0"/>
                </a:moveTo>
                <a:lnTo>
                  <a:pt x="2729129" y="0"/>
                </a:lnTo>
                <a:lnTo>
                  <a:pt x="2729129" y="2585849"/>
                </a:lnTo>
                <a:lnTo>
                  <a:pt x="0" y="2585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47366">
            <a:off x="8586965" y="-515033"/>
            <a:ext cx="1517793" cy="1451390"/>
          </a:xfrm>
          <a:custGeom>
            <a:avLst/>
            <a:gdLst/>
            <a:ahLst/>
            <a:cxnLst/>
            <a:rect l="l" t="t" r="r" b="b"/>
            <a:pathLst>
              <a:path w="1517793" h="1451390">
                <a:moveTo>
                  <a:pt x="0" y="0"/>
                </a:moveTo>
                <a:lnTo>
                  <a:pt x="1517793" y="0"/>
                </a:lnTo>
                <a:lnTo>
                  <a:pt x="1517793" y="1451390"/>
                </a:lnTo>
                <a:lnTo>
                  <a:pt x="0" y="1451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793235" y="4687559"/>
            <a:ext cx="10466065" cy="4570741"/>
          </a:xfrm>
          <a:custGeom>
            <a:avLst/>
            <a:gdLst/>
            <a:ahLst/>
            <a:cxnLst/>
            <a:rect l="l" t="t" r="r" b="b"/>
            <a:pathLst>
              <a:path w="10466065" h="4570741">
                <a:moveTo>
                  <a:pt x="0" y="0"/>
                </a:moveTo>
                <a:lnTo>
                  <a:pt x="10466065" y="0"/>
                </a:lnTo>
                <a:lnTo>
                  <a:pt x="10466065" y="4570741"/>
                </a:lnTo>
                <a:lnTo>
                  <a:pt x="0" y="45707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38225"/>
            <a:ext cx="5307614" cy="2104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5"/>
              </a:lnSpc>
            </a:pPr>
            <a:r>
              <a:rPr lang="en-US" sz="7072">
                <a:solidFill>
                  <a:srgbClr val="FFFFFF"/>
                </a:solidFill>
                <a:latin typeface="HK Grotesk Bold"/>
              </a:rPr>
              <a:t>Kebutuhan Fungsional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45862" y="1469218"/>
            <a:ext cx="4530710" cy="125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 spc="-23">
                <a:solidFill>
                  <a:srgbClr val="FFFFFF"/>
                </a:solidFill>
                <a:latin typeface="Assistant"/>
              </a:rPr>
              <a:t>Berdasarkan User Story tersebut, berikut adalah kebutuhan fungsional yang didapat: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439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HK Grotesk Bold</vt:lpstr>
      <vt:lpstr>Assistant</vt:lpstr>
      <vt:lpstr>Halant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PENILAIAN ESAI SINGKAT BERBAHASA INDONESIA DAN INGGRIS MENGGUNAKAN METODE TEST-DRIVEN DEVELOPMENT</dc:title>
  <cp:lastModifiedBy>Geizka Ruicosta</cp:lastModifiedBy>
  <cp:revision>9</cp:revision>
  <dcterms:created xsi:type="dcterms:W3CDTF">2006-08-16T00:00:00Z</dcterms:created>
  <dcterms:modified xsi:type="dcterms:W3CDTF">2023-12-03T16:02:12Z</dcterms:modified>
  <dc:identifier>DAF1pdVi7Jo</dc:identifier>
</cp:coreProperties>
</file>