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5" r:id="rId4"/>
    <p:sldId id="276" r:id="rId5"/>
    <p:sldId id="277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9" r:id="rId15"/>
    <p:sldId id="270" r:id="rId16"/>
    <p:sldId id="271" r:id="rId17"/>
    <p:sldId id="267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1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6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1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0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64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4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56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37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5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75AF9F-377F-4ED5-B12B-2A8B1E9122B4}" type="datetimeFigureOut">
              <a:rPr lang="id-ID" smtClean="0"/>
              <a:t>30/04/2023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C43D66-473D-4EC0-BAB9-BAE0ED6DEA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8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5E35-56F0-F15B-611F-02521916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0718"/>
            <a:ext cx="8991600" cy="3721946"/>
          </a:xfrm>
        </p:spPr>
        <p:txBody>
          <a:bodyPr>
            <a:noAutofit/>
          </a:bodyPr>
          <a:lstStyle/>
          <a:p>
            <a:r>
              <a:rPr lang="id-ID" sz="3600" dirty="0"/>
              <a:t>RANCANG BANGUN APLIKASI</a:t>
            </a:r>
            <a:r>
              <a:rPr lang="en-US" sz="3600" dirty="0"/>
              <a:t> </a:t>
            </a:r>
            <a:r>
              <a:rPr lang="id-ID" sz="3600" dirty="0"/>
              <a:t>PENILAIAN ESAI</a:t>
            </a:r>
            <a:r>
              <a:rPr lang="en-US" sz="3600" dirty="0"/>
              <a:t> </a:t>
            </a:r>
            <a:r>
              <a:rPr lang="id-ID" sz="3600" dirty="0"/>
              <a:t>SINGKAT BERBAHASA</a:t>
            </a:r>
            <a:r>
              <a:rPr lang="en-US" sz="3600" dirty="0"/>
              <a:t> </a:t>
            </a:r>
            <a:r>
              <a:rPr lang="id-ID" sz="3600" dirty="0"/>
              <a:t>INDONESIA DAN INGGRIS</a:t>
            </a:r>
            <a:r>
              <a:rPr lang="en-US" sz="3600" dirty="0"/>
              <a:t> </a:t>
            </a:r>
            <a:r>
              <a:rPr lang="id-ID" sz="3600" dirty="0"/>
              <a:t>MENGGUNAKAN METODE </a:t>
            </a:r>
            <a:r>
              <a:rPr lang="id-ID" sz="3600" b="1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E80A-667C-0B98-DF5C-DD2F50E4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430" y="4143655"/>
            <a:ext cx="4344988" cy="1905000"/>
          </a:xfrm>
        </p:spPr>
        <p:txBody>
          <a:bodyPr/>
          <a:lstStyle/>
          <a:p>
            <a:pPr algn="r"/>
            <a:r>
              <a:rPr lang="en-US" dirty="0"/>
              <a:t>Oleh: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1:</a:t>
            </a:r>
          </a:p>
          <a:p>
            <a:pPr algn="r"/>
            <a:r>
              <a:rPr lang="en-US" dirty="0" err="1"/>
              <a:t>Pembimbing</a:t>
            </a:r>
            <a:r>
              <a:rPr lang="en-US" dirty="0"/>
              <a:t> 2:</a:t>
            </a:r>
            <a:endParaRPr lang="id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C7C81E-F44A-AF7B-42F1-4BA253DD01EF}"/>
              </a:ext>
            </a:extLst>
          </p:cNvPr>
          <p:cNvSpPr txBox="1">
            <a:spLocks/>
          </p:cNvSpPr>
          <p:nvPr/>
        </p:nvSpPr>
        <p:spPr>
          <a:xfrm>
            <a:off x="5507744" y="4143655"/>
            <a:ext cx="4344988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Geizka </a:t>
            </a:r>
            <a:r>
              <a:rPr lang="en-US" dirty="0" err="1"/>
              <a:t>Rozilia</a:t>
            </a:r>
            <a:r>
              <a:rPr lang="en-US" dirty="0"/>
              <a:t> Ruicosta</a:t>
            </a:r>
          </a:p>
          <a:p>
            <a:pPr algn="l"/>
            <a:r>
              <a:rPr lang="id-ID" dirty="0"/>
              <a:t>Ilham Firman Ashari, S.Kom., M.T</a:t>
            </a:r>
            <a:endParaRPr lang="en-US" dirty="0"/>
          </a:p>
          <a:p>
            <a:pPr algn="l"/>
            <a:r>
              <a:rPr lang="id-ID" dirty="0"/>
              <a:t>Mugi </a:t>
            </a:r>
            <a:r>
              <a:rPr lang="id-ID" dirty="0" err="1"/>
              <a:t>Praseptiawan</a:t>
            </a:r>
            <a:r>
              <a:rPr lang="id-ID" dirty="0"/>
              <a:t> S.T., </a:t>
            </a:r>
            <a:r>
              <a:rPr lang="id-ID" dirty="0" err="1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036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03098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182592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9742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C581-F04A-D8FF-6693-1B4DBD33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194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8D14-F876-B275-79BD-BA2A9674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tambahan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62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FEF8-7B39-7421-5AB3-9A7D0B7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11"/>
            <a:ext cx="7729728" cy="1188720"/>
          </a:xfrm>
        </p:spPr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Penelitian</a:t>
            </a:r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A9830B-3DC5-53AA-8C72-F72C7B6D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71" y="1616893"/>
            <a:ext cx="4061858" cy="507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4875-1261-2A44-FFB1-B3398021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7643"/>
            <a:ext cx="7729728" cy="1188720"/>
          </a:xfrm>
        </p:spPr>
        <p:txBody>
          <a:bodyPr/>
          <a:lstStyle/>
          <a:p>
            <a:r>
              <a:rPr lang="en-US" dirty="0"/>
              <a:t>TDD</a:t>
            </a:r>
            <a:endParaRPr lang="id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739D7D-D271-0842-F510-CA272E58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895475"/>
            <a:ext cx="38671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6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Use case diagram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E7149-4173-3B48-9570-170E1A70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647829"/>
            <a:ext cx="4581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8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A45-8B5E-7EC0-C2C4-579D274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id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AE841-5302-B11C-0B32-70073EF7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3111925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6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6D13243-7AA9-9660-8DBF-03FB2BED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-3755411"/>
            <a:ext cx="516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85E-14E8-A642-6C65-293C851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8482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9348-73DF-F5A0-6E7E-A53F7D57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1247"/>
            <a:ext cx="9905998" cy="4139953"/>
          </a:xfrm>
        </p:spPr>
        <p:txBody>
          <a:bodyPr/>
          <a:lstStyle/>
          <a:p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0 s/d 4 </a:t>
            </a:r>
            <a:r>
              <a:rPr lang="en-US" dirty="0" err="1"/>
              <a:t>tahun</a:t>
            </a:r>
            <a:r>
              <a:rPr lang="en-US" dirty="0"/>
              <a:t> dan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5 s/d 9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total 44 Juta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15.71%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Indonesia (per </a:t>
            </a:r>
            <a:r>
              <a:rPr lang="en-US" dirty="0" err="1"/>
              <a:t>tahun</a:t>
            </a:r>
            <a:r>
              <a:rPr lang="en-US" dirty="0"/>
              <a:t> 2021).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dikoreksi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(bias).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website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SDLC </a:t>
            </a:r>
            <a:r>
              <a:rPr lang="en-US" i="1" dirty="0"/>
              <a:t>Test-Driven Development</a:t>
            </a:r>
            <a:r>
              <a:rPr lang="en-US" dirty="0"/>
              <a:t> (TDD)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i="1" dirty="0"/>
              <a:t>bug / error.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System Usability Scale </a:t>
            </a:r>
            <a:r>
              <a:rPr lang="en-US" dirty="0"/>
              <a:t>dan </a:t>
            </a:r>
            <a:r>
              <a:rPr lang="en-US" i="1" dirty="0"/>
              <a:t>Black Box.</a:t>
            </a:r>
          </a:p>
        </p:txBody>
      </p:sp>
    </p:spTree>
    <p:extLst>
      <p:ext uri="{BB962C8B-B14F-4D97-AF65-F5344CB8AC3E}">
        <p14:creationId xmlns:p14="http://schemas.microsoft.com/office/powerpoint/2010/main" val="312113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0FC-C74E-EEF4-79FF-D696CA49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896"/>
            <a:ext cx="7729728" cy="1188720"/>
          </a:xfrm>
        </p:spPr>
        <p:txBody>
          <a:bodyPr/>
          <a:lstStyle/>
          <a:p>
            <a:r>
              <a:rPr lang="en-US" dirty="0"/>
              <a:t>System usability scale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7C2AD-53DE-A951-8BCF-DBA4C0FF9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75520"/>
              </p:ext>
            </p:extLst>
          </p:nvPr>
        </p:nvGraphicFramePr>
        <p:xfrm>
          <a:off x="2488162" y="1623461"/>
          <a:ext cx="7215675" cy="2967198"/>
        </p:xfrm>
        <a:graphic>
          <a:graphicData uri="http://schemas.openxmlformats.org/drawingml/2006/table">
            <a:tbl>
              <a:tblPr firstRow="1" firstCol="1" bandRow="1"/>
              <a:tblGrid>
                <a:gridCol w="2383199">
                  <a:extLst>
                    <a:ext uri="{9D8B030D-6E8A-4147-A177-3AD203B41FA5}">
                      <a16:colId xmlns:a16="http://schemas.microsoft.com/office/drawing/2014/main" val="596067717"/>
                    </a:ext>
                  </a:extLst>
                </a:gridCol>
                <a:gridCol w="2478351">
                  <a:extLst>
                    <a:ext uri="{9D8B030D-6E8A-4147-A177-3AD203B41FA5}">
                      <a16:colId xmlns:a16="http://schemas.microsoft.com/office/drawing/2014/main" val="2267646207"/>
                    </a:ext>
                  </a:extLst>
                </a:gridCol>
                <a:gridCol w="2354125">
                  <a:extLst>
                    <a:ext uri="{9D8B030D-6E8A-4147-A177-3AD203B41FA5}">
                      <a16:colId xmlns:a16="http://schemas.microsoft.com/office/drawing/2014/main" val="50516722"/>
                    </a:ext>
                  </a:extLst>
                </a:gridCol>
              </a:tblGrid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Skor SUS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Nilai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Sifat Nilai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14099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&gt;80.3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18555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74 – 80.3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Baik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00457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68 - 74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Oke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79203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 – 68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43861"/>
                  </a:ext>
                </a:extLst>
              </a:tr>
              <a:tr h="4945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&lt;51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Sangat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Buruk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33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A96092-819D-4473-059A-8CF45DE4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85" y="4606474"/>
            <a:ext cx="6532428" cy="2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0702-E833-E039-3765-2B9152AA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809"/>
            <a:ext cx="7729728" cy="1188720"/>
          </a:xfrm>
        </p:spPr>
        <p:txBody>
          <a:bodyPr/>
          <a:lstStyle/>
          <a:p>
            <a:r>
              <a:rPr lang="en-US" dirty="0"/>
              <a:t>Model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1A82E-C980-E4B2-A463-628891500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45" y="1911962"/>
            <a:ext cx="8564110" cy="48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7B9842-7B12-68D1-6F50-3742C941D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12453"/>
              </p:ext>
            </p:extLst>
          </p:nvPr>
        </p:nvGraphicFramePr>
        <p:xfrm>
          <a:off x="2032000" y="719666"/>
          <a:ext cx="8128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1398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0208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RUMUSAN MASALAH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TUJUAN PENELITIAN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161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id-ID" dirty="0"/>
                        <a:t>Bagaimana implementasi aplikasi penilaian esai singkat menggunakan </a:t>
                      </a:r>
                    </a:p>
                    <a:p>
                      <a:r>
                        <a:rPr lang="id-ID" dirty="0"/>
                        <a:t>metode </a:t>
                      </a:r>
                      <a:r>
                        <a:rPr lang="id-ID" dirty="0" err="1"/>
                        <a:t>test-driven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development</a:t>
                      </a:r>
                      <a:r>
                        <a:rPr lang="id-ID" dirty="0"/>
                        <a:t> dapat dilakukan?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Mengetahui implementasi metode </a:t>
                      </a:r>
                      <a:r>
                        <a:rPr lang="id-ID" dirty="0" err="1"/>
                        <a:t>test-driven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development</a:t>
                      </a:r>
                      <a:r>
                        <a:rPr lang="id-ID" dirty="0"/>
                        <a:t> pada </a:t>
                      </a:r>
                    </a:p>
                    <a:p>
                      <a:r>
                        <a:rPr lang="id-ID" dirty="0"/>
                        <a:t>pembangunan aplikasi implementasi penilaian esai singkat.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6019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id-ID" dirty="0"/>
                        <a:t>Bagaimana menerapkan </a:t>
                      </a:r>
                      <a:r>
                        <a:rPr lang="id-ID" dirty="0" err="1"/>
                        <a:t>pre-trained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model untuk menilai </a:t>
                      </a:r>
                    </a:p>
                    <a:p>
                      <a:r>
                        <a:rPr lang="id-ID" dirty="0"/>
                        <a:t>esai singkat pada sebuah aplikasi?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Menerapkan </a:t>
                      </a:r>
                      <a:r>
                        <a:rPr lang="id-ID" dirty="0" err="1"/>
                        <a:t>pre-trained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model </a:t>
                      </a:r>
                      <a:r>
                        <a:rPr lang="id-ID" dirty="0" err="1"/>
                        <a:t>python</a:t>
                      </a:r>
                      <a:r>
                        <a:rPr lang="id-ID" dirty="0"/>
                        <a:t> pada aplikasi</a:t>
                      </a:r>
                      <a:r>
                        <a:rPr lang="en-US" dirty="0"/>
                        <a:t> </a:t>
                      </a:r>
                      <a:r>
                        <a:rPr lang="id-ID" dirty="0"/>
                        <a:t>berbasis </a:t>
                      </a:r>
                      <a:r>
                        <a:rPr lang="id-ID" dirty="0" err="1"/>
                        <a:t>JavaScript</a:t>
                      </a:r>
                      <a:r>
                        <a:rPr lang="id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6116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sv-SE" dirty="0"/>
                        <a:t>Bagaimana memastikan hasil penilaian pada aplikasi sama dengan penilaian pada model machine learning berdasarkan skor yang dihasilkan?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Memastikan hasil penilaian dari aplikasi sama dengan hasil penilaian pada model </a:t>
                      </a:r>
                      <a:r>
                        <a:rPr lang="id-ID" dirty="0" err="1"/>
                        <a:t>machine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learning</a:t>
                      </a:r>
                      <a:r>
                        <a:rPr lang="id-ID" dirty="0"/>
                        <a:t> berdasarkan skor.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36FBAB-890E-E3CD-D3E4-71C61CAD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20690"/>
              </p:ext>
            </p:extLst>
          </p:nvPr>
        </p:nvGraphicFramePr>
        <p:xfrm>
          <a:off x="0" y="0"/>
          <a:ext cx="12192002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45">
                  <a:extLst>
                    <a:ext uri="{9D8B030D-6E8A-4147-A177-3AD203B41FA5}">
                      <a16:colId xmlns:a16="http://schemas.microsoft.com/office/drawing/2014/main" val="1220482240"/>
                    </a:ext>
                  </a:extLst>
                </a:gridCol>
                <a:gridCol w="1958472">
                  <a:extLst>
                    <a:ext uri="{9D8B030D-6E8A-4147-A177-3AD203B41FA5}">
                      <a16:colId xmlns:a16="http://schemas.microsoft.com/office/drawing/2014/main" val="3015990307"/>
                    </a:ext>
                  </a:extLst>
                </a:gridCol>
                <a:gridCol w="2634514">
                  <a:extLst>
                    <a:ext uri="{9D8B030D-6E8A-4147-A177-3AD203B41FA5}">
                      <a16:colId xmlns:a16="http://schemas.microsoft.com/office/drawing/2014/main" val="252922348"/>
                    </a:ext>
                  </a:extLst>
                </a:gridCol>
                <a:gridCol w="2239787">
                  <a:extLst>
                    <a:ext uri="{9D8B030D-6E8A-4147-A177-3AD203B41FA5}">
                      <a16:colId xmlns:a16="http://schemas.microsoft.com/office/drawing/2014/main" val="1388080816"/>
                    </a:ext>
                  </a:extLst>
                </a:gridCol>
                <a:gridCol w="2754186">
                  <a:extLst>
                    <a:ext uri="{9D8B030D-6E8A-4147-A177-3AD203B41FA5}">
                      <a16:colId xmlns:a16="http://schemas.microsoft.com/office/drawing/2014/main" val="3908474740"/>
                    </a:ext>
                  </a:extLst>
                </a:gridCol>
                <a:gridCol w="2147798">
                  <a:extLst>
                    <a:ext uri="{9D8B030D-6E8A-4147-A177-3AD203B41FA5}">
                      <a16:colId xmlns:a16="http://schemas.microsoft.com/office/drawing/2014/main" val="1423347426"/>
                    </a:ext>
                  </a:extLst>
                </a:gridCol>
              </a:tblGrid>
              <a:tr h="45236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Judul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Permasalahan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Metode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Perbandingan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155839002"/>
                  </a:ext>
                </a:extLst>
              </a:tr>
              <a:tr h="23756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TENSORFLOW.JS: MACHINE LEARNING FOR THE WEB AND BEYOND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(2019)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Library </a:t>
                      </a:r>
                      <a:r>
                        <a:rPr lang="en-US" sz="1200" dirty="0" err="1">
                          <a:effectLst/>
                        </a:rPr>
                        <a:t>pembelajaran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biasanya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ditulis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bahasa</a:t>
                      </a:r>
                      <a:r>
                        <a:rPr lang="en-US" sz="1200" dirty="0">
                          <a:effectLst/>
                        </a:rPr>
                        <a:t> Python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C++. </a:t>
                      </a:r>
                      <a:r>
                        <a:rPr lang="en-US" sz="1200" dirty="0" err="1">
                          <a:effectLst/>
                        </a:rPr>
                        <a:t>Namun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jumlah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JavaScript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frontend dan backend </a:t>
                      </a:r>
                      <a:r>
                        <a:rPr lang="en-US" sz="1200" dirty="0" err="1">
                          <a:effectLst/>
                        </a:rPr>
                        <a:t>semakin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bertambah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Jurnal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berisi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panduan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menjembatani</a:t>
                      </a:r>
                      <a:r>
                        <a:rPr lang="en-US" sz="1200" dirty="0">
                          <a:effectLst/>
                        </a:rPr>
                        <a:t> Python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JavaScript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-API (Application Programming Interface)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Menggunakan Layers API, didapatkan performa waktu sebesar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- 3426 ms dengan JavaScript biasa dengan 1x percepatan,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- 10 ms dengan WebGL dengan 342x percepatan,</a:t>
                      </a:r>
                      <a:endParaRPr lang="id-ID" sz="120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- 3 ms dengan Node.js dengan 1105x percepatan.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yang akan dikembangkan akan menggunakan API dibangun dengan Node.js tanpa menggunakan TensorFlow.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2360057154"/>
                  </a:ext>
                </a:extLst>
              </a:tr>
              <a:tr h="237561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Improvement of excel data processing function based on Spring MVC 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Framework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(2022)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yang sangat </a:t>
                      </a:r>
                      <a:r>
                        <a:rPr lang="en-US" sz="1200" dirty="0" err="1">
                          <a:effectLst/>
                        </a:rPr>
                        <a:t>umum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masih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dinilai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kurang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pemrosesan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sekelompok</a:t>
                      </a:r>
                      <a:r>
                        <a:rPr lang="en-US" sz="1200" dirty="0">
                          <a:effectLst/>
                        </a:rPr>
                        <a:t> data dan </a:t>
                      </a:r>
                      <a:r>
                        <a:rPr lang="en-US" sz="1200" dirty="0" err="1">
                          <a:effectLst/>
                        </a:rPr>
                        <a:t>verifikasi</a:t>
                      </a:r>
                      <a:r>
                        <a:rPr lang="en-US" sz="1200" dirty="0">
                          <a:effectLst/>
                        </a:rPr>
                        <a:t> data.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berkembangnya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bidang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sains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teknologi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diperlukan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pemrosesan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berskala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besar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berkelanjutan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-JSON(JavaScript Object Notation)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Berdasarkan</a:t>
                      </a:r>
                      <a:r>
                        <a:rPr lang="en-US" sz="1200" dirty="0">
                          <a:effectLst/>
                        </a:rPr>
                        <a:t> Spring MVC + </a:t>
                      </a:r>
                      <a:r>
                        <a:rPr lang="en-US" sz="1200" dirty="0" err="1">
                          <a:effectLst/>
                        </a:rPr>
                        <a:t>EasyUI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pengembangan</a:t>
                      </a:r>
                      <a:r>
                        <a:rPr lang="en-US" sz="1200" dirty="0">
                          <a:effectLst/>
                        </a:rPr>
                        <a:t> Java J2EE IDE. </a:t>
                      </a:r>
                      <a:r>
                        <a:rPr lang="en-US" sz="1200" dirty="0" err="1">
                          <a:effectLst/>
                        </a:rPr>
                        <a:t>Diciptakan</a:t>
                      </a:r>
                      <a:r>
                        <a:rPr lang="en-US" sz="1200" dirty="0">
                          <a:effectLst/>
                        </a:rPr>
                        <a:t> kit </a:t>
                      </a:r>
                      <a:r>
                        <a:rPr lang="en-US" sz="1200" dirty="0" err="1">
                          <a:effectLst/>
                        </a:rPr>
                        <a:t>pengembangan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bisa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menkonversi</a:t>
                      </a:r>
                      <a:r>
                        <a:rPr lang="en-US" sz="1200" dirty="0">
                          <a:effectLst/>
                        </a:rPr>
                        <a:t> excel dan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ekspor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impor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sekumpulan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menkonversinya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menjadi</a:t>
                      </a:r>
                      <a:r>
                        <a:rPr lang="en-US" sz="1200" dirty="0">
                          <a:effectLst/>
                        </a:rPr>
                        <a:t> JSON.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dikonversi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menjadi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bentuk</a:t>
                      </a:r>
                      <a:r>
                        <a:rPr lang="en-US" sz="1200" dirty="0">
                          <a:effectLst/>
                        </a:rPr>
                        <a:t> JSON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spawn JavaScript.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2330751399"/>
                  </a:ext>
                </a:extLst>
              </a:tr>
              <a:tr h="165439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Nefnir: A high accuracy lemmatizer for Icelandic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(2019)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Mencari bentuk morfologi dasar pada sebuah kumpulan tulisan dengan bahasa yang kaya akan morfologi.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dirty="0" err="1">
                          <a:effectLst/>
                        </a:rPr>
                        <a:t>Nefnir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-part-of-speech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Nefnir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meraih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akurasi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sebesari</a:t>
                      </a:r>
                      <a:r>
                        <a:rPr lang="en-US" sz="1200" dirty="0">
                          <a:effectLst/>
                        </a:rPr>
                        <a:t> 99.55%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ditandai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benar</a:t>
                      </a:r>
                      <a:r>
                        <a:rPr lang="en-US" sz="1200" dirty="0">
                          <a:effectLst/>
                        </a:rPr>
                        <a:t>. Part-of-speech (</a:t>
                      </a:r>
                      <a:r>
                        <a:rPr lang="en-US" sz="1200" dirty="0" err="1">
                          <a:effectLst/>
                        </a:rPr>
                        <a:t>PoS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mendapat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akurasi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sebesar</a:t>
                      </a:r>
                      <a:r>
                        <a:rPr lang="en-US" sz="1200" dirty="0">
                          <a:effectLst/>
                        </a:rPr>
                        <a:t> 96.88%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teks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ditandai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PoS</a:t>
                      </a:r>
                      <a:r>
                        <a:rPr lang="en-US" sz="1200" dirty="0">
                          <a:effectLst/>
                        </a:rPr>
                        <a:t> tagger.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 yang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dicapai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teknik</a:t>
                      </a:r>
                      <a:r>
                        <a:rPr lang="en-US" sz="1200" dirty="0">
                          <a:effectLst/>
                        </a:rPr>
                        <a:t> stemming dan lemmatization.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79" marR="28179" marT="0" marB="0"/>
                </a:tc>
                <a:extLst>
                  <a:ext uri="{0D108BD9-81ED-4DB2-BD59-A6C34878D82A}">
                    <a16:rowId xmlns:a16="http://schemas.microsoft.com/office/drawing/2014/main" val="33838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4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E3FF7B-F738-2032-83C8-AFDBDE782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3327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57243">
                  <a:extLst>
                    <a:ext uri="{9D8B030D-6E8A-4147-A177-3AD203B41FA5}">
                      <a16:colId xmlns:a16="http://schemas.microsoft.com/office/drawing/2014/main" val="4213663808"/>
                    </a:ext>
                  </a:extLst>
                </a:gridCol>
                <a:gridCol w="1958472">
                  <a:extLst>
                    <a:ext uri="{9D8B030D-6E8A-4147-A177-3AD203B41FA5}">
                      <a16:colId xmlns:a16="http://schemas.microsoft.com/office/drawing/2014/main" val="1163755485"/>
                    </a:ext>
                  </a:extLst>
                </a:gridCol>
                <a:gridCol w="2634514">
                  <a:extLst>
                    <a:ext uri="{9D8B030D-6E8A-4147-A177-3AD203B41FA5}">
                      <a16:colId xmlns:a16="http://schemas.microsoft.com/office/drawing/2014/main" val="3869872702"/>
                    </a:ext>
                  </a:extLst>
                </a:gridCol>
                <a:gridCol w="2239786">
                  <a:extLst>
                    <a:ext uri="{9D8B030D-6E8A-4147-A177-3AD203B41FA5}">
                      <a16:colId xmlns:a16="http://schemas.microsoft.com/office/drawing/2014/main" val="1084627842"/>
                    </a:ext>
                  </a:extLst>
                </a:gridCol>
                <a:gridCol w="2754185">
                  <a:extLst>
                    <a:ext uri="{9D8B030D-6E8A-4147-A177-3AD203B41FA5}">
                      <a16:colId xmlns:a16="http://schemas.microsoft.com/office/drawing/2014/main" val="1159341608"/>
                    </a:ext>
                  </a:extLst>
                </a:gridCol>
                <a:gridCol w="2147800">
                  <a:extLst>
                    <a:ext uri="{9D8B030D-6E8A-4147-A177-3AD203B41FA5}">
                      <a16:colId xmlns:a16="http://schemas.microsoft.com/office/drawing/2014/main" val="3316311178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Express.js </a:t>
                      </a:r>
                      <a:r>
                        <a:rPr lang="id-ID" sz="1200" dirty="0" err="1">
                          <a:effectLst/>
                        </a:rPr>
                        <a:t>and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r>
                        <a:rPr lang="id-ID" sz="1200" dirty="0" err="1">
                          <a:effectLst/>
                        </a:rPr>
                        <a:t>Ktor</a:t>
                      </a:r>
                      <a:r>
                        <a:rPr lang="id-ID" sz="1200" dirty="0">
                          <a:effectLst/>
                        </a:rPr>
                        <a:t> web server </a:t>
                      </a:r>
                      <a:r>
                        <a:rPr lang="id-ID" sz="1200" dirty="0" err="1">
                          <a:effectLst/>
                        </a:rPr>
                        <a:t>performance</a:t>
                      </a:r>
                      <a:r>
                        <a:rPr lang="id-ID" sz="1200" dirty="0">
                          <a:effectLst/>
                        </a:rPr>
                        <a:t> A </a:t>
                      </a:r>
                      <a:r>
                        <a:rPr lang="id-ID" sz="1200" dirty="0" err="1">
                          <a:effectLst/>
                        </a:rPr>
                        <a:t>comparative</a:t>
                      </a:r>
                      <a:r>
                        <a:rPr lang="id-ID" sz="1200" dirty="0">
                          <a:effectLst/>
                        </a:rPr>
                        <a:t> study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(2022)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Membandingkan</a:t>
                      </a:r>
                      <a:r>
                        <a:rPr lang="en-US" sz="1200" dirty="0">
                          <a:effectLst/>
                        </a:rPr>
                        <a:t> dua framework web </a:t>
                      </a:r>
                      <a:r>
                        <a:rPr lang="en-US" sz="1200" dirty="0" err="1">
                          <a:effectLst/>
                        </a:rPr>
                        <a:t>berdasarkan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merespon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membantu</a:t>
                      </a:r>
                      <a:r>
                        <a:rPr lang="en-US" sz="1200" dirty="0">
                          <a:effectLst/>
                        </a:rPr>
                        <a:t> developer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antara</a:t>
                      </a:r>
                      <a:r>
                        <a:rPr lang="en-US" sz="1200" dirty="0">
                          <a:effectLst/>
                        </a:rPr>
                        <a:t> Express.js dan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test </a:t>
                      </a:r>
                      <a:r>
                        <a:rPr lang="en-US" sz="1200" dirty="0" err="1">
                          <a:effectLst/>
                        </a:rPr>
                        <a:t>terhadap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respon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database </a:t>
                      </a:r>
                      <a:r>
                        <a:rPr lang="en-US" sz="1200" dirty="0" err="1">
                          <a:effectLst/>
                        </a:rPr>
                        <a:t>melalui</a:t>
                      </a:r>
                      <a:r>
                        <a:rPr lang="en-US" sz="1200" dirty="0">
                          <a:effectLst/>
                        </a:rPr>
                        <a:t> Object Relational Mapper (ORM) </a:t>
                      </a:r>
                      <a:r>
                        <a:rPr lang="en-US" sz="1200" dirty="0" err="1">
                          <a:effectLst/>
                        </a:rPr>
                        <a:t>Sequelize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Express.js, dan Exposed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Express.js </a:t>
                      </a:r>
                      <a:r>
                        <a:rPr lang="en-US" sz="1200" dirty="0" err="1">
                          <a:effectLst/>
                        </a:rPr>
                        <a:t>memiliki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respon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r>
                        <a:rPr lang="en-US" sz="1200" dirty="0">
                          <a:effectLst/>
                        </a:rPr>
                        <a:t> (3 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secara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keseluruhan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r>
                        <a:rPr lang="en-US" sz="1200" dirty="0">
                          <a:effectLst/>
                        </a:rPr>
                        <a:t> (106 </a:t>
                      </a:r>
                      <a:r>
                        <a:rPr lang="en-US" sz="1200" dirty="0" err="1">
                          <a:effectLst/>
                        </a:rPr>
                        <a:t>ms</a:t>
                      </a:r>
                      <a:r>
                        <a:rPr lang="en-US" sz="1200" dirty="0">
                          <a:effectLst/>
                        </a:rPr>
                        <a:t>). </a:t>
                      </a:r>
                      <a:r>
                        <a:rPr lang="en-US" sz="1200" dirty="0" err="1">
                          <a:effectLst/>
                        </a:rPr>
                        <a:t>Namun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penggunaan</a:t>
                      </a:r>
                      <a:r>
                        <a:rPr lang="en-US" sz="1200" dirty="0">
                          <a:effectLst/>
                        </a:rPr>
                        <a:t> Object Relational Mapper pada </a:t>
                      </a:r>
                      <a:r>
                        <a:rPr lang="en-US" sz="1200" dirty="0" err="1">
                          <a:effectLst/>
                        </a:rPr>
                        <a:t>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berpengaruh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daripada</a:t>
                      </a:r>
                      <a:r>
                        <a:rPr lang="en-US" sz="1200" dirty="0">
                          <a:effectLst/>
                        </a:rPr>
                        <a:t> Express.js. 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dikembangkan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dibangun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Express.js </a:t>
                      </a:r>
                      <a:r>
                        <a:rPr lang="en-US" sz="1200" dirty="0" err="1">
                          <a:effectLst/>
                        </a:rPr>
                        <a:t>sebagai</a:t>
                      </a:r>
                      <a:r>
                        <a:rPr lang="en-US" sz="1200" dirty="0">
                          <a:effectLst/>
                        </a:rPr>
                        <a:t> framework </a:t>
                      </a:r>
                      <a:r>
                        <a:rPr lang="en-US" sz="1200" dirty="0" err="1">
                          <a:effectLst/>
                        </a:rPr>
                        <a:t>modul</a:t>
                      </a:r>
                      <a:r>
                        <a:rPr lang="en-US" sz="1200" dirty="0">
                          <a:effectLst/>
                        </a:rPr>
                        <a:t> HTTP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Node.js.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323488794"/>
                  </a:ext>
                </a:extLst>
              </a:tr>
              <a:tr h="18233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Performance analysis of NoSQL and relational databases with MongoDB and MySQL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(2020)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Basis data relasional dinilai tidak efektif untuk bekerja dengan bervariasi informasi yang besar, karena basis data relasional seperti MySQL menyimpan data secara terorganisir.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-Basis data non-relasional (NoSQL) seperti MongoDB.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Berdasarkan waktu eksekusi query untuk insert, menggunakan MySQL membutuhkan waktu 302156 ms, sedangkan saat menggunakan MongoDB hanya memerlukan waktu 56985 ms.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akan menggunakan basis data non-SQL MongoDB.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420363975"/>
                  </a:ext>
                </a:extLst>
              </a:tr>
              <a:tr h="274867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Comparative Study of Test-Driven Development (TDD), Behavior-Driven Development (BDD) and Acceptance Test–Driven Development (ATDD)</a:t>
                      </a: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(2019)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Membandingkan perbedaan antara Test-Driven Development (TDD), Behavior-Driven Development (BDD), dan Acceptance Test-Driven Development (ATDD) dalam pengembangan perangkat lunak dengan lingkungan pengembangan yang berbeda.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Studi banding metode pengembangan perangkat lunak.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TDD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pengembang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menulis</a:t>
                      </a:r>
                      <a:r>
                        <a:rPr lang="en-US" sz="1200" dirty="0">
                          <a:effectLst/>
                        </a:rPr>
                        <a:t> dan </a:t>
                      </a:r>
                      <a:r>
                        <a:rPr lang="en-US" sz="1200" dirty="0" err="1">
                          <a:effectLst/>
                        </a:rPr>
                        <a:t>menjalankan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pengujian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BDD </a:t>
                      </a:r>
                      <a:r>
                        <a:rPr lang="en-US" sz="1200" dirty="0" err="1">
                          <a:effectLst/>
                        </a:rPr>
                        <a:t>merincikan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perilaku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fitur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bahasa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dimengerti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semua</a:t>
                      </a:r>
                      <a:r>
                        <a:rPr lang="en-US" sz="1200" dirty="0">
                          <a:effectLst/>
                        </a:rPr>
                        <a:t> orang yang </a:t>
                      </a:r>
                      <a:r>
                        <a:rPr lang="en-US" sz="1200" dirty="0" err="1">
                          <a:effectLst/>
                        </a:rPr>
                        <a:t>terkait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pembangunan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ATDD </a:t>
                      </a: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implementasi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efektif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SDLC TDD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digunakan</a:t>
                      </a:r>
                      <a:r>
                        <a:rPr lang="en-US" sz="1200" dirty="0">
                          <a:effectLst/>
                        </a:rPr>
                        <a:t> pada </a:t>
                      </a:r>
                      <a:r>
                        <a:rPr lang="en-US" sz="1200" dirty="0" err="1">
                          <a:effectLst/>
                        </a:rPr>
                        <a:t>penelitian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mengembangkan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penilaian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otomatis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guna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meminimalisir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kemungkinan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adanya</a:t>
                      </a:r>
                      <a:r>
                        <a:rPr lang="en-US" sz="1200" dirty="0">
                          <a:effectLst/>
                        </a:rPr>
                        <a:t> bug pada </a:t>
                      </a:r>
                      <a:r>
                        <a:rPr lang="en-US" sz="1200" dirty="0" err="1">
                          <a:effectLst/>
                        </a:rPr>
                        <a:t>tahap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penulisan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kode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057" marR="28057" marT="0" marB="0"/>
                </a:tc>
                <a:extLst>
                  <a:ext uri="{0D108BD9-81ED-4DB2-BD59-A6C34878D82A}">
                    <a16:rowId xmlns:a16="http://schemas.microsoft.com/office/drawing/2014/main" val="251932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5B98-1EFD-9CEA-B42B-0A9CDF9A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DFC15-3229-DF83-F34A-BABCC76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391654"/>
            <a:ext cx="5248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7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30DB-404C-51BD-2770-56924D70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DB5B-4885-4894-6B00-6D20A8B6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1937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penilai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en-US" dirty="0"/>
          </a:p>
          <a:p>
            <a:pPr lvl="1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masal</a:t>
            </a:r>
            <a:r>
              <a:rPr lang="en-US" dirty="0"/>
              <a:t> (</a:t>
            </a:r>
            <a:r>
              <a:rPr lang="en-US" dirty="0" err="1"/>
              <a:t>jamak</a:t>
            </a:r>
            <a:r>
              <a:rPr lang="en-US" dirty="0"/>
              <a:t>)</a:t>
            </a:r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</a:t>
            </a:r>
          </a:p>
          <a:p>
            <a:pPr lvl="1"/>
            <a:r>
              <a:rPr lang="en-US" dirty="0" err="1"/>
              <a:t>Inggris</a:t>
            </a:r>
            <a:endParaRPr lang="en-US" dirty="0"/>
          </a:p>
          <a:p>
            <a:pPr lvl="1"/>
            <a:r>
              <a:rPr lang="en-US" dirty="0"/>
              <a:t>Indonesia</a:t>
            </a:r>
          </a:p>
          <a:p>
            <a:r>
              <a:rPr lang="en-US" dirty="0"/>
              <a:t>Dan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  <a:p>
            <a:pPr lvl="1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/>
              <a:t>Home screen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35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C00A-BE17-6792-0315-26C110B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478"/>
            <a:ext cx="7729728" cy="1188720"/>
          </a:xfrm>
        </p:spPr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tunggal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1084A-EB87-2C39-2FDC-1D39331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087" y="1732600"/>
            <a:ext cx="5527828" cy="4913626"/>
          </a:xfrm>
        </p:spPr>
      </p:pic>
    </p:spTree>
    <p:extLst>
      <p:ext uri="{BB962C8B-B14F-4D97-AF65-F5344CB8AC3E}">
        <p14:creationId xmlns:p14="http://schemas.microsoft.com/office/powerpoint/2010/main" val="35687535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419</TotalTime>
  <Words>939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Times New Roman</vt:lpstr>
      <vt:lpstr>Parcel</vt:lpstr>
      <vt:lpstr>RANCANG BANGUN APLIKASI PENILAIAN ESAI SINGKAT BERBAHASA INDONESIA DAN INGGRIS MENGGUNAKAN METODE TEST-DRIVEN DEVELOPMENT</vt:lpstr>
      <vt:lpstr>Latar Belakang</vt:lpstr>
      <vt:lpstr>PowerPoint Presentation</vt:lpstr>
      <vt:lpstr>PowerPoint Presentation</vt:lpstr>
      <vt:lpstr>PowerPoint Presentation</vt:lpstr>
      <vt:lpstr>Test-driven development</vt:lpstr>
      <vt:lpstr>Aplikasi yang akan dibangun</vt:lpstr>
      <vt:lpstr>Home screen</vt:lpstr>
      <vt:lpstr>Penilaian tunggal</vt:lpstr>
      <vt:lpstr>Hasil Penilaian tunggal</vt:lpstr>
      <vt:lpstr>Penilaian Masal</vt:lpstr>
      <vt:lpstr>Hasil Penilaian Masal</vt:lpstr>
      <vt:lpstr>Terima kasih</vt:lpstr>
      <vt:lpstr>Slide tambahan</vt:lpstr>
      <vt:lpstr>Alur Penelitian</vt:lpstr>
      <vt:lpstr>TDD</vt:lpstr>
      <vt:lpstr>Use case diagram</vt:lpstr>
      <vt:lpstr>Activity diagram</vt:lpstr>
      <vt:lpstr>PowerPoint Presentation</vt:lpstr>
      <vt:lpstr>System usability scale</vt:lpstr>
      <vt:lpstr>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PENILAIAN ESAI SINGKAT BERBAHASA INDONESIA DAN INGGRIS MENGGUNAKAN METODE TEST-DRIVEN DEVELOPMENT</dc:title>
  <dc:creator>Geizka Ruicosta</dc:creator>
  <cp:lastModifiedBy>Geizka Ruicosta</cp:lastModifiedBy>
  <cp:revision>3</cp:revision>
  <dcterms:created xsi:type="dcterms:W3CDTF">2023-03-28T09:01:14Z</dcterms:created>
  <dcterms:modified xsi:type="dcterms:W3CDTF">2023-04-30T04:59:40Z</dcterms:modified>
</cp:coreProperties>
</file>