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 id="2147483686" r:id="rId3"/>
  </p:sldMasterIdLst>
  <p:notesMasterIdLst>
    <p:notesMasterId r:id="rId36"/>
  </p:notesMasterIdLst>
  <p:sldIdLst>
    <p:sldId id="256" r:id="rId4"/>
    <p:sldId id="259" r:id="rId5"/>
    <p:sldId id="260" r:id="rId6"/>
    <p:sldId id="261" r:id="rId7"/>
    <p:sldId id="262" r:id="rId8"/>
    <p:sldId id="263"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7772400" cy="10058400"/>
  <p:notesSz cx="6858000" cy="9144000"/>
  <p:embeddedFontLst>
    <p:embeddedFont>
      <p:font typeface="Open Sans" panose="020B0604020202020204" charset="0"/>
      <p:regular r:id="rId37"/>
      <p:bold r:id="rId38"/>
      <p:italic r:id="rId39"/>
      <p:boldItalic r:id="rId40"/>
    </p:embeddedFont>
    <p:embeddedFont>
      <p:font typeface="Open Sans Light" panose="020B0604020202020204" charset="0"/>
      <p:regular r:id="rId41"/>
      <p:bold r:id="rId42"/>
      <p:italic r:id="rId43"/>
      <p:boldItalic r:id="rId44"/>
    </p:embeddedFont>
    <p:embeddedFont>
      <p:font typeface="Open Sans SemiBold" panose="020B0604020202020204" charset="0"/>
      <p:regular r:id="rId45"/>
      <p:bold r:id="rId46"/>
      <p:italic r:id="rId47"/>
      <p:boldItalic r:id="rId48"/>
    </p:embeddedFont>
    <p:embeddedFont>
      <p:font typeface="Helvetica Neue"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A84DE6-D645-42DF-999D-95E340EFC814}">
  <a:tblStyle styleId="{A8A84DE6-D645-42DF-999D-95E340EFC8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5400" autoAdjust="0"/>
  </p:normalViewPr>
  <p:slideViewPr>
    <p:cSldViewPr snapToGrid="0">
      <p:cViewPr>
        <p:scale>
          <a:sx n="90" d="100"/>
          <a:sy n="90" d="100"/>
        </p:scale>
        <p:origin x="1670" y="-18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70463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a9f40c9c8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a9f40c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541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a96ff89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a96ff89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38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a96ff8925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a96ff892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31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acffadf2f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acffadf2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77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acffadf2f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acffadf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2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acffadf2f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acffadf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37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acffadf2f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acffadf2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576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a96ff8925_0_1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a96ff892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056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acffadf2f_0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acffadf2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165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a96ff8925_0_1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a96ff892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741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a96ff8925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a96ff892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06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a96ff8925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a96ff892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803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acffadf2f_0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acffadf2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440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acffadf2f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acffadf2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611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acffadf2f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acffadf2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53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a96ff8925_0_23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a96ff892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246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d93e42335_1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d93e4233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608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acffadf2f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acffadf2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90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acffadf2f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acffadf2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558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a9f40c9c8_0_6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a9f40c9c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08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a9f40c9c8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a9f40c9c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103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7d44f0b2d_1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7d44f0b2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33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a96ff8925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a96ff89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extLst>
      <p:ext uri="{BB962C8B-B14F-4D97-AF65-F5344CB8AC3E}">
        <p14:creationId xmlns:p14="http://schemas.microsoft.com/office/powerpoint/2010/main" val="867855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a9f40c9c8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a9f40c9c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364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a9f40c9c8_0_9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a9f40c9c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237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ad3930b69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ad3930b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47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a96ff8925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a96ff892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endParaRPr sz="1200">
              <a:solidFill>
                <a:srgbClr val="2E3D49"/>
              </a:solidFill>
              <a:latin typeface="Open Sans"/>
              <a:ea typeface="Open Sans"/>
              <a:cs typeface="Open Sans"/>
              <a:sym typeface="Open Sans"/>
            </a:endParaRPr>
          </a:p>
        </p:txBody>
      </p:sp>
    </p:spTree>
    <p:extLst>
      <p:ext uri="{BB962C8B-B14F-4D97-AF65-F5344CB8AC3E}">
        <p14:creationId xmlns:p14="http://schemas.microsoft.com/office/powerpoint/2010/main" val="130916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a96ff8925_0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a96ff892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endParaRPr sz="1200">
              <a:solidFill>
                <a:srgbClr val="2E3D49"/>
              </a:solidFill>
              <a:latin typeface="Open Sans"/>
              <a:ea typeface="Open Sans"/>
              <a:cs typeface="Open Sans"/>
              <a:sym typeface="Open Sans"/>
            </a:endParaRPr>
          </a:p>
        </p:txBody>
      </p:sp>
    </p:spTree>
    <p:extLst>
      <p:ext uri="{BB962C8B-B14F-4D97-AF65-F5344CB8AC3E}">
        <p14:creationId xmlns:p14="http://schemas.microsoft.com/office/powerpoint/2010/main" val="282806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a96ff8925_0_5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a96ff892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57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a96ff8925_0_5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a96ff892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60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a96ff8925_0_5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a96ff892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720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a96ff8925_0_6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a96ff89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893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8"/>
        <p:cNvGrpSpPr/>
        <p:nvPr/>
      </p:nvGrpSpPr>
      <p:grpSpPr>
        <a:xfrm>
          <a:off x="0" y="0"/>
          <a:ext cx="0" cy="0"/>
          <a:chOff x="0" y="0"/>
          <a:chExt cx="0" cy="0"/>
        </a:xfrm>
      </p:grpSpPr>
      <p:sp>
        <p:nvSpPr>
          <p:cNvPr id="49" name="Google Shape;49;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 name="Google Shape;50;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58" name="Google Shape;58;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60" name="Google Shape;60;p1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64" name="Google Shape;64;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7"/>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8"/>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9"/>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9"/>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2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2" name="Google Shape;82;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94" name="Google Shape;94;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28"/>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8" name="Google Shape;108;p28"/>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16" name="Google Shape;116;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30"/>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121" name="Google Shape;121;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32"/>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5" name="Google Shape;125;p32"/>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6" name="Google Shape;126;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338800" y="251396"/>
            <a:ext cx="1250250" cy="618875"/>
          </a:xfrm>
          <a:prstGeom prst="rect">
            <a:avLst/>
          </a:prstGeom>
          <a:noFill/>
          <a:ln>
            <a:noFill/>
          </a:ln>
        </p:spPr>
      </p:pic>
      <p:pic>
        <p:nvPicPr>
          <p:cNvPr id="18" name="Google Shape;18;p4"/>
          <p:cNvPicPr preferRelativeResize="0"/>
          <p:nvPr/>
        </p:nvPicPr>
        <p:blipFill>
          <a:blip r:embed="rId3">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34"/>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33" name="Google Shape;133;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6" name="Google Shape;136;p3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7"/>
        <p:cNvGrpSpPr/>
        <p:nvPr/>
      </p:nvGrpSpPr>
      <p:grpSpPr>
        <a:xfrm>
          <a:off x="0" y="0"/>
          <a:ext cx="0" cy="0"/>
          <a:chOff x="0" y="0"/>
          <a:chExt cx="0" cy="0"/>
        </a:xfrm>
      </p:grpSpPr>
      <p:sp>
        <p:nvSpPr>
          <p:cNvPr id="138" name="Google Shape;138;p36"/>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6"/>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0" name="Google Shape;140;p36"/>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36"/>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2" name="Google Shape;142;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37"/>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45" name="Google Shape;14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6"/>
        <p:cNvGrpSpPr/>
        <p:nvPr/>
      </p:nvGrpSpPr>
      <p:grpSpPr>
        <a:xfrm>
          <a:off x="0" y="0"/>
          <a:ext cx="0" cy="0"/>
          <a:chOff x="0" y="0"/>
          <a:chExt cx="0" cy="0"/>
        </a:xfrm>
      </p:grpSpPr>
      <p:sp>
        <p:nvSpPr>
          <p:cNvPr id="147" name="Google Shape;147;p38"/>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38"/>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9" name="Google Shape;149;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 name="Google Shape;25;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4" name="Google Shape;44;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5" name="Google Shape;45;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47" name="Google Shape;47;p13"/>
          <p:cNvSpPr txBox="1"/>
          <p:nvPr/>
        </p:nvSpPr>
        <p:spPr>
          <a:xfrm>
            <a:off x="885000" y="9512818"/>
            <a:ext cx="6002400" cy="3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2E3D49"/>
                </a:solidFill>
                <a:latin typeface="Open Sans SemiBold"/>
                <a:ea typeface="Open Sans SemiBold"/>
                <a:cs typeface="Open Sans SemiBold"/>
                <a:sym typeface="Open Sans SemiBold"/>
              </a:rPr>
              <a:t>LEARN MORE </a:t>
            </a:r>
            <a:r>
              <a:rPr lang="en" sz="1500">
                <a:solidFill>
                  <a:srgbClr val="2E3D49"/>
                </a:solidFill>
                <a:latin typeface="Open Sans Light"/>
                <a:ea typeface="Open Sans Light"/>
                <a:cs typeface="Open Sans Light"/>
                <a:sym typeface="Open Sans Light"/>
              </a:rPr>
              <a:t>udacity.com/google-analytics</a:t>
            </a:r>
            <a:endParaRPr sz="1500">
              <a:solidFill>
                <a:srgbClr val="2E3D49"/>
              </a:solidFill>
              <a:latin typeface="Open Sans Light"/>
              <a:ea typeface="Open Sans Light"/>
              <a:cs typeface="Open Sans Light"/>
              <a:sym typeface="Open Sans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27"/>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04" name="Google Shape;104;p27"/>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7"/>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s://shop.googlemerchandisestore.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wired.com/2015/04/silk-road-1/"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40"/>
          <p:cNvPicPr preferRelativeResize="0"/>
          <p:nvPr/>
        </p:nvPicPr>
        <p:blipFill rotWithShape="1">
          <a:blip r:embed="rId3">
            <a:alphaModFix/>
          </a:blip>
          <a:srcRect/>
          <a:stretch/>
        </p:blipFill>
        <p:spPr>
          <a:xfrm>
            <a:off x="-1" y="1972"/>
            <a:ext cx="7772400" cy="10054473"/>
          </a:xfrm>
          <a:prstGeom prst="rect">
            <a:avLst/>
          </a:prstGeom>
          <a:noFill/>
          <a:ln>
            <a:noFill/>
          </a:ln>
        </p:spPr>
      </p:pic>
      <p:sp>
        <p:nvSpPr>
          <p:cNvPr id="157" name="Google Shape;157;p40"/>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158" name="Google Shape;158;p40"/>
          <p:cNvSpPr/>
          <p:nvPr/>
        </p:nvSpPr>
        <p:spPr>
          <a:xfrm>
            <a:off x="150" y="9335400"/>
            <a:ext cx="7772400" cy="7230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2500">
                <a:solidFill>
                  <a:schemeClr val="lt1"/>
                </a:solidFill>
                <a:latin typeface="Open Sans Light"/>
                <a:ea typeface="Open Sans Light"/>
                <a:cs typeface="Open Sans Light"/>
                <a:sym typeface="Open Sans Light"/>
              </a:rPr>
              <a:t>Measurement Plan &amp; Implementation Strategy</a:t>
            </a:r>
            <a:br>
              <a:rPr lang="en" sz="2500">
                <a:solidFill>
                  <a:schemeClr val="lt1"/>
                </a:solidFill>
                <a:latin typeface="Open Sans Light"/>
                <a:ea typeface="Open Sans Light"/>
                <a:cs typeface="Open Sans Light"/>
                <a:sym typeface="Open Sans Light"/>
              </a:rPr>
            </a:br>
            <a:endParaRPr sz="2500">
              <a:solidFill>
                <a:schemeClr val="lt1"/>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BECBD6"/>
              </a:buClr>
              <a:buFont typeface="Open Sans"/>
              <a:buNone/>
            </a:pPr>
            <a:endParaRPr sz="2400">
              <a:solidFill>
                <a:srgbClr val="BECBD6"/>
              </a:solidFill>
              <a:latin typeface="Open Sans"/>
              <a:ea typeface="Open Sans"/>
              <a:cs typeface="Open Sans"/>
              <a:sym typeface="Open Sans"/>
            </a:endParaRPr>
          </a:p>
        </p:txBody>
      </p:sp>
      <p:sp>
        <p:nvSpPr>
          <p:cNvPr id="159" name="Google Shape;159;p40"/>
          <p:cNvSpPr/>
          <p:nvPr/>
        </p:nvSpPr>
        <p:spPr>
          <a:xfrm>
            <a:off x="31000" y="8612400"/>
            <a:ext cx="7741500" cy="7230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000">
                <a:solidFill>
                  <a:srgbClr val="FFFFFF"/>
                </a:solidFill>
                <a:latin typeface="Open Sans Light"/>
                <a:ea typeface="Open Sans Light"/>
                <a:cs typeface="Open Sans Light"/>
                <a:sym typeface="Open Sans Light"/>
              </a:rPr>
              <a:t>Project 1: Google Analytics Portfolio</a:t>
            </a:r>
            <a:endParaRPr sz="3000">
              <a:solidFill>
                <a:srgbClr val="FFFFFF"/>
              </a:solidFill>
              <a:latin typeface="Open Sans Light"/>
              <a:ea typeface="Open Sans Light"/>
              <a:cs typeface="Open Sans Light"/>
              <a:sym typeface="Open Sans Light"/>
            </a:endParaRPr>
          </a:p>
        </p:txBody>
      </p:sp>
      <p:pic>
        <p:nvPicPr>
          <p:cNvPr id="160" name="Google Shape;160;p40"/>
          <p:cNvPicPr preferRelativeResize="0"/>
          <p:nvPr/>
        </p:nvPicPr>
        <p:blipFill>
          <a:blip r:embed="rId4">
            <a:alphaModFix/>
          </a:blip>
          <a:stretch>
            <a:fillRect/>
          </a:stretch>
        </p:blipFill>
        <p:spPr>
          <a:xfrm>
            <a:off x="3474400" y="3412675"/>
            <a:ext cx="1395250" cy="69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Google Shape;223;p5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Content Classifications</a:t>
            </a:r>
            <a:endParaRPr sz="3200">
              <a:solidFill>
                <a:srgbClr val="02B3E4"/>
              </a:solidFill>
              <a:latin typeface="Open Sans Light"/>
              <a:ea typeface="Open Sans Light"/>
              <a:cs typeface="Open Sans Light"/>
              <a:sym typeface="Open Sans Light"/>
            </a:endParaRPr>
          </a:p>
        </p:txBody>
      </p:sp>
      <p:graphicFrame>
        <p:nvGraphicFramePr>
          <p:cNvPr id="224" name="Google Shape;224;p50"/>
          <p:cNvGraphicFramePr/>
          <p:nvPr>
            <p:extLst>
              <p:ext uri="{D42A27DB-BD31-4B8C-83A1-F6EECF244321}">
                <p14:modId xmlns:p14="http://schemas.microsoft.com/office/powerpoint/2010/main" val="284525275"/>
              </p:ext>
            </p:extLst>
          </p:nvPr>
        </p:nvGraphicFramePr>
        <p:xfrm>
          <a:off x="337575" y="2170913"/>
          <a:ext cx="7097275" cy="7144375"/>
        </p:xfrm>
        <a:graphic>
          <a:graphicData uri="http://schemas.openxmlformats.org/drawingml/2006/table">
            <a:tbl>
              <a:tblPr>
                <a:noFill/>
                <a:tableStyleId>{A8A84DE6-D645-42DF-999D-95E340EFC814}</a:tableStyleId>
              </a:tblPr>
              <a:tblGrid>
                <a:gridCol w="7097275"/>
              </a:tblGrid>
              <a:tr h="15270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If you have an Ecommerce function, do you store any specialized back end-classifications for your products</a:t>
                      </a:r>
                      <a:br>
                        <a:rPr lang="en" sz="2000" dirty="0">
                          <a:solidFill>
                            <a:srgbClr val="2E3D49"/>
                          </a:solidFill>
                          <a:latin typeface="Open Sans Light"/>
                          <a:ea typeface="Open Sans Light"/>
                          <a:cs typeface="Open Sans Light"/>
                          <a:sym typeface="Open Sans Light"/>
                        </a:rPr>
                      </a:br>
                      <a:r>
                        <a:rPr lang="en" sz="2000" dirty="0">
                          <a:solidFill>
                            <a:srgbClr val="2E3D49"/>
                          </a:solidFill>
                          <a:latin typeface="Open Sans Light"/>
                          <a:ea typeface="Open Sans Light"/>
                          <a:cs typeface="Open Sans Light"/>
                          <a:sym typeface="Open Sans Light"/>
                        </a:rPr>
                        <a:t>(such as color, size, or other variation)?</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5617350">
                <a:tc>
                  <a:txBody>
                    <a:bodyPr/>
                    <a:lstStyle/>
                    <a:p>
                      <a:pPr marL="0" lvl="0" indent="0" algn="just" rtl="0">
                        <a:spcBef>
                          <a:spcPts val="0"/>
                        </a:spcBef>
                        <a:spcAft>
                          <a:spcPts val="0"/>
                        </a:spcAft>
                        <a:buNone/>
                      </a:pPr>
                      <a:r>
                        <a:rPr lang="en-US" sz="1600" dirty="0" smtClean="0">
                          <a:latin typeface="Open Sans"/>
                          <a:ea typeface="Open Sans"/>
                          <a:cs typeface="Open Sans"/>
                          <a:sym typeface="Open Sans"/>
                        </a:rPr>
                        <a:t>Google merchandise</a:t>
                      </a:r>
                      <a:r>
                        <a:rPr lang="en-US" sz="1600" baseline="0" dirty="0" smtClean="0">
                          <a:latin typeface="Open Sans"/>
                          <a:ea typeface="Open Sans"/>
                          <a:cs typeface="Open Sans"/>
                          <a:sym typeface="Open Sans"/>
                        </a:rPr>
                        <a:t> e-store has different back-end sections for men – women - kids products. In addition to other categories such as drinkware, accessories, office supplies, and shop by brand. And each Category has sub category.</a:t>
                      </a:r>
                      <a:endParaRPr sz="1600"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Discovery Survey - Domains and Subdomains</a:t>
            </a:r>
            <a:endParaRPr sz="3200">
              <a:solidFill>
                <a:srgbClr val="02B3E4"/>
              </a:solidFill>
              <a:latin typeface="Open Sans Light"/>
              <a:ea typeface="Open Sans Light"/>
              <a:cs typeface="Open Sans Light"/>
              <a:sym typeface="Open Sans Light"/>
            </a:endParaRPr>
          </a:p>
        </p:txBody>
      </p:sp>
      <p:graphicFrame>
        <p:nvGraphicFramePr>
          <p:cNvPr id="230" name="Google Shape;230;p51"/>
          <p:cNvGraphicFramePr/>
          <p:nvPr>
            <p:extLst>
              <p:ext uri="{D42A27DB-BD31-4B8C-83A1-F6EECF244321}">
                <p14:modId xmlns:p14="http://schemas.microsoft.com/office/powerpoint/2010/main" val="54415"/>
              </p:ext>
            </p:extLst>
          </p:nvPr>
        </p:nvGraphicFramePr>
        <p:xfrm>
          <a:off x="343675" y="2201413"/>
          <a:ext cx="7085050" cy="7498165"/>
        </p:xfrm>
        <a:graphic>
          <a:graphicData uri="http://schemas.openxmlformats.org/drawingml/2006/table">
            <a:tbl>
              <a:tblPr>
                <a:noFill/>
                <a:tableStyleId>{A8A84DE6-D645-42DF-999D-95E340EFC814}</a:tableStyleId>
              </a:tblPr>
              <a:tblGrid>
                <a:gridCol w="7085050"/>
              </a:tblGrid>
              <a:tr h="823075">
                <a:tc>
                  <a:txBody>
                    <a:bodyPr/>
                    <a:lstStyle/>
                    <a:p>
                      <a:pPr marL="0" lvl="0" indent="0" algn="l" rtl="0">
                        <a:spcBef>
                          <a:spcPts val="0"/>
                        </a:spcBef>
                        <a:spcAft>
                          <a:spcPts val="1600"/>
                        </a:spcAft>
                        <a:buNone/>
                      </a:pPr>
                      <a:r>
                        <a:rPr lang="en" sz="2000" dirty="0">
                          <a:solidFill>
                            <a:srgbClr val="2E3D49"/>
                          </a:solidFill>
                          <a:latin typeface="Open Sans Light"/>
                          <a:ea typeface="Open Sans Light"/>
                          <a:cs typeface="Open Sans Light"/>
                          <a:sym typeface="Open Sans Light"/>
                        </a:rPr>
                        <a:t>List all domains and subdomains that you want to track.</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6308575">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Open Sans"/>
                          <a:ea typeface="Open Sans"/>
                          <a:cs typeface="Open Sans"/>
                          <a:sym typeface="Open Sans"/>
                        </a:rPr>
                        <a:t> The main</a:t>
                      </a:r>
                      <a:r>
                        <a:rPr lang="en-US" sz="1600" baseline="0" dirty="0" smtClean="0">
                          <a:latin typeface="Open Sans"/>
                          <a:ea typeface="Open Sans"/>
                          <a:cs typeface="Open Sans"/>
                          <a:sym typeface="Open Sans"/>
                        </a:rPr>
                        <a:t> domain to google merchandise e-store is </a:t>
                      </a:r>
                      <a:endParaRPr lang="en-US" sz="1600" dirty="0" smtClean="0">
                        <a:latin typeface="Open Sans"/>
                        <a:ea typeface="Open Sans"/>
                        <a:cs typeface="Open Sans"/>
                        <a:sym typeface="Open Sans"/>
                      </a:endParaRPr>
                    </a:p>
                    <a:p>
                      <a:pPr marL="0" lvl="0" indent="0" algn="l" rtl="0">
                        <a:spcBef>
                          <a:spcPts val="0"/>
                        </a:spcBef>
                        <a:spcAft>
                          <a:spcPts val="0"/>
                        </a:spcAft>
                        <a:buNone/>
                      </a:pPr>
                      <a:r>
                        <a:rPr lang="en-US" sz="1600" dirty="0" smtClean="0">
                          <a:latin typeface="Open Sans"/>
                          <a:ea typeface="Open Sans"/>
                          <a:cs typeface="Open Sans"/>
                          <a:sym typeface="Open Sans"/>
                        </a:rPr>
                        <a:t>               </a:t>
                      </a:r>
                      <a:r>
                        <a:rPr lang="en-US" sz="1600" dirty="0" smtClean="0">
                          <a:latin typeface="Open Sans"/>
                          <a:ea typeface="Open Sans"/>
                          <a:cs typeface="Open Sans"/>
                          <a:sym typeface="Open Sans"/>
                          <a:hlinkClick r:id="rId4"/>
                        </a:rPr>
                        <a:t>https://shop.googlemerchandisestore.com/</a:t>
                      </a:r>
                      <a:endParaRPr lang="en-US" sz="1600" dirty="0" smtClean="0">
                        <a:latin typeface="Open Sans"/>
                        <a:ea typeface="Open Sans"/>
                        <a:cs typeface="Open Sans"/>
                        <a:sym typeface="Open Sans"/>
                      </a:endParaRPr>
                    </a:p>
                    <a:p>
                      <a:pPr marL="0" lvl="0" indent="0" algn="l" rtl="0">
                        <a:spcBef>
                          <a:spcPts val="0"/>
                        </a:spcBef>
                        <a:spcAft>
                          <a:spcPts val="0"/>
                        </a:spcAft>
                        <a:buNone/>
                      </a:pPr>
                      <a:endParaRPr sz="1600"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
        <p:nvSpPr>
          <p:cNvPr id="235" name="Google Shape;23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Discovery Survey - Domains and Subdomains</a:t>
            </a:r>
            <a:endParaRPr sz="3200">
              <a:solidFill>
                <a:srgbClr val="02B3E4"/>
              </a:solidFill>
              <a:latin typeface="Open Sans Light"/>
              <a:ea typeface="Open Sans Light"/>
              <a:cs typeface="Open Sans Light"/>
              <a:sym typeface="Open Sans Light"/>
            </a:endParaRPr>
          </a:p>
        </p:txBody>
      </p:sp>
      <p:graphicFrame>
        <p:nvGraphicFramePr>
          <p:cNvPr id="236" name="Google Shape;236;p52"/>
          <p:cNvGraphicFramePr/>
          <p:nvPr>
            <p:extLst>
              <p:ext uri="{D42A27DB-BD31-4B8C-83A1-F6EECF244321}">
                <p14:modId xmlns:p14="http://schemas.microsoft.com/office/powerpoint/2010/main" val="1331129394"/>
              </p:ext>
            </p:extLst>
          </p:nvPr>
        </p:nvGraphicFramePr>
        <p:xfrm>
          <a:off x="365650" y="2221400"/>
          <a:ext cx="7041225" cy="694025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Are any of the online forms hosted on a different system/website/domain?</a:t>
                      </a:r>
                      <a:endParaRPr sz="2000" dirty="0">
                        <a:latin typeface="Open Sans Light"/>
                        <a:ea typeface="Open Sans Light"/>
                        <a:cs typeface="Open Sans Light"/>
                        <a:sym typeface="Open Sans Light"/>
                      </a:endParaRPr>
                    </a:p>
                  </a:txBody>
                  <a:tcPr marL="91425" marR="91425" marT="91425" marB="91425">
                    <a:solidFill>
                      <a:srgbClr val="DBE2E8"/>
                    </a:solidFill>
                  </a:tcPr>
                </a:tc>
              </a:tr>
              <a:tr h="6026925">
                <a:tc>
                  <a:txBody>
                    <a:bodyPr/>
                    <a:lstStyle/>
                    <a:p>
                      <a:pPr marL="0" lvl="0" indent="0" algn="l" rtl="0">
                        <a:spcBef>
                          <a:spcPts val="0"/>
                        </a:spcBef>
                        <a:spcAft>
                          <a:spcPts val="0"/>
                        </a:spcAft>
                        <a:buNone/>
                      </a:pPr>
                      <a:r>
                        <a:rPr lang="en-US" dirty="0" smtClean="0">
                          <a:latin typeface="Open Sans"/>
                          <a:ea typeface="Open Sans"/>
                          <a:cs typeface="Open Sans"/>
                          <a:sym typeface="Open Sans"/>
                        </a:rPr>
                        <a:t>Actually, I think google has online forms hosted on a different website.</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1" name="Google Shape;241;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Domains and Subdomains</a:t>
            </a:r>
            <a:endParaRPr sz="3200">
              <a:solidFill>
                <a:srgbClr val="02B3E4"/>
              </a:solidFill>
              <a:latin typeface="Open Sans Light"/>
              <a:ea typeface="Open Sans Light"/>
              <a:cs typeface="Open Sans Light"/>
              <a:sym typeface="Open Sans Light"/>
            </a:endParaRPr>
          </a:p>
        </p:txBody>
      </p:sp>
      <p:graphicFrame>
        <p:nvGraphicFramePr>
          <p:cNvPr id="242" name="Google Shape;242;p53"/>
          <p:cNvGraphicFramePr/>
          <p:nvPr>
            <p:extLst>
              <p:ext uri="{D42A27DB-BD31-4B8C-83A1-F6EECF244321}">
                <p14:modId xmlns:p14="http://schemas.microsoft.com/office/powerpoint/2010/main" val="3354628310"/>
              </p:ext>
            </p:extLst>
          </p:nvPr>
        </p:nvGraphicFramePr>
        <p:xfrm>
          <a:off x="365650" y="2221400"/>
          <a:ext cx="7041225" cy="710540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spcBef>
                          <a:spcPts val="0"/>
                        </a:spcBef>
                        <a:spcAft>
                          <a:spcPts val="1600"/>
                        </a:spcAft>
                        <a:buClr>
                          <a:schemeClr val="dk1"/>
                        </a:buClr>
                        <a:buSzPts val="1100"/>
                        <a:buFont typeface="Arial"/>
                        <a:buNone/>
                      </a:pPr>
                      <a:r>
                        <a:rPr lang="en" sz="2000" dirty="0">
                          <a:solidFill>
                            <a:srgbClr val="2E3D49"/>
                          </a:solidFill>
                          <a:latin typeface="Open Sans Light"/>
                          <a:ea typeface="Open Sans Light"/>
                          <a:cs typeface="Open Sans Light"/>
                          <a:sym typeface="Open Sans Light"/>
                        </a:rPr>
                        <a:t>Do you have a development/testing environment?</a:t>
                      </a:r>
                      <a:endParaRPr sz="2000" dirty="0">
                        <a:latin typeface="Open Sans Light"/>
                        <a:ea typeface="Open Sans Light"/>
                        <a:cs typeface="Open Sans Light"/>
                        <a:sym typeface="Open Sans Light"/>
                      </a:endParaRPr>
                    </a:p>
                  </a:txBody>
                  <a:tcPr marL="91425" marR="91425" marT="91425" marB="91425">
                    <a:solidFill>
                      <a:srgbClr val="DBE2E8"/>
                    </a:solidFill>
                  </a:tcPr>
                </a:tc>
              </a:tr>
              <a:tr h="6192075">
                <a:tc>
                  <a:txBody>
                    <a:bodyPr/>
                    <a:lstStyle/>
                    <a:p>
                      <a:pPr marL="0" lvl="0" indent="0" algn="l" rtl="0">
                        <a:spcBef>
                          <a:spcPts val="0"/>
                        </a:spcBef>
                        <a:spcAft>
                          <a:spcPts val="0"/>
                        </a:spcAft>
                        <a:buNone/>
                      </a:pPr>
                      <a:r>
                        <a:rPr lang="en-US" dirty="0" smtClean="0">
                          <a:latin typeface="Open Sans"/>
                          <a:ea typeface="Open Sans"/>
                          <a:cs typeface="Open Sans"/>
                          <a:sym typeface="Open Sans"/>
                        </a:rPr>
                        <a:t>Yes, there is a testing environment.</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5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Domains and Subdomains</a:t>
            </a:r>
            <a:endParaRPr sz="3200">
              <a:solidFill>
                <a:srgbClr val="02B3E4"/>
              </a:solidFill>
              <a:latin typeface="Open Sans Light"/>
              <a:ea typeface="Open Sans Light"/>
              <a:cs typeface="Open Sans Light"/>
              <a:sym typeface="Open Sans Light"/>
            </a:endParaRPr>
          </a:p>
        </p:txBody>
      </p:sp>
      <p:graphicFrame>
        <p:nvGraphicFramePr>
          <p:cNvPr id="248" name="Google Shape;248;p54"/>
          <p:cNvGraphicFramePr/>
          <p:nvPr>
            <p:extLst>
              <p:ext uri="{D42A27DB-BD31-4B8C-83A1-F6EECF244321}">
                <p14:modId xmlns:p14="http://schemas.microsoft.com/office/powerpoint/2010/main" val="2145863885"/>
              </p:ext>
            </p:extLst>
          </p:nvPr>
        </p:nvGraphicFramePr>
        <p:xfrm>
          <a:off x="365650" y="2221400"/>
          <a:ext cx="7041225" cy="710540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spcBef>
                          <a:spcPts val="0"/>
                        </a:spcBef>
                        <a:spcAft>
                          <a:spcPts val="1600"/>
                        </a:spcAft>
                        <a:buNone/>
                      </a:pPr>
                      <a:r>
                        <a:rPr lang="en" sz="2000" dirty="0">
                          <a:solidFill>
                            <a:srgbClr val="2E3D49"/>
                          </a:solidFill>
                          <a:latin typeface="Open Sans Light"/>
                          <a:ea typeface="Open Sans Light"/>
                          <a:cs typeface="Open Sans Light"/>
                          <a:sym typeface="Open Sans Light"/>
                        </a:rPr>
                        <a:t>Do you have a staging environment?</a:t>
                      </a:r>
                      <a:endParaRPr sz="2000" dirty="0">
                        <a:latin typeface="Open Sans Light"/>
                        <a:ea typeface="Open Sans Light"/>
                        <a:cs typeface="Open Sans Light"/>
                        <a:sym typeface="Open Sans Light"/>
                      </a:endParaRPr>
                    </a:p>
                  </a:txBody>
                  <a:tcPr marL="91425" marR="91425" marT="91425" marB="91425">
                    <a:solidFill>
                      <a:srgbClr val="DBE2E8"/>
                    </a:solidFill>
                  </a:tcPr>
                </a:tc>
              </a:tr>
              <a:tr h="6192075">
                <a:tc>
                  <a:txBody>
                    <a:bodyPr/>
                    <a:lstStyle/>
                    <a:p>
                      <a:pPr marL="0" lvl="0" indent="0" algn="l" rtl="0">
                        <a:spcBef>
                          <a:spcPts val="0"/>
                        </a:spcBef>
                        <a:spcAft>
                          <a:spcPts val="0"/>
                        </a:spcAft>
                        <a:buNone/>
                      </a:pPr>
                      <a:r>
                        <a:rPr lang="en-US" dirty="0" smtClean="0">
                          <a:latin typeface="Open Sans"/>
                          <a:ea typeface="Open Sans"/>
                          <a:cs typeface="Open Sans"/>
                          <a:sym typeface="Open Sans"/>
                        </a:rPr>
                        <a:t>I think google has a staging environment.</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Domains and Subdomains</a:t>
            </a:r>
            <a:endParaRPr sz="3200">
              <a:solidFill>
                <a:srgbClr val="02B3E4"/>
              </a:solidFill>
              <a:latin typeface="Open Sans Light"/>
              <a:ea typeface="Open Sans Light"/>
              <a:cs typeface="Open Sans Light"/>
              <a:sym typeface="Open Sans Light"/>
            </a:endParaRPr>
          </a:p>
        </p:txBody>
      </p:sp>
      <p:graphicFrame>
        <p:nvGraphicFramePr>
          <p:cNvPr id="254" name="Google Shape;254;p55"/>
          <p:cNvGraphicFramePr/>
          <p:nvPr>
            <p:extLst>
              <p:ext uri="{D42A27DB-BD31-4B8C-83A1-F6EECF244321}">
                <p14:modId xmlns:p14="http://schemas.microsoft.com/office/powerpoint/2010/main" val="2596761472"/>
              </p:ext>
            </p:extLst>
          </p:nvPr>
        </p:nvGraphicFramePr>
        <p:xfrm>
          <a:off x="365650" y="2221400"/>
          <a:ext cx="7041225" cy="710540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Does your site use dynamic URLs or session IDs in the URL?</a:t>
                      </a:r>
                      <a:endParaRPr sz="2000" dirty="0">
                        <a:latin typeface="Open Sans Light"/>
                        <a:ea typeface="Open Sans Light"/>
                        <a:cs typeface="Open Sans Light"/>
                        <a:sym typeface="Open Sans Light"/>
                      </a:endParaRPr>
                    </a:p>
                  </a:txBody>
                  <a:tcPr marL="91425" marR="91425" marT="91425" marB="91425">
                    <a:solidFill>
                      <a:srgbClr val="DBE2E8"/>
                    </a:solidFill>
                  </a:tcPr>
                </a:tc>
              </a:tr>
              <a:tr h="6192075">
                <a:tc>
                  <a:txBody>
                    <a:bodyPr/>
                    <a:lstStyle/>
                    <a:p>
                      <a:pPr marL="0" lvl="0" indent="0" algn="l" rtl="0">
                        <a:spcBef>
                          <a:spcPts val="0"/>
                        </a:spcBef>
                        <a:spcAft>
                          <a:spcPts val="0"/>
                        </a:spcAft>
                        <a:buNone/>
                      </a:pPr>
                      <a:r>
                        <a:rPr lang="en-US" dirty="0" smtClean="0">
                          <a:latin typeface="Open Sans"/>
                          <a:ea typeface="Open Sans"/>
                          <a:cs typeface="Open Sans"/>
                          <a:sym typeface="Open Sans"/>
                        </a:rPr>
                        <a:t>It’s a static URL.</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59" name="Google Shape;259;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Mobile-Friendly</a:t>
            </a:r>
            <a:endParaRPr sz="3200">
              <a:solidFill>
                <a:srgbClr val="02B3E4"/>
              </a:solidFill>
              <a:latin typeface="Open Sans Light"/>
              <a:ea typeface="Open Sans Light"/>
              <a:cs typeface="Open Sans Light"/>
              <a:sym typeface="Open Sans Light"/>
            </a:endParaRPr>
          </a:p>
        </p:txBody>
      </p:sp>
      <p:graphicFrame>
        <p:nvGraphicFramePr>
          <p:cNvPr id="260" name="Google Shape;260;p56"/>
          <p:cNvGraphicFramePr/>
          <p:nvPr>
            <p:extLst>
              <p:ext uri="{D42A27DB-BD31-4B8C-83A1-F6EECF244321}">
                <p14:modId xmlns:p14="http://schemas.microsoft.com/office/powerpoint/2010/main" val="2535040647"/>
              </p:ext>
            </p:extLst>
          </p:nvPr>
        </p:nvGraphicFramePr>
        <p:xfrm>
          <a:off x="374150" y="1990163"/>
          <a:ext cx="7036300" cy="7223675"/>
        </p:xfrm>
        <a:graphic>
          <a:graphicData uri="http://schemas.openxmlformats.org/drawingml/2006/table">
            <a:tbl>
              <a:tblPr>
                <a:noFill/>
                <a:tableStyleId>{A8A84DE6-D645-42DF-999D-95E340EFC814}</a:tableStyleId>
              </a:tblPr>
              <a:tblGrid>
                <a:gridCol w="7036300"/>
              </a:tblGrid>
              <a:tr h="592275">
                <a:tc>
                  <a:txBody>
                    <a:bodyPr/>
                    <a:lstStyle/>
                    <a:p>
                      <a:pPr marL="0" lvl="0" indent="0" algn="l" rtl="0">
                        <a:spcBef>
                          <a:spcPts val="0"/>
                        </a:spcBef>
                        <a:spcAft>
                          <a:spcPts val="1600"/>
                        </a:spcAft>
                        <a:buNone/>
                      </a:pPr>
                      <a:r>
                        <a:rPr lang="en" sz="2000" dirty="0">
                          <a:solidFill>
                            <a:srgbClr val="2E3D49"/>
                          </a:solidFill>
                          <a:latin typeface="Open Sans Light"/>
                          <a:ea typeface="Open Sans Light"/>
                          <a:cs typeface="Open Sans Light"/>
                          <a:sym typeface="Open Sans Light"/>
                        </a:rPr>
                        <a:t>Do you have mobile-friendly versions of your pages?</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6631400">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US" dirty="0" smtClean="0">
                          <a:latin typeface="Open Sans"/>
                          <a:ea typeface="Open Sans"/>
                          <a:cs typeface="Open Sans"/>
                          <a:sym typeface="Open Sans"/>
                        </a:rPr>
                        <a:t>Currently, google has not  a mobile-friendly</a:t>
                      </a:r>
                      <a:r>
                        <a:rPr lang="en-US" baseline="0" dirty="0" smtClean="0">
                          <a:latin typeface="Open Sans"/>
                          <a:ea typeface="Open Sans"/>
                          <a:cs typeface="Open Sans"/>
                          <a:sym typeface="Open Sans"/>
                        </a:rPr>
                        <a:t> version.</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4"/>
        <p:cNvGrpSpPr/>
        <p:nvPr/>
      </p:nvGrpSpPr>
      <p:grpSpPr>
        <a:xfrm>
          <a:off x="0" y="0"/>
          <a:ext cx="0" cy="0"/>
          <a:chOff x="0" y="0"/>
          <a:chExt cx="0" cy="0"/>
        </a:xfrm>
      </p:grpSpPr>
      <p:sp>
        <p:nvSpPr>
          <p:cNvPr id="265" name="Google Shape;265;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Mobile-Friendly</a:t>
            </a:r>
            <a:endParaRPr sz="3200">
              <a:solidFill>
                <a:srgbClr val="02B3E4"/>
              </a:solidFill>
              <a:latin typeface="Open Sans Light"/>
              <a:ea typeface="Open Sans Light"/>
              <a:cs typeface="Open Sans Light"/>
              <a:sym typeface="Open Sans Light"/>
            </a:endParaRPr>
          </a:p>
        </p:txBody>
      </p:sp>
      <p:graphicFrame>
        <p:nvGraphicFramePr>
          <p:cNvPr id="266" name="Google Shape;266;p57"/>
          <p:cNvGraphicFramePr/>
          <p:nvPr>
            <p:extLst>
              <p:ext uri="{D42A27DB-BD31-4B8C-83A1-F6EECF244321}">
                <p14:modId xmlns:p14="http://schemas.microsoft.com/office/powerpoint/2010/main" val="2872481812"/>
              </p:ext>
            </p:extLst>
          </p:nvPr>
        </p:nvGraphicFramePr>
        <p:xfrm>
          <a:off x="365588" y="1990175"/>
          <a:ext cx="7041225" cy="723755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spcBef>
                          <a:spcPts val="0"/>
                        </a:spcBef>
                        <a:spcAft>
                          <a:spcPts val="1600"/>
                        </a:spcAft>
                        <a:buClr>
                          <a:schemeClr val="dk1"/>
                        </a:buClr>
                        <a:buSzPts val="1100"/>
                        <a:buFont typeface="Arial"/>
                        <a:buNone/>
                      </a:pPr>
                      <a:r>
                        <a:rPr lang="en" sz="2000" dirty="0">
                          <a:solidFill>
                            <a:srgbClr val="2E3D49"/>
                          </a:solidFill>
                          <a:latin typeface="Open Sans Light"/>
                          <a:ea typeface="Open Sans Light"/>
                          <a:cs typeface="Open Sans Light"/>
                          <a:sym typeface="Open Sans Light"/>
                        </a:rPr>
                        <a:t>If so, do you use responsive design, or do you redirect mobile browsers to standalone mobile pages? </a:t>
                      </a:r>
                      <a:endParaRPr sz="2000" dirty="0">
                        <a:latin typeface="Open Sans Light"/>
                        <a:ea typeface="Open Sans Light"/>
                        <a:cs typeface="Open Sans Light"/>
                        <a:sym typeface="Open Sans Light"/>
                      </a:endParaRPr>
                    </a:p>
                  </a:txBody>
                  <a:tcPr marL="91425" marR="91425" marT="91425" marB="91425">
                    <a:solidFill>
                      <a:srgbClr val="DBE2E8"/>
                    </a:solidFill>
                  </a:tcPr>
                </a:tc>
              </a:tr>
              <a:tr h="6324225">
                <a:tc>
                  <a:txBody>
                    <a:bodyPr/>
                    <a:lstStyle/>
                    <a:p>
                      <a:pPr marL="0" lvl="0" indent="0" algn="l" rtl="0">
                        <a:spcBef>
                          <a:spcPts val="0"/>
                        </a:spcBef>
                        <a:spcAft>
                          <a:spcPts val="0"/>
                        </a:spcAft>
                        <a:buNone/>
                      </a:pPr>
                      <a:endParaRPr lang="en-US" dirty="0" smtClean="0">
                        <a:latin typeface="Open Sans"/>
                        <a:ea typeface="Open Sans"/>
                        <a:cs typeface="Open Sans"/>
                        <a:sym typeface="Open Sans"/>
                      </a:endParaRPr>
                    </a:p>
                    <a:p>
                      <a:pPr marL="0" lvl="0" indent="0" algn="l" rtl="0">
                        <a:spcBef>
                          <a:spcPts val="0"/>
                        </a:spcBef>
                        <a:spcAft>
                          <a:spcPts val="0"/>
                        </a:spcAft>
                        <a:buNone/>
                      </a:pPr>
                      <a:r>
                        <a:rPr lang="en-US" dirty="0" smtClean="0">
                          <a:latin typeface="Open Sans"/>
                          <a:ea typeface="Open Sans"/>
                          <a:cs typeface="Open Sans"/>
                          <a:sym typeface="Open Sans"/>
                        </a:rPr>
                        <a:t>Yes, google has a responsive design that run on different devices such as Galaxy S5, Pixel 2, </a:t>
                      </a:r>
                      <a:r>
                        <a:rPr lang="en-US" dirty="0" err="1" smtClean="0">
                          <a:latin typeface="Open Sans"/>
                          <a:ea typeface="Open Sans"/>
                          <a:cs typeface="Open Sans"/>
                          <a:sym typeface="Open Sans"/>
                        </a:rPr>
                        <a:t>Iphone</a:t>
                      </a:r>
                      <a:r>
                        <a:rPr lang="en-US" dirty="0" smtClean="0">
                          <a:latin typeface="Open Sans"/>
                          <a:ea typeface="Open Sans"/>
                          <a:cs typeface="Open Sans"/>
                          <a:sym typeface="Open Sans"/>
                        </a:rPr>
                        <a:t> 5/SE, iPad..</a:t>
                      </a:r>
                      <a:r>
                        <a:rPr lang="en-US" dirty="0" err="1" smtClean="0">
                          <a:latin typeface="Open Sans"/>
                          <a:ea typeface="Open Sans"/>
                          <a:cs typeface="Open Sans"/>
                          <a:sym typeface="Open Sans"/>
                        </a:rPr>
                        <a:t>etc</a:t>
                      </a:r>
                      <a:r>
                        <a:rPr lang="en-US" dirty="0" smtClean="0">
                          <a:latin typeface="Open Sans"/>
                          <a:ea typeface="Open Sans"/>
                          <a:cs typeface="Open Sans"/>
                          <a:sym typeface="Open Sans"/>
                        </a:rPr>
                        <a:t>.</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Mobile-Friendly</a:t>
            </a:r>
            <a:endParaRPr sz="3200">
              <a:solidFill>
                <a:srgbClr val="02B3E4"/>
              </a:solidFill>
              <a:latin typeface="Open Sans Light"/>
              <a:ea typeface="Open Sans Light"/>
              <a:cs typeface="Open Sans Light"/>
              <a:sym typeface="Open Sans Light"/>
            </a:endParaRPr>
          </a:p>
        </p:txBody>
      </p:sp>
      <p:graphicFrame>
        <p:nvGraphicFramePr>
          <p:cNvPr id="272" name="Google Shape;272;p58"/>
          <p:cNvGraphicFramePr/>
          <p:nvPr>
            <p:extLst>
              <p:ext uri="{D42A27DB-BD31-4B8C-83A1-F6EECF244321}">
                <p14:modId xmlns:p14="http://schemas.microsoft.com/office/powerpoint/2010/main" val="2494048165"/>
              </p:ext>
            </p:extLst>
          </p:nvPr>
        </p:nvGraphicFramePr>
        <p:xfrm>
          <a:off x="374150" y="1990163"/>
          <a:ext cx="7024100" cy="7235875"/>
        </p:xfrm>
        <a:graphic>
          <a:graphicData uri="http://schemas.openxmlformats.org/drawingml/2006/table">
            <a:tbl>
              <a:tblPr>
                <a:noFill/>
                <a:tableStyleId>{A8A84DE6-D645-42DF-999D-95E340EFC814}</a:tableStyleId>
              </a:tblPr>
              <a:tblGrid>
                <a:gridCol w="7024100"/>
              </a:tblGrid>
              <a:tr h="592275">
                <a:tc>
                  <a:txBody>
                    <a:bodyPr/>
                    <a:lstStyle/>
                    <a:p>
                      <a:pPr marL="0" lvl="0" indent="0" algn="l" rtl="0">
                        <a:spcBef>
                          <a:spcPts val="0"/>
                        </a:spcBef>
                        <a:spcAft>
                          <a:spcPts val="1600"/>
                        </a:spcAft>
                        <a:buNone/>
                      </a:pPr>
                      <a:r>
                        <a:rPr lang="en" sz="2000" dirty="0">
                          <a:solidFill>
                            <a:srgbClr val="2E3D49"/>
                          </a:solidFill>
                          <a:latin typeface="Open Sans Light"/>
                          <a:ea typeface="Open Sans Light"/>
                          <a:cs typeface="Open Sans Light"/>
                          <a:sym typeface="Open Sans Light"/>
                        </a:rPr>
                        <a:t>Do you have any mobile apps (Android?, iOS?)</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6643600">
                <a:tc>
                  <a:txBody>
                    <a:bodyPr/>
                    <a:lstStyle/>
                    <a:p>
                      <a:pPr marL="0" lvl="0" indent="0" algn="l" rtl="0">
                        <a:spcBef>
                          <a:spcPts val="0"/>
                        </a:spcBef>
                        <a:spcAft>
                          <a:spcPts val="0"/>
                        </a:spcAft>
                        <a:buNone/>
                      </a:pPr>
                      <a:r>
                        <a:rPr lang="en-US" dirty="0" smtClean="0">
                          <a:latin typeface="Open Sans"/>
                          <a:ea typeface="Open Sans"/>
                          <a:cs typeface="Open Sans"/>
                          <a:sym typeface="Open Sans"/>
                        </a:rPr>
                        <a:t>By checking</a:t>
                      </a:r>
                      <a:r>
                        <a:rPr lang="en-US" baseline="0" dirty="0" smtClean="0">
                          <a:latin typeface="Open Sans"/>
                          <a:ea typeface="Open Sans"/>
                          <a:cs typeface="Open Sans"/>
                          <a:sym typeface="Open Sans"/>
                        </a:rPr>
                        <a:t> in google store, I did not find mobile app.</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Mobile-Friendly</a:t>
            </a:r>
            <a:endParaRPr sz="3200">
              <a:solidFill>
                <a:srgbClr val="02B3E4"/>
              </a:solidFill>
              <a:latin typeface="Open Sans Light"/>
              <a:ea typeface="Open Sans Light"/>
              <a:cs typeface="Open Sans Light"/>
              <a:sym typeface="Open Sans Light"/>
            </a:endParaRPr>
          </a:p>
        </p:txBody>
      </p:sp>
      <p:graphicFrame>
        <p:nvGraphicFramePr>
          <p:cNvPr id="278" name="Google Shape;278;p59"/>
          <p:cNvGraphicFramePr/>
          <p:nvPr>
            <p:extLst>
              <p:ext uri="{D42A27DB-BD31-4B8C-83A1-F6EECF244321}">
                <p14:modId xmlns:p14="http://schemas.microsoft.com/office/powerpoint/2010/main" val="2325953430"/>
              </p:ext>
            </p:extLst>
          </p:nvPr>
        </p:nvGraphicFramePr>
        <p:xfrm>
          <a:off x="374150" y="1990163"/>
          <a:ext cx="7011900" cy="7235875"/>
        </p:xfrm>
        <a:graphic>
          <a:graphicData uri="http://schemas.openxmlformats.org/drawingml/2006/table">
            <a:tbl>
              <a:tblPr>
                <a:noFill/>
                <a:tableStyleId>{A8A84DE6-D645-42DF-999D-95E340EFC814}</a:tableStyleId>
              </a:tblPr>
              <a:tblGrid>
                <a:gridCol w="7011900"/>
              </a:tblGrid>
              <a:tr h="592275">
                <a:tc>
                  <a:txBody>
                    <a:bodyPr/>
                    <a:lstStyle/>
                    <a:p>
                      <a:pPr marL="0" lvl="0" indent="0" algn="l" rtl="0">
                        <a:spcBef>
                          <a:spcPts val="0"/>
                        </a:spcBef>
                        <a:spcAft>
                          <a:spcPts val="1600"/>
                        </a:spcAft>
                        <a:buNone/>
                      </a:pPr>
                      <a:r>
                        <a:rPr lang="en" sz="2000" dirty="0">
                          <a:solidFill>
                            <a:srgbClr val="2E3D49"/>
                          </a:solidFill>
                          <a:latin typeface="Open Sans Light"/>
                          <a:ea typeface="Open Sans Light"/>
                          <a:cs typeface="Open Sans Light"/>
                          <a:sym typeface="Open Sans Light"/>
                        </a:rPr>
                        <a:t>If applicable, what are the KPIs for your mobile apps?</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6643600">
                <a:tc>
                  <a:txBody>
                    <a:bodyPr/>
                    <a:lstStyle/>
                    <a:p>
                      <a:pPr marL="0" lvl="0" indent="0" algn="l" rtl="0">
                        <a:spcBef>
                          <a:spcPts val="0"/>
                        </a:spcBef>
                        <a:spcAft>
                          <a:spcPts val="0"/>
                        </a:spcAft>
                        <a:buNone/>
                      </a:pPr>
                      <a:r>
                        <a:rPr lang="en-US" dirty="0" smtClean="0">
                          <a:latin typeface="Open Sans"/>
                          <a:ea typeface="Open Sans"/>
                          <a:cs typeface="Open Sans"/>
                          <a:sym typeface="Open Sans"/>
                        </a:rPr>
                        <a:t>I</a:t>
                      </a:r>
                      <a:r>
                        <a:rPr lang="en-US" baseline="0" dirty="0" smtClean="0">
                          <a:latin typeface="Open Sans"/>
                          <a:ea typeface="Open Sans"/>
                          <a:cs typeface="Open Sans"/>
                          <a:sym typeface="Open Sans"/>
                        </a:rPr>
                        <a:t> do not know.</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43"/>
          <p:cNvSpPr txBox="1">
            <a:spLocks noGrp="1"/>
          </p:cNvSpPr>
          <p:nvPr>
            <p:ph type="ctrTitle"/>
          </p:nvPr>
        </p:nvSpPr>
        <p:spPr>
          <a:xfrm>
            <a:off x="347400" y="1947675"/>
            <a:ext cx="7077600" cy="29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Conduct a Discovery Survey</a:t>
            </a:r>
            <a:r>
              <a:rPr lang="en" sz="3600">
                <a:solidFill>
                  <a:srgbClr val="FAFBFC"/>
                </a:solidFill>
              </a:rPr>
              <a:t/>
            </a:r>
            <a:br>
              <a:rPr lang="en" sz="3600">
                <a:solidFill>
                  <a:srgbClr val="FAFBFC"/>
                </a:solidFill>
              </a:rPr>
            </a:br>
            <a:endParaRPr sz="3600">
              <a:solidFill>
                <a:srgbClr val="FAFBFC"/>
              </a:solidFill>
              <a:latin typeface="Open Sans"/>
              <a:ea typeface="Open Sans"/>
              <a:cs typeface="Open Sans"/>
              <a:sym typeface="Open Sans"/>
            </a:endParaRPr>
          </a:p>
        </p:txBody>
      </p:sp>
      <p:sp>
        <p:nvSpPr>
          <p:cNvPr id="180" name="Google Shape;180;p43"/>
          <p:cNvSpPr txBox="1"/>
          <p:nvPr/>
        </p:nvSpPr>
        <p:spPr>
          <a:xfrm>
            <a:off x="-226600" y="5226950"/>
            <a:ext cx="4925100" cy="127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lt1"/>
                </a:solidFill>
                <a:latin typeface="Open Sans Light"/>
                <a:ea typeface="Open Sans Light"/>
                <a:cs typeface="Open Sans Light"/>
                <a:sym typeface="Open Sans Light"/>
              </a:rPr>
              <a:t>Discovery Survey</a:t>
            </a:r>
            <a:endParaRPr sz="3600">
              <a:solidFill>
                <a:schemeClr val="lt1"/>
              </a:solidFill>
              <a:latin typeface="Open Sans Light"/>
              <a:ea typeface="Open Sans Light"/>
              <a:cs typeface="Open Sans Light"/>
              <a:sym typeface="Open Sans Light"/>
            </a:endParaRPr>
          </a:p>
        </p:txBody>
      </p:sp>
      <p:sp>
        <p:nvSpPr>
          <p:cNvPr id="181" name="Google Shape;181;p4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Data Integration, Reporting &amp; Report Automation</a:t>
            </a:r>
            <a:endParaRPr sz="3200">
              <a:solidFill>
                <a:srgbClr val="02B3E4"/>
              </a:solidFill>
              <a:latin typeface="Open Sans Light"/>
              <a:ea typeface="Open Sans Light"/>
              <a:cs typeface="Open Sans Light"/>
              <a:sym typeface="Open Sans Light"/>
            </a:endParaRPr>
          </a:p>
        </p:txBody>
      </p:sp>
      <p:graphicFrame>
        <p:nvGraphicFramePr>
          <p:cNvPr id="284" name="Google Shape;284;p60"/>
          <p:cNvGraphicFramePr/>
          <p:nvPr>
            <p:extLst>
              <p:ext uri="{D42A27DB-BD31-4B8C-83A1-F6EECF244321}">
                <p14:modId xmlns:p14="http://schemas.microsoft.com/office/powerpoint/2010/main" val="741409888"/>
              </p:ext>
            </p:extLst>
          </p:nvPr>
        </p:nvGraphicFramePr>
        <p:xfrm>
          <a:off x="365650" y="2221400"/>
          <a:ext cx="7041225" cy="694025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Do you have back-end CRM data that would be useful to integrate with Google Analytics data? </a:t>
                      </a:r>
                      <a:endParaRPr sz="2000" dirty="0">
                        <a:latin typeface="Open Sans Light"/>
                        <a:ea typeface="Open Sans Light"/>
                        <a:cs typeface="Open Sans Light"/>
                        <a:sym typeface="Open Sans Light"/>
                      </a:endParaRPr>
                    </a:p>
                  </a:txBody>
                  <a:tcPr marL="91425" marR="91425" marT="91425" marB="91425">
                    <a:solidFill>
                      <a:srgbClr val="DBE2E8"/>
                    </a:solidFill>
                  </a:tcPr>
                </a:tc>
              </a:tr>
              <a:tr h="6026925">
                <a:tc>
                  <a:txBody>
                    <a:bodyPr/>
                    <a:lstStyle/>
                    <a:p>
                      <a:pPr marL="0" lvl="0" indent="0" algn="l" rtl="0">
                        <a:spcBef>
                          <a:spcPts val="0"/>
                        </a:spcBef>
                        <a:spcAft>
                          <a:spcPts val="0"/>
                        </a:spcAft>
                        <a:buNone/>
                      </a:pPr>
                      <a:r>
                        <a:rPr lang="en-US" dirty="0" smtClean="0">
                          <a:latin typeface="Open Sans"/>
                          <a:ea typeface="Open Sans"/>
                          <a:cs typeface="Open Sans"/>
                          <a:sym typeface="Open Sans"/>
                        </a:rPr>
                        <a:t>Yes, google</a:t>
                      </a:r>
                      <a:r>
                        <a:rPr lang="en-US" baseline="0" dirty="0" smtClean="0">
                          <a:latin typeface="Open Sans"/>
                          <a:ea typeface="Open Sans"/>
                          <a:cs typeface="Open Sans"/>
                          <a:sym typeface="Open Sans"/>
                        </a:rPr>
                        <a:t> has a back-end &amp; CRM which are integrate with google analytics data.</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8"/>
        <p:cNvGrpSpPr/>
        <p:nvPr/>
      </p:nvGrpSpPr>
      <p:grpSpPr>
        <a:xfrm>
          <a:off x="0" y="0"/>
          <a:ext cx="0" cy="0"/>
          <a:chOff x="0" y="0"/>
          <a:chExt cx="0" cy="0"/>
        </a:xfrm>
      </p:grpSpPr>
      <p:sp>
        <p:nvSpPr>
          <p:cNvPr id="289" name="Google Shape;289;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Data Integration, Reporting &amp; Report Automation</a:t>
            </a:r>
            <a:endParaRPr sz="3200">
              <a:solidFill>
                <a:srgbClr val="02B3E4"/>
              </a:solidFill>
              <a:latin typeface="Open Sans Light"/>
              <a:ea typeface="Open Sans Light"/>
              <a:cs typeface="Open Sans Light"/>
              <a:sym typeface="Open Sans Light"/>
            </a:endParaRPr>
          </a:p>
        </p:txBody>
      </p:sp>
      <p:graphicFrame>
        <p:nvGraphicFramePr>
          <p:cNvPr id="290" name="Google Shape;290;p61"/>
          <p:cNvGraphicFramePr/>
          <p:nvPr>
            <p:extLst>
              <p:ext uri="{D42A27DB-BD31-4B8C-83A1-F6EECF244321}">
                <p14:modId xmlns:p14="http://schemas.microsoft.com/office/powerpoint/2010/main" val="2575485020"/>
              </p:ext>
            </p:extLst>
          </p:nvPr>
        </p:nvGraphicFramePr>
        <p:xfrm>
          <a:off x="365650" y="2221400"/>
          <a:ext cx="7041225" cy="694025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lnSpc>
                          <a:spcPct val="115000"/>
                        </a:lnSpc>
                        <a:spcBef>
                          <a:spcPts val="0"/>
                        </a:spcBef>
                        <a:spcAft>
                          <a:spcPts val="1600"/>
                        </a:spcAft>
                        <a:buClr>
                          <a:schemeClr val="dk1"/>
                        </a:buClr>
                        <a:buSzPts val="1100"/>
                        <a:buFont typeface="Arial"/>
                        <a:buNone/>
                      </a:pPr>
                      <a:r>
                        <a:rPr lang="en" sz="2000" dirty="0">
                          <a:solidFill>
                            <a:srgbClr val="2E3D49"/>
                          </a:solidFill>
                          <a:latin typeface="Open Sans Light"/>
                          <a:ea typeface="Open Sans Light"/>
                          <a:cs typeface="Open Sans Light"/>
                          <a:sym typeface="Open Sans Light"/>
                        </a:rPr>
                        <a:t>What tools do you currently use for reporting (native GA, DataStudio, Tableau, Excel, etc.)?</a:t>
                      </a:r>
                      <a:endParaRPr sz="2000" dirty="0">
                        <a:latin typeface="Open Sans Light"/>
                        <a:ea typeface="Open Sans Light"/>
                        <a:cs typeface="Open Sans Light"/>
                        <a:sym typeface="Open Sans Light"/>
                      </a:endParaRPr>
                    </a:p>
                  </a:txBody>
                  <a:tcPr marL="91425" marR="91425" marT="91425" marB="91425">
                    <a:solidFill>
                      <a:srgbClr val="DBE2E8"/>
                    </a:solidFill>
                  </a:tcPr>
                </a:tc>
              </a:tr>
              <a:tr h="6026925">
                <a:tc>
                  <a:txBody>
                    <a:bodyPr/>
                    <a:lstStyle/>
                    <a:p>
                      <a:pPr marL="0" lvl="0" indent="0" algn="l" rtl="0">
                        <a:spcBef>
                          <a:spcPts val="0"/>
                        </a:spcBef>
                        <a:spcAft>
                          <a:spcPts val="0"/>
                        </a:spcAft>
                        <a:buNone/>
                      </a:pPr>
                      <a:r>
                        <a:rPr lang="en-US" sz="1600" dirty="0" smtClean="0">
                          <a:latin typeface="Open Sans"/>
                          <a:ea typeface="Open Sans"/>
                          <a:cs typeface="Open Sans"/>
                          <a:sym typeface="Open Sans"/>
                        </a:rPr>
                        <a:t>The main tool that currently</a:t>
                      </a:r>
                      <a:r>
                        <a:rPr lang="en-US" sz="1600" baseline="0" dirty="0" smtClean="0">
                          <a:latin typeface="Open Sans"/>
                          <a:ea typeface="Open Sans"/>
                          <a:cs typeface="Open Sans"/>
                          <a:sym typeface="Open Sans"/>
                        </a:rPr>
                        <a:t> use is </a:t>
                      </a:r>
                      <a:r>
                        <a:rPr lang="en-US" sz="1600" dirty="0" smtClean="0">
                          <a:latin typeface="Open Sans"/>
                          <a:ea typeface="Open Sans"/>
                          <a:cs typeface="Open Sans"/>
                          <a:sym typeface="Open Sans"/>
                        </a:rPr>
                        <a:t>google analytics,</a:t>
                      </a:r>
                      <a:r>
                        <a:rPr lang="en-US" sz="1600" baseline="0" dirty="0" smtClean="0">
                          <a:latin typeface="Open Sans"/>
                          <a:ea typeface="Open Sans"/>
                          <a:cs typeface="Open Sans"/>
                          <a:sym typeface="Open Sans"/>
                        </a:rPr>
                        <a:t> and </a:t>
                      </a:r>
                      <a:r>
                        <a:rPr lang="en-US" sz="1600" baseline="0" dirty="0" err="1" smtClean="0">
                          <a:latin typeface="Open Sans"/>
                          <a:ea typeface="Open Sans"/>
                          <a:cs typeface="Open Sans"/>
                          <a:sym typeface="Open Sans"/>
                        </a:rPr>
                        <a:t>datastudio</a:t>
                      </a:r>
                      <a:r>
                        <a:rPr lang="en-US" sz="1600" baseline="0" dirty="0" smtClean="0">
                          <a:latin typeface="Open Sans"/>
                          <a:ea typeface="Open Sans"/>
                          <a:cs typeface="Open Sans"/>
                          <a:sym typeface="Open Sans"/>
                        </a:rPr>
                        <a:t>.</a:t>
                      </a:r>
                      <a:endParaRPr sz="1600"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4"/>
        <p:cNvGrpSpPr/>
        <p:nvPr/>
      </p:nvGrpSpPr>
      <p:grpSpPr>
        <a:xfrm>
          <a:off x="0" y="0"/>
          <a:ext cx="0" cy="0"/>
          <a:chOff x="0" y="0"/>
          <a:chExt cx="0" cy="0"/>
        </a:xfrm>
      </p:grpSpPr>
      <p:sp>
        <p:nvSpPr>
          <p:cNvPr id="295" name="Google Shape;295;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Data Integration, Reporting &amp; Report Automation</a:t>
            </a:r>
            <a:endParaRPr sz="3200">
              <a:solidFill>
                <a:srgbClr val="02B3E4"/>
              </a:solidFill>
              <a:latin typeface="Open Sans Light"/>
              <a:ea typeface="Open Sans Light"/>
              <a:cs typeface="Open Sans Light"/>
              <a:sym typeface="Open Sans Light"/>
            </a:endParaRPr>
          </a:p>
        </p:txBody>
      </p:sp>
      <p:graphicFrame>
        <p:nvGraphicFramePr>
          <p:cNvPr id="296" name="Google Shape;296;p62"/>
          <p:cNvGraphicFramePr/>
          <p:nvPr>
            <p:extLst>
              <p:ext uri="{D42A27DB-BD31-4B8C-83A1-F6EECF244321}">
                <p14:modId xmlns:p14="http://schemas.microsoft.com/office/powerpoint/2010/main" val="1368592809"/>
              </p:ext>
            </p:extLst>
          </p:nvPr>
        </p:nvGraphicFramePr>
        <p:xfrm>
          <a:off x="365650" y="2221400"/>
          <a:ext cx="7041225" cy="7105400"/>
        </p:xfrm>
        <a:graphic>
          <a:graphicData uri="http://schemas.openxmlformats.org/drawingml/2006/table">
            <a:tbl>
              <a:tblPr>
                <a:noFill/>
                <a:tableStyleId>{A8A84DE6-D645-42DF-999D-95E340EFC814}</a:tableStyleId>
              </a:tblPr>
              <a:tblGrid>
                <a:gridCol w="7041225"/>
              </a:tblGrid>
              <a:tr h="9133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Do you have any report automation requirements?</a:t>
                      </a:r>
                      <a:endParaRPr sz="2000" dirty="0">
                        <a:latin typeface="Open Sans Light"/>
                        <a:ea typeface="Open Sans Light"/>
                        <a:cs typeface="Open Sans Light"/>
                        <a:sym typeface="Open Sans Light"/>
                      </a:endParaRPr>
                    </a:p>
                  </a:txBody>
                  <a:tcPr marL="91425" marR="91425" marT="91425" marB="91425">
                    <a:solidFill>
                      <a:srgbClr val="DBE2E8"/>
                    </a:solidFill>
                  </a:tcPr>
                </a:tc>
              </a:tr>
              <a:tr h="6192075">
                <a:tc>
                  <a:txBody>
                    <a:bodyPr/>
                    <a:lstStyle/>
                    <a:p>
                      <a:pPr marL="0" lvl="0" indent="0" algn="l" rtl="0">
                        <a:spcBef>
                          <a:spcPts val="0"/>
                        </a:spcBef>
                        <a:spcAft>
                          <a:spcPts val="0"/>
                        </a:spcAft>
                        <a:buNone/>
                      </a:pPr>
                      <a:r>
                        <a:rPr lang="en-US" dirty="0" smtClean="0">
                          <a:latin typeface="Open Sans"/>
                          <a:ea typeface="Open Sans"/>
                          <a:cs typeface="Open Sans"/>
                          <a:sym typeface="Open Sans"/>
                        </a:rPr>
                        <a:t>I think google</a:t>
                      </a:r>
                      <a:r>
                        <a:rPr lang="en-US" baseline="0" dirty="0" smtClean="0">
                          <a:latin typeface="Open Sans"/>
                          <a:ea typeface="Open Sans"/>
                          <a:cs typeface="Open Sans"/>
                          <a:sym typeface="Open Sans"/>
                        </a:rPr>
                        <a:t> rely on report automation</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Google Shape;301;p63"/>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302" name="Google Shape;302;p63"/>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308" name="Google Shape;308;p64"/>
          <p:cNvGraphicFramePr/>
          <p:nvPr>
            <p:extLst>
              <p:ext uri="{D42A27DB-BD31-4B8C-83A1-F6EECF244321}">
                <p14:modId xmlns:p14="http://schemas.microsoft.com/office/powerpoint/2010/main" val="3643154363"/>
              </p:ext>
            </p:extLst>
          </p:nvPr>
        </p:nvGraphicFramePr>
        <p:xfrm>
          <a:off x="375050" y="1990163"/>
          <a:ext cx="7026625" cy="7642875"/>
        </p:xfrm>
        <a:graphic>
          <a:graphicData uri="http://schemas.openxmlformats.org/drawingml/2006/table">
            <a:tbl>
              <a:tblPr>
                <a:noFill/>
                <a:tableStyleId>{A8A84DE6-D645-42DF-999D-95E340EFC814}</a:tableStyleId>
              </a:tblPr>
              <a:tblGrid>
                <a:gridCol w="460475"/>
                <a:gridCol w="6566150"/>
              </a:tblGrid>
              <a:tr h="1141600">
                <a:tc gridSpan="2">
                  <a:txBody>
                    <a:bodyPr/>
                    <a:lstStyle/>
                    <a:p>
                      <a:pPr marL="0" lvl="0" indent="0" algn="l" rtl="0">
                        <a:lnSpc>
                          <a:spcPct val="100000"/>
                        </a:lnSpc>
                        <a:spcBef>
                          <a:spcPts val="0"/>
                        </a:spcBef>
                        <a:spcAft>
                          <a:spcPts val="1600"/>
                        </a:spcAft>
                        <a:buNone/>
                      </a:pPr>
                      <a:r>
                        <a:rPr lang="en" sz="2000" b="1" dirty="0">
                          <a:solidFill>
                            <a:srgbClr val="525C65"/>
                          </a:solidFill>
                          <a:highlight>
                            <a:schemeClr val="lt1"/>
                          </a:highlight>
                          <a:latin typeface="Open Sans"/>
                          <a:ea typeface="Open Sans"/>
                          <a:cs typeface="Open Sans"/>
                          <a:sym typeface="Open Sans"/>
                        </a:rPr>
                        <a:t>Key Business Objective</a:t>
                      </a:r>
                      <a:r>
                        <a:rPr lang="en" sz="2000" dirty="0">
                          <a:solidFill>
                            <a:srgbClr val="525C65"/>
                          </a:solidFill>
                          <a:highlight>
                            <a:schemeClr val="lt1"/>
                          </a:highlight>
                          <a:latin typeface="Open Sans Light"/>
                          <a:ea typeface="Open Sans Light"/>
                          <a:cs typeface="Open Sans Light"/>
                          <a:sym typeface="Open Sans Light"/>
                        </a:rPr>
                        <a:t>: A defined goal or outcome used to plan the desired direction of your company.</a:t>
                      </a:r>
                      <a:endParaRPr sz="2000" dirty="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1371100">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1 (required)</a:t>
                      </a:r>
                      <a:endParaRPr sz="1800" i="1" dirty="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1600"/>
                        </a:spcBef>
                        <a:spcAft>
                          <a:spcPts val="1600"/>
                        </a:spcAft>
                        <a:buClr>
                          <a:schemeClr val="dk1"/>
                        </a:buClr>
                        <a:buSzPts val="1100"/>
                        <a:buFont typeface="Arial"/>
                        <a:buNone/>
                      </a:pPr>
                      <a:r>
                        <a:rPr lang="en-US" sz="1800" i="1" dirty="0" smtClean="0">
                          <a:solidFill>
                            <a:schemeClr val="tx1"/>
                          </a:solidFill>
                          <a:highlight>
                            <a:schemeClr val="lt1"/>
                          </a:highlight>
                          <a:latin typeface="Open Sans Light"/>
                          <a:ea typeface="Open Sans Light"/>
                          <a:cs typeface="Open Sans Light"/>
                          <a:sym typeface="Open Sans Light"/>
                        </a:rPr>
                        <a:t>Increase</a:t>
                      </a:r>
                      <a:r>
                        <a:rPr lang="en-US" sz="1800" i="1" baseline="0" dirty="0" smtClean="0">
                          <a:solidFill>
                            <a:schemeClr val="tx1"/>
                          </a:solidFill>
                          <a:highlight>
                            <a:schemeClr val="lt1"/>
                          </a:highlight>
                          <a:latin typeface="Open Sans Light"/>
                          <a:ea typeface="Open Sans Light"/>
                          <a:cs typeface="Open Sans Light"/>
                          <a:sym typeface="Open Sans Light"/>
                        </a:rPr>
                        <a:t> engagement of male customers</a:t>
                      </a:r>
                      <a:endParaRPr sz="1800" i="1" dirty="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3215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2 (required)</a:t>
                      </a:r>
                      <a:endParaRPr sz="1800" i="1" dirty="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1600"/>
                        </a:spcBef>
                        <a:spcAft>
                          <a:spcPts val="1600"/>
                        </a:spcAft>
                        <a:buClr>
                          <a:schemeClr val="dk1"/>
                        </a:buClr>
                        <a:buSzPts val="1100"/>
                        <a:buFont typeface="Arial"/>
                        <a:buNone/>
                      </a:pPr>
                      <a:r>
                        <a:rPr lang="en-US" sz="1800" i="1" dirty="0" smtClean="0">
                          <a:solidFill>
                            <a:schemeClr val="tx1"/>
                          </a:solidFill>
                          <a:highlight>
                            <a:schemeClr val="lt1"/>
                          </a:highlight>
                          <a:latin typeface="Open Sans Light"/>
                          <a:ea typeface="Open Sans Light"/>
                          <a:cs typeface="Open Sans Light"/>
                          <a:sym typeface="Open Sans Light"/>
                        </a:rPr>
                        <a:t>Increase sales</a:t>
                      </a:r>
                      <a:endParaRPr sz="1800" i="1" dirty="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695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3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l" rtl="0">
                        <a:lnSpc>
                          <a:spcPct val="115000"/>
                        </a:lnSpc>
                        <a:spcBef>
                          <a:spcPts val="0"/>
                        </a:spcBef>
                        <a:spcAft>
                          <a:spcPts val="1600"/>
                        </a:spcAft>
                        <a:buClr>
                          <a:schemeClr val="dk1"/>
                        </a:buClr>
                        <a:buSzPts val="1100"/>
                        <a:buFont typeface="Arial"/>
                        <a:buNone/>
                      </a:pPr>
                      <a:r>
                        <a:rPr lang="en" sz="1800" i="1" dirty="0" smtClean="0">
                          <a:solidFill>
                            <a:schemeClr val="tx1"/>
                          </a:solidFill>
                          <a:highlight>
                            <a:schemeClr val="lt1"/>
                          </a:highlight>
                          <a:latin typeface="Open Sans Light"/>
                          <a:ea typeface="Open Sans Light"/>
                          <a:cs typeface="Open Sans Light"/>
                          <a:sym typeface="Open Sans Light"/>
                        </a:rPr>
                        <a:t>Increase number of items sold per transactions</a:t>
                      </a:r>
                      <a:endParaRPr sz="1800" i="1" dirty="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3191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4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20000">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Business Objective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100">
                <a:solidFill>
                  <a:srgbClr val="02B3E4"/>
                </a:solidFill>
                <a:latin typeface="Open Sans Light"/>
                <a:ea typeface="Open Sans Light"/>
                <a:cs typeface="Open Sans Light"/>
                <a:sym typeface="Open Sans Light"/>
              </a:rPr>
              <a:t>Identify Key Performance Indicators</a:t>
            </a:r>
            <a:endParaRPr sz="3100">
              <a:solidFill>
                <a:srgbClr val="02B3E4"/>
              </a:solidFill>
              <a:latin typeface="Open Sans Light"/>
              <a:ea typeface="Open Sans Light"/>
              <a:cs typeface="Open Sans Light"/>
              <a:sym typeface="Open Sans Light"/>
            </a:endParaRPr>
          </a:p>
        </p:txBody>
      </p:sp>
      <p:graphicFrame>
        <p:nvGraphicFramePr>
          <p:cNvPr id="314" name="Google Shape;314;p65"/>
          <p:cNvGraphicFramePr/>
          <p:nvPr>
            <p:extLst>
              <p:ext uri="{D42A27DB-BD31-4B8C-83A1-F6EECF244321}">
                <p14:modId xmlns:p14="http://schemas.microsoft.com/office/powerpoint/2010/main" val="4288738002"/>
              </p:ext>
            </p:extLst>
          </p:nvPr>
        </p:nvGraphicFramePr>
        <p:xfrm>
          <a:off x="375075" y="1990163"/>
          <a:ext cx="7026600" cy="8464342"/>
        </p:xfrm>
        <a:graphic>
          <a:graphicData uri="http://schemas.openxmlformats.org/drawingml/2006/table">
            <a:tbl>
              <a:tblPr>
                <a:noFill/>
                <a:tableStyleId>{A8A84DE6-D645-42DF-999D-95E340EFC814}</a:tableStyleId>
              </a:tblPr>
              <a:tblGrid>
                <a:gridCol w="460450"/>
                <a:gridCol w="6566150"/>
              </a:tblGrid>
              <a:tr h="1141600">
                <a:tc gridSpan="2">
                  <a:txBody>
                    <a:bodyPr/>
                    <a:lstStyle/>
                    <a:p>
                      <a:pPr marL="0" lvl="0" indent="0" algn="l" rtl="0">
                        <a:spcBef>
                          <a:spcPts val="0"/>
                        </a:spcBef>
                        <a:spcAft>
                          <a:spcPts val="1600"/>
                        </a:spcAft>
                        <a:buNone/>
                      </a:pPr>
                      <a:r>
                        <a:rPr lang="en" sz="2000" b="1" dirty="0">
                          <a:solidFill>
                            <a:srgbClr val="525C65"/>
                          </a:solidFill>
                          <a:highlight>
                            <a:schemeClr val="lt1"/>
                          </a:highlight>
                          <a:latin typeface="Open Sans"/>
                          <a:ea typeface="Open Sans"/>
                          <a:cs typeface="Open Sans"/>
                          <a:sym typeface="Open Sans"/>
                        </a:rPr>
                        <a:t>Key Performance Indicator (KPI)</a:t>
                      </a:r>
                      <a:r>
                        <a:rPr lang="en" sz="2000" dirty="0">
                          <a:solidFill>
                            <a:srgbClr val="525C65"/>
                          </a:solidFill>
                          <a:highlight>
                            <a:schemeClr val="lt1"/>
                          </a:highlight>
                          <a:latin typeface="Open Sans Light"/>
                          <a:ea typeface="Open Sans Light"/>
                          <a:cs typeface="Open Sans Light"/>
                          <a:sym typeface="Open Sans Light"/>
                        </a:rPr>
                        <a:t>:</a:t>
                      </a:r>
                      <a:r>
                        <a:rPr lang="en" sz="2000" i="1" dirty="0">
                          <a:solidFill>
                            <a:srgbClr val="525C65"/>
                          </a:solidFill>
                          <a:highlight>
                            <a:schemeClr val="lt1"/>
                          </a:highlight>
                          <a:latin typeface="Open Sans Light"/>
                          <a:ea typeface="Open Sans Light"/>
                          <a:cs typeface="Open Sans Light"/>
                          <a:sym typeface="Open Sans Light"/>
                        </a:rPr>
                        <a:t> </a:t>
                      </a:r>
                      <a:r>
                        <a:rPr lang="en" sz="2000" dirty="0">
                          <a:solidFill>
                            <a:srgbClr val="525C65"/>
                          </a:solidFill>
                          <a:latin typeface="Open Sans Light"/>
                          <a:ea typeface="Open Sans Light"/>
                          <a:cs typeface="Open Sans Light"/>
                          <a:sym typeface="Open Sans Light"/>
                        </a:rPr>
                        <a:t>A quantifiable metric used to determine how effectively your key business objectives are being met.</a:t>
                      </a:r>
                      <a:endParaRPr sz="3600" dirty="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127977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1 for Key Business Objective 1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just" rtl="0">
                        <a:lnSpc>
                          <a:spcPct val="100000"/>
                        </a:lnSpc>
                        <a:spcBef>
                          <a:spcPts val="0"/>
                        </a:spcBef>
                        <a:spcAft>
                          <a:spcPts val="0"/>
                        </a:spcAft>
                        <a:buNone/>
                      </a:pPr>
                      <a:r>
                        <a:rPr lang="en" sz="1400" i="0" dirty="0" smtClean="0">
                          <a:solidFill>
                            <a:schemeClr val="tx1"/>
                          </a:solidFill>
                          <a:highlight>
                            <a:schemeClr val="lt1"/>
                          </a:highlight>
                          <a:latin typeface="Open Sans Light"/>
                          <a:ea typeface="Open Sans Light"/>
                          <a:cs typeface="Open Sans Light"/>
                          <a:sym typeface="Open Sans Light"/>
                        </a:rPr>
                        <a:t>1- Total</a:t>
                      </a:r>
                      <a:r>
                        <a:rPr lang="en" sz="1400" i="0" baseline="0" dirty="0" smtClean="0">
                          <a:solidFill>
                            <a:schemeClr val="tx1"/>
                          </a:solidFill>
                          <a:highlight>
                            <a:schemeClr val="lt1"/>
                          </a:highlight>
                          <a:latin typeface="Open Sans Light"/>
                          <a:ea typeface="Open Sans Light"/>
                          <a:cs typeface="Open Sans Light"/>
                          <a:sym typeface="Open Sans Light"/>
                        </a:rPr>
                        <a:t> numer of male who visiting the website.</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2- Average pages viewed per session by male customers.</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3- Average session duration by male customers.</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4- Sales volume atributed by male customers.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3103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2 for Key Business Objective 2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just" rtl="0">
                        <a:lnSpc>
                          <a:spcPct val="100000"/>
                        </a:lnSpc>
                        <a:spcBef>
                          <a:spcPts val="0"/>
                        </a:spcBef>
                        <a:spcAft>
                          <a:spcPts val="0"/>
                        </a:spcAft>
                        <a:buNone/>
                      </a:pPr>
                      <a:r>
                        <a:rPr lang="en" sz="1400" i="0" dirty="0" smtClean="0">
                          <a:solidFill>
                            <a:schemeClr val="tx1"/>
                          </a:solidFill>
                          <a:highlight>
                            <a:schemeClr val="lt1"/>
                          </a:highlight>
                          <a:latin typeface="Open Sans Light"/>
                          <a:ea typeface="Open Sans Light"/>
                          <a:cs typeface="Open Sans Light"/>
                          <a:sym typeface="Open Sans Light"/>
                        </a:rPr>
                        <a:t>1-the total volume</a:t>
                      </a:r>
                      <a:r>
                        <a:rPr lang="en" sz="1400" i="0" baseline="0" dirty="0" smtClean="0">
                          <a:solidFill>
                            <a:schemeClr val="tx1"/>
                          </a:solidFill>
                          <a:highlight>
                            <a:schemeClr val="lt1"/>
                          </a:highlight>
                          <a:latin typeface="Open Sans Light"/>
                          <a:ea typeface="Open Sans Light"/>
                          <a:cs typeface="Open Sans Light"/>
                          <a:sym typeface="Open Sans Light"/>
                        </a:rPr>
                        <a:t> of sales when running campaign</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2- The number of sales transactions during campaign </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3- The number of items sold during campaing.</a:t>
                      </a:r>
                      <a:endParaRPr sz="1400" i="0" dirty="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561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Performance Indicator 3 for Key Business Objective 3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just" rtl="0">
                        <a:lnSpc>
                          <a:spcPct val="115000"/>
                        </a:lnSpc>
                        <a:spcBef>
                          <a:spcPts val="0"/>
                        </a:spcBef>
                        <a:spcAft>
                          <a:spcPts val="1600"/>
                        </a:spcAft>
                        <a:buClr>
                          <a:schemeClr val="dk1"/>
                        </a:buClr>
                        <a:buSzPts val="1100"/>
                        <a:buFont typeface="Arial"/>
                        <a:buNone/>
                      </a:pPr>
                      <a:r>
                        <a:rPr lang="en" sz="1400" b="0" i="0" dirty="0" smtClean="0">
                          <a:solidFill>
                            <a:schemeClr val="tx1"/>
                          </a:solidFill>
                          <a:highlight>
                            <a:schemeClr val="lt1"/>
                          </a:highlight>
                          <a:latin typeface="Open Sans Light"/>
                          <a:ea typeface="Open Sans Light"/>
                          <a:cs typeface="Open Sans Light"/>
                          <a:sym typeface="Open Sans Light"/>
                        </a:rPr>
                        <a:t>1- Number of items sold per transaction</a:t>
                      </a:r>
                      <a:r>
                        <a:rPr lang="en" sz="1400" b="0" i="0" baseline="0" dirty="0" smtClean="0">
                          <a:solidFill>
                            <a:schemeClr val="tx1"/>
                          </a:solidFill>
                          <a:highlight>
                            <a:schemeClr val="lt1"/>
                          </a:highlight>
                          <a:latin typeface="Open Sans Light"/>
                          <a:ea typeface="Open Sans Light"/>
                          <a:cs typeface="Open Sans Light"/>
                          <a:sym typeface="Open Sans Light"/>
                        </a:rPr>
                        <a:t> </a:t>
                      </a:r>
                      <a:endParaRPr sz="1400" b="0" i="0" dirty="0">
                        <a:solidFill>
                          <a:schemeClr val="tx1"/>
                        </a:solidFill>
                        <a:highlight>
                          <a:schemeClr val="lt1"/>
                        </a:highlight>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Key Performance Indicator 4 for Key Business Objective 4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53025">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Key Performance Indicator 5 for Key Business Objective 5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Determine Performance Targets</a:t>
            </a:r>
            <a:endParaRPr sz="3200">
              <a:solidFill>
                <a:srgbClr val="02B3E4"/>
              </a:solidFill>
              <a:latin typeface="Open Sans Light"/>
              <a:ea typeface="Open Sans Light"/>
              <a:cs typeface="Open Sans Light"/>
              <a:sym typeface="Open Sans Light"/>
            </a:endParaRPr>
          </a:p>
        </p:txBody>
      </p:sp>
      <p:graphicFrame>
        <p:nvGraphicFramePr>
          <p:cNvPr id="320" name="Google Shape;320;p66"/>
          <p:cNvGraphicFramePr/>
          <p:nvPr>
            <p:extLst>
              <p:ext uri="{D42A27DB-BD31-4B8C-83A1-F6EECF244321}">
                <p14:modId xmlns:p14="http://schemas.microsoft.com/office/powerpoint/2010/main" val="3409913614"/>
              </p:ext>
            </p:extLst>
          </p:nvPr>
        </p:nvGraphicFramePr>
        <p:xfrm>
          <a:off x="375075" y="1990163"/>
          <a:ext cx="7026600" cy="8217478"/>
        </p:xfrm>
        <a:graphic>
          <a:graphicData uri="http://schemas.openxmlformats.org/drawingml/2006/table">
            <a:tbl>
              <a:tblPr>
                <a:noFill/>
                <a:tableStyleId>{A8A84DE6-D645-42DF-999D-95E340EFC814}</a:tableStyleId>
              </a:tblPr>
              <a:tblGrid>
                <a:gridCol w="460450"/>
                <a:gridCol w="6566150"/>
              </a:tblGrid>
              <a:tr h="1141600">
                <a:tc gridSpan="2">
                  <a:txBody>
                    <a:bodyPr/>
                    <a:lstStyle/>
                    <a:p>
                      <a:pPr marL="0" lvl="0" indent="0" algn="l" rtl="0">
                        <a:spcBef>
                          <a:spcPts val="0"/>
                        </a:spcBef>
                        <a:spcAft>
                          <a:spcPts val="1600"/>
                        </a:spcAft>
                        <a:buNone/>
                      </a:pPr>
                      <a:r>
                        <a:rPr lang="en" sz="2000" b="1" dirty="0">
                          <a:solidFill>
                            <a:srgbClr val="525C65"/>
                          </a:solidFill>
                          <a:highlight>
                            <a:schemeClr val="lt1"/>
                          </a:highlight>
                          <a:latin typeface="Open Sans"/>
                          <a:ea typeface="Open Sans"/>
                          <a:cs typeface="Open Sans"/>
                          <a:sym typeface="Open Sans"/>
                        </a:rPr>
                        <a:t>Performance Targets</a:t>
                      </a:r>
                      <a:r>
                        <a:rPr lang="en" sz="2000" dirty="0">
                          <a:solidFill>
                            <a:srgbClr val="525C65"/>
                          </a:solidFill>
                          <a:highlight>
                            <a:schemeClr val="lt1"/>
                          </a:highlight>
                          <a:latin typeface="Open Sans Light"/>
                          <a:ea typeface="Open Sans Light"/>
                          <a:cs typeface="Open Sans Light"/>
                          <a:sym typeface="Open Sans Light"/>
                        </a:rPr>
                        <a:t>: Measurements that will indicate whether or not key performance indicators have been met.</a:t>
                      </a:r>
                      <a:endParaRPr sz="3600" dirty="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1354600">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Performance Target </a:t>
                      </a:r>
                      <a:r>
                        <a:rPr lang="en" sz="1800" i="1" dirty="0" smtClean="0">
                          <a:solidFill>
                            <a:srgbClr val="525C65"/>
                          </a:solidFill>
                          <a:highlight>
                            <a:schemeClr val="lt1"/>
                          </a:highlight>
                          <a:latin typeface="Open Sans Light"/>
                          <a:ea typeface="Open Sans Light"/>
                          <a:cs typeface="Open Sans Light"/>
                          <a:sym typeface="Open Sans Light"/>
                        </a:rPr>
                        <a:t>for </a:t>
                      </a:r>
                      <a:r>
                        <a:rPr lang="en" sz="1800" i="1" dirty="0">
                          <a:solidFill>
                            <a:srgbClr val="525C65"/>
                          </a:solidFill>
                          <a:highlight>
                            <a:schemeClr val="lt1"/>
                          </a:highlight>
                          <a:latin typeface="Open Sans Light"/>
                          <a:ea typeface="Open Sans Light"/>
                          <a:cs typeface="Open Sans Light"/>
                          <a:sym typeface="Open Sans Light"/>
                        </a:rPr>
                        <a:t>Key Performance Indicator 1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just" rtl="0">
                        <a:lnSpc>
                          <a:spcPct val="100000"/>
                        </a:lnSpc>
                        <a:spcBef>
                          <a:spcPts val="0"/>
                        </a:spcBef>
                        <a:spcAft>
                          <a:spcPts val="0"/>
                        </a:spcAft>
                        <a:buNone/>
                      </a:pPr>
                      <a:r>
                        <a:rPr lang="en" sz="1200" b="0" i="0" dirty="0" smtClean="0">
                          <a:solidFill>
                            <a:schemeClr val="tx1"/>
                          </a:solidFill>
                          <a:highlight>
                            <a:schemeClr val="lt1"/>
                          </a:highlight>
                          <a:latin typeface="+mn-lt"/>
                          <a:ea typeface="Open Sans Light"/>
                          <a:cs typeface="Open Sans Light"/>
                          <a:sym typeface="Open Sans Light"/>
                        </a:rPr>
                        <a:t>1- Increase number</a:t>
                      </a:r>
                      <a:r>
                        <a:rPr lang="en" sz="1200" b="0" i="0" baseline="0" dirty="0" smtClean="0">
                          <a:solidFill>
                            <a:schemeClr val="tx1"/>
                          </a:solidFill>
                          <a:highlight>
                            <a:schemeClr val="lt1"/>
                          </a:highlight>
                          <a:latin typeface="+mn-lt"/>
                          <a:ea typeface="Open Sans Light"/>
                          <a:cs typeface="Open Sans Light"/>
                          <a:sym typeface="Open Sans Light"/>
                        </a:rPr>
                        <a:t> of male (from </a:t>
                      </a:r>
                      <a:r>
                        <a:rPr lang="en-US" sz="1200" b="0" i="0" u="none" strike="noStrike" cap="none" dirty="0" smtClean="0">
                          <a:solidFill>
                            <a:schemeClr val="tx1"/>
                          </a:solidFill>
                          <a:effectLst/>
                          <a:latin typeface="+mn-lt"/>
                          <a:ea typeface="Arial"/>
                          <a:cs typeface="Arial"/>
                          <a:sym typeface="Arial"/>
                        </a:rPr>
                        <a:t>11,394 to 12,533) by 5% in the first quarter over last year.</a:t>
                      </a:r>
                    </a:p>
                    <a:p>
                      <a:pPr marL="0" lvl="0" indent="0" algn="just" rtl="0">
                        <a:lnSpc>
                          <a:spcPct val="100000"/>
                        </a:lnSpc>
                        <a:spcBef>
                          <a:spcPts val="0"/>
                        </a:spcBef>
                        <a:spcAft>
                          <a:spcPts val="0"/>
                        </a:spcAft>
                        <a:buNone/>
                      </a:pPr>
                      <a:r>
                        <a:rPr lang="en-US" sz="1200" b="0" i="0" u="none" strike="noStrike" cap="none" baseline="0" dirty="0" smtClean="0">
                          <a:solidFill>
                            <a:schemeClr val="tx1"/>
                          </a:solidFill>
                          <a:effectLst/>
                          <a:highlight>
                            <a:schemeClr val="lt1"/>
                          </a:highlight>
                          <a:latin typeface="+mn-lt"/>
                          <a:ea typeface="Open Sans Light"/>
                          <a:cs typeface="Arial"/>
                          <a:sym typeface="Arial"/>
                        </a:rPr>
                        <a:t>2- Increase avg. pages viewed per session by male by 1 page per session in the first quarter over last year.</a:t>
                      </a:r>
                      <a:endParaRPr lang="en" sz="1200" b="0" i="0" baseline="0" dirty="0" smtClean="0">
                        <a:solidFill>
                          <a:schemeClr val="tx1"/>
                        </a:solidFill>
                        <a:highlight>
                          <a:schemeClr val="lt1"/>
                        </a:highlight>
                        <a:latin typeface="+mn-lt"/>
                        <a:ea typeface="Open Sans Light"/>
                        <a:cs typeface="Open Sans Light"/>
                        <a:sym typeface="Open Sans Light"/>
                      </a:endParaRPr>
                    </a:p>
                    <a:p>
                      <a:pPr marL="0" lvl="0" indent="0" algn="just" rtl="0">
                        <a:lnSpc>
                          <a:spcPct val="100000"/>
                        </a:lnSpc>
                        <a:spcBef>
                          <a:spcPts val="0"/>
                        </a:spcBef>
                        <a:spcAft>
                          <a:spcPts val="0"/>
                        </a:spcAft>
                        <a:buNone/>
                      </a:pPr>
                      <a:r>
                        <a:rPr lang="en" sz="1200" b="0" i="0" baseline="0" dirty="0" smtClean="0">
                          <a:solidFill>
                            <a:schemeClr val="tx1"/>
                          </a:solidFill>
                          <a:highlight>
                            <a:schemeClr val="lt1"/>
                          </a:highlight>
                          <a:latin typeface="+mn-lt"/>
                          <a:ea typeface="Open Sans Light"/>
                          <a:cs typeface="Open Sans Light"/>
                          <a:sym typeface="Open Sans Light"/>
                        </a:rPr>
                        <a:t>3- Increase avg. session duration by 10 seconds per session in the first quarter </a:t>
                      </a:r>
                      <a:r>
                        <a:rPr lang="en-US" sz="1200" b="0" i="0" u="none" strike="noStrike" cap="none" dirty="0" smtClean="0">
                          <a:solidFill>
                            <a:schemeClr val="tx1"/>
                          </a:solidFill>
                          <a:effectLst/>
                          <a:latin typeface="+mn-lt"/>
                          <a:ea typeface="Arial"/>
                          <a:cs typeface="Arial"/>
                          <a:sym typeface="Arial"/>
                        </a:rPr>
                        <a:t>over last year. </a:t>
                      </a:r>
                    </a:p>
                    <a:p>
                      <a:pPr marL="0" lvl="0" indent="0" algn="just" rtl="0">
                        <a:lnSpc>
                          <a:spcPct val="100000"/>
                        </a:lnSpc>
                        <a:spcBef>
                          <a:spcPts val="0"/>
                        </a:spcBef>
                        <a:spcAft>
                          <a:spcPts val="0"/>
                        </a:spcAft>
                        <a:buNone/>
                      </a:pPr>
                      <a:r>
                        <a:rPr lang="en" sz="1200" b="0" i="0" baseline="0" dirty="0" smtClean="0">
                          <a:solidFill>
                            <a:schemeClr val="tx1"/>
                          </a:solidFill>
                          <a:highlight>
                            <a:schemeClr val="lt1"/>
                          </a:highlight>
                          <a:latin typeface="+mn-lt"/>
                          <a:ea typeface="Open Sans Light"/>
                          <a:cs typeface="Open Sans Light"/>
                          <a:sym typeface="Open Sans Light"/>
                        </a:rPr>
                        <a:t>4- Increase sales volume from male (</a:t>
                      </a:r>
                      <a:r>
                        <a:rPr lang="en-US" sz="1200" b="0" i="0" u="none" strike="noStrike" cap="none" dirty="0" smtClean="0">
                          <a:solidFill>
                            <a:schemeClr val="tx1"/>
                          </a:solidFill>
                          <a:effectLst/>
                          <a:latin typeface="+mn-lt"/>
                          <a:ea typeface="Arial"/>
                          <a:cs typeface="Arial"/>
                          <a:sym typeface="Arial"/>
                        </a:rPr>
                        <a:t>$</a:t>
                      </a:r>
                      <a:r>
                        <a:rPr lang="en-US" sz="1200" b="0" i="0" u="none" strike="noStrike" cap="none" dirty="0" smtClean="0">
                          <a:solidFill>
                            <a:srgbClr val="000000"/>
                          </a:solidFill>
                          <a:effectLst/>
                          <a:latin typeface="Arial"/>
                          <a:ea typeface="Arial"/>
                          <a:cs typeface="Arial"/>
                          <a:sym typeface="Arial"/>
                        </a:rPr>
                        <a:t>196,272.47</a:t>
                      </a:r>
                      <a:r>
                        <a:rPr lang="en-US" sz="1200" b="0" i="0" u="none" strike="noStrike" cap="none" dirty="0" smtClean="0">
                          <a:solidFill>
                            <a:schemeClr val="tx1"/>
                          </a:solidFill>
                          <a:effectLst/>
                          <a:latin typeface="+mn-lt"/>
                          <a:ea typeface="Arial"/>
                          <a:cs typeface="Arial"/>
                          <a:sym typeface="Arial"/>
                        </a:rPr>
                        <a:t> to 206,086) </a:t>
                      </a:r>
                      <a:r>
                        <a:rPr lang="en" sz="1200" b="0" i="0" baseline="0" dirty="0" smtClean="0">
                          <a:solidFill>
                            <a:schemeClr val="tx1"/>
                          </a:solidFill>
                          <a:highlight>
                            <a:schemeClr val="lt1"/>
                          </a:highlight>
                          <a:latin typeface="+mn-lt"/>
                          <a:ea typeface="Open Sans Light"/>
                          <a:cs typeface="Open Sans Light"/>
                          <a:sym typeface="Open Sans Light"/>
                        </a:rPr>
                        <a:t>by 5% </a:t>
                      </a:r>
                      <a:r>
                        <a:rPr lang="en-US" sz="1200" b="0" i="0" u="none" strike="noStrike" cap="none" dirty="0" smtClean="0">
                          <a:solidFill>
                            <a:schemeClr val="tx1"/>
                          </a:solidFill>
                          <a:effectLst/>
                          <a:latin typeface="+mn-lt"/>
                          <a:ea typeface="Arial"/>
                          <a:cs typeface="Arial"/>
                          <a:sym typeface="Arial"/>
                        </a:rPr>
                        <a:t>in the first quarter over last year.</a:t>
                      </a:r>
                      <a:endParaRPr sz="1200" b="0" i="0" dirty="0">
                        <a:solidFill>
                          <a:schemeClr val="tx1"/>
                        </a:solidFill>
                        <a:highlight>
                          <a:schemeClr val="lt1"/>
                        </a:highlight>
                        <a:latin typeface="+mn-l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325325">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just" rtl="0">
                        <a:lnSpc>
                          <a:spcPct val="115000"/>
                        </a:lnSpc>
                        <a:spcBef>
                          <a:spcPts val="0"/>
                        </a:spcBef>
                        <a:spcAft>
                          <a:spcPts val="1600"/>
                        </a:spcAft>
                        <a:buNone/>
                      </a:pPr>
                      <a:r>
                        <a:rPr lang="en" sz="1200" i="1" dirty="0">
                          <a:solidFill>
                            <a:srgbClr val="525C65"/>
                          </a:solidFill>
                          <a:highlight>
                            <a:schemeClr val="lt1"/>
                          </a:highlight>
                          <a:latin typeface="+mn-lt"/>
                          <a:ea typeface="Open Sans Light"/>
                          <a:cs typeface="Open Sans Light"/>
                          <a:sym typeface="Open Sans Light"/>
                        </a:rPr>
                        <a:t>Performance Target for Key Performance Indicator 2 (</a:t>
                      </a:r>
                      <a:r>
                        <a:rPr lang="en" sz="1200" i="1" dirty="0" smtClean="0">
                          <a:solidFill>
                            <a:srgbClr val="525C65"/>
                          </a:solidFill>
                          <a:highlight>
                            <a:schemeClr val="lt1"/>
                          </a:highlight>
                          <a:latin typeface="+mn-lt"/>
                          <a:ea typeface="Open Sans Light"/>
                          <a:cs typeface="Open Sans Light"/>
                          <a:sym typeface="Open Sans Light"/>
                        </a:rPr>
                        <a:t>required)</a:t>
                      </a:r>
                    </a:p>
                    <a:p>
                      <a:pPr marL="0" lvl="0" indent="0" algn="just" rtl="0">
                        <a:lnSpc>
                          <a:spcPct val="100000"/>
                        </a:lnSpc>
                        <a:spcBef>
                          <a:spcPts val="0"/>
                        </a:spcBef>
                        <a:spcAft>
                          <a:spcPts val="0"/>
                        </a:spcAft>
                        <a:buNone/>
                      </a:pPr>
                      <a:r>
                        <a:rPr lang="en" sz="1200" i="0" dirty="0" smtClean="0">
                          <a:solidFill>
                            <a:schemeClr val="tx1"/>
                          </a:solidFill>
                          <a:highlight>
                            <a:schemeClr val="lt1"/>
                          </a:highlight>
                          <a:latin typeface="+mn-lt"/>
                          <a:ea typeface="Open Sans Light"/>
                          <a:cs typeface="Open Sans Light"/>
                          <a:sym typeface="Open Sans Light"/>
                        </a:rPr>
                        <a:t>1- Increase sales by 5% </a:t>
                      </a:r>
                      <a:r>
                        <a:rPr lang="en-US" sz="1200" b="0" i="0" u="none" strike="noStrike" cap="none" dirty="0" smtClean="0">
                          <a:solidFill>
                            <a:schemeClr val="tx1"/>
                          </a:solidFill>
                          <a:effectLst/>
                          <a:latin typeface="+mn-lt"/>
                          <a:ea typeface="Arial"/>
                          <a:cs typeface="Arial"/>
                          <a:sym typeface="Arial"/>
                        </a:rPr>
                        <a:t>in the first quarter over last year</a:t>
                      </a:r>
                      <a:r>
                        <a:rPr lang="en" sz="1200" i="0" dirty="0" smtClean="0">
                          <a:solidFill>
                            <a:schemeClr val="tx1"/>
                          </a:solidFill>
                          <a:highlight>
                            <a:schemeClr val="lt1"/>
                          </a:highlight>
                          <a:latin typeface="+mn-lt"/>
                          <a:ea typeface="Open Sans Light"/>
                          <a:cs typeface="Open Sans Light"/>
                          <a:sym typeface="Open Sans Light"/>
                        </a:rPr>
                        <a:t>.</a:t>
                      </a:r>
                    </a:p>
                    <a:p>
                      <a:pPr marL="0" lvl="0" indent="0" algn="just" rtl="0">
                        <a:lnSpc>
                          <a:spcPct val="100000"/>
                        </a:lnSpc>
                        <a:spcBef>
                          <a:spcPts val="0"/>
                        </a:spcBef>
                        <a:spcAft>
                          <a:spcPts val="0"/>
                        </a:spcAft>
                        <a:buNone/>
                      </a:pPr>
                      <a:r>
                        <a:rPr lang="en" sz="1200" i="0" dirty="0" smtClean="0">
                          <a:solidFill>
                            <a:schemeClr val="tx1"/>
                          </a:solidFill>
                          <a:highlight>
                            <a:schemeClr val="lt1"/>
                          </a:highlight>
                          <a:latin typeface="+mn-lt"/>
                          <a:ea typeface="Open Sans Light"/>
                          <a:cs typeface="Open Sans Light"/>
                          <a:sym typeface="Open Sans Light"/>
                        </a:rPr>
                        <a:t>2- increase number of transactions of 1% </a:t>
                      </a:r>
                      <a:r>
                        <a:rPr lang="en-US" sz="1200" b="0" i="0" u="none" strike="noStrike" cap="none" dirty="0" smtClean="0">
                          <a:solidFill>
                            <a:schemeClr val="tx1"/>
                          </a:solidFill>
                          <a:effectLst/>
                          <a:latin typeface="+mn-lt"/>
                          <a:ea typeface="Arial"/>
                          <a:cs typeface="Arial"/>
                          <a:sym typeface="Arial"/>
                        </a:rPr>
                        <a:t>in the first quarter over last year</a:t>
                      </a:r>
                      <a:r>
                        <a:rPr lang="en" sz="1200" i="0" baseline="0" dirty="0" smtClean="0">
                          <a:solidFill>
                            <a:schemeClr val="tx1"/>
                          </a:solidFill>
                          <a:highlight>
                            <a:schemeClr val="lt1"/>
                          </a:highlight>
                          <a:latin typeface="+mn-lt"/>
                          <a:ea typeface="Open Sans Light"/>
                          <a:cs typeface="Open Sans Light"/>
                          <a:sym typeface="Open Sans Light"/>
                        </a:rPr>
                        <a:t>.</a:t>
                      </a:r>
                    </a:p>
                    <a:p>
                      <a:pPr marL="0" lvl="0" indent="0" algn="just" rtl="0">
                        <a:lnSpc>
                          <a:spcPct val="100000"/>
                        </a:lnSpc>
                        <a:spcBef>
                          <a:spcPts val="0"/>
                        </a:spcBef>
                        <a:spcAft>
                          <a:spcPts val="0"/>
                        </a:spcAft>
                        <a:buNone/>
                      </a:pPr>
                      <a:r>
                        <a:rPr lang="en" sz="1200" i="0" baseline="0" dirty="0" smtClean="0">
                          <a:solidFill>
                            <a:schemeClr val="tx1"/>
                          </a:solidFill>
                          <a:highlight>
                            <a:schemeClr val="lt1"/>
                          </a:highlight>
                          <a:latin typeface="+mn-lt"/>
                          <a:ea typeface="Open Sans Light"/>
                          <a:cs typeface="Open Sans Light"/>
                          <a:sym typeface="Open Sans Light"/>
                        </a:rPr>
                        <a:t>3- Increase items by 1% </a:t>
                      </a:r>
                      <a:r>
                        <a:rPr lang="en-US" sz="1200" b="0" i="0" u="none" strike="noStrike" cap="none" dirty="0" smtClean="0">
                          <a:solidFill>
                            <a:schemeClr val="tx1"/>
                          </a:solidFill>
                          <a:effectLst/>
                          <a:latin typeface="+mn-lt"/>
                          <a:ea typeface="Arial"/>
                          <a:cs typeface="Arial"/>
                          <a:sym typeface="Arial"/>
                        </a:rPr>
                        <a:t>in the first quarter over last year.</a:t>
                      </a:r>
                      <a:endParaRPr sz="1200" i="0" dirty="0">
                        <a:solidFill>
                          <a:schemeClr val="tx1"/>
                        </a:solidFill>
                        <a:highlight>
                          <a:schemeClr val="lt1"/>
                        </a:highlight>
                        <a:latin typeface="+mn-l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Performance Target for Key Performance Indicator 3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chemeClr val="dk1"/>
                        </a:buClr>
                        <a:buSzPts val="1100"/>
                        <a:buFont typeface="Arial"/>
                        <a:buNone/>
                        <a:tabLst/>
                        <a:defRPr/>
                      </a:pPr>
                      <a:r>
                        <a:rPr lang="en" sz="1800" b="1" i="1" dirty="0" smtClean="0">
                          <a:solidFill>
                            <a:srgbClr val="525C65"/>
                          </a:solidFill>
                          <a:highlight>
                            <a:schemeClr val="lt1"/>
                          </a:highlight>
                          <a:latin typeface="Open Sans Light"/>
                          <a:ea typeface="Open Sans Light"/>
                          <a:cs typeface="Open Sans Light"/>
                          <a:sym typeface="Open Sans Light"/>
                        </a:rPr>
                        <a:t>-</a:t>
                      </a:r>
                      <a:r>
                        <a:rPr lang="en" sz="1200" b="0" i="0" dirty="0" smtClean="0">
                          <a:solidFill>
                            <a:schemeClr val="tx1"/>
                          </a:solidFill>
                          <a:highlight>
                            <a:schemeClr val="lt1"/>
                          </a:highlight>
                          <a:latin typeface="+mn-lt"/>
                          <a:ea typeface="Open Sans Light"/>
                          <a:cs typeface="Open Sans Light"/>
                          <a:sym typeface="Open Sans Light"/>
                        </a:rPr>
                        <a:t>Increase items from by 1% </a:t>
                      </a:r>
                      <a:r>
                        <a:rPr lang="en-US" sz="1200" b="0" i="0" u="none" strike="noStrike" cap="none" dirty="0" smtClean="0">
                          <a:solidFill>
                            <a:schemeClr val="tx1"/>
                          </a:solidFill>
                          <a:effectLst/>
                          <a:latin typeface="+mn-lt"/>
                          <a:ea typeface="Arial"/>
                          <a:cs typeface="Arial"/>
                          <a:sym typeface="Arial"/>
                        </a:rPr>
                        <a:t>in the first quarter over last year.</a:t>
                      </a:r>
                      <a:endParaRPr lang="en-US" sz="1200" b="0" i="0" u="none" strike="noStrike" cap="none" dirty="0" smtClean="0">
                        <a:solidFill>
                          <a:schemeClr val="tx1"/>
                        </a:solidFill>
                        <a:highlight>
                          <a:schemeClr val="lt1"/>
                        </a:highlight>
                        <a:latin typeface="+mn-lt"/>
                        <a:ea typeface="Open Sans Light"/>
                        <a:cs typeface="Open Sans Light"/>
                        <a:sym typeface="Open Sans Light"/>
                      </a:endParaRPr>
                    </a:p>
                    <a:p>
                      <a:pPr marL="0" lvl="0" indent="0" algn="l" rtl="0">
                        <a:lnSpc>
                          <a:spcPct val="115000"/>
                        </a:lnSpc>
                        <a:spcBef>
                          <a:spcPts val="0"/>
                        </a:spcBef>
                        <a:spcAft>
                          <a:spcPts val="1600"/>
                        </a:spcAft>
                        <a:buClr>
                          <a:schemeClr val="dk1"/>
                        </a:buClr>
                        <a:buSzPts val="1100"/>
                        <a:buFont typeface="Arial"/>
                        <a:buNone/>
                      </a:pPr>
                      <a:endParaRPr sz="1200" b="0" i="0" dirty="0">
                        <a:solidFill>
                          <a:schemeClr val="tx1"/>
                        </a:solidFill>
                        <a:highlight>
                          <a:schemeClr val="lt1"/>
                        </a:highlight>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Performance Target for Key Performance Indicator 4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53025">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Performance Target for Key Performance Indicator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Formatting Your Measurement Plan</a:t>
            </a:r>
            <a:endParaRPr sz="3200">
              <a:solidFill>
                <a:srgbClr val="02B3E4"/>
              </a:solidFill>
              <a:latin typeface="Open Sans Light"/>
              <a:ea typeface="Open Sans Light"/>
              <a:cs typeface="Open Sans Light"/>
              <a:sym typeface="Open Sans Light"/>
            </a:endParaRPr>
          </a:p>
        </p:txBody>
      </p:sp>
      <p:graphicFrame>
        <p:nvGraphicFramePr>
          <p:cNvPr id="326" name="Google Shape;326;p67"/>
          <p:cNvGraphicFramePr/>
          <p:nvPr>
            <p:extLst>
              <p:ext uri="{D42A27DB-BD31-4B8C-83A1-F6EECF244321}">
                <p14:modId xmlns:p14="http://schemas.microsoft.com/office/powerpoint/2010/main" val="879099760"/>
              </p:ext>
            </p:extLst>
          </p:nvPr>
        </p:nvGraphicFramePr>
        <p:xfrm>
          <a:off x="350225" y="1868150"/>
          <a:ext cx="7157325" cy="7327958"/>
        </p:xfrm>
        <a:graphic>
          <a:graphicData uri="http://schemas.openxmlformats.org/drawingml/2006/table">
            <a:tbl>
              <a:tblPr>
                <a:noFill/>
                <a:tableStyleId>{A8A84DE6-D645-42DF-999D-95E340EFC814}</a:tableStyleId>
              </a:tblPr>
              <a:tblGrid>
                <a:gridCol w="2385775"/>
                <a:gridCol w="2385775"/>
                <a:gridCol w="2385775"/>
              </a:tblGrid>
              <a:tr h="644800">
                <a:tc>
                  <a:txBody>
                    <a:bodyPr/>
                    <a:lstStyle/>
                    <a:p>
                      <a:pPr marL="0" lvl="0" indent="0" algn="ctr" rtl="0">
                        <a:spcBef>
                          <a:spcPts val="0"/>
                        </a:spcBef>
                        <a:spcAft>
                          <a:spcPts val="0"/>
                        </a:spcAft>
                        <a:buNone/>
                      </a:pPr>
                      <a:r>
                        <a:rPr lang="en" dirty="0"/>
                        <a:t>OBJECTIVES</a:t>
                      </a:r>
                      <a:endParaRPr dirty="0"/>
                    </a:p>
                  </a:txBody>
                  <a:tcPr marL="91425" marR="91425" marT="91425" marB="91425" anchor="ctr"/>
                </a:tc>
                <a:tc>
                  <a:txBody>
                    <a:bodyPr/>
                    <a:lstStyle/>
                    <a:p>
                      <a:pPr marL="0" lvl="0" indent="0" algn="ctr" rtl="0">
                        <a:spcBef>
                          <a:spcPts val="0"/>
                        </a:spcBef>
                        <a:spcAft>
                          <a:spcPts val="0"/>
                        </a:spcAft>
                        <a:buNone/>
                      </a:pPr>
                      <a:r>
                        <a:rPr lang="en"/>
                        <a:t>KPIs</a:t>
                      </a:r>
                      <a:endParaRPr/>
                    </a:p>
                  </a:txBody>
                  <a:tcPr marL="91425" marR="91425" marT="91425" marB="91425" anchor="ctr"/>
                </a:tc>
                <a:tc>
                  <a:txBody>
                    <a:bodyPr/>
                    <a:lstStyle/>
                    <a:p>
                      <a:pPr marL="0" lvl="0" indent="0" algn="ctr" rtl="0">
                        <a:spcBef>
                          <a:spcPts val="0"/>
                        </a:spcBef>
                        <a:spcAft>
                          <a:spcPts val="0"/>
                        </a:spcAft>
                        <a:buNone/>
                      </a:pPr>
                      <a:r>
                        <a:rPr lang="en"/>
                        <a:t>TARGETS</a:t>
                      </a:r>
                      <a:endParaRPr/>
                    </a:p>
                  </a:txBody>
                  <a:tcPr marL="91425" marR="91425" marT="91425" marB="91425" anchor="ctr"/>
                </a:tc>
              </a:tr>
              <a:tr h="11838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ym typeface="Open Sans Light"/>
                        </a:rPr>
                        <a:t>Increase engagement of male customers</a:t>
                      </a:r>
                    </a:p>
                    <a:p>
                      <a:pPr marL="0" lvl="0" indent="0" algn="l" rtl="0">
                        <a:spcBef>
                          <a:spcPts val="0"/>
                        </a:spcBef>
                        <a:spcAft>
                          <a:spcPts val="0"/>
                        </a:spcAft>
                        <a:buNone/>
                      </a:pPr>
                      <a:endParaRPr dirty="0"/>
                    </a:p>
                  </a:txBody>
                  <a:tcPr marL="91425" marR="91425" marT="91425" marB="91425">
                    <a:solidFill>
                      <a:srgbClr val="D9EAD3"/>
                    </a:solidFill>
                  </a:tcPr>
                </a:tc>
                <a:tc>
                  <a:txBody>
                    <a:bodyPr/>
                    <a:lstStyle/>
                    <a:p>
                      <a:pPr marL="0" lvl="0" indent="0" algn="just" rtl="0">
                        <a:lnSpc>
                          <a:spcPct val="100000"/>
                        </a:lnSpc>
                        <a:spcBef>
                          <a:spcPts val="0"/>
                        </a:spcBef>
                        <a:spcAft>
                          <a:spcPts val="0"/>
                        </a:spcAft>
                        <a:buNone/>
                      </a:pPr>
                      <a:r>
                        <a:rPr lang="en" sz="1400" i="0" dirty="0" smtClean="0">
                          <a:solidFill>
                            <a:schemeClr val="tx1"/>
                          </a:solidFill>
                          <a:highlight>
                            <a:schemeClr val="lt1"/>
                          </a:highlight>
                          <a:latin typeface="Open Sans Light"/>
                          <a:ea typeface="Open Sans Light"/>
                          <a:cs typeface="Open Sans Light"/>
                          <a:sym typeface="Open Sans Light"/>
                        </a:rPr>
                        <a:t>1- Total</a:t>
                      </a:r>
                      <a:r>
                        <a:rPr lang="en" sz="1400" i="0" baseline="0" dirty="0" smtClean="0">
                          <a:solidFill>
                            <a:schemeClr val="tx1"/>
                          </a:solidFill>
                          <a:highlight>
                            <a:schemeClr val="lt1"/>
                          </a:highlight>
                          <a:latin typeface="Open Sans Light"/>
                          <a:ea typeface="Open Sans Light"/>
                          <a:cs typeface="Open Sans Light"/>
                          <a:sym typeface="Open Sans Light"/>
                        </a:rPr>
                        <a:t> numer of male who visiting the website.</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2- Average pages viewed per session by male customers.</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3- Average session duration by male customers.</a:t>
                      </a:r>
                    </a:p>
                    <a:p>
                      <a:pPr marL="0" lvl="0" indent="0" algn="just" rtl="0">
                        <a:lnSpc>
                          <a:spcPct val="100000"/>
                        </a:lnSpc>
                        <a:spcBef>
                          <a:spcPts val="0"/>
                        </a:spcBef>
                        <a:spcAft>
                          <a:spcPts val="0"/>
                        </a:spcAft>
                        <a:buNone/>
                      </a:pPr>
                      <a:r>
                        <a:rPr lang="en" sz="1400" i="0" baseline="0" dirty="0" smtClean="0">
                          <a:solidFill>
                            <a:schemeClr val="tx1"/>
                          </a:solidFill>
                          <a:highlight>
                            <a:schemeClr val="lt1"/>
                          </a:highlight>
                          <a:latin typeface="Open Sans Light"/>
                          <a:ea typeface="Open Sans Light"/>
                          <a:cs typeface="Open Sans Light"/>
                          <a:sym typeface="Open Sans Light"/>
                        </a:rPr>
                        <a:t>4- Sales volume atributed by male customers.</a:t>
                      </a:r>
                    </a:p>
                  </a:txBody>
                  <a:tcPr marL="91425" marR="91425" marT="91425" marB="91425">
                    <a:solidFill>
                      <a:schemeClr val="bg1"/>
                    </a:solidFill>
                  </a:tcPr>
                </a:tc>
                <a:tc>
                  <a:txBody>
                    <a:bodyPr/>
                    <a:lstStyle/>
                    <a:p>
                      <a:pPr marL="0" lvl="0" indent="0" algn="just" rtl="0">
                        <a:lnSpc>
                          <a:spcPct val="100000"/>
                        </a:lnSpc>
                        <a:spcBef>
                          <a:spcPts val="0"/>
                        </a:spcBef>
                        <a:spcAft>
                          <a:spcPts val="0"/>
                        </a:spcAft>
                        <a:buNone/>
                      </a:pPr>
                      <a:r>
                        <a:rPr lang="en-US" sz="1200" b="0" i="0" u="none" strike="noStrike" cap="none" dirty="0" smtClean="0">
                          <a:solidFill>
                            <a:schemeClr val="tx1"/>
                          </a:solidFill>
                          <a:highlight>
                            <a:schemeClr val="lt1"/>
                          </a:highlight>
                          <a:latin typeface="Arial"/>
                          <a:ea typeface="Open Sans Light"/>
                          <a:cs typeface="Open Sans Light"/>
                          <a:sym typeface="Open Sans Light"/>
                        </a:rPr>
                        <a:t>1- Increase number</a:t>
                      </a:r>
                      <a:r>
                        <a:rPr lang="en-US" sz="1200" b="0" i="0" u="none" strike="noStrike" cap="none" baseline="0" dirty="0" smtClean="0">
                          <a:solidFill>
                            <a:schemeClr val="tx1"/>
                          </a:solidFill>
                          <a:highlight>
                            <a:schemeClr val="lt1"/>
                          </a:highlight>
                          <a:latin typeface="Arial"/>
                          <a:ea typeface="Open Sans Light"/>
                          <a:cs typeface="Open Sans Light"/>
                          <a:sym typeface="Open Sans Light"/>
                        </a:rPr>
                        <a:t> of male (from </a:t>
                      </a:r>
                      <a:r>
                        <a:rPr lang="en-US" sz="1200" b="0" i="0" u="none" strike="noStrike" cap="none" dirty="0" smtClean="0">
                          <a:solidFill>
                            <a:schemeClr val="tx1"/>
                          </a:solidFill>
                          <a:effectLst/>
                          <a:latin typeface="Arial"/>
                          <a:ea typeface="Arial"/>
                          <a:cs typeface="Arial"/>
                          <a:sym typeface="Arial"/>
                        </a:rPr>
                        <a:t>11,394 to 12,533) by 5% in the first quarter over last year.</a:t>
                      </a:r>
                    </a:p>
                    <a:p>
                      <a:pPr marL="0" lvl="0" indent="0" algn="just" rtl="0">
                        <a:lnSpc>
                          <a:spcPct val="100000"/>
                        </a:lnSpc>
                        <a:spcBef>
                          <a:spcPts val="0"/>
                        </a:spcBef>
                        <a:spcAft>
                          <a:spcPts val="0"/>
                        </a:spcAft>
                        <a:buNone/>
                      </a:pPr>
                      <a:r>
                        <a:rPr lang="en-US" sz="1200" b="0" i="0" u="none" strike="noStrike" cap="none" baseline="0" dirty="0" smtClean="0">
                          <a:solidFill>
                            <a:schemeClr val="tx1"/>
                          </a:solidFill>
                          <a:effectLst/>
                          <a:highlight>
                            <a:schemeClr val="lt1"/>
                          </a:highlight>
                          <a:latin typeface="Arial"/>
                          <a:ea typeface="Open Sans Light"/>
                          <a:cs typeface="Arial"/>
                          <a:sym typeface="Arial"/>
                        </a:rPr>
                        <a:t>2- Increase avg. pages viewed per session by male by 1 page per session in the first quarter over last year.</a:t>
                      </a:r>
                      <a:endParaRPr lang="en-US" sz="1200" b="0" i="0" u="none" strike="noStrike" cap="none" baseline="0" dirty="0" smtClean="0">
                        <a:solidFill>
                          <a:schemeClr val="tx1"/>
                        </a:solidFill>
                        <a:highlight>
                          <a:schemeClr val="lt1"/>
                        </a:highlight>
                        <a:latin typeface="Arial"/>
                        <a:ea typeface="Open Sans Light"/>
                        <a:cs typeface="Open Sans Light"/>
                        <a:sym typeface="Open Sans Light"/>
                      </a:endParaRPr>
                    </a:p>
                    <a:p>
                      <a:pPr marL="0" lvl="0" indent="0" algn="just" rtl="0">
                        <a:lnSpc>
                          <a:spcPct val="100000"/>
                        </a:lnSpc>
                        <a:spcBef>
                          <a:spcPts val="0"/>
                        </a:spcBef>
                        <a:spcAft>
                          <a:spcPts val="0"/>
                        </a:spcAft>
                        <a:buNone/>
                      </a:pPr>
                      <a:r>
                        <a:rPr lang="en-US" sz="1200" b="0" i="0" u="none" strike="noStrike" cap="none" baseline="0" dirty="0" smtClean="0">
                          <a:solidFill>
                            <a:schemeClr val="tx1"/>
                          </a:solidFill>
                          <a:highlight>
                            <a:schemeClr val="lt1"/>
                          </a:highlight>
                          <a:latin typeface="Arial"/>
                          <a:ea typeface="Open Sans Light"/>
                          <a:cs typeface="Open Sans Light"/>
                          <a:sym typeface="Open Sans Light"/>
                        </a:rPr>
                        <a:t>3- Increase avg. session duration by 10 seconds per session in the first quarter </a:t>
                      </a:r>
                      <a:r>
                        <a:rPr lang="en-US" sz="1200" b="0" i="0" u="none" strike="noStrike" cap="none" dirty="0" smtClean="0">
                          <a:solidFill>
                            <a:schemeClr val="tx1"/>
                          </a:solidFill>
                          <a:effectLst/>
                          <a:latin typeface="Arial"/>
                          <a:ea typeface="Arial"/>
                          <a:cs typeface="Arial"/>
                          <a:sym typeface="Arial"/>
                        </a:rPr>
                        <a:t>over last year. </a:t>
                      </a:r>
                    </a:p>
                    <a:p>
                      <a:pPr marL="0" lvl="0" indent="0" algn="just" rtl="0">
                        <a:lnSpc>
                          <a:spcPct val="100000"/>
                        </a:lnSpc>
                        <a:spcBef>
                          <a:spcPts val="0"/>
                        </a:spcBef>
                        <a:spcAft>
                          <a:spcPts val="0"/>
                        </a:spcAft>
                        <a:buNone/>
                      </a:pPr>
                      <a:r>
                        <a:rPr lang="en-US" sz="1200" b="0" i="0" u="none" strike="noStrike" cap="none" baseline="0" dirty="0" smtClean="0">
                          <a:solidFill>
                            <a:schemeClr val="tx1"/>
                          </a:solidFill>
                          <a:highlight>
                            <a:schemeClr val="lt1"/>
                          </a:highlight>
                          <a:latin typeface="Arial"/>
                          <a:ea typeface="Open Sans Light"/>
                          <a:cs typeface="Open Sans Light"/>
                          <a:sym typeface="Open Sans Light"/>
                        </a:rPr>
                        <a:t>4- Increase sales volume from male (</a:t>
                      </a:r>
                      <a:r>
                        <a:rPr lang="en-US" sz="1200" b="0" i="0" u="none" strike="noStrike" cap="none" dirty="0" smtClean="0">
                          <a:solidFill>
                            <a:schemeClr val="tx1"/>
                          </a:solidFill>
                          <a:effectLst/>
                          <a:latin typeface="Arial"/>
                          <a:ea typeface="Arial"/>
                          <a:cs typeface="Arial"/>
                          <a:sym typeface="Arial"/>
                        </a:rPr>
                        <a:t>$</a:t>
                      </a:r>
                      <a:r>
                        <a:rPr lang="en-US" sz="1200" b="0" i="0" u="none" strike="noStrike" cap="none" dirty="0" smtClean="0">
                          <a:solidFill>
                            <a:srgbClr val="000000"/>
                          </a:solidFill>
                          <a:effectLst/>
                          <a:latin typeface="Arial"/>
                          <a:ea typeface="Arial"/>
                          <a:cs typeface="Arial"/>
                          <a:sym typeface="Arial"/>
                        </a:rPr>
                        <a:t>196,272.47</a:t>
                      </a:r>
                      <a:r>
                        <a:rPr lang="en-US" sz="1200" b="0" i="0" u="none" strike="noStrike" cap="none" dirty="0" smtClean="0">
                          <a:solidFill>
                            <a:schemeClr val="tx1"/>
                          </a:solidFill>
                          <a:effectLst/>
                          <a:latin typeface="Arial"/>
                          <a:ea typeface="Arial"/>
                          <a:cs typeface="Arial"/>
                          <a:sym typeface="Arial"/>
                        </a:rPr>
                        <a:t> to 206,086) </a:t>
                      </a:r>
                      <a:r>
                        <a:rPr lang="en-US" sz="1200" b="0" i="0" u="none" strike="noStrike" cap="none" baseline="0" dirty="0" smtClean="0">
                          <a:solidFill>
                            <a:schemeClr val="tx1"/>
                          </a:solidFill>
                          <a:highlight>
                            <a:schemeClr val="lt1"/>
                          </a:highlight>
                          <a:latin typeface="Arial"/>
                          <a:ea typeface="Open Sans Light"/>
                          <a:cs typeface="Open Sans Light"/>
                          <a:sym typeface="Open Sans Light"/>
                        </a:rPr>
                        <a:t>by 5% </a:t>
                      </a:r>
                      <a:r>
                        <a:rPr lang="en-US" sz="1200" b="0" i="0" u="none" strike="noStrike" cap="none" dirty="0" smtClean="0">
                          <a:solidFill>
                            <a:schemeClr val="tx1"/>
                          </a:solidFill>
                          <a:effectLst/>
                          <a:latin typeface="Arial"/>
                          <a:ea typeface="Arial"/>
                          <a:cs typeface="Arial"/>
                          <a:sym typeface="Arial"/>
                        </a:rPr>
                        <a:t>in the first quarter over last year.</a:t>
                      </a:r>
                      <a:endParaRPr lang="en-US" sz="1200" b="0" i="0" u="none" strike="noStrike" cap="none" dirty="0">
                        <a:solidFill>
                          <a:schemeClr val="tx1"/>
                        </a:solidFill>
                        <a:highlight>
                          <a:schemeClr val="lt1"/>
                        </a:highlight>
                        <a:latin typeface="Arial"/>
                        <a:ea typeface="Open Sans Light"/>
                        <a:cs typeface="Open Sans Light"/>
                        <a:sym typeface="Open Sans Light"/>
                      </a:endParaRPr>
                    </a:p>
                  </a:txBody>
                  <a:tcPr marL="91425" marR="91425" marT="91425" marB="91425">
                    <a:solidFill>
                      <a:schemeClr val="bg1"/>
                    </a:solidFill>
                  </a:tcPr>
                </a:tc>
              </a:tr>
              <a:tr h="11838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ym typeface="Open Sans Light"/>
                        </a:rPr>
                        <a:t>Increase sales</a:t>
                      </a:r>
                    </a:p>
                    <a:p>
                      <a:pPr marL="0" lvl="0" indent="0" algn="l" rtl="0">
                        <a:spcBef>
                          <a:spcPts val="0"/>
                        </a:spcBef>
                        <a:spcAft>
                          <a:spcPts val="0"/>
                        </a:spcAft>
                        <a:buNone/>
                      </a:pPr>
                      <a:endParaRPr dirty="0"/>
                    </a:p>
                  </a:txBody>
                  <a:tcPr marL="91425" marR="91425" marT="91425" marB="91425">
                    <a:solidFill>
                      <a:srgbClr val="D9EAD3"/>
                    </a:solidFill>
                  </a:tcPr>
                </a:tc>
                <a:tc>
                  <a:txBody>
                    <a:bodyPr/>
                    <a:lstStyle/>
                    <a:p>
                      <a:pPr marL="0" lvl="0" indent="0" algn="just" rtl="0">
                        <a:lnSpc>
                          <a:spcPct val="100000"/>
                        </a:lnSpc>
                        <a:spcBef>
                          <a:spcPts val="0"/>
                        </a:spcBef>
                        <a:spcAft>
                          <a:spcPts val="0"/>
                        </a:spcAft>
                        <a:buNone/>
                      </a:pPr>
                      <a:r>
                        <a:rPr lang="en-US" sz="1400" i="0" dirty="0" smtClean="0">
                          <a:solidFill>
                            <a:schemeClr val="tx1"/>
                          </a:solidFill>
                          <a:highlight>
                            <a:schemeClr val="lt1"/>
                          </a:highlight>
                          <a:latin typeface="Open Sans Light"/>
                          <a:ea typeface="Open Sans Light"/>
                          <a:cs typeface="Open Sans Light"/>
                          <a:sym typeface="Open Sans Light"/>
                        </a:rPr>
                        <a:t>1-the total volume</a:t>
                      </a:r>
                      <a:r>
                        <a:rPr lang="en-US" sz="1400" i="0" baseline="0" dirty="0" smtClean="0">
                          <a:solidFill>
                            <a:schemeClr val="tx1"/>
                          </a:solidFill>
                          <a:highlight>
                            <a:schemeClr val="lt1"/>
                          </a:highlight>
                          <a:latin typeface="Open Sans Light"/>
                          <a:ea typeface="Open Sans Light"/>
                          <a:cs typeface="Open Sans Light"/>
                          <a:sym typeface="Open Sans Light"/>
                        </a:rPr>
                        <a:t> of sales when running campaign</a:t>
                      </a:r>
                    </a:p>
                    <a:p>
                      <a:pPr marL="0" lvl="0" indent="0" algn="just" rtl="0">
                        <a:lnSpc>
                          <a:spcPct val="100000"/>
                        </a:lnSpc>
                        <a:spcBef>
                          <a:spcPts val="0"/>
                        </a:spcBef>
                        <a:spcAft>
                          <a:spcPts val="0"/>
                        </a:spcAft>
                        <a:buNone/>
                      </a:pPr>
                      <a:r>
                        <a:rPr lang="en-US" sz="1400" i="0" baseline="0" dirty="0" smtClean="0">
                          <a:solidFill>
                            <a:schemeClr val="tx1"/>
                          </a:solidFill>
                          <a:highlight>
                            <a:schemeClr val="lt1"/>
                          </a:highlight>
                          <a:latin typeface="Open Sans Light"/>
                          <a:ea typeface="Open Sans Light"/>
                          <a:cs typeface="Open Sans Light"/>
                          <a:sym typeface="Open Sans Light"/>
                        </a:rPr>
                        <a:t>2- The number of sales transactions during campaign </a:t>
                      </a:r>
                    </a:p>
                    <a:p>
                      <a:pPr marL="0" lvl="0" indent="0" algn="just" rtl="0">
                        <a:lnSpc>
                          <a:spcPct val="100000"/>
                        </a:lnSpc>
                        <a:spcBef>
                          <a:spcPts val="0"/>
                        </a:spcBef>
                        <a:spcAft>
                          <a:spcPts val="0"/>
                        </a:spcAft>
                        <a:buNone/>
                      </a:pPr>
                      <a:r>
                        <a:rPr lang="en-US" sz="1400" i="0" baseline="0" dirty="0" smtClean="0">
                          <a:solidFill>
                            <a:schemeClr val="tx1"/>
                          </a:solidFill>
                          <a:highlight>
                            <a:schemeClr val="lt1"/>
                          </a:highlight>
                          <a:latin typeface="Open Sans Light"/>
                          <a:ea typeface="Open Sans Light"/>
                          <a:cs typeface="Open Sans Light"/>
                          <a:sym typeface="Open Sans Light"/>
                        </a:rPr>
                        <a:t>3- The number of items sold during campaign.</a:t>
                      </a:r>
                      <a:endParaRPr lang="en-US" sz="1400" i="0" dirty="0">
                        <a:solidFill>
                          <a:schemeClr val="tx1"/>
                        </a:solidFill>
                        <a:highlight>
                          <a:schemeClr val="lt1"/>
                        </a:highlight>
                        <a:latin typeface="Open Sans Light"/>
                        <a:ea typeface="Open Sans Light"/>
                        <a:cs typeface="Open Sans Light"/>
                        <a:sym typeface="Open Sans Light"/>
                      </a:endParaRPr>
                    </a:p>
                  </a:txBody>
                  <a:tcPr marL="91425" marR="91425" marT="91425" marB="91425">
                    <a:solidFill>
                      <a:schemeClr val="bg1"/>
                    </a:solidFill>
                  </a:tcPr>
                </a:tc>
                <a:tc>
                  <a:txBody>
                    <a:bodyPr/>
                    <a:lstStyle/>
                    <a:p>
                      <a:pPr marL="0" lvl="0" indent="0" algn="just" rtl="0">
                        <a:lnSpc>
                          <a:spcPct val="100000"/>
                        </a:lnSpc>
                        <a:spcBef>
                          <a:spcPts val="0"/>
                        </a:spcBef>
                        <a:spcAft>
                          <a:spcPts val="0"/>
                        </a:spcAft>
                        <a:buNone/>
                      </a:pPr>
                      <a:r>
                        <a:rPr lang="en-US" sz="1400" b="0" i="0" u="none" strike="noStrike" cap="none" dirty="0" smtClean="0">
                          <a:solidFill>
                            <a:schemeClr val="tx1"/>
                          </a:solidFill>
                          <a:highlight>
                            <a:schemeClr val="lt1"/>
                          </a:highlight>
                          <a:latin typeface="Arial"/>
                          <a:ea typeface="Open Sans Light"/>
                          <a:cs typeface="Open Sans Light"/>
                          <a:sym typeface="Open Sans Light"/>
                        </a:rPr>
                        <a:t>1- Increase sales by 5% </a:t>
                      </a:r>
                      <a:r>
                        <a:rPr lang="en-US" sz="1400" b="0" i="0" u="none" strike="noStrike" cap="none" dirty="0" smtClean="0">
                          <a:solidFill>
                            <a:schemeClr val="tx1"/>
                          </a:solidFill>
                          <a:effectLst/>
                          <a:latin typeface="Arial"/>
                          <a:ea typeface="Arial"/>
                          <a:cs typeface="Arial"/>
                          <a:sym typeface="Arial"/>
                        </a:rPr>
                        <a:t>in the first quarter over last year</a:t>
                      </a:r>
                      <a:r>
                        <a:rPr lang="en-US" sz="1400" b="0" i="0" u="none" strike="noStrike" cap="none" dirty="0" smtClean="0">
                          <a:solidFill>
                            <a:schemeClr val="tx1"/>
                          </a:solidFill>
                          <a:highlight>
                            <a:schemeClr val="lt1"/>
                          </a:highlight>
                          <a:latin typeface="Arial"/>
                          <a:ea typeface="Open Sans Light"/>
                          <a:cs typeface="Open Sans Light"/>
                          <a:sym typeface="Open Sans Light"/>
                        </a:rPr>
                        <a:t>.</a:t>
                      </a:r>
                    </a:p>
                    <a:p>
                      <a:pPr marL="0" lvl="0" indent="0" algn="just" rtl="0">
                        <a:lnSpc>
                          <a:spcPct val="100000"/>
                        </a:lnSpc>
                        <a:spcBef>
                          <a:spcPts val="0"/>
                        </a:spcBef>
                        <a:spcAft>
                          <a:spcPts val="0"/>
                        </a:spcAft>
                        <a:buNone/>
                      </a:pPr>
                      <a:r>
                        <a:rPr lang="en-US" sz="1400" b="0" i="0" u="none" strike="noStrike" cap="none" dirty="0" smtClean="0">
                          <a:solidFill>
                            <a:schemeClr val="tx1"/>
                          </a:solidFill>
                          <a:highlight>
                            <a:schemeClr val="lt1"/>
                          </a:highlight>
                          <a:latin typeface="Arial"/>
                          <a:ea typeface="Open Sans Light"/>
                          <a:cs typeface="Open Sans Light"/>
                          <a:sym typeface="Open Sans Light"/>
                        </a:rPr>
                        <a:t>2- increase number of transactions of 1% </a:t>
                      </a:r>
                      <a:r>
                        <a:rPr lang="en-US" sz="1400" b="0" i="0" u="none" strike="noStrike" cap="none" dirty="0" smtClean="0">
                          <a:solidFill>
                            <a:schemeClr val="tx1"/>
                          </a:solidFill>
                          <a:effectLst/>
                          <a:latin typeface="Arial"/>
                          <a:ea typeface="Arial"/>
                          <a:cs typeface="Arial"/>
                          <a:sym typeface="Arial"/>
                        </a:rPr>
                        <a:t>in the first quarter over last year</a:t>
                      </a:r>
                      <a:r>
                        <a:rPr lang="en-US" sz="1400" b="0" i="0" u="none" strike="noStrike" cap="none" baseline="0" dirty="0" smtClean="0">
                          <a:solidFill>
                            <a:schemeClr val="tx1"/>
                          </a:solidFill>
                          <a:highlight>
                            <a:schemeClr val="lt1"/>
                          </a:highlight>
                          <a:latin typeface="Arial"/>
                          <a:ea typeface="Open Sans Light"/>
                          <a:cs typeface="Open Sans Light"/>
                          <a:sym typeface="Open Sans Light"/>
                        </a:rPr>
                        <a:t>.</a:t>
                      </a:r>
                    </a:p>
                    <a:p>
                      <a:pPr marL="0" lvl="0" indent="0" algn="just" rtl="0">
                        <a:lnSpc>
                          <a:spcPct val="100000"/>
                        </a:lnSpc>
                        <a:spcBef>
                          <a:spcPts val="0"/>
                        </a:spcBef>
                        <a:spcAft>
                          <a:spcPts val="0"/>
                        </a:spcAft>
                        <a:buNone/>
                      </a:pPr>
                      <a:r>
                        <a:rPr lang="en-US" sz="1400" b="0" i="0" u="none" strike="noStrike" cap="none" baseline="0" dirty="0" smtClean="0">
                          <a:solidFill>
                            <a:schemeClr val="tx1"/>
                          </a:solidFill>
                          <a:highlight>
                            <a:schemeClr val="lt1"/>
                          </a:highlight>
                          <a:latin typeface="Arial"/>
                          <a:ea typeface="Open Sans Light"/>
                          <a:cs typeface="Open Sans Light"/>
                          <a:sym typeface="Open Sans Light"/>
                        </a:rPr>
                        <a:t>3- Increase items by 1% </a:t>
                      </a:r>
                      <a:r>
                        <a:rPr lang="en-US" sz="1400" b="0" i="0" u="none" strike="noStrike" cap="none" dirty="0" smtClean="0">
                          <a:solidFill>
                            <a:schemeClr val="tx1"/>
                          </a:solidFill>
                          <a:effectLst/>
                          <a:latin typeface="Arial"/>
                          <a:ea typeface="Arial"/>
                          <a:cs typeface="Arial"/>
                          <a:sym typeface="Arial"/>
                        </a:rPr>
                        <a:t>in the first quarter over last year.</a:t>
                      </a:r>
                      <a:endParaRPr lang="en-US" sz="1400" b="0" i="0" u="none" strike="noStrike" cap="none" dirty="0" smtClean="0">
                        <a:solidFill>
                          <a:schemeClr val="tx1"/>
                        </a:solidFill>
                        <a:highlight>
                          <a:schemeClr val="lt1"/>
                        </a:highlight>
                        <a:latin typeface="Arial"/>
                        <a:ea typeface="Open Sans Light"/>
                        <a:cs typeface="Open Sans Light"/>
                        <a:sym typeface="Open Sans Light"/>
                      </a:endParaRPr>
                    </a:p>
                    <a:p>
                      <a:pPr marL="0" lvl="0" indent="0" algn="l" rtl="0">
                        <a:spcBef>
                          <a:spcPts val="0"/>
                        </a:spcBef>
                        <a:spcAft>
                          <a:spcPts val="0"/>
                        </a:spcAft>
                        <a:buNone/>
                      </a:pPr>
                      <a:endParaRPr dirty="0"/>
                    </a:p>
                  </a:txBody>
                  <a:tcPr marL="91425" marR="91425" marT="91425" marB="91425">
                    <a:solidFill>
                      <a:schemeClr val="bg1"/>
                    </a:solidFill>
                  </a:tcPr>
                </a:tc>
              </a:tr>
              <a:tr h="11838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ym typeface="Open Sans Light"/>
                        </a:rPr>
                        <a:t>Increase number of items sold per transactions</a:t>
                      </a:r>
                    </a:p>
                    <a:p>
                      <a:pPr marL="0" lvl="0" indent="0" algn="l" rtl="0">
                        <a:spcBef>
                          <a:spcPts val="0"/>
                        </a:spcBef>
                        <a:spcAft>
                          <a:spcPts val="0"/>
                        </a:spcAft>
                        <a:buNone/>
                      </a:pPr>
                      <a:endParaRPr dirty="0"/>
                    </a:p>
                  </a:txBody>
                  <a:tcPr marL="91425" marR="91425" marT="91425" marB="91425">
                    <a:solidFill>
                      <a:srgbClr val="D9EAD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ym typeface="Open Sans Light"/>
                        </a:rPr>
                        <a:t>1- Number of items sold</a:t>
                      </a:r>
                      <a:r>
                        <a:rPr lang="en-US" baseline="0" dirty="0" smtClean="0">
                          <a:sym typeface="Open Sans Light"/>
                        </a:rPr>
                        <a:t> </a:t>
                      </a:r>
                      <a:r>
                        <a:rPr lang="en-US" dirty="0" smtClean="0">
                          <a:sym typeface="Open Sans Light"/>
                        </a:rPr>
                        <a:t>per transaction</a:t>
                      </a:r>
                      <a:endParaRPr lang="en-US" dirty="0" smtClean="0">
                        <a:sym typeface="Open Sans"/>
                      </a:endParaRPr>
                    </a:p>
                    <a:p>
                      <a:pPr marL="0" lvl="0" indent="0" algn="l" rtl="0">
                        <a:spcBef>
                          <a:spcPts val="0"/>
                        </a:spcBef>
                        <a:spcAft>
                          <a:spcPts val="0"/>
                        </a:spcAft>
                        <a:buNone/>
                      </a:pPr>
                      <a:endParaRPr dirty="0"/>
                    </a:p>
                  </a:txBody>
                  <a:tcPr marL="91425" marR="91425" marT="91425" marB="91425">
                    <a:solidFill>
                      <a:srgbClr val="B6D7A8"/>
                    </a:solidFill>
                  </a:tcPr>
                </a:tc>
                <a:tc>
                  <a:txBody>
                    <a:bodyPr/>
                    <a:lstStyle/>
                    <a:p>
                      <a:pPr marL="0" marR="0" lvl="0" indent="0" algn="l" defTabSz="914400" rtl="0" eaLnBrk="1" fontAlgn="auto" latinLnBrk="0" hangingPunct="1">
                        <a:lnSpc>
                          <a:spcPct val="115000"/>
                        </a:lnSpc>
                        <a:spcBef>
                          <a:spcPts val="0"/>
                        </a:spcBef>
                        <a:spcAft>
                          <a:spcPts val="1600"/>
                        </a:spcAft>
                        <a:buClr>
                          <a:schemeClr val="dk1"/>
                        </a:buClr>
                        <a:buSzPts val="1100"/>
                        <a:buFont typeface="Arial"/>
                        <a:buNone/>
                        <a:tabLst/>
                        <a:defRPr/>
                      </a:pPr>
                      <a:r>
                        <a:rPr lang="en" sz="2000" b="1" i="1" dirty="0" smtClean="0">
                          <a:solidFill>
                            <a:srgbClr val="525C65"/>
                          </a:solidFill>
                          <a:highlight>
                            <a:schemeClr val="lt1"/>
                          </a:highlight>
                          <a:latin typeface="Open Sans Light"/>
                          <a:ea typeface="Open Sans Light"/>
                          <a:cs typeface="Open Sans Light"/>
                          <a:sym typeface="Open Sans Light"/>
                        </a:rPr>
                        <a:t>-</a:t>
                      </a:r>
                      <a:r>
                        <a:rPr lang="en" sz="1400" b="0" i="0" u="none" strike="noStrike" cap="none" dirty="0" smtClean="0">
                          <a:solidFill>
                            <a:schemeClr val="tx1"/>
                          </a:solidFill>
                          <a:highlight>
                            <a:schemeClr val="lt1"/>
                          </a:highlight>
                          <a:latin typeface="Arial"/>
                          <a:ea typeface="Open Sans Light"/>
                          <a:cs typeface="Open Sans Light"/>
                          <a:sym typeface="Open Sans Light"/>
                        </a:rPr>
                        <a:t>Increase items from by 1% </a:t>
                      </a:r>
                      <a:r>
                        <a:rPr lang="en-US" sz="1400" b="0" i="0" u="none" strike="noStrike" cap="none" dirty="0" smtClean="0">
                          <a:solidFill>
                            <a:schemeClr val="tx1"/>
                          </a:solidFill>
                          <a:effectLst/>
                          <a:latin typeface="Arial"/>
                          <a:ea typeface="Arial"/>
                          <a:cs typeface="Arial"/>
                          <a:sym typeface="Arial"/>
                        </a:rPr>
                        <a:t>in the first quarter over last year.</a:t>
                      </a:r>
                      <a:endParaRPr lang="en-US" sz="1400" b="0" i="0" u="none" strike="noStrike" cap="none" dirty="0" smtClean="0">
                        <a:solidFill>
                          <a:schemeClr val="tx1"/>
                        </a:solidFill>
                        <a:highlight>
                          <a:schemeClr val="lt1"/>
                        </a:highlight>
                        <a:latin typeface="Arial"/>
                        <a:ea typeface="Open Sans Light"/>
                        <a:cs typeface="Open Sans Light"/>
                        <a:sym typeface="Open Sans Light"/>
                      </a:endParaRPr>
                    </a:p>
                    <a:p>
                      <a:pPr marL="0" lvl="0" indent="0" algn="l" rtl="0">
                        <a:spcBef>
                          <a:spcPts val="0"/>
                        </a:spcBef>
                        <a:spcAft>
                          <a:spcPts val="0"/>
                        </a:spcAft>
                        <a:buNone/>
                      </a:pPr>
                      <a:endParaRPr dirty="0"/>
                    </a:p>
                  </a:txBody>
                  <a:tcPr marL="91425" marR="91425" marT="91425" marB="91425">
                    <a:solidFill>
                      <a:schemeClr val="bg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0"/>
        <p:cNvGrpSpPr/>
        <p:nvPr/>
      </p:nvGrpSpPr>
      <p:grpSpPr>
        <a:xfrm>
          <a:off x="0" y="0"/>
          <a:ext cx="0" cy="0"/>
          <a:chOff x="0" y="0"/>
          <a:chExt cx="0" cy="0"/>
        </a:xfrm>
      </p:grpSpPr>
      <p:sp>
        <p:nvSpPr>
          <p:cNvPr id="331" name="Google Shape;331;p68"/>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Implementation Assessment</a:t>
            </a:r>
            <a:endParaRPr sz="3600">
              <a:solidFill>
                <a:srgbClr val="FAFBFC"/>
              </a:solidFill>
              <a:latin typeface="Open Sans"/>
              <a:ea typeface="Open Sans"/>
              <a:cs typeface="Open Sans"/>
              <a:sym typeface="Open Sans"/>
            </a:endParaRPr>
          </a:p>
        </p:txBody>
      </p:sp>
      <p:sp>
        <p:nvSpPr>
          <p:cNvPr id="332" name="Google Shape;332;p68"/>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6"/>
        <p:cNvGrpSpPr/>
        <p:nvPr/>
      </p:nvGrpSpPr>
      <p:grpSpPr>
        <a:xfrm>
          <a:off x="0" y="0"/>
          <a:ext cx="0" cy="0"/>
          <a:chOff x="0" y="0"/>
          <a:chExt cx="0" cy="0"/>
        </a:xfrm>
      </p:grpSpPr>
      <p:sp>
        <p:nvSpPr>
          <p:cNvPr id="337" name="Google Shape;337;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Current Implementation Assessment</a:t>
            </a:r>
            <a:endParaRPr sz="3200">
              <a:solidFill>
                <a:srgbClr val="02B3E4"/>
              </a:solidFill>
              <a:latin typeface="Open Sans Light"/>
              <a:ea typeface="Open Sans Light"/>
              <a:cs typeface="Open Sans Light"/>
              <a:sym typeface="Open Sans Light"/>
            </a:endParaRPr>
          </a:p>
        </p:txBody>
      </p:sp>
      <p:graphicFrame>
        <p:nvGraphicFramePr>
          <p:cNvPr id="338" name="Google Shape;338;p69"/>
          <p:cNvGraphicFramePr/>
          <p:nvPr>
            <p:extLst>
              <p:ext uri="{D42A27DB-BD31-4B8C-83A1-F6EECF244321}">
                <p14:modId xmlns:p14="http://schemas.microsoft.com/office/powerpoint/2010/main" val="1994500751"/>
              </p:ext>
            </p:extLst>
          </p:nvPr>
        </p:nvGraphicFramePr>
        <p:xfrm>
          <a:off x="374150" y="1990163"/>
          <a:ext cx="7011900" cy="7509437"/>
        </p:xfrm>
        <a:graphic>
          <a:graphicData uri="http://schemas.openxmlformats.org/drawingml/2006/table">
            <a:tbl>
              <a:tblPr>
                <a:noFill/>
                <a:tableStyleId>{A8A84DE6-D645-42DF-999D-95E340EFC814}</a:tableStyleId>
              </a:tblPr>
              <a:tblGrid>
                <a:gridCol w="7011900"/>
              </a:tblGrid>
              <a:tr h="1292292">
                <a:tc>
                  <a:txBody>
                    <a:bodyPr/>
                    <a:lstStyle/>
                    <a:p>
                      <a:pPr marL="0" lvl="0" indent="0" algn="l" rtl="0">
                        <a:lnSpc>
                          <a:spcPct val="115000"/>
                        </a:lnSpc>
                        <a:spcBef>
                          <a:spcPts val="0"/>
                        </a:spcBef>
                        <a:spcAft>
                          <a:spcPts val="1600"/>
                        </a:spcAft>
                        <a:buClr>
                          <a:schemeClr val="dk1"/>
                        </a:buClr>
                        <a:buSzPts val="1100"/>
                        <a:buFont typeface="Arial"/>
                        <a:buNone/>
                      </a:pPr>
                      <a:r>
                        <a:rPr lang="en" sz="2000" dirty="0">
                          <a:solidFill>
                            <a:srgbClr val="525C65"/>
                          </a:solidFill>
                          <a:latin typeface="Open Sans Light"/>
                          <a:ea typeface="Open Sans Light"/>
                          <a:cs typeface="Open Sans Light"/>
                          <a:sym typeface="Open Sans Light"/>
                        </a:rPr>
                        <a:t>Assess the current implementation of analytics for the account you’re using and provide discoveries and considerations in narrative form.</a:t>
                      </a:r>
                      <a:endParaRPr sz="2000" dirty="0">
                        <a:solidFill>
                          <a:srgbClr val="525C65"/>
                        </a:solidFill>
                        <a:latin typeface="Open Sans Light"/>
                        <a:ea typeface="Open Sans Light"/>
                        <a:cs typeface="Open Sans Light"/>
                        <a:sym typeface="Open Sans Light"/>
                      </a:endParaRPr>
                    </a:p>
                  </a:txBody>
                  <a:tcPr marL="91425" marR="91425" marT="91425" marB="91425">
                    <a:solidFill>
                      <a:srgbClr val="DBE2E8"/>
                    </a:solidFill>
                  </a:tcPr>
                </a:tc>
              </a:tr>
              <a:tr h="6217145">
                <a:tc>
                  <a:txBody>
                    <a:bodyPr/>
                    <a:lstStyle/>
                    <a:p>
                      <a:r>
                        <a:rPr lang="en-US" sz="1400" b="0" i="0" u="none" strike="noStrike" cap="none" dirty="0" smtClean="0">
                          <a:solidFill>
                            <a:srgbClr val="000000"/>
                          </a:solidFill>
                          <a:effectLst/>
                          <a:latin typeface="Arial"/>
                          <a:ea typeface="Arial"/>
                          <a:cs typeface="Arial"/>
                          <a:sym typeface="Arial"/>
                        </a:rPr>
                        <a:t>The main purpose of this implementation is to achieve the business objectives by checking through KPIs metrics and measuring by comparing it to last period time. Therefore, the output that should represent the result can be classified as:-</a:t>
                      </a:r>
                    </a:p>
                    <a:p>
                      <a:pPr lvl="0"/>
                      <a:r>
                        <a:rPr lang="en-US" sz="1400" b="1" i="0" u="none" strike="noStrike" cap="none" dirty="0" smtClean="0">
                          <a:solidFill>
                            <a:srgbClr val="000000"/>
                          </a:solidFill>
                          <a:effectLst/>
                          <a:latin typeface="Arial"/>
                          <a:ea typeface="Arial"/>
                          <a:cs typeface="Arial"/>
                          <a:sym typeface="Arial"/>
                        </a:rPr>
                        <a:t>Audience Overview report</a:t>
                      </a:r>
                      <a:r>
                        <a:rPr lang="en-US" sz="1400" b="0" i="0" u="none" strike="noStrike" cap="none" dirty="0" smtClean="0">
                          <a:solidFill>
                            <a:srgbClr val="000000"/>
                          </a:solidFill>
                          <a:effectLst/>
                          <a:latin typeface="Arial"/>
                          <a:ea typeface="Arial"/>
                          <a:cs typeface="Arial"/>
                          <a:sym typeface="Arial"/>
                        </a:rPr>
                        <a:t>: - that will include 1- a graph of total number of users per day.</a:t>
                      </a:r>
                    </a:p>
                    <a:p>
                      <a:pPr lvl="0"/>
                      <a:r>
                        <a:rPr lang="en-US" sz="1400" b="0" i="0" u="none" strike="noStrike" cap="none" dirty="0" smtClean="0">
                          <a:solidFill>
                            <a:srgbClr val="000000"/>
                          </a:solidFill>
                          <a:effectLst/>
                          <a:latin typeface="Arial"/>
                          <a:ea typeface="Arial"/>
                          <a:cs typeface="Arial"/>
                          <a:sym typeface="Arial"/>
                        </a:rPr>
                        <a:t>Metrics of (total number of users, total number of sessions, number of sessions/ users, total number of page views,   number of pages/sessions, average session durations, bounce rate). </a:t>
                      </a:r>
                    </a:p>
                    <a:p>
                      <a:pPr lvl="0"/>
                      <a:r>
                        <a:rPr lang="en-US" sz="1400" b="1" i="0" u="none" strike="noStrike" cap="none" dirty="0" smtClean="0">
                          <a:solidFill>
                            <a:srgbClr val="000000"/>
                          </a:solidFill>
                          <a:effectLst/>
                          <a:latin typeface="Arial"/>
                          <a:ea typeface="Arial"/>
                          <a:cs typeface="Arial"/>
                          <a:sym typeface="Arial"/>
                        </a:rPr>
                        <a:t>Behavior Overview report</a:t>
                      </a:r>
                      <a:r>
                        <a:rPr lang="en-US" sz="1400" b="0" i="0" u="none" strike="noStrike" cap="none" dirty="0" smtClean="0">
                          <a:solidFill>
                            <a:srgbClr val="000000"/>
                          </a:solidFill>
                          <a:effectLst/>
                          <a:latin typeface="Arial"/>
                          <a:ea typeface="Arial"/>
                          <a:cs typeface="Arial"/>
                          <a:sym typeface="Arial"/>
                        </a:rPr>
                        <a:t>:-  For Site Content </a:t>
                      </a:r>
                    </a:p>
                    <a:p>
                      <a:r>
                        <a:rPr lang="en-US" sz="1400" b="0" i="0" u="none" strike="noStrike" cap="none" dirty="0" smtClean="0">
                          <a:solidFill>
                            <a:srgbClr val="000000"/>
                          </a:solidFill>
                          <a:effectLst/>
                          <a:latin typeface="Arial"/>
                          <a:ea typeface="Arial"/>
                          <a:cs typeface="Arial"/>
                          <a:sym typeface="Arial"/>
                        </a:rPr>
                        <a:t>     - The page title and total number of page views for each page title</a:t>
                      </a:r>
                    </a:p>
                    <a:p>
                      <a:r>
                        <a:rPr lang="en-US" sz="1400" b="0" i="0" u="none" strike="noStrike" cap="none" dirty="0" smtClean="0">
                          <a:solidFill>
                            <a:srgbClr val="000000"/>
                          </a:solidFill>
                          <a:effectLst/>
                          <a:latin typeface="Arial"/>
                          <a:ea typeface="Arial"/>
                          <a:cs typeface="Arial"/>
                          <a:sym typeface="Arial"/>
                        </a:rPr>
                        <a:t>     - Page URL and total number of page views for each page URL</a:t>
                      </a:r>
                    </a:p>
                    <a:p>
                      <a:r>
                        <a:rPr lang="en-US" sz="1400" b="1" i="0" u="none" strike="noStrike" cap="none" dirty="0" smtClean="0">
                          <a:solidFill>
                            <a:srgbClr val="000000"/>
                          </a:solidFill>
                          <a:effectLst/>
                          <a:latin typeface="Arial"/>
                          <a:ea typeface="Arial"/>
                          <a:cs typeface="Arial"/>
                          <a:sym typeface="Arial"/>
                        </a:rPr>
                        <a:t>     </a:t>
                      </a:r>
                      <a:r>
                        <a:rPr lang="en-US" sz="1400" b="0" i="0" u="none" strike="noStrike" cap="none" dirty="0" smtClean="0">
                          <a:solidFill>
                            <a:srgbClr val="000000"/>
                          </a:solidFill>
                          <a:effectLst/>
                          <a:latin typeface="Arial"/>
                          <a:ea typeface="Arial"/>
                          <a:cs typeface="Arial"/>
                          <a:sym typeface="Arial"/>
                        </a:rPr>
                        <a:t>- Brand and total number of page views</a:t>
                      </a:r>
                    </a:p>
                    <a:p>
                      <a:pPr lvl="0"/>
                      <a:r>
                        <a:rPr lang="en-US" sz="1400" b="0" i="0" u="none" strike="noStrike" cap="none" dirty="0" smtClean="0">
                          <a:solidFill>
                            <a:srgbClr val="000000"/>
                          </a:solidFill>
                          <a:effectLst/>
                          <a:latin typeface="Arial"/>
                          <a:ea typeface="Arial"/>
                          <a:cs typeface="Arial"/>
                          <a:sym typeface="Arial"/>
                        </a:rPr>
                        <a:t>For Event Category: </a:t>
                      </a:r>
                    </a:p>
                    <a:p>
                      <a:pPr lvl="0"/>
                      <a:r>
                        <a:rPr lang="en-US" sz="1400" b="0" i="0" u="none" strike="noStrike" cap="none" dirty="0" smtClean="0">
                          <a:solidFill>
                            <a:srgbClr val="000000"/>
                          </a:solidFill>
                          <a:effectLst/>
                          <a:latin typeface="Arial"/>
                          <a:ea typeface="Arial"/>
                          <a:cs typeface="Arial"/>
                          <a:sym typeface="Arial"/>
                        </a:rPr>
                        <a:t>               Enhanced ecommerce</a:t>
                      </a:r>
                    </a:p>
                    <a:p>
                      <a:pPr lvl="0"/>
                      <a:r>
                        <a:rPr lang="en-US" sz="1400" b="0" i="0" u="none" strike="noStrike" cap="none" dirty="0" smtClean="0">
                          <a:solidFill>
                            <a:srgbClr val="000000"/>
                          </a:solidFill>
                          <a:effectLst/>
                          <a:latin typeface="Arial"/>
                          <a:ea typeface="Arial"/>
                          <a:cs typeface="Arial"/>
                          <a:sym typeface="Arial"/>
                        </a:rPr>
                        <a:t>               Contact Us</a:t>
                      </a:r>
                    </a:p>
                    <a:p>
                      <a:pPr lvl="0"/>
                      <a:r>
                        <a:rPr lang="en-US" sz="1400" b="0" i="0" u="none" strike="noStrike" cap="none" dirty="0" smtClean="0">
                          <a:solidFill>
                            <a:srgbClr val="000000"/>
                          </a:solidFill>
                          <a:effectLst/>
                          <a:latin typeface="Arial"/>
                          <a:ea typeface="Arial"/>
                          <a:cs typeface="Arial"/>
                          <a:sym typeface="Arial"/>
                        </a:rPr>
                        <a:t>               Scroll Depth  </a:t>
                      </a:r>
                    </a:p>
                    <a:p>
                      <a:pPr lvl="0"/>
                      <a:r>
                        <a:rPr lang="en-US" sz="1400" b="0" i="0" u="none" strike="noStrike" cap="none" dirty="0" smtClean="0">
                          <a:solidFill>
                            <a:srgbClr val="000000"/>
                          </a:solidFill>
                          <a:effectLst/>
                          <a:latin typeface="Arial"/>
                          <a:ea typeface="Arial"/>
                          <a:cs typeface="Arial"/>
                          <a:sym typeface="Arial"/>
                        </a:rPr>
                        <a:t>For Site search :  search word  and page  views  </a:t>
                      </a:r>
                    </a:p>
                    <a:p>
                      <a:pPr lvl="0"/>
                      <a:r>
                        <a:rPr lang="en-US" sz="1400" b="1" i="0" u="none" strike="noStrike" cap="none" dirty="0" smtClean="0">
                          <a:solidFill>
                            <a:srgbClr val="000000"/>
                          </a:solidFill>
                          <a:effectLst/>
                          <a:latin typeface="Arial"/>
                          <a:ea typeface="Arial"/>
                          <a:cs typeface="Arial"/>
                          <a:sym typeface="Arial"/>
                        </a:rPr>
                        <a:t>Acquisition Overview report:- comparing the data of the marketing channels that driving engagement among acquisition – behavior – conversion through these items </a:t>
                      </a:r>
                      <a:endParaRPr lang="en-US"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Acquisition 			Behavior			Conversion</a:t>
                      </a:r>
                    </a:p>
                    <a:p>
                      <a:r>
                        <a:rPr lang="en-US" sz="1400" b="0" i="0" u="none" strike="noStrike" cap="none" dirty="0" smtClean="0">
                          <a:solidFill>
                            <a:srgbClr val="000000"/>
                          </a:solidFill>
                          <a:effectLst/>
                          <a:latin typeface="Arial"/>
                          <a:ea typeface="Arial"/>
                          <a:cs typeface="Arial"/>
                          <a:sym typeface="Arial"/>
                        </a:rPr>
                        <a:t>Session – Users – New users	bounce rate – page/session 	goal conversion</a:t>
                      </a:r>
                    </a:p>
                    <a:p>
                      <a:r>
                        <a:rPr lang="en-US" sz="1400" b="0" i="0" u="none" strike="noStrike" cap="none" dirty="0" smtClean="0">
                          <a:solidFill>
                            <a:srgbClr val="000000"/>
                          </a:solidFill>
                          <a:effectLst/>
                          <a:latin typeface="Arial"/>
                          <a:ea typeface="Arial"/>
                          <a:cs typeface="Arial"/>
                          <a:sym typeface="Arial"/>
                        </a:rPr>
                        <a:t>                                                                                                       rate – goal completion</a:t>
                      </a:r>
                    </a:p>
                    <a:p>
                      <a:r>
                        <a:rPr lang="en-US" sz="1400" b="0" i="0" u="none" strike="noStrike" cap="none" dirty="0" smtClean="0">
                          <a:solidFill>
                            <a:srgbClr val="000000"/>
                          </a:solidFill>
                          <a:effectLst/>
                          <a:latin typeface="Arial"/>
                          <a:ea typeface="Arial"/>
                          <a:cs typeface="Arial"/>
                          <a:sym typeface="Arial"/>
                        </a:rPr>
                        <a:t>                                                                   Avg. session duration</a:t>
                      </a:r>
                    </a:p>
                    <a:p>
                      <a:pPr lvl="0"/>
                      <a:r>
                        <a:rPr lang="en-US" sz="1400" b="1" i="0" u="none" strike="noStrike" cap="none" dirty="0" smtClean="0">
                          <a:solidFill>
                            <a:srgbClr val="000000"/>
                          </a:solidFill>
                          <a:effectLst/>
                          <a:latin typeface="Arial"/>
                          <a:ea typeface="Arial"/>
                          <a:cs typeface="Arial"/>
                          <a:sym typeface="Arial"/>
                        </a:rPr>
                        <a:t>Ecommerce Report: - </a:t>
                      </a:r>
                      <a:r>
                        <a:rPr lang="en-US" sz="1400" b="0" i="0" u="none" strike="noStrike" cap="none" dirty="0" smtClean="0">
                          <a:solidFill>
                            <a:srgbClr val="000000"/>
                          </a:solidFill>
                          <a:effectLst/>
                          <a:latin typeface="Arial"/>
                          <a:ea typeface="Arial"/>
                          <a:cs typeface="Arial"/>
                          <a:sym typeface="Arial"/>
                        </a:rPr>
                        <a:t>should contains data of product.name, </a:t>
                      </a:r>
                      <a:r>
                        <a:rPr lang="en-US" sz="1400" b="0" i="0" u="none" strike="noStrike" cap="none" dirty="0" err="1" smtClean="0">
                          <a:solidFill>
                            <a:srgbClr val="000000"/>
                          </a:solidFill>
                          <a:effectLst/>
                          <a:latin typeface="Arial"/>
                          <a:ea typeface="Arial"/>
                          <a:cs typeface="Arial"/>
                          <a:sym typeface="Arial"/>
                        </a:rPr>
                        <a:t>product.details.view</a:t>
                      </a:r>
                      <a:r>
                        <a:rPr lang="en-US" sz="1400" b="0" i="0" u="none" strike="noStrike" cap="none" dirty="0" smtClean="0">
                          <a:solidFill>
                            <a:srgbClr val="000000"/>
                          </a:solidFill>
                          <a:effectLst/>
                          <a:latin typeface="Arial"/>
                          <a:ea typeface="Arial"/>
                          <a:cs typeface="Arial"/>
                          <a:sym typeface="Arial"/>
                        </a:rPr>
                        <a:t>, product. </a:t>
                      </a:r>
                      <a:r>
                        <a:rPr lang="en-US" sz="1400" b="0" i="0" u="none" strike="noStrike" cap="none" dirty="0" err="1" smtClean="0">
                          <a:solidFill>
                            <a:srgbClr val="000000"/>
                          </a:solidFill>
                          <a:effectLst/>
                          <a:latin typeface="Arial"/>
                          <a:ea typeface="Arial"/>
                          <a:cs typeface="Arial"/>
                          <a:sym typeface="Arial"/>
                        </a:rPr>
                        <a:t>add.cart</a:t>
                      </a:r>
                      <a:r>
                        <a:rPr lang="en-US" sz="1400" b="0" i="0" u="none" strike="noStrike" cap="none" dirty="0" smtClean="0">
                          <a:solidFill>
                            <a:srgbClr val="000000"/>
                          </a:solidFill>
                          <a:effectLst/>
                          <a:latin typeface="Arial"/>
                          <a:ea typeface="Arial"/>
                          <a:cs typeface="Arial"/>
                          <a:sym typeface="Arial"/>
                        </a:rPr>
                        <a:t>, product. revenue</a:t>
                      </a:r>
                    </a:p>
                    <a:p>
                      <a:r>
                        <a:rPr lang="en-US" sz="1400" b="1" i="0" u="none" strike="noStrike" cap="none" dirty="0" smtClean="0">
                          <a:solidFill>
                            <a:srgbClr val="000000"/>
                          </a:solidFill>
                          <a:effectLst/>
                          <a:latin typeface="Arial"/>
                          <a:ea typeface="Arial"/>
                          <a:cs typeface="Arial"/>
                          <a:sym typeface="Arial"/>
                        </a:rPr>
                        <a:t> </a:t>
                      </a:r>
                      <a:endParaRPr dirty="0">
                        <a:solidFill>
                          <a:srgbClr val="525C65"/>
                        </a:solidFill>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Discovery Survey - Objectives &amp; KPIs</a:t>
            </a:r>
            <a:endParaRPr sz="3200">
              <a:solidFill>
                <a:srgbClr val="02B3E4"/>
              </a:solidFill>
              <a:latin typeface="Open Sans Light"/>
              <a:ea typeface="Open Sans Light"/>
              <a:cs typeface="Open Sans Light"/>
              <a:sym typeface="Open Sans Light"/>
            </a:endParaRPr>
          </a:p>
        </p:txBody>
      </p:sp>
      <p:graphicFrame>
        <p:nvGraphicFramePr>
          <p:cNvPr id="187" name="Google Shape;187;p44"/>
          <p:cNvGraphicFramePr/>
          <p:nvPr>
            <p:extLst>
              <p:ext uri="{D42A27DB-BD31-4B8C-83A1-F6EECF244321}">
                <p14:modId xmlns:p14="http://schemas.microsoft.com/office/powerpoint/2010/main" val="532104910"/>
              </p:ext>
            </p:extLst>
          </p:nvPr>
        </p:nvGraphicFramePr>
        <p:xfrm>
          <a:off x="332600" y="1990175"/>
          <a:ext cx="7107300" cy="7320100"/>
        </p:xfrm>
        <a:graphic>
          <a:graphicData uri="http://schemas.openxmlformats.org/drawingml/2006/table">
            <a:tbl>
              <a:tblPr>
                <a:noFill/>
                <a:tableStyleId>{A8A84DE6-D645-42DF-999D-95E340EFC814}</a:tableStyleId>
              </a:tblPr>
              <a:tblGrid>
                <a:gridCol w="7107300"/>
              </a:tblGrid>
              <a:tr h="9133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Which of the following objectives apply to your organization? </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6406775">
                <a:tc>
                  <a:txBody>
                    <a:bodyPr/>
                    <a:lstStyle/>
                    <a:p>
                      <a:pPr marL="0" lvl="0" indent="0" algn="l" rtl="0">
                        <a:lnSpc>
                          <a:spcPct val="115000"/>
                        </a:lnSpc>
                        <a:spcBef>
                          <a:spcPts val="0"/>
                        </a:spcBef>
                        <a:spcAft>
                          <a:spcPts val="0"/>
                        </a:spcAft>
                        <a:buClr>
                          <a:schemeClr val="dk1"/>
                        </a:buClr>
                        <a:buSzPts val="1100"/>
                        <a:buFont typeface="Arial"/>
                        <a:buNone/>
                      </a:pPr>
                      <a:endParaRPr sz="2000" dirty="0">
                        <a:solidFill>
                          <a:srgbClr val="2E3D49"/>
                        </a:solidFill>
                        <a:latin typeface="Open Sans"/>
                        <a:ea typeface="Open Sans"/>
                        <a:cs typeface="Open Sans"/>
                        <a:sym typeface="Open Sans"/>
                      </a:endParaRPr>
                    </a:p>
                    <a:p>
                      <a:pPr marL="901700" lvl="1" indent="-342900" algn="l" rtl="0">
                        <a:lnSpc>
                          <a:spcPct val="115000"/>
                        </a:lnSpc>
                        <a:spcBef>
                          <a:spcPts val="160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Brand Awareness </a:t>
                      </a:r>
                      <a:endParaRPr sz="2000" dirty="0">
                        <a:solidFill>
                          <a:srgbClr val="2E3D49"/>
                        </a:solidFill>
                        <a:latin typeface="Open Sans Light"/>
                        <a:ea typeface="Open Sans Light"/>
                        <a:cs typeface="Open Sans Light"/>
                        <a:sym typeface="Open Sans Light"/>
                      </a:endParaRPr>
                    </a:p>
                    <a:p>
                      <a:pPr marL="901700" lvl="1" indent="-3429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Ecommerce Revenue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Lead Generation/Form Submissions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Phone Calls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Content Consumption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User Support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Subscription-based revenue</a:t>
                      </a:r>
                      <a:endParaRPr sz="2000" dirty="0">
                        <a:solidFill>
                          <a:srgbClr val="2E3D49"/>
                        </a:solidFill>
                        <a:latin typeface="Open Sans Light"/>
                        <a:ea typeface="Open Sans Light"/>
                        <a:cs typeface="Open Sans Light"/>
                        <a:sym typeface="Open Sans Light"/>
                      </a:endParaRPr>
                    </a:p>
                    <a:p>
                      <a:pPr marL="0" lvl="0" indent="0" algn="l" rtl="0">
                        <a:lnSpc>
                          <a:spcPct val="115000"/>
                        </a:lnSpc>
                        <a:spcBef>
                          <a:spcPts val="1600"/>
                        </a:spcBef>
                        <a:spcAft>
                          <a:spcPts val="0"/>
                        </a:spcAft>
                        <a:buClr>
                          <a:schemeClr val="dk1"/>
                        </a:buClr>
                        <a:buSzPts val="1100"/>
                        <a:buFont typeface="Arial"/>
                        <a:buNone/>
                      </a:pPr>
                      <a:endParaRPr sz="2000" dirty="0">
                        <a:solidFill>
                          <a:srgbClr val="7D97AD"/>
                        </a:solidFill>
                        <a:latin typeface="Open Sans"/>
                        <a:ea typeface="Open Sans"/>
                        <a:cs typeface="Open Sans"/>
                        <a:sym typeface="Open Sans"/>
                      </a:endParaRPr>
                    </a:p>
                    <a:p>
                      <a:pPr marL="0" lvl="0" indent="0" algn="l" rtl="0">
                        <a:lnSpc>
                          <a:spcPct val="115000"/>
                        </a:lnSpc>
                        <a:spcBef>
                          <a:spcPts val="1600"/>
                        </a:spcBef>
                        <a:spcAft>
                          <a:spcPts val="0"/>
                        </a:spcAft>
                        <a:buClr>
                          <a:schemeClr val="dk1"/>
                        </a:buClr>
                        <a:buSzPts val="1100"/>
                        <a:buFont typeface="Arial"/>
                        <a:buNone/>
                      </a:pPr>
                      <a:endParaRPr sz="2000" dirty="0">
                        <a:solidFill>
                          <a:srgbClr val="7D97AD"/>
                        </a:solidFill>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endParaRPr sz="2000" dirty="0">
                        <a:solidFill>
                          <a:schemeClr val="dk1"/>
                        </a:solidFill>
                      </a:endParaRPr>
                    </a:p>
                    <a:p>
                      <a:pPr marL="0" lvl="0" indent="0" algn="l" rtl="0">
                        <a:spcBef>
                          <a:spcPts val="0"/>
                        </a:spcBef>
                        <a:spcAft>
                          <a:spcPts val="0"/>
                        </a:spcAft>
                        <a:buNone/>
                      </a:pPr>
                      <a:endParaRPr sz="2000" dirty="0">
                        <a:solidFill>
                          <a:srgbClr val="2E3D49"/>
                        </a:solidFill>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Questions the New Implementation Must Answer</a:t>
            </a:r>
            <a:endParaRPr sz="3200">
              <a:solidFill>
                <a:srgbClr val="02B3E4"/>
              </a:solidFill>
              <a:latin typeface="Open Sans Light"/>
              <a:ea typeface="Open Sans Light"/>
              <a:cs typeface="Open Sans Light"/>
              <a:sym typeface="Open Sans Light"/>
            </a:endParaRPr>
          </a:p>
        </p:txBody>
      </p:sp>
      <p:graphicFrame>
        <p:nvGraphicFramePr>
          <p:cNvPr id="344" name="Google Shape;344;p70"/>
          <p:cNvGraphicFramePr/>
          <p:nvPr>
            <p:extLst>
              <p:ext uri="{D42A27DB-BD31-4B8C-83A1-F6EECF244321}">
                <p14:modId xmlns:p14="http://schemas.microsoft.com/office/powerpoint/2010/main" val="490044343"/>
              </p:ext>
            </p:extLst>
          </p:nvPr>
        </p:nvGraphicFramePr>
        <p:xfrm>
          <a:off x="395125" y="2209638"/>
          <a:ext cx="6982150" cy="7732737"/>
        </p:xfrm>
        <a:graphic>
          <a:graphicData uri="http://schemas.openxmlformats.org/drawingml/2006/table">
            <a:tbl>
              <a:tblPr>
                <a:noFill/>
                <a:tableStyleId>{A8A84DE6-D645-42DF-999D-95E340EFC814}</a:tableStyleId>
              </a:tblPr>
              <a:tblGrid>
                <a:gridCol w="440400"/>
                <a:gridCol w="6541750"/>
              </a:tblGrid>
              <a:tr h="942700">
                <a:tc gridSpan="2">
                  <a:txBody>
                    <a:bodyPr/>
                    <a:lstStyle/>
                    <a:p>
                      <a:pPr marL="0" lvl="0" indent="0" algn="l" rtl="0">
                        <a:lnSpc>
                          <a:spcPct val="115000"/>
                        </a:lnSpc>
                        <a:spcBef>
                          <a:spcPts val="0"/>
                        </a:spcBef>
                        <a:spcAft>
                          <a:spcPts val="1600"/>
                        </a:spcAft>
                        <a:buNone/>
                      </a:pPr>
                      <a:r>
                        <a:rPr lang="en" sz="2000" dirty="0">
                          <a:solidFill>
                            <a:srgbClr val="525C65"/>
                          </a:solidFill>
                          <a:highlight>
                            <a:schemeClr val="lt1"/>
                          </a:highlight>
                          <a:latin typeface="Open Sans Light"/>
                          <a:ea typeface="Open Sans Light"/>
                          <a:cs typeface="Open Sans Light"/>
                          <a:sym typeface="Open Sans Light"/>
                        </a:rPr>
                        <a:t>List questions that you want the current implementation to answer that it currently does not.</a:t>
                      </a:r>
                      <a:endParaRPr sz="2000" dirty="0">
                        <a:solidFill>
                          <a:srgbClr val="525C65"/>
                        </a:solidFill>
                        <a:highlight>
                          <a:srgbClr val="FFFFFF"/>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789450">
                <a:tc>
                  <a:txBody>
                    <a:bodyPr/>
                    <a:lstStyle/>
                    <a:p>
                      <a:pPr marL="0" lvl="0" indent="0" algn="l" rtl="0">
                        <a:lnSpc>
                          <a:spcPct val="115000"/>
                        </a:lnSpc>
                        <a:spcBef>
                          <a:spcPts val="0"/>
                        </a:spcBef>
                        <a:spcAft>
                          <a:spcPts val="1600"/>
                        </a:spcAft>
                        <a:buNone/>
                      </a:pPr>
                      <a:r>
                        <a:rPr lang="en" sz="1800">
                          <a:solidFill>
                            <a:srgbClr val="525C65"/>
                          </a:solidFill>
                          <a:latin typeface="Open Sans"/>
                          <a:ea typeface="Open Sans"/>
                          <a:cs typeface="Open Sans"/>
                          <a:sym typeface="Open Sans"/>
                        </a:rPr>
                        <a:t>1</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600" i="1" dirty="0">
                          <a:solidFill>
                            <a:srgbClr val="525C65"/>
                          </a:solidFill>
                          <a:highlight>
                            <a:schemeClr val="lt1"/>
                          </a:highlight>
                          <a:latin typeface="Open Sans Light"/>
                          <a:ea typeface="Open Sans Light"/>
                          <a:cs typeface="Open Sans Light"/>
                          <a:sym typeface="Open Sans Light"/>
                        </a:rPr>
                        <a:t>Question for new implementation to answer #1 (required</a:t>
                      </a:r>
                      <a:r>
                        <a:rPr lang="en" sz="1600" i="1" dirty="0" smtClean="0">
                          <a:solidFill>
                            <a:srgbClr val="525C65"/>
                          </a:solidFill>
                          <a:highlight>
                            <a:schemeClr val="lt1"/>
                          </a:highlight>
                          <a:latin typeface="Open Sans Light"/>
                          <a:ea typeface="Open Sans Light"/>
                          <a:cs typeface="Open Sans Light"/>
                          <a:sym typeface="Open Sans Light"/>
                        </a:rPr>
                        <a:t>)</a:t>
                      </a:r>
                    </a:p>
                    <a:p>
                      <a:pPr marL="0" lvl="0" indent="0" algn="l" rtl="0">
                        <a:lnSpc>
                          <a:spcPct val="115000"/>
                        </a:lnSpc>
                        <a:spcBef>
                          <a:spcPts val="0"/>
                        </a:spcBef>
                        <a:spcAft>
                          <a:spcPts val="1600"/>
                        </a:spcAft>
                        <a:buNone/>
                      </a:pPr>
                      <a:r>
                        <a:rPr lang="en" sz="1600" b="0" i="0" dirty="0" smtClean="0">
                          <a:solidFill>
                            <a:schemeClr val="tx1"/>
                          </a:solidFill>
                          <a:highlight>
                            <a:schemeClr val="lt1"/>
                          </a:highlight>
                          <a:latin typeface="Open Sans Light"/>
                          <a:ea typeface="Open Sans Light"/>
                          <a:cs typeface="Open Sans Light"/>
                          <a:sym typeface="Open Sans Light"/>
                        </a:rPr>
                        <a:t>Which channels are driving engagment to website?</a:t>
                      </a:r>
                      <a:endParaRPr lang="en" sz="1600" b="0" i="0" dirty="0" smtClean="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37100">
                <a:tc>
                  <a:txBody>
                    <a:bodyPr/>
                    <a:lstStyle/>
                    <a:p>
                      <a:pPr marL="0" lvl="0" indent="0" algn="l" rtl="0">
                        <a:lnSpc>
                          <a:spcPct val="115000"/>
                        </a:lnSpc>
                        <a:spcBef>
                          <a:spcPts val="0"/>
                        </a:spcBef>
                        <a:spcAft>
                          <a:spcPts val="0"/>
                        </a:spcAft>
                        <a:buNone/>
                      </a:pPr>
                      <a:r>
                        <a:rPr lang="en"/>
                        <a:t>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600" i="1" dirty="0">
                          <a:solidFill>
                            <a:srgbClr val="525C65"/>
                          </a:solidFill>
                          <a:highlight>
                            <a:schemeClr val="lt1"/>
                          </a:highlight>
                          <a:latin typeface="Open Sans Light"/>
                          <a:ea typeface="Open Sans Light"/>
                          <a:cs typeface="Open Sans Light"/>
                          <a:sym typeface="Open Sans Light"/>
                        </a:rPr>
                        <a:t>Question for new implementation to answer #2 (required</a:t>
                      </a:r>
                      <a:r>
                        <a:rPr lang="en" sz="16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400" i="0" dirty="0" smtClean="0">
                          <a:solidFill>
                            <a:schemeClr val="tx1"/>
                          </a:solidFill>
                          <a:highlight>
                            <a:schemeClr val="lt1"/>
                          </a:highlight>
                          <a:latin typeface="Open Sans Light"/>
                          <a:ea typeface="Open Sans Light"/>
                          <a:cs typeface="Open Sans Light"/>
                          <a:sym typeface="Open Sans Light"/>
                        </a:rPr>
                        <a:t>What</a:t>
                      </a:r>
                      <a:r>
                        <a:rPr lang="en-US" sz="1400" i="0" baseline="0" dirty="0" smtClean="0">
                          <a:solidFill>
                            <a:schemeClr val="tx1"/>
                          </a:solidFill>
                          <a:highlight>
                            <a:schemeClr val="lt1"/>
                          </a:highlight>
                          <a:latin typeface="Open Sans Light"/>
                          <a:ea typeface="Open Sans Light"/>
                          <a:cs typeface="Open Sans Light"/>
                          <a:sym typeface="Open Sans Light"/>
                        </a:rPr>
                        <a:t> is the total n</a:t>
                      </a:r>
                      <a:r>
                        <a:rPr lang="en-US" sz="1400" i="0" dirty="0" smtClean="0">
                          <a:solidFill>
                            <a:schemeClr val="tx1"/>
                          </a:solidFill>
                          <a:highlight>
                            <a:schemeClr val="lt1"/>
                          </a:highlight>
                          <a:latin typeface="Open Sans Light"/>
                          <a:ea typeface="Open Sans Light"/>
                          <a:cs typeface="Open Sans Light"/>
                          <a:sym typeface="Open Sans Light"/>
                        </a:rPr>
                        <a:t>umber of each product category sold per transaction?</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12825">
                <a:tc>
                  <a:txBody>
                    <a:bodyPr/>
                    <a:lstStyle/>
                    <a:p>
                      <a:pPr marL="0" lvl="0" indent="0" algn="l" rtl="0">
                        <a:lnSpc>
                          <a:spcPct val="115000"/>
                        </a:lnSpc>
                        <a:spcBef>
                          <a:spcPts val="0"/>
                        </a:spcBef>
                        <a:spcAft>
                          <a:spcPts val="0"/>
                        </a:spcAft>
                        <a:buNone/>
                      </a:pPr>
                      <a:r>
                        <a:rPr lang="en"/>
                        <a:t>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600" i="1" dirty="0">
                          <a:solidFill>
                            <a:srgbClr val="525C65"/>
                          </a:solidFill>
                          <a:highlight>
                            <a:schemeClr val="lt1"/>
                          </a:highlight>
                          <a:latin typeface="Open Sans Light"/>
                          <a:ea typeface="Open Sans Light"/>
                          <a:cs typeface="Open Sans Light"/>
                          <a:sym typeface="Open Sans Light"/>
                        </a:rPr>
                        <a:t>Question for new implementation to answer #3 (required</a:t>
                      </a:r>
                      <a:r>
                        <a:rPr lang="en" sz="16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400" i="0" dirty="0" smtClean="0">
                          <a:solidFill>
                            <a:schemeClr val="tx1"/>
                          </a:solidFill>
                          <a:highlight>
                            <a:schemeClr val="lt1"/>
                          </a:highlight>
                          <a:latin typeface="Open Sans Light"/>
                          <a:ea typeface="Open Sans Light"/>
                          <a:cs typeface="Open Sans Light"/>
                          <a:sym typeface="Open Sans Light"/>
                        </a:rPr>
                        <a:t>How many times of the details product viewed for each product type? </a:t>
                      </a:r>
                      <a:endParaRPr lang="en-US" sz="1400" i="0" dirty="0" smtClean="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96300">
                <a:tc>
                  <a:txBody>
                    <a:bodyPr/>
                    <a:lstStyle/>
                    <a:p>
                      <a:pPr marL="0" lvl="0" indent="0" algn="l" rtl="0">
                        <a:lnSpc>
                          <a:spcPct val="115000"/>
                        </a:lnSpc>
                        <a:spcBef>
                          <a:spcPts val="0"/>
                        </a:spcBef>
                        <a:spcAft>
                          <a:spcPts val="0"/>
                        </a:spcAft>
                        <a:buNone/>
                      </a:pPr>
                      <a:r>
                        <a:rPr lang="en"/>
                        <a:t>4</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600" i="1" dirty="0">
                          <a:solidFill>
                            <a:srgbClr val="525C65"/>
                          </a:solidFill>
                          <a:highlight>
                            <a:schemeClr val="lt1"/>
                          </a:highlight>
                          <a:latin typeface="Open Sans Light"/>
                          <a:ea typeface="Open Sans Light"/>
                          <a:cs typeface="Open Sans Light"/>
                          <a:sym typeface="Open Sans Light"/>
                        </a:rPr>
                        <a:t>Question for new implementation to answer #4 (required</a:t>
                      </a:r>
                      <a:r>
                        <a:rPr lang="en" sz="16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 sz="1600" i="0" dirty="0" smtClean="0">
                          <a:solidFill>
                            <a:schemeClr val="tx1"/>
                          </a:solidFill>
                          <a:highlight>
                            <a:schemeClr val="lt1"/>
                          </a:highlight>
                          <a:latin typeface="Open Sans Light"/>
                          <a:ea typeface="Open Sans Light"/>
                          <a:cs typeface="Open Sans Light"/>
                          <a:sym typeface="Open Sans Light"/>
                        </a:rPr>
                        <a:t>What is the total sales of each product category ?</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96300">
                <a:tc>
                  <a:txBody>
                    <a:bodyPr/>
                    <a:lstStyle/>
                    <a:p>
                      <a:pPr marL="0" lvl="0" indent="0" algn="l" rtl="0">
                        <a:lnSpc>
                          <a:spcPct val="115000"/>
                        </a:lnSpc>
                        <a:spcBef>
                          <a:spcPts val="0"/>
                        </a:spcBef>
                        <a:spcAft>
                          <a:spcPts val="1600"/>
                        </a:spcAft>
                        <a:buNone/>
                      </a:pPr>
                      <a:r>
                        <a:rPr lang="en" sz="1800" i="1">
                          <a:solidFill>
                            <a:srgbClr val="525C65"/>
                          </a:solidFill>
                          <a:latin typeface="Open Sans"/>
                          <a:ea typeface="Open Sans"/>
                          <a:cs typeface="Open Sans"/>
                          <a:sym typeface="Open Sans"/>
                        </a:rPr>
                        <a:t>5</a:t>
                      </a:r>
                      <a:endParaRPr sz="1800" i="1">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600" i="1" dirty="0">
                          <a:solidFill>
                            <a:srgbClr val="525C65"/>
                          </a:solidFill>
                          <a:highlight>
                            <a:schemeClr val="lt1"/>
                          </a:highlight>
                          <a:latin typeface="Open Sans Light"/>
                          <a:ea typeface="Open Sans Light"/>
                          <a:cs typeface="Open Sans Light"/>
                          <a:sym typeface="Open Sans Light"/>
                        </a:rPr>
                        <a:t>Question for new implementation to answer #5 (required</a:t>
                      </a:r>
                      <a:r>
                        <a:rPr lang="en" sz="16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600" i="0" dirty="0" smtClean="0">
                          <a:solidFill>
                            <a:schemeClr val="tx1"/>
                          </a:solidFill>
                          <a:highlight>
                            <a:schemeClr val="lt1"/>
                          </a:highlight>
                          <a:latin typeface="Open Sans Light"/>
                          <a:ea typeface="Open Sans Light"/>
                          <a:cs typeface="Open Sans Light"/>
                          <a:sym typeface="Open Sans Light"/>
                        </a:rPr>
                        <a:t>How many products that added to cart? </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29325">
                <a:tc>
                  <a:txBody>
                    <a:bodyPr/>
                    <a:lstStyle/>
                    <a:p>
                      <a:pPr marL="0" lvl="0" indent="0" algn="l" rtl="0">
                        <a:lnSpc>
                          <a:spcPct val="115000"/>
                        </a:lnSpc>
                        <a:spcBef>
                          <a:spcPts val="0"/>
                        </a:spcBef>
                        <a:spcAft>
                          <a:spcPts val="1600"/>
                        </a:spcAft>
                        <a:buNone/>
                      </a:pPr>
                      <a:r>
                        <a:rPr lang="en" sz="1800" i="1">
                          <a:solidFill>
                            <a:srgbClr val="525C65"/>
                          </a:solidFill>
                          <a:latin typeface="Open Sans"/>
                          <a:ea typeface="Open Sans"/>
                          <a:cs typeface="Open Sans"/>
                          <a:sym typeface="Open Sans"/>
                        </a:rPr>
                        <a:t>6</a:t>
                      </a:r>
                      <a:endParaRPr sz="1800" i="1">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600" i="1" dirty="0">
                          <a:solidFill>
                            <a:schemeClr val="dk2"/>
                          </a:solidFill>
                          <a:latin typeface="Open Sans Light"/>
                          <a:ea typeface="Open Sans Light"/>
                          <a:cs typeface="Open Sans Light"/>
                          <a:sym typeface="Open Sans Light"/>
                        </a:rPr>
                        <a:t>Question for new implementation to answer #6 (optional</a:t>
                      </a:r>
                      <a:r>
                        <a:rPr lang="en" sz="1600" i="1" dirty="0" smtClean="0">
                          <a:solidFill>
                            <a:schemeClr val="dk2"/>
                          </a:solidFill>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600" i="0" dirty="0" smtClean="0">
                          <a:solidFill>
                            <a:schemeClr val="tx1"/>
                          </a:solidFill>
                          <a:highlight>
                            <a:schemeClr val="lt1"/>
                          </a:highlight>
                          <a:latin typeface="Open Sans Light"/>
                          <a:ea typeface="Open Sans Light"/>
                          <a:cs typeface="Open Sans Light"/>
                          <a:sym typeface="Open Sans Light"/>
                        </a:rPr>
                        <a:t>What is the total sales of each product brand? </a:t>
                      </a:r>
                      <a:endParaRPr lang="en" sz="1600" i="0" dirty="0" smtClean="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96700">
                <a:tc>
                  <a:txBody>
                    <a:bodyPr/>
                    <a:lstStyle/>
                    <a:p>
                      <a:pPr marL="0" lvl="0" indent="0" algn="l" rtl="0">
                        <a:lnSpc>
                          <a:spcPct val="115000"/>
                        </a:lnSpc>
                        <a:spcBef>
                          <a:spcPts val="0"/>
                        </a:spcBef>
                        <a:spcAft>
                          <a:spcPts val="1600"/>
                        </a:spcAft>
                        <a:buNone/>
                      </a:pPr>
                      <a:r>
                        <a:rPr lang="en" sz="1800" i="1">
                          <a:solidFill>
                            <a:srgbClr val="525C65"/>
                          </a:solidFill>
                          <a:latin typeface="Open Sans"/>
                          <a:ea typeface="Open Sans"/>
                          <a:cs typeface="Open Sans"/>
                          <a:sym typeface="Open Sans"/>
                        </a:rPr>
                        <a:t>7</a:t>
                      </a:r>
                      <a:endParaRPr sz="1800" i="1">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600" i="1" dirty="0">
                          <a:solidFill>
                            <a:schemeClr val="dk2"/>
                          </a:solidFill>
                          <a:latin typeface="Open Sans Light"/>
                          <a:ea typeface="Open Sans Light"/>
                          <a:cs typeface="Open Sans Light"/>
                          <a:sym typeface="Open Sans Light"/>
                        </a:rPr>
                        <a:t>Question for new implementation to answer #7 (</a:t>
                      </a:r>
                      <a:r>
                        <a:rPr lang="en" sz="1600" i="1" dirty="0" smtClean="0">
                          <a:solidFill>
                            <a:schemeClr val="dk2"/>
                          </a:solidFill>
                          <a:latin typeface="Open Sans Light"/>
                          <a:ea typeface="Open Sans Light"/>
                          <a:cs typeface="Open Sans Light"/>
                          <a:sym typeface="Open Sans Light"/>
                        </a:rPr>
                        <a:t>optional)</a:t>
                      </a:r>
                      <a:endParaRPr lang="en-US" sz="1600" i="1" dirty="0" smtClean="0">
                        <a:solidFill>
                          <a:schemeClr val="dk2"/>
                        </a:solidFill>
                        <a:latin typeface="Open Sans Light"/>
                        <a:ea typeface="Open Sans Light"/>
                        <a:cs typeface="Open Sans Light"/>
                        <a:sym typeface="Open Sans Light"/>
                      </a:endParaRPr>
                    </a:p>
                    <a:p>
                      <a:pPr marL="0" lvl="0" indent="0" algn="l" rtl="0">
                        <a:lnSpc>
                          <a:spcPct val="115000"/>
                        </a:lnSpc>
                        <a:spcBef>
                          <a:spcPts val="0"/>
                        </a:spcBef>
                        <a:spcAft>
                          <a:spcPts val="1600"/>
                        </a:spcAft>
                        <a:buNone/>
                      </a:pPr>
                      <a:r>
                        <a:rPr lang="en-US" sz="1600" i="0" dirty="0" smtClean="0">
                          <a:solidFill>
                            <a:schemeClr val="tx1"/>
                          </a:solidFill>
                          <a:latin typeface="Open Sans Light"/>
                          <a:ea typeface="Open Sans Light"/>
                          <a:cs typeface="Open Sans Light"/>
                          <a:sym typeface="Open Sans Light"/>
                        </a:rPr>
                        <a:t>What is the total revenue ? and percentage</a:t>
                      </a:r>
                      <a:r>
                        <a:rPr lang="en-US" sz="1600" i="0" baseline="0" dirty="0" smtClean="0">
                          <a:solidFill>
                            <a:schemeClr val="tx1"/>
                          </a:solidFill>
                          <a:latin typeface="Open Sans Light"/>
                          <a:ea typeface="Open Sans Light"/>
                          <a:cs typeface="Open Sans Light"/>
                          <a:sym typeface="Open Sans Light"/>
                        </a:rPr>
                        <a:t> of ecommerce conversion rate to each product type?</a:t>
                      </a:r>
                      <a:endParaRPr sz="1600" i="0" dirty="0">
                        <a:solidFill>
                          <a:schemeClr val="tx1"/>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New Implementation Requirements</a:t>
            </a:r>
            <a:endParaRPr sz="3200">
              <a:solidFill>
                <a:srgbClr val="02B3E4"/>
              </a:solidFill>
              <a:latin typeface="Open Sans Light"/>
              <a:ea typeface="Open Sans Light"/>
              <a:cs typeface="Open Sans Light"/>
              <a:sym typeface="Open Sans Light"/>
            </a:endParaRPr>
          </a:p>
        </p:txBody>
      </p:sp>
      <p:graphicFrame>
        <p:nvGraphicFramePr>
          <p:cNvPr id="350" name="Google Shape;350;p71"/>
          <p:cNvGraphicFramePr/>
          <p:nvPr>
            <p:extLst>
              <p:ext uri="{D42A27DB-BD31-4B8C-83A1-F6EECF244321}">
                <p14:modId xmlns:p14="http://schemas.microsoft.com/office/powerpoint/2010/main" val="3941737511"/>
              </p:ext>
            </p:extLst>
          </p:nvPr>
        </p:nvGraphicFramePr>
        <p:xfrm>
          <a:off x="395125" y="1990188"/>
          <a:ext cx="6982150" cy="8689704"/>
        </p:xfrm>
        <a:graphic>
          <a:graphicData uri="http://schemas.openxmlformats.org/drawingml/2006/table">
            <a:tbl>
              <a:tblPr>
                <a:noFill/>
                <a:tableStyleId>{A8A84DE6-D645-42DF-999D-95E340EFC814}</a:tableStyleId>
              </a:tblPr>
              <a:tblGrid>
                <a:gridCol w="440400"/>
                <a:gridCol w="6541750"/>
              </a:tblGrid>
              <a:tr h="689550">
                <a:tc gridSpan="2">
                  <a:txBody>
                    <a:bodyPr/>
                    <a:lstStyle/>
                    <a:p>
                      <a:pPr marL="0" lvl="0" indent="0" algn="l" rtl="0">
                        <a:lnSpc>
                          <a:spcPct val="115000"/>
                        </a:lnSpc>
                        <a:spcBef>
                          <a:spcPts val="0"/>
                        </a:spcBef>
                        <a:spcAft>
                          <a:spcPts val="1600"/>
                        </a:spcAft>
                        <a:buNone/>
                      </a:pPr>
                      <a:r>
                        <a:rPr lang="en" sz="2000" dirty="0">
                          <a:solidFill>
                            <a:srgbClr val="525C65"/>
                          </a:solidFill>
                          <a:highlight>
                            <a:schemeClr val="lt1"/>
                          </a:highlight>
                          <a:latin typeface="Open Sans Light"/>
                          <a:ea typeface="Open Sans Light"/>
                          <a:cs typeface="Open Sans Light"/>
                          <a:sym typeface="Open Sans Light"/>
                        </a:rPr>
                        <a:t>Create and submit a list of implementation requirements that don’t already exist in the GA data set.</a:t>
                      </a:r>
                      <a:endParaRPr sz="2000" dirty="0">
                        <a:solidFill>
                          <a:srgbClr val="525C65"/>
                        </a:solidFill>
                        <a:highlight>
                          <a:srgbClr val="FFFFFF"/>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86232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smtClean="0">
                          <a:solidFill>
                            <a:srgbClr val="525C65"/>
                          </a:solidFill>
                          <a:highlight>
                            <a:schemeClr val="lt1"/>
                          </a:highlight>
                          <a:latin typeface="Open Sans Light"/>
                          <a:ea typeface="Open Sans Light"/>
                          <a:cs typeface="Open Sans Light"/>
                          <a:sym typeface="Open Sans Light"/>
                        </a:rPr>
                        <a:t>Implementation requirement #1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l" rtl="0">
                        <a:lnSpc>
                          <a:spcPct val="115000"/>
                        </a:lnSpc>
                        <a:spcBef>
                          <a:spcPts val="0"/>
                        </a:spcBef>
                        <a:spcAft>
                          <a:spcPts val="1600"/>
                        </a:spcAft>
                        <a:buNone/>
                      </a:pPr>
                      <a:r>
                        <a:rPr lang="en" sz="1600" i="0" dirty="0" smtClean="0">
                          <a:solidFill>
                            <a:schemeClr val="tx1"/>
                          </a:solidFill>
                          <a:highlight>
                            <a:schemeClr val="lt1"/>
                          </a:highlight>
                          <a:latin typeface="Open Sans Light"/>
                          <a:ea typeface="Open Sans Light"/>
                          <a:cs typeface="Open Sans Light"/>
                          <a:sym typeface="Open Sans Light"/>
                        </a:rPr>
                        <a:t>Event for men – Track men cloths</a:t>
                      </a:r>
                      <a:r>
                        <a:rPr lang="en" sz="1600" i="0" baseline="0" dirty="0" smtClean="0">
                          <a:solidFill>
                            <a:schemeClr val="tx1"/>
                          </a:solidFill>
                          <a:highlight>
                            <a:schemeClr val="lt1"/>
                          </a:highlight>
                          <a:latin typeface="Open Sans Light"/>
                          <a:ea typeface="Open Sans Light"/>
                          <a:cs typeface="Open Sans Light"/>
                          <a:sym typeface="Open Sans Light"/>
                        </a:rPr>
                        <a:t> only</a:t>
                      </a:r>
                      <a:endParaRPr lang="en" sz="1600" i="0" dirty="0" smtClean="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3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Implementation requirement #2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 sz="1600" i="0" dirty="0" smtClean="0">
                          <a:solidFill>
                            <a:schemeClr val="tx1"/>
                          </a:solidFill>
                          <a:highlight>
                            <a:schemeClr val="lt1"/>
                          </a:highlight>
                          <a:latin typeface="Open Sans Light"/>
                          <a:ea typeface="Open Sans Light"/>
                          <a:cs typeface="Open Sans Light"/>
                          <a:sym typeface="Open Sans Light"/>
                        </a:rPr>
                        <a:t>Event Category</a:t>
                      </a:r>
                      <a:r>
                        <a:rPr lang="en" sz="1600" i="0" baseline="0" dirty="0" smtClean="0">
                          <a:solidFill>
                            <a:schemeClr val="tx1"/>
                          </a:solidFill>
                          <a:highlight>
                            <a:schemeClr val="lt1"/>
                          </a:highlight>
                          <a:latin typeface="Open Sans Light"/>
                          <a:ea typeface="Open Sans Light"/>
                          <a:cs typeface="Open Sans Light"/>
                          <a:sym typeface="Open Sans Light"/>
                        </a:rPr>
                        <a:t> – Enhanced Ecommerce – Contuct Us - </a:t>
                      </a:r>
                      <a:r>
                        <a:rPr lang="en-US" sz="1600" b="0" i="0" u="none" strike="noStrike" cap="none" dirty="0" smtClean="0">
                          <a:solidFill>
                            <a:srgbClr val="000000"/>
                          </a:solidFill>
                          <a:effectLst/>
                          <a:latin typeface="Arial"/>
                          <a:ea typeface="Arial"/>
                          <a:cs typeface="Arial"/>
                          <a:sym typeface="Arial"/>
                        </a:rPr>
                        <a:t>Scroll Depth </a:t>
                      </a:r>
                      <a:endParaRPr lang="en" sz="1600" i="0" dirty="0" smtClean="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458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Implementation requirement #3 (</a:t>
                      </a:r>
                      <a:r>
                        <a:rPr lang="en" sz="1800" i="1" dirty="0" smtClean="0">
                          <a:solidFill>
                            <a:srgbClr val="525C65"/>
                          </a:solidFill>
                          <a:highlight>
                            <a:schemeClr val="lt1"/>
                          </a:highlight>
                          <a:latin typeface="Open Sans Light"/>
                          <a:ea typeface="Open Sans Light"/>
                          <a:cs typeface="Open Sans Light"/>
                          <a:sym typeface="Open Sans Light"/>
                        </a:rPr>
                        <a:t>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 sz="1800" i="0" dirty="0" smtClean="0">
                          <a:solidFill>
                            <a:schemeClr val="tx1"/>
                          </a:solidFill>
                          <a:highlight>
                            <a:schemeClr val="lt1"/>
                          </a:highlight>
                          <a:latin typeface="Open Sans Light"/>
                          <a:ea typeface="Open Sans Light"/>
                          <a:cs typeface="Open Sans Light"/>
                          <a:sym typeface="Open Sans Light"/>
                        </a:rPr>
                        <a:t>Event Action: Brand click</a:t>
                      </a:r>
                      <a:r>
                        <a:rPr lang="en" sz="1800" i="0" baseline="0" dirty="0" smtClean="0">
                          <a:solidFill>
                            <a:schemeClr val="tx1"/>
                          </a:solidFill>
                          <a:highlight>
                            <a:schemeClr val="lt1"/>
                          </a:highlight>
                          <a:latin typeface="Open Sans Light"/>
                          <a:ea typeface="Open Sans Light"/>
                          <a:cs typeface="Open Sans Light"/>
                          <a:sym typeface="Open Sans Light"/>
                        </a:rPr>
                        <a:t> – Add to cart – Remove from cart</a:t>
                      </a:r>
                      <a:endParaRPr lang="en" sz="1800" i="1" dirty="0" smtClean="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40081">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Implementation requirement #4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 sz="1600" i="0" dirty="0" smtClean="0">
                          <a:solidFill>
                            <a:schemeClr val="tx1"/>
                          </a:solidFill>
                          <a:highlight>
                            <a:schemeClr val="lt1"/>
                          </a:highlight>
                          <a:latin typeface="Open Sans Light"/>
                          <a:ea typeface="Open Sans Light"/>
                          <a:cs typeface="Open Sans Light"/>
                          <a:sym typeface="Open Sans Light"/>
                        </a:rPr>
                        <a:t>Event Label</a:t>
                      </a:r>
                      <a:r>
                        <a:rPr lang="en" sz="1600" i="0" baseline="0" dirty="0" smtClean="0">
                          <a:solidFill>
                            <a:schemeClr val="tx1"/>
                          </a:solidFill>
                          <a:highlight>
                            <a:schemeClr val="lt1"/>
                          </a:highlight>
                          <a:latin typeface="Open Sans Light"/>
                          <a:ea typeface="Open Sans Light"/>
                          <a:cs typeface="Open Sans Light"/>
                          <a:sym typeface="Open Sans Light"/>
                        </a:rPr>
                        <a:t> – Youtube each items, Android each items, Waze each itmes </a:t>
                      </a:r>
                      <a:endParaRPr lang="en" sz="1600" i="0" dirty="0" smtClean="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29350">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Implementation requirement #5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l" rtl="0">
                        <a:lnSpc>
                          <a:spcPct val="100000"/>
                        </a:lnSpc>
                        <a:spcBef>
                          <a:spcPts val="0"/>
                        </a:spcBef>
                        <a:spcAft>
                          <a:spcPts val="0"/>
                        </a:spcAft>
                        <a:buNone/>
                      </a:pPr>
                      <a:r>
                        <a:rPr lang="en" sz="1600" i="1" dirty="0" smtClean="0">
                          <a:solidFill>
                            <a:schemeClr val="tx1"/>
                          </a:solidFill>
                          <a:highlight>
                            <a:schemeClr val="lt1"/>
                          </a:highlight>
                          <a:latin typeface="Open Sans Light"/>
                          <a:ea typeface="Open Sans Light"/>
                          <a:cs typeface="Open Sans Light"/>
                          <a:sym typeface="Open Sans Light"/>
                        </a:rPr>
                        <a:t>What are the top cities of US by sessions ? </a:t>
                      </a:r>
                      <a:r>
                        <a:rPr lang="en-US" sz="1600" i="1" dirty="0" smtClean="0">
                          <a:solidFill>
                            <a:schemeClr val="tx1"/>
                          </a:solidFill>
                          <a:highlight>
                            <a:schemeClr val="lt1"/>
                          </a:highlight>
                          <a:latin typeface="Open Sans Light"/>
                          <a:ea typeface="Open Sans Light"/>
                          <a:cs typeface="Open Sans Light"/>
                          <a:sym typeface="Open Sans Light"/>
                        </a:rPr>
                        <a:t>A</a:t>
                      </a:r>
                      <a:r>
                        <a:rPr lang="en" sz="1600" i="1" dirty="0" smtClean="0">
                          <a:solidFill>
                            <a:schemeClr val="tx1"/>
                          </a:solidFill>
                          <a:highlight>
                            <a:schemeClr val="lt1"/>
                          </a:highlight>
                          <a:latin typeface="Open Sans Light"/>
                          <a:ea typeface="Open Sans Light"/>
                          <a:cs typeface="Open Sans Light"/>
                          <a:sym typeface="Open Sans Light"/>
                        </a:rPr>
                        <a:t>nd </a:t>
                      </a:r>
                    </a:p>
                    <a:p>
                      <a:pPr marL="0" lvl="0" indent="0" algn="l" rtl="0">
                        <a:lnSpc>
                          <a:spcPct val="100000"/>
                        </a:lnSpc>
                        <a:spcBef>
                          <a:spcPts val="0"/>
                        </a:spcBef>
                        <a:spcAft>
                          <a:spcPts val="0"/>
                        </a:spcAft>
                        <a:buNone/>
                      </a:pPr>
                      <a:r>
                        <a:rPr lang="en" sz="1600" i="0" dirty="0" smtClean="0">
                          <a:solidFill>
                            <a:schemeClr val="tx1"/>
                          </a:solidFill>
                          <a:highlight>
                            <a:schemeClr val="lt1"/>
                          </a:highlight>
                          <a:latin typeface="Open Sans Light"/>
                          <a:ea typeface="Open Sans Light"/>
                          <a:cs typeface="Open Sans Light"/>
                          <a:sym typeface="Open Sans Light"/>
                        </a:rPr>
                        <a:t>What</a:t>
                      </a:r>
                      <a:r>
                        <a:rPr lang="en" sz="1600" i="0" baseline="0" dirty="0" smtClean="0">
                          <a:solidFill>
                            <a:schemeClr val="tx1"/>
                          </a:solidFill>
                          <a:highlight>
                            <a:schemeClr val="lt1"/>
                          </a:highlight>
                          <a:latin typeface="Open Sans Light"/>
                          <a:ea typeface="Open Sans Light"/>
                          <a:cs typeface="Open Sans Light"/>
                          <a:sym typeface="Open Sans Light"/>
                        </a:rPr>
                        <a:t> are the total revenue for each city in US?</a:t>
                      </a:r>
                      <a:endParaRPr lang="en" sz="1600" i="0" dirty="0" smtClean="0">
                        <a:solidFill>
                          <a:schemeClr val="tx1"/>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2375">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6</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Implementation requirement</a:t>
                      </a:r>
                      <a:r>
                        <a:rPr lang="en" sz="1800" i="1">
                          <a:solidFill>
                            <a:schemeClr val="dk2"/>
                          </a:solidFill>
                          <a:latin typeface="Open Sans Light"/>
                          <a:ea typeface="Open Sans Light"/>
                          <a:cs typeface="Open Sans Light"/>
                          <a:sym typeface="Open Sans Light"/>
                        </a:rPr>
                        <a:t> #6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92475">
                <a:tc>
                  <a:txBody>
                    <a:bodyPr/>
                    <a:lstStyle/>
                    <a:p>
                      <a:pPr marL="0" lvl="0" indent="0" algn="l" rtl="0">
                        <a:lnSpc>
                          <a:spcPct val="115000"/>
                        </a:lnSpc>
                        <a:spcBef>
                          <a:spcPts val="0"/>
                        </a:spcBef>
                        <a:spcAft>
                          <a:spcPts val="1600"/>
                        </a:spcAft>
                        <a:buNone/>
                      </a:pPr>
                      <a:r>
                        <a:rPr lang="en" sz="1800" i="1" dirty="0">
                          <a:solidFill>
                            <a:srgbClr val="525C65"/>
                          </a:solidFill>
                          <a:latin typeface="Open Sans Light"/>
                          <a:ea typeface="Open Sans Light"/>
                          <a:cs typeface="Open Sans Light"/>
                          <a:sym typeface="Open Sans Light"/>
                        </a:rPr>
                        <a:t>7</a:t>
                      </a:r>
                      <a:endParaRPr sz="1800" i="1" dirty="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Implementation requirement </a:t>
                      </a:r>
                      <a:r>
                        <a:rPr lang="en" sz="1800" i="1">
                          <a:solidFill>
                            <a:schemeClr val="dk2"/>
                          </a:solidFill>
                          <a:latin typeface="Open Sans Light"/>
                          <a:ea typeface="Open Sans Light"/>
                          <a:cs typeface="Open Sans Light"/>
                          <a:sym typeface="Open Sans Light"/>
                        </a:rPr>
                        <a:t>#7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92475">
                <a:tc>
                  <a:txBody>
                    <a:bodyPr/>
                    <a:lstStyle/>
                    <a:p>
                      <a:pPr marL="0" lvl="0" indent="0" algn="l" rtl="0">
                        <a:lnSpc>
                          <a:spcPct val="115000"/>
                        </a:lnSpc>
                        <a:spcBef>
                          <a:spcPts val="0"/>
                        </a:spcBef>
                        <a:spcAft>
                          <a:spcPts val="1600"/>
                        </a:spcAft>
                        <a:buNone/>
                      </a:pPr>
                      <a:r>
                        <a:rPr lang="en" sz="1800" i="1" dirty="0">
                          <a:solidFill>
                            <a:srgbClr val="525C65"/>
                          </a:solidFill>
                          <a:latin typeface="Open Sans Light"/>
                          <a:ea typeface="Open Sans Light"/>
                          <a:cs typeface="Open Sans Light"/>
                          <a:sym typeface="Open Sans Light"/>
                        </a:rPr>
                        <a:t>8</a:t>
                      </a:r>
                      <a:endParaRPr sz="1800" i="1" dirty="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Implementation requirement </a:t>
                      </a:r>
                      <a:r>
                        <a:rPr lang="en" sz="1800" i="1" dirty="0">
                          <a:solidFill>
                            <a:schemeClr val="dk2"/>
                          </a:solidFill>
                          <a:latin typeface="Open Sans Light"/>
                          <a:ea typeface="Open Sans Light"/>
                          <a:cs typeface="Open Sans Light"/>
                          <a:sym typeface="Open Sans Light"/>
                        </a:rPr>
                        <a:t>#8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4"/>
        <p:cNvGrpSpPr/>
        <p:nvPr/>
      </p:nvGrpSpPr>
      <p:grpSpPr>
        <a:xfrm>
          <a:off x="0" y="0"/>
          <a:ext cx="0" cy="0"/>
          <a:chOff x="0" y="0"/>
          <a:chExt cx="0" cy="0"/>
        </a:xfrm>
      </p:grpSpPr>
      <p:sp>
        <p:nvSpPr>
          <p:cNvPr id="355" name="Google Shape;355;p72"/>
          <p:cNvSpPr txBox="1">
            <a:spLocks noGrp="1"/>
          </p:cNvSpPr>
          <p:nvPr>
            <p:ph type="ctrTitle"/>
          </p:nvPr>
        </p:nvSpPr>
        <p:spPr>
          <a:xfrm>
            <a:off x="347400" y="1421750"/>
            <a:ext cx="7077600" cy="29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Project 1: </a:t>
            </a:r>
            <a:endParaRPr sz="4800">
              <a:solidFill>
                <a:srgbClr val="FAFBFC"/>
              </a:solidFill>
              <a:latin typeface="Open Sans Light"/>
              <a:ea typeface="Open Sans Light"/>
              <a:cs typeface="Open Sans Light"/>
              <a:sym typeface="Open Sans Light"/>
            </a:endParaRPr>
          </a:p>
          <a:p>
            <a:pPr marL="0" lvl="0" indent="0" algn="ctr" rtl="0">
              <a:spcBef>
                <a:spcPts val="0"/>
              </a:spcBef>
              <a:spcAft>
                <a:spcPts val="0"/>
              </a:spcAft>
              <a:buNone/>
            </a:pPr>
            <a:r>
              <a:rPr lang="en" sz="4800">
                <a:solidFill>
                  <a:srgbClr val="FAFBFC"/>
                </a:solidFill>
                <a:latin typeface="Open Sans Light"/>
                <a:ea typeface="Open Sans Light"/>
                <a:cs typeface="Open Sans Light"/>
                <a:sym typeface="Open Sans Light"/>
              </a:rPr>
              <a:t>ANND Portfolio</a:t>
            </a:r>
            <a:br>
              <a:rPr lang="en" sz="4800">
                <a:solidFill>
                  <a:srgbClr val="FAFBFC"/>
                </a:solidFill>
                <a:latin typeface="Open Sans Light"/>
                <a:ea typeface="Open Sans Light"/>
                <a:cs typeface="Open Sans Light"/>
                <a:sym typeface="Open Sans Light"/>
              </a:rPr>
            </a:br>
            <a:endParaRPr sz="3600">
              <a:solidFill>
                <a:srgbClr val="FAFBFC"/>
              </a:solidFill>
              <a:latin typeface="Open Sans"/>
              <a:ea typeface="Open Sans"/>
              <a:cs typeface="Open Sans"/>
              <a:sym typeface="Open Sans"/>
            </a:endParaRPr>
          </a:p>
        </p:txBody>
      </p:sp>
      <p:sp>
        <p:nvSpPr>
          <p:cNvPr id="356" name="Google Shape;356;p72"/>
          <p:cNvSpPr/>
          <p:nvPr/>
        </p:nvSpPr>
        <p:spPr>
          <a:xfrm>
            <a:off x="3527849" y="35033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357" name="Google Shape;357;p72"/>
          <p:cNvPicPr preferRelativeResize="0"/>
          <p:nvPr/>
        </p:nvPicPr>
        <p:blipFill>
          <a:blip r:embed="rId4">
            <a:alphaModFix/>
          </a:blip>
          <a:stretch>
            <a:fillRect/>
          </a:stretch>
        </p:blipFill>
        <p:spPr>
          <a:xfrm>
            <a:off x="347400" y="281900"/>
            <a:ext cx="1395250" cy="690650"/>
          </a:xfrm>
          <a:prstGeom prst="rect">
            <a:avLst/>
          </a:prstGeom>
          <a:noFill/>
          <a:ln>
            <a:noFill/>
          </a:ln>
        </p:spPr>
      </p:pic>
      <p:sp>
        <p:nvSpPr>
          <p:cNvPr id="358" name="Google Shape;358;p72"/>
          <p:cNvSpPr txBox="1"/>
          <p:nvPr/>
        </p:nvSpPr>
        <p:spPr>
          <a:xfrm>
            <a:off x="347400" y="4337150"/>
            <a:ext cx="7077600" cy="271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latin typeface="Open Sans Light"/>
                <a:ea typeface="Open Sans Light"/>
                <a:cs typeface="Open Sans Light"/>
                <a:sym typeface="Open Sans Light"/>
              </a:rPr>
              <a:t>Measurement Plan</a:t>
            </a:r>
            <a:br>
              <a:rPr lang="en" sz="4800">
                <a:solidFill>
                  <a:schemeClr val="lt1"/>
                </a:solidFill>
                <a:latin typeface="Open Sans Light"/>
                <a:ea typeface="Open Sans Light"/>
                <a:cs typeface="Open Sans Light"/>
                <a:sym typeface="Open Sans Light"/>
              </a:rPr>
            </a:br>
            <a:r>
              <a:rPr lang="en" sz="4800">
                <a:solidFill>
                  <a:schemeClr val="lt1"/>
                </a:solidFill>
                <a:latin typeface="Open Sans Light"/>
                <a:ea typeface="Open Sans Light"/>
                <a:cs typeface="Open Sans Light"/>
                <a:sym typeface="Open Sans Light"/>
              </a:rPr>
              <a:t> &amp; </a:t>
            </a:r>
            <a:br>
              <a:rPr lang="en" sz="4800">
                <a:solidFill>
                  <a:schemeClr val="lt1"/>
                </a:solidFill>
                <a:latin typeface="Open Sans Light"/>
                <a:ea typeface="Open Sans Light"/>
                <a:cs typeface="Open Sans Light"/>
                <a:sym typeface="Open Sans Light"/>
              </a:rPr>
            </a:br>
            <a:r>
              <a:rPr lang="en" sz="4800">
                <a:solidFill>
                  <a:schemeClr val="lt1"/>
                </a:solidFill>
                <a:latin typeface="Open Sans Light"/>
                <a:ea typeface="Open Sans Light"/>
                <a:cs typeface="Open Sans Light"/>
                <a:sym typeface="Open Sans Light"/>
              </a:rPr>
              <a:t>Implementation Strategy</a:t>
            </a:r>
            <a:br>
              <a:rPr lang="en" sz="4800">
                <a:solidFill>
                  <a:schemeClr val="lt1"/>
                </a:solidFill>
                <a:latin typeface="Open Sans Light"/>
                <a:ea typeface="Open Sans Light"/>
                <a:cs typeface="Open Sans Light"/>
                <a:sym typeface="Open Sans Light"/>
              </a:rPr>
            </a:br>
            <a:endParaRPr sz="4800">
              <a:solidFill>
                <a:schemeClr val="lt1"/>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p4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Discovery Survey - Objectives &amp; KPIs</a:t>
            </a:r>
            <a:endParaRPr sz="3200">
              <a:solidFill>
                <a:srgbClr val="02B3E4"/>
              </a:solidFill>
              <a:latin typeface="Open Sans Light"/>
              <a:ea typeface="Open Sans Light"/>
              <a:cs typeface="Open Sans Light"/>
              <a:sym typeface="Open Sans Light"/>
            </a:endParaRPr>
          </a:p>
        </p:txBody>
      </p:sp>
      <p:graphicFrame>
        <p:nvGraphicFramePr>
          <p:cNvPr id="193" name="Google Shape;193;p45"/>
          <p:cNvGraphicFramePr/>
          <p:nvPr>
            <p:extLst>
              <p:ext uri="{D42A27DB-BD31-4B8C-83A1-F6EECF244321}">
                <p14:modId xmlns:p14="http://schemas.microsoft.com/office/powerpoint/2010/main" val="2023002014"/>
              </p:ext>
            </p:extLst>
          </p:nvPr>
        </p:nvGraphicFramePr>
        <p:xfrm>
          <a:off x="332600" y="1990175"/>
          <a:ext cx="7107300" cy="7105375"/>
        </p:xfrm>
        <a:graphic>
          <a:graphicData uri="http://schemas.openxmlformats.org/drawingml/2006/table">
            <a:tbl>
              <a:tblPr>
                <a:noFill/>
                <a:tableStyleId>{A8A84DE6-D645-42DF-999D-95E340EFC814}</a:tableStyleId>
              </a:tblPr>
              <a:tblGrid>
                <a:gridCol w="7107300"/>
              </a:tblGrid>
              <a:tr h="9133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What are some of your current key performance indicators (KPIs)? </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6192050">
                <a:tc>
                  <a:txBody>
                    <a:bodyPr/>
                    <a:lstStyle/>
                    <a:p>
                      <a:pPr marL="0" lvl="0" indent="0" algn="l" rtl="0">
                        <a:lnSpc>
                          <a:spcPct val="115000"/>
                        </a:lnSpc>
                        <a:spcBef>
                          <a:spcPts val="0"/>
                        </a:spcBef>
                        <a:spcAft>
                          <a:spcPts val="0"/>
                        </a:spcAft>
                        <a:buNone/>
                      </a:pP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1600"/>
                        </a:spcBef>
                        <a:spcAft>
                          <a:spcPts val="0"/>
                        </a:spcAft>
                        <a:buClr>
                          <a:schemeClr val="bg1">
                            <a:lumMod val="65000"/>
                          </a:schemeClr>
                        </a:buClr>
                        <a:buSzPts val="2000"/>
                        <a:buFont typeface="Wingdings" panose="05000000000000000000" pitchFamily="2" charset="2"/>
                        <a:buChar char="q"/>
                      </a:pPr>
                      <a:r>
                        <a:rPr lang="en" sz="2000" dirty="0">
                          <a:solidFill>
                            <a:srgbClr val="2E3D49"/>
                          </a:solidFill>
                          <a:latin typeface="Open Sans Light"/>
                          <a:ea typeface="Open Sans Light"/>
                          <a:cs typeface="Open Sans Light"/>
                          <a:sym typeface="Open Sans Light"/>
                        </a:rPr>
                        <a:t>Cost per Click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chemeClr val="bg1">
                            <a:lumMod val="65000"/>
                          </a:schemeClr>
                        </a:buClr>
                        <a:buSzPts val="2000"/>
                        <a:buFont typeface="Wingdings" panose="05000000000000000000" pitchFamily="2" charset="2"/>
                        <a:buChar char="q"/>
                      </a:pPr>
                      <a:r>
                        <a:rPr lang="en" sz="2000" dirty="0">
                          <a:solidFill>
                            <a:srgbClr val="2E3D49"/>
                          </a:solidFill>
                          <a:latin typeface="Open Sans Light"/>
                          <a:ea typeface="Open Sans Light"/>
                          <a:cs typeface="Open Sans Light"/>
                          <a:sym typeface="Open Sans Light"/>
                        </a:rPr>
                        <a:t>Cost per Acquisition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Average Session Duration </a:t>
                      </a:r>
                      <a:endParaRPr sz="2000" dirty="0">
                        <a:solidFill>
                          <a:srgbClr val="2E3D49"/>
                        </a:solidFill>
                        <a:latin typeface="Open Sans Light"/>
                        <a:ea typeface="Open Sans Light"/>
                        <a:cs typeface="Open Sans Light"/>
                        <a:sym typeface="Open Sans Light"/>
                      </a:endParaRPr>
                    </a:p>
                    <a:p>
                      <a:pPr marL="1016000" lvl="1" indent="-457200" algn="l" rtl="0">
                        <a:lnSpc>
                          <a:spcPct val="115000"/>
                        </a:lnSpc>
                        <a:spcBef>
                          <a:spcPts val="0"/>
                        </a:spcBef>
                        <a:spcAft>
                          <a:spcPts val="0"/>
                        </a:spcAft>
                        <a:buClr>
                          <a:schemeClr val="bg1">
                            <a:lumMod val="65000"/>
                          </a:schemeClr>
                        </a:buClr>
                        <a:buSzPts val="2000"/>
                        <a:buFont typeface="Wingdings" panose="05000000000000000000" pitchFamily="2" charset="2"/>
                        <a:buChar char="ü"/>
                      </a:pPr>
                      <a:r>
                        <a:rPr lang="en" sz="2000" dirty="0">
                          <a:solidFill>
                            <a:schemeClr val="tx1"/>
                          </a:solidFill>
                          <a:latin typeface="Open Sans Light"/>
                          <a:ea typeface="Open Sans Light"/>
                          <a:cs typeface="Open Sans Light"/>
                          <a:sym typeface="Open Sans Light"/>
                        </a:rPr>
                        <a:t>Pages per Session </a:t>
                      </a:r>
                      <a:endParaRPr sz="2000" dirty="0">
                        <a:solidFill>
                          <a:schemeClr val="tx1"/>
                        </a:solidFill>
                        <a:latin typeface="Open Sans Light"/>
                        <a:ea typeface="Open Sans Light"/>
                        <a:cs typeface="Open Sans Light"/>
                        <a:sym typeface="Open Sans Light"/>
                      </a:endParaRPr>
                    </a:p>
                    <a:p>
                      <a:pPr marL="901700" lvl="1" indent="-3429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Revenue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chemeClr val="bg1">
                            <a:lumMod val="65000"/>
                          </a:schemeClr>
                        </a:buClr>
                        <a:buSzPts val="2000"/>
                        <a:buFont typeface="Wingdings" panose="05000000000000000000" pitchFamily="2" charset="2"/>
                        <a:buChar char="q"/>
                      </a:pPr>
                      <a:r>
                        <a:rPr lang="en" sz="2000" dirty="0">
                          <a:solidFill>
                            <a:srgbClr val="2E3D49"/>
                          </a:solidFill>
                          <a:latin typeface="Open Sans Light"/>
                          <a:ea typeface="Open Sans Light"/>
                          <a:cs typeface="Open Sans Light"/>
                          <a:sym typeface="Open Sans Light"/>
                        </a:rPr>
                        <a:t>Goal Conversion Rate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Return on Ad Spend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Offline brick-and-mortar conversions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Lifetime/Long-Term Value (LTV)</a:t>
                      </a:r>
                      <a:endParaRPr sz="2000" dirty="0">
                        <a:solidFill>
                          <a:srgbClr val="2E3D49"/>
                        </a:solidFill>
                        <a:latin typeface="Open Sans Light"/>
                        <a:ea typeface="Open Sans Light"/>
                        <a:cs typeface="Open Sans Light"/>
                        <a:sym typeface="Open Sans Light"/>
                      </a:endParaRPr>
                    </a:p>
                    <a:p>
                      <a:pPr marL="0" lvl="0" indent="0" algn="l" rtl="0">
                        <a:spcBef>
                          <a:spcPts val="1600"/>
                        </a:spcBef>
                        <a:spcAft>
                          <a:spcPts val="0"/>
                        </a:spcAft>
                        <a:buNone/>
                      </a:pPr>
                      <a:endParaRPr sz="2000" dirty="0">
                        <a:solidFill>
                          <a:srgbClr val="2E3D49"/>
                        </a:solidFill>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46"/>
          <p:cNvSpPr txBox="1">
            <a:spLocks noGrp="1"/>
          </p:cNvSpPr>
          <p:nvPr>
            <p:ph type="title"/>
          </p:nvPr>
        </p:nvSpPr>
        <p:spPr>
          <a:xfrm>
            <a:off x="264895" y="83369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Marketing Initiatives</a:t>
            </a:r>
            <a:endParaRPr sz="3200">
              <a:solidFill>
                <a:srgbClr val="02B3E4"/>
              </a:solidFill>
              <a:latin typeface="Open Sans Light"/>
              <a:ea typeface="Open Sans Light"/>
              <a:cs typeface="Open Sans Light"/>
              <a:sym typeface="Open Sans Light"/>
            </a:endParaRPr>
          </a:p>
        </p:txBody>
      </p:sp>
      <p:graphicFrame>
        <p:nvGraphicFramePr>
          <p:cNvPr id="199" name="Google Shape;199;p46"/>
          <p:cNvGraphicFramePr/>
          <p:nvPr>
            <p:extLst>
              <p:ext uri="{D42A27DB-BD31-4B8C-83A1-F6EECF244321}">
                <p14:modId xmlns:p14="http://schemas.microsoft.com/office/powerpoint/2010/main" val="999219682"/>
              </p:ext>
            </p:extLst>
          </p:nvPr>
        </p:nvGraphicFramePr>
        <p:xfrm>
          <a:off x="326475" y="1953600"/>
          <a:ext cx="7119450" cy="7330675"/>
        </p:xfrm>
        <a:graphic>
          <a:graphicData uri="http://schemas.openxmlformats.org/drawingml/2006/table">
            <a:tbl>
              <a:tblPr>
                <a:noFill/>
                <a:tableStyleId>{A8A84DE6-D645-42DF-999D-95E340EFC814}</a:tableStyleId>
              </a:tblPr>
              <a:tblGrid>
                <a:gridCol w="7119450"/>
              </a:tblGrid>
              <a:tr h="1187925">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What are some of the marketing/awareness initiatives that you employ to meet your objectives? </a:t>
                      </a:r>
                      <a:endParaRPr sz="2000" dirty="0">
                        <a:solidFill>
                          <a:srgbClr val="2E3D49"/>
                        </a:solidFill>
                        <a:latin typeface="Open Sans Light"/>
                        <a:ea typeface="Open Sans Light"/>
                        <a:cs typeface="Open Sans Light"/>
                        <a:sym typeface="Open Sans Light"/>
                      </a:endParaRPr>
                    </a:p>
                  </a:txBody>
                  <a:tcPr marL="91425" marR="91425" marT="91425" marB="91425">
                    <a:solidFill>
                      <a:srgbClr val="DBE2E8"/>
                    </a:solidFill>
                  </a:tcPr>
                </a:tc>
              </a:tr>
              <a:tr h="6142750">
                <a:tc>
                  <a:txBody>
                    <a:bodyPr/>
                    <a:lstStyle/>
                    <a:p>
                      <a:pPr marL="0" lvl="0" indent="0" algn="l" rtl="0">
                        <a:lnSpc>
                          <a:spcPct val="115000"/>
                        </a:lnSpc>
                        <a:spcBef>
                          <a:spcPts val="0"/>
                        </a:spcBef>
                        <a:spcAft>
                          <a:spcPts val="0"/>
                        </a:spcAft>
                        <a:buNone/>
                      </a:pP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160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Paid Search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Paid Social Advertising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chemeClr val="bg1">
                            <a:lumMod val="65000"/>
                          </a:schemeClr>
                        </a:buClr>
                        <a:buSzPts val="2000"/>
                        <a:buFont typeface="Wingdings" panose="05000000000000000000" pitchFamily="2" charset="2"/>
                        <a:buChar char="q"/>
                      </a:pPr>
                      <a:r>
                        <a:rPr lang="en" sz="2000" dirty="0">
                          <a:solidFill>
                            <a:srgbClr val="2E3D49"/>
                          </a:solidFill>
                          <a:latin typeface="Open Sans Light"/>
                          <a:ea typeface="Open Sans Light"/>
                          <a:cs typeface="Open Sans Light"/>
                          <a:sym typeface="Open Sans Light"/>
                        </a:rPr>
                        <a:t>Display (Banner/Contextual) Marketing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Remarketing/Retargeting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RLSA (Remarketing Lists for Search Advertising)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YouTube Advertising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YouTube Remarketing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Tx/>
                        <a:buSzPts val="2000"/>
                        <a:buFont typeface="Wingdings" panose="05000000000000000000" pitchFamily="2" charset="2"/>
                        <a:buChar char="ü"/>
                      </a:pPr>
                      <a:r>
                        <a:rPr lang="en" sz="2000" dirty="0">
                          <a:solidFill>
                            <a:srgbClr val="2E3D49"/>
                          </a:solidFill>
                          <a:latin typeface="Open Sans Light"/>
                          <a:ea typeface="Open Sans Light"/>
                          <a:cs typeface="Open Sans Light"/>
                          <a:sym typeface="Open Sans Light"/>
                        </a:rPr>
                        <a:t>Affiliate Marketing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Print Advertising </a:t>
                      </a:r>
                      <a:endParaRPr sz="2000" dirty="0">
                        <a:solidFill>
                          <a:srgbClr val="2E3D49"/>
                        </a:solidFill>
                        <a:latin typeface="Open Sans Light"/>
                        <a:ea typeface="Open Sans Light"/>
                        <a:cs typeface="Open Sans Light"/>
                        <a:sym typeface="Open Sans Light"/>
                      </a:endParaRPr>
                    </a:p>
                    <a:p>
                      <a:pPr marL="914400" lvl="1" indent="-355600" algn="l" rtl="0">
                        <a:lnSpc>
                          <a:spcPct val="115000"/>
                        </a:lnSpc>
                        <a:spcBef>
                          <a:spcPts val="0"/>
                        </a:spcBef>
                        <a:spcAft>
                          <a:spcPts val="0"/>
                        </a:spcAft>
                        <a:buClr>
                          <a:srgbClr val="7D97AD"/>
                        </a:buClr>
                        <a:buSzPts val="2000"/>
                        <a:buFont typeface="Open Sans Light"/>
                        <a:buChar char="❏"/>
                      </a:pPr>
                      <a:r>
                        <a:rPr lang="en" sz="2000" dirty="0">
                          <a:solidFill>
                            <a:srgbClr val="2E3D49"/>
                          </a:solidFill>
                          <a:latin typeface="Open Sans Light"/>
                          <a:ea typeface="Open Sans Light"/>
                          <a:cs typeface="Open Sans Light"/>
                          <a:sym typeface="Open Sans Light"/>
                        </a:rPr>
                        <a:t>Offline Advertising (TV, Radio, Billboard)</a:t>
                      </a:r>
                      <a:endParaRPr sz="2000" dirty="0">
                        <a:solidFill>
                          <a:srgbClr val="2E3D49"/>
                        </a:solidFill>
                        <a:latin typeface="Open Sans Light"/>
                        <a:ea typeface="Open Sans Light"/>
                        <a:cs typeface="Open Sans Light"/>
                        <a:sym typeface="Open Sans Light"/>
                      </a:endParaRPr>
                    </a:p>
                    <a:p>
                      <a:pPr marL="0" lvl="0" indent="0" algn="l" rtl="0">
                        <a:spcBef>
                          <a:spcPts val="1600"/>
                        </a:spcBef>
                        <a:spcAft>
                          <a:spcPts val="0"/>
                        </a:spcAft>
                        <a:buNone/>
                      </a:pPr>
                      <a:endParaRPr sz="2000"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47"/>
          <p:cNvSpPr txBox="1">
            <a:spLocks noGrp="1"/>
          </p:cNvSpPr>
          <p:nvPr>
            <p:ph type="title"/>
          </p:nvPr>
        </p:nvSpPr>
        <p:spPr>
          <a:xfrm>
            <a:off x="1117629" y="513445"/>
            <a:ext cx="6545914" cy="4795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02B3E4"/>
                </a:solidFill>
                <a:latin typeface="Open Sans Light"/>
                <a:ea typeface="Open Sans Light"/>
                <a:cs typeface="Open Sans Light"/>
                <a:sym typeface="Open Sans Light"/>
              </a:rPr>
              <a:t>Discovery Survey - Audience Segments</a:t>
            </a:r>
            <a:endParaRPr sz="2400" dirty="0">
              <a:solidFill>
                <a:srgbClr val="02B3E4"/>
              </a:solidFill>
              <a:latin typeface="Open Sans Light"/>
              <a:ea typeface="Open Sans Light"/>
              <a:cs typeface="Open Sans Light"/>
              <a:sym typeface="Open Sans Light"/>
            </a:endParaRPr>
          </a:p>
        </p:txBody>
      </p:sp>
      <p:sp>
        <p:nvSpPr>
          <p:cNvPr id="205" name="Google Shape;205;p47"/>
          <p:cNvSpPr txBox="1"/>
          <p:nvPr/>
        </p:nvSpPr>
        <p:spPr>
          <a:xfrm>
            <a:off x="332600" y="1990175"/>
            <a:ext cx="7107300" cy="23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endParaRPr sz="2400">
              <a:solidFill>
                <a:srgbClr val="2E3D49"/>
              </a:solidFill>
              <a:latin typeface="Open Sans"/>
              <a:ea typeface="Open Sans"/>
              <a:cs typeface="Open Sans"/>
              <a:sym typeface="Open Sans"/>
            </a:endParaRPr>
          </a:p>
          <a:p>
            <a:pPr marL="0" lvl="0" indent="0" algn="l" rtl="0">
              <a:lnSpc>
                <a:spcPct val="115000"/>
              </a:lnSpc>
              <a:spcBef>
                <a:spcPts val="1600"/>
              </a:spcBef>
              <a:spcAft>
                <a:spcPts val="0"/>
              </a:spcAft>
              <a:buNone/>
            </a:pPr>
            <a:endParaRPr sz="2000">
              <a:solidFill>
                <a:srgbClr val="2E3D49"/>
              </a:solidFill>
              <a:latin typeface="Open Sans"/>
              <a:ea typeface="Open Sans"/>
              <a:cs typeface="Open Sans"/>
              <a:sym typeface="Open Sans"/>
            </a:endParaRPr>
          </a:p>
          <a:p>
            <a:pPr marL="0" lvl="0" indent="0" algn="l" rtl="0">
              <a:lnSpc>
                <a:spcPct val="115000"/>
              </a:lnSpc>
              <a:spcBef>
                <a:spcPts val="1600"/>
              </a:spcBef>
              <a:spcAft>
                <a:spcPts val="0"/>
              </a:spcAft>
              <a:buClr>
                <a:srgbClr val="000000"/>
              </a:buClr>
              <a:buSzPts val="1100"/>
              <a:buFont typeface="Arial"/>
              <a:buNone/>
            </a:pPr>
            <a:endParaRPr sz="1800">
              <a:solidFill>
                <a:srgbClr val="7D97AD"/>
              </a:solidFill>
              <a:latin typeface="Open Sans"/>
              <a:ea typeface="Open Sans"/>
              <a:cs typeface="Open Sans"/>
              <a:sym typeface="Open Sans"/>
            </a:endParaRPr>
          </a:p>
          <a:p>
            <a:pPr marL="0" lvl="0" indent="0" algn="l" rtl="0">
              <a:lnSpc>
                <a:spcPct val="115000"/>
              </a:lnSpc>
              <a:spcBef>
                <a:spcPts val="1600"/>
              </a:spcBef>
              <a:spcAft>
                <a:spcPts val="1600"/>
              </a:spcAft>
              <a:buNone/>
            </a:pPr>
            <a:endParaRPr sz="2400">
              <a:solidFill>
                <a:srgbClr val="7D97AD"/>
              </a:solidFill>
              <a:latin typeface="Open Sans"/>
              <a:ea typeface="Open Sans"/>
              <a:cs typeface="Open Sans"/>
              <a:sym typeface="Open Sans"/>
            </a:endParaRPr>
          </a:p>
        </p:txBody>
      </p:sp>
      <p:graphicFrame>
        <p:nvGraphicFramePr>
          <p:cNvPr id="206" name="Google Shape;206;p47"/>
          <p:cNvGraphicFramePr/>
          <p:nvPr>
            <p:extLst>
              <p:ext uri="{D42A27DB-BD31-4B8C-83A1-F6EECF244321}">
                <p14:modId xmlns:p14="http://schemas.microsoft.com/office/powerpoint/2010/main" val="2946495676"/>
              </p:ext>
            </p:extLst>
          </p:nvPr>
        </p:nvGraphicFramePr>
        <p:xfrm>
          <a:off x="314472" y="993002"/>
          <a:ext cx="7107300" cy="8394510"/>
        </p:xfrm>
        <a:graphic>
          <a:graphicData uri="http://schemas.openxmlformats.org/drawingml/2006/table">
            <a:tbl>
              <a:tblPr>
                <a:noFill/>
                <a:tableStyleId>{A8A84DE6-D645-42DF-999D-95E340EFC814}</a:tableStyleId>
              </a:tblPr>
              <a:tblGrid>
                <a:gridCol w="7107300"/>
              </a:tblGrid>
              <a:tr h="911700">
                <a:tc>
                  <a:txBody>
                    <a:bodyPr/>
                    <a:lstStyle/>
                    <a:p>
                      <a:pPr marL="0" lvl="0" indent="0" algn="l" rtl="0">
                        <a:lnSpc>
                          <a:spcPct val="115000"/>
                        </a:lnSpc>
                        <a:spcBef>
                          <a:spcPts val="0"/>
                        </a:spcBef>
                        <a:spcAft>
                          <a:spcPts val="1600"/>
                        </a:spcAft>
                        <a:buNone/>
                      </a:pPr>
                      <a:r>
                        <a:rPr lang="en" sz="2000" dirty="0">
                          <a:solidFill>
                            <a:srgbClr val="2E3D49"/>
                          </a:solidFill>
                          <a:latin typeface="Open Sans Light"/>
                          <a:ea typeface="Open Sans Light"/>
                          <a:cs typeface="Open Sans Light"/>
                          <a:sym typeface="Open Sans Light"/>
                        </a:rPr>
                        <a:t>What are the difference audience segments or “personas” that you serve?</a:t>
                      </a:r>
                      <a:endParaRPr sz="2000" dirty="0">
                        <a:latin typeface="Open Sans Light"/>
                        <a:ea typeface="Open Sans Light"/>
                        <a:cs typeface="Open Sans Light"/>
                        <a:sym typeface="Open Sans Light"/>
                      </a:endParaRPr>
                    </a:p>
                  </a:txBody>
                  <a:tcPr marL="91425" marR="91425" marT="91425" marB="91425" anchor="ctr">
                    <a:solidFill>
                      <a:srgbClr val="DBE2E8"/>
                    </a:solidFill>
                  </a:tcPr>
                </a:tc>
              </a:tr>
              <a:tr h="7173984">
                <a:tc>
                  <a:txBody>
                    <a:bodyPr/>
                    <a:lstStyle/>
                    <a:p>
                      <a:pPr algn="just"/>
                      <a:r>
                        <a:rPr lang="en-US" sz="1100" dirty="0" smtClean="0">
                          <a:latin typeface="Open Sans"/>
                          <a:ea typeface="Open Sans"/>
                          <a:cs typeface="Open Sans"/>
                          <a:sym typeface="Open Sans"/>
                        </a:rPr>
                        <a:t>Google merchandise store is owned by google, it is a website that sells swags such as:-clothing, accessories, and office supplies. It is a type of B2C e-commerce business</a:t>
                      </a:r>
                      <a:r>
                        <a:rPr lang="en-US" sz="1100" baseline="0" dirty="0" smtClean="0">
                          <a:latin typeface="Open Sans"/>
                          <a:ea typeface="Open Sans"/>
                          <a:cs typeface="Open Sans"/>
                          <a:sym typeface="Open Sans"/>
                        </a:rPr>
                        <a:t> that selling </a:t>
                      </a:r>
                      <a:r>
                        <a:rPr lang="en-US" sz="1100" dirty="0" smtClean="0">
                          <a:latin typeface="Open Sans"/>
                          <a:ea typeface="Open Sans"/>
                          <a:cs typeface="Open Sans"/>
                          <a:sym typeface="Open Sans"/>
                        </a:rPr>
                        <a:t>globally online.</a:t>
                      </a:r>
                      <a:r>
                        <a:rPr lang="en-US" sz="1100" baseline="0" dirty="0" smtClean="0">
                          <a:latin typeface="Open Sans"/>
                          <a:ea typeface="Open Sans"/>
                          <a:cs typeface="Open Sans"/>
                          <a:sym typeface="Open Sans"/>
                        </a:rPr>
                        <a:t> </a:t>
                      </a:r>
                    </a:p>
                    <a:p>
                      <a:pPr algn="just"/>
                      <a:endParaRPr lang="en-US" sz="1100" baseline="0" dirty="0" smtClean="0">
                        <a:latin typeface="Open Sans"/>
                        <a:ea typeface="Open Sans"/>
                        <a:cs typeface="Open Sans"/>
                        <a:sym typeface="Open Sans"/>
                      </a:endParaRPr>
                    </a:p>
                    <a:p>
                      <a:pPr algn="just"/>
                      <a:r>
                        <a:rPr lang="en-US" sz="1100" baseline="0" dirty="0" smtClean="0">
                          <a:latin typeface="Open Sans"/>
                          <a:ea typeface="Open Sans"/>
                          <a:cs typeface="Open Sans"/>
                          <a:sym typeface="Open Sans"/>
                        </a:rPr>
                        <a:t>During last two years from  1st Nov. 2016 to 1st No. 2018 the total number of users reached 1,504,747 with an average number 67,498 users per month. Based on data analysis of October 2018 can found that, the majority of users by 78% come once to website and only 22% return back. Most of users by 68% are male and their age range from 25-34 age who also most interested and converts the best by generating revenue $36,390.97. From location report, 46% (27,950) are US users, and their commerce conversion rate = 1.64%. They love technology and interested in buying electronics and mobile devices, searching for jobs and knowing about business services and online ads. They prefer to access internet through their desktop devices. The main channel that users come through it is organic search, social, direct, and then referral. Organic-google, social- Facebook &amp; Reddit, direct-unknown, referral-</a:t>
                      </a:r>
                      <a:r>
                        <a:rPr lang="en-US" sz="1100" baseline="0" dirty="0" err="1" smtClean="0">
                          <a:latin typeface="Open Sans"/>
                          <a:ea typeface="Open Sans"/>
                          <a:cs typeface="Open Sans"/>
                          <a:sym typeface="Open Sans"/>
                        </a:rPr>
                        <a:t>Youtube</a:t>
                      </a:r>
                      <a:r>
                        <a:rPr lang="en-US" sz="1100" baseline="0" dirty="0" smtClean="0">
                          <a:latin typeface="Open Sans"/>
                          <a:ea typeface="Open Sans"/>
                          <a:cs typeface="Open Sans"/>
                          <a:sym typeface="Open Sans"/>
                        </a:rPr>
                        <a:t>.</a:t>
                      </a:r>
                    </a:p>
                    <a:p>
                      <a:pPr algn="just"/>
                      <a:endParaRPr lang="en-US" sz="1100" baseline="0" dirty="0" smtClean="0">
                        <a:latin typeface="Open Sans"/>
                        <a:ea typeface="Open Sans"/>
                        <a:cs typeface="Open Sans"/>
                        <a:sym typeface="Open Sans"/>
                      </a:endParaRPr>
                    </a:p>
                    <a:p>
                      <a:pPr algn="just"/>
                      <a:r>
                        <a:rPr lang="en-US" sz="1100" baseline="0" dirty="0" smtClean="0">
                          <a:latin typeface="Open Sans"/>
                          <a:ea typeface="Open Sans"/>
                          <a:cs typeface="Open Sans"/>
                          <a:sym typeface="Open Sans"/>
                        </a:rPr>
                        <a:t>  Therefore , from the above analysis, it is obvious that the target market of the google merchandise is US market. By segment US people traffic to know more about their characteristics:-</a:t>
                      </a:r>
                    </a:p>
                    <a:p>
                      <a:pPr algn="just"/>
                      <a:endParaRPr lang="en-US" sz="1100" baseline="0" dirty="0" smtClean="0">
                        <a:latin typeface="Open Sans"/>
                        <a:ea typeface="Open Sans"/>
                        <a:cs typeface="Open Sans"/>
                        <a:sym typeface="Open Sans"/>
                      </a:endParaRPr>
                    </a:p>
                    <a:p>
                      <a:pPr algn="just"/>
                      <a:endParaRPr lang="en-US" sz="1100" baseline="0" dirty="0" smtClean="0">
                        <a:latin typeface="Open Sans"/>
                        <a:ea typeface="Open Sans"/>
                        <a:cs typeface="Open Sans"/>
                        <a:sym typeface="Open Sans"/>
                      </a:endParaRPr>
                    </a:p>
                    <a:p>
                      <a:r>
                        <a:rPr lang="en-US" sz="1400" b="1" i="0" u="none" strike="noStrike" cap="none" dirty="0" smtClean="0">
                          <a:solidFill>
                            <a:srgbClr val="000000"/>
                          </a:solidFill>
                          <a:effectLst/>
                          <a:latin typeface="Arial"/>
                          <a:ea typeface="Arial"/>
                          <a:cs typeface="Arial"/>
                          <a:sym typeface="Arial"/>
                        </a:rPr>
                        <a:t>  </a:t>
                      </a:r>
                      <a:endParaRPr lang="en-US" sz="1400" b="0" i="0" u="none" strike="noStrike" cap="none" dirty="0" smtClean="0">
                        <a:solidFill>
                          <a:srgbClr val="000000"/>
                        </a:solidFill>
                        <a:effectLst/>
                        <a:latin typeface="Arial"/>
                        <a:ea typeface="Arial"/>
                        <a:cs typeface="Arial"/>
                        <a:sym typeface="Arial"/>
                      </a:endParaRPr>
                    </a:p>
                    <a:p>
                      <a:r>
                        <a:rPr lang="en-US" sz="1400" b="1" i="0" u="none" strike="noStrike" cap="none" dirty="0" smtClean="0">
                          <a:solidFill>
                            <a:srgbClr val="000000"/>
                          </a:solidFill>
                          <a:effectLst/>
                          <a:latin typeface="Arial"/>
                          <a:ea typeface="Arial"/>
                          <a:cs typeface="Arial"/>
                          <a:sym typeface="Arial"/>
                        </a:rPr>
                        <a:t>                   </a:t>
                      </a:r>
                    </a:p>
                    <a:p>
                      <a:endParaRPr lang="en-US" sz="1400" b="1" i="0" u="none" strike="noStrike" cap="none" dirty="0" smtClean="0">
                        <a:solidFill>
                          <a:srgbClr val="000000"/>
                        </a:solidFill>
                        <a:effectLst/>
                        <a:latin typeface="Arial"/>
                        <a:ea typeface="Arial"/>
                        <a:cs typeface="Arial"/>
                        <a:sym typeface="Arial"/>
                      </a:endParaRPr>
                    </a:p>
                    <a:p>
                      <a:endParaRPr lang="en-US" sz="1400" b="1" i="0" u="none" strike="noStrike" cap="none" dirty="0" smtClean="0">
                        <a:solidFill>
                          <a:srgbClr val="000000"/>
                        </a:solidFill>
                        <a:effectLst/>
                        <a:latin typeface="Arial"/>
                        <a:ea typeface="Arial"/>
                        <a:cs typeface="Arial"/>
                        <a:sym typeface="Arial"/>
                      </a:endParaRPr>
                    </a:p>
                    <a:p>
                      <a:endParaRPr lang="en-US" sz="1400" b="1" i="0" u="none" strike="noStrike" cap="none" dirty="0" smtClean="0">
                        <a:solidFill>
                          <a:srgbClr val="000000"/>
                        </a:solidFill>
                        <a:effectLst/>
                        <a:latin typeface="Arial"/>
                        <a:ea typeface="Arial"/>
                        <a:cs typeface="Arial"/>
                        <a:sym typeface="Arial"/>
                      </a:endParaRPr>
                    </a:p>
                    <a:p>
                      <a:endParaRPr lang="en-US" sz="1400" b="1" i="0" u="none" strike="noStrike" cap="none" dirty="0" smtClean="0">
                        <a:solidFill>
                          <a:srgbClr val="000000"/>
                        </a:solidFill>
                        <a:effectLst/>
                        <a:latin typeface="Arial"/>
                        <a:ea typeface="Arial"/>
                        <a:cs typeface="Arial"/>
                        <a:sym typeface="Arial"/>
                      </a:endParaRPr>
                    </a:p>
                    <a:p>
                      <a:endParaRPr lang="en-US" sz="1400" b="1" i="0" u="none" strike="noStrike" cap="none" dirty="0" smtClean="0">
                        <a:solidFill>
                          <a:srgbClr val="000000"/>
                        </a:solidFill>
                        <a:effectLst/>
                        <a:latin typeface="Arial"/>
                        <a:ea typeface="Arial"/>
                        <a:cs typeface="Arial"/>
                        <a:sym typeface="Arial"/>
                      </a:endParaRPr>
                    </a:p>
                    <a:p>
                      <a:endParaRPr lang="en-US" sz="1400" b="1" i="0" u="none" strike="noStrike" cap="none" dirty="0" smtClean="0">
                        <a:solidFill>
                          <a:srgbClr val="000000"/>
                        </a:solidFill>
                        <a:effectLst/>
                        <a:latin typeface="Arial"/>
                        <a:ea typeface="Arial"/>
                        <a:cs typeface="Arial"/>
                        <a:sym typeface="Arial"/>
                      </a:endParaRPr>
                    </a:p>
                    <a:p>
                      <a:r>
                        <a:rPr lang="en-US" sz="1400" b="1" i="0" u="none" strike="noStrike" cap="none" dirty="0" smtClean="0">
                          <a:solidFill>
                            <a:srgbClr val="000000"/>
                          </a:solidFill>
                          <a:effectLst/>
                          <a:latin typeface="Arial"/>
                          <a:ea typeface="Arial"/>
                          <a:cs typeface="Arial"/>
                          <a:sym typeface="Arial"/>
                        </a:rPr>
                        <a:t>  -</a:t>
                      </a:r>
                      <a:r>
                        <a:rPr lang="en-US" sz="1200" b="0" i="0" u="none" strike="noStrike" cap="none" dirty="0" smtClean="0">
                          <a:solidFill>
                            <a:srgbClr val="000000"/>
                          </a:solidFill>
                          <a:effectLst/>
                          <a:latin typeface="Arial"/>
                          <a:ea typeface="Arial"/>
                          <a:cs typeface="Arial"/>
                          <a:sym typeface="Arial"/>
                        </a:rPr>
                        <a:t>From Behavior – New vs. Returning. The ecommerce conversion rate for return users</a:t>
                      </a:r>
                      <a:r>
                        <a:rPr lang="en-US" sz="1200" b="0" i="0" u="none" strike="noStrike" cap="none" baseline="0" dirty="0" smtClean="0">
                          <a:solidFill>
                            <a:srgbClr val="000000"/>
                          </a:solidFill>
                          <a:effectLst/>
                          <a:latin typeface="Arial"/>
                          <a:ea typeface="Arial"/>
                          <a:cs typeface="Arial"/>
                          <a:sym typeface="Arial"/>
                        </a:rPr>
                        <a:t> are higher than new users by three times. Returning users are much more valuable for google shop.</a:t>
                      </a:r>
                      <a:endParaRPr lang="en-US" sz="12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txBody>
                  <a:tcPr marL="91425" marR="91425" marT="91425" marB="91425"/>
                </a:tc>
              </a:tr>
            </a:tbl>
          </a:graphicData>
        </a:graphic>
      </p:graphicFrame>
      <p:pic>
        <p:nvPicPr>
          <p:cNvPr id="7" name="Picture 6"/>
          <p:cNvPicPr>
            <a:picLocks noChangeAspect="1"/>
          </p:cNvPicPr>
          <p:nvPr/>
        </p:nvPicPr>
        <p:blipFill>
          <a:blip r:embed="rId4"/>
          <a:stretch>
            <a:fillRect/>
          </a:stretch>
        </p:blipFill>
        <p:spPr>
          <a:xfrm>
            <a:off x="653218" y="4573844"/>
            <a:ext cx="6466064" cy="1805185"/>
          </a:xfrm>
          <a:prstGeom prst="rect">
            <a:avLst/>
          </a:prstGeom>
        </p:spPr>
      </p:pic>
      <p:pic>
        <p:nvPicPr>
          <p:cNvPr id="2" name="Picture 1"/>
          <p:cNvPicPr>
            <a:picLocks noChangeAspect="1"/>
          </p:cNvPicPr>
          <p:nvPr/>
        </p:nvPicPr>
        <p:blipFill>
          <a:blip r:embed="rId5"/>
          <a:stretch>
            <a:fillRect/>
          </a:stretch>
        </p:blipFill>
        <p:spPr>
          <a:xfrm>
            <a:off x="635090" y="7163666"/>
            <a:ext cx="6466064" cy="17190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7"/>
          <p:cNvSpPr txBox="1">
            <a:spLocks noGrp="1"/>
          </p:cNvSpPr>
          <p:nvPr>
            <p:ph type="title"/>
          </p:nvPr>
        </p:nvSpPr>
        <p:spPr>
          <a:xfrm>
            <a:off x="264945" y="870271"/>
            <a:ext cx="7242600" cy="4795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02B3E4"/>
                </a:solidFill>
                <a:latin typeface="Open Sans Light"/>
                <a:ea typeface="Open Sans Light"/>
                <a:cs typeface="Open Sans Light"/>
                <a:sym typeface="Open Sans Light"/>
              </a:rPr>
              <a:t>Discovery Survey - Audience Segments</a:t>
            </a:r>
            <a:endParaRPr sz="2000" dirty="0">
              <a:solidFill>
                <a:srgbClr val="02B3E4"/>
              </a:solidFill>
              <a:latin typeface="Open Sans Light"/>
              <a:ea typeface="Open Sans Light"/>
              <a:cs typeface="Open Sans Light"/>
              <a:sym typeface="Open Sans Light"/>
            </a:endParaRPr>
          </a:p>
        </p:txBody>
      </p:sp>
      <p:sp>
        <p:nvSpPr>
          <p:cNvPr id="205" name="Google Shape;205;p47"/>
          <p:cNvSpPr txBox="1"/>
          <p:nvPr/>
        </p:nvSpPr>
        <p:spPr>
          <a:xfrm>
            <a:off x="332600" y="1990175"/>
            <a:ext cx="7107300" cy="23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endParaRPr sz="2400">
              <a:solidFill>
                <a:srgbClr val="2E3D49"/>
              </a:solidFill>
              <a:latin typeface="Open Sans"/>
              <a:ea typeface="Open Sans"/>
              <a:cs typeface="Open Sans"/>
              <a:sym typeface="Open Sans"/>
            </a:endParaRPr>
          </a:p>
          <a:p>
            <a:pPr marL="0" lvl="0" indent="0" algn="l" rtl="0">
              <a:lnSpc>
                <a:spcPct val="115000"/>
              </a:lnSpc>
              <a:spcBef>
                <a:spcPts val="1600"/>
              </a:spcBef>
              <a:spcAft>
                <a:spcPts val="0"/>
              </a:spcAft>
              <a:buNone/>
            </a:pPr>
            <a:endParaRPr sz="2000">
              <a:solidFill>
                <a:srgbClr val="2E3D49"/>
              </a:solidFill>
              <a:latin typeface="Open Sans"/>
              <a:ea typeface="Open Sans"/>
              <a:cs typeface="Open Sans"/>
              <a:sym typeface="Open Sans"/>
            </a:endParaRPr>
          </a:p>
          <a:p>
            <a:pPr marL="0" lvl="0" indent="0" algn="l" rtl="0">
              <a:lnSpc>
                <a:spcPct val="115000"/>
              </a:lnSpc>
              <a:spcBef>
                <a:spcPts val="1600"/>
              </a:spcBef>
              <a:spcAft>
                <a:spcPts val="0"/>
              </a:spcAft>
              <a:buClr>
                <a:srgbClr val="000000"/>
              </a:buClr>
              <a:buSzPts val="1100"/>
              <a:buFont typeface="Arial"/>
              <a:buNone/>
            </a:pPr>
            <a:endParaRPr sz="1800">
              <a:solidFill>
                <a:srgbClr val="7D97AD"/>
              </a:solidFill>
              <a:latin typeface="Open Sans"/>
              <a:ea typeface="Open Sans"/>
              <a:cs typeface="Open Sans"/>
              <a:sym typeface="Open Sans"/>
            </a:endParaRPr>
          </a:p>
          <a:p>
            <a:pPr marL="0" lvl="0" indent="0" algn="l" rtl="0">
              <a:lnSpc>
                <a:spcPct val="115000"/>
              </a:lnSpc>
              <a:spcBef>
                <a:spcPts val="1600"/>
              </a:spcBef>
              <a:spcAft>
                <a:spcPts val="1600"/>
              </a:spcAft>
              <a:buNone/>
            </a:pPr>
            <a:endParaRPr sz="2400">
              <a:solidFill>
                <a:srgbClr val="7D97AD"/>
              </a:solidFill>
              <a:latin typeface="Open Sans"/>
              <a:ea typeface="Open Sans"/>
              <a:cs typeface="Open Sans"/>
              <a:sym typeface="Open Sans"/>
            </a:endParaRPr>
          </a:p>
        </p:txBody>
      </p:sp>
      <p:graphicFrame>
        <p:nvGraphicFramePr>
          <p:cNvPr id="206" name="Google Shape;206;p47"/>
          <p:cNvGraphicFramePr/>
          <p:nvPr>
            <p:extLst>
              <p:ext uri="{D42A27DB-BD31-4B8C-83A1-F6EECF244321}">
                <p14:modId xmlns:p14="http://schemas.microsoft.com/office/powerpoint/2010/main" val="2426154816"/>
              </p:ext>
            </p:extLst>
          </p:nvPr>
        </p:nvGraphicFramePr>
        <p:xfrm>
          <a:off x="264945" y="1349829"/>
          <a:ext cx="7107300" cy="7488876"/>
        </p:xfrm>
        <a:graphic>
          <a:graphicData uri="http://schemas.openxmlformats.org/drawingml/2006/table">
            <a:tbl>
              <a:tblPr>
                <a:noFill/>
                <a:tableStyleId>{A8A84DE6-D645-42DF-999D-95E340EFC814}</a:tableStyleId>
              </a:tblPr>
              <a:tblGrid>
                <a:gridCol w="7107300"/>
              </a:tblGrid>
              <a:tr h="783771">
                <a:tc>
                  <a:txBody>
                    <a:bodyPr/>
                    <a:lstStyle/>
                    <a:p>
                      <a:pPr marL="0" lvl="0" indent="0" algn="l" rtl="0">
                        <a:lnSpc>
                          <a:spcPct val="115000"/>
                        </a:lnSpc>
                        <a:spcBef>
                          <a:spcPts val="0"/>
                        </a:spcBef>
                        <a:spcAft>
                          <a:spcPts val="1600"/>
                        </a:spcAft>
                        <a:buNone/>
                      </a:pPr>
                      <a:r>
                        <a:rPr lang="en" sz="1800" dirty="0">
                          <a:solidFill>
                            <a:srgbClr val="2E3D49"/>
                          </a:solidFill>
                          <a:latin typeface="Open Sans Light"/>
                          <a:ea typeface="Open Sans Light"/>
                          <a:cs typeface="Open Sans Light"/>
                          <a:sym typeface="Open Sans Light"/>
                        </a:rPr>
                        <a:t>What are the difference audience segments or “personas” that you serve?</a:t>
                      </a:r>
                      <a:endParaRPr sz="1800" dirty="0">
                        <a:latin typeface="Open Sans Light"/>
                        <a:ea typeface="Open Sans Light"/>
                        <a:cs typeface="Open Sans Light"/>
                        <a:sym typeface="Open Sans Light"/>
                      </a:endParaRPr>
                    </a:p>
                  </a:txBody>
                  <a:tcPr marL="91425" marR="91425" marT="91425" marB="91425" anchor="ctr">
                    <a:solidFill>
                      <a:srgbClr val="DBE2E8"/>
                    </a:solidFill>
                  </a:tcPr>
                </a:tc>
              </a:tr>
              <a:tr h="619205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b="0" u="none" baseline="0" dirty="0" smtClean="0">
                          <a:latin typeface="Open Sans"/>
                          <a:ea typeface="Open Sans"/>
                          <a:cs typeface="Open Sans"/>
                          <a:sym typeface="Open Sans"/>
                        </a:rPr>
                        <a:t>The device category report revealed that conversion rate of desktop is more higher than mobile about twice. (1.79%)</a:t>
                      </a:r>
                    </a:p>
                    <a:p>
                      <a:pPr marL="0" lvl="0" indent="0" algn="just" rtl="0">
                        <a:spcBef>
                          <a:spcPts val="0"/>
                        </a:spcBef>
                        <a:spcAft>
                          <a:spcPts val="0"/>
                        </a:spcAft>
                        <a:buNone/>
                      </a:pPr>
                      <a:endParaRPr lang="en-US" sz="1600" b="1" u="sng" baseline="0" dirty="0" smtClean="0">
                        <a:latin typeface="Open Sans"/>
                        <a:ea typeface="Open Sans"/>
                        <a:cs typeface="Open Sans"/>
                        <a:sym typeface="Open Sans"/>
                      </a:endParaRPr>
                    </a:p>
                    <a:p>
                      <a:pPr marL="0" lvl="0" indent="0" algn="just" rtl="0">
                        <a:spcBef>
                          <a:spcPts val="0"/>
                        </a:spcBef>
                        <a:spcAft>
                          <a:spcPts val="0"/>
                        </a:spcAft>
                        <a:buNone/>
                      </a:pPr>
                      <a:endParaRPr lang="en-US" sz="1600" b="1" u="sng" baseline="0" dirty="0" smtClean="0">
                        <a:latin typeface="Open Sans"/>
                        <a:ea typeface="Open Sans"/>
                        <a:cs typeface="Open Sans"/>
                        <a:sym typeface="Open Sans"/>
                      </a:endParaRPr>
                    </a:p>
                    <a:p>
                      <a:pPr marL="0" lvl="0" indent="0" algn="just" rtl="0">
                        <a:spcBef>
                          <a:spcPts val="0"/>
                        </a:spcBef>
                        <a:spcAft>
                          <a:spcPts val="0"/>
                        </a:spcAft>
                        <a:buNone/>
                      </a:pPr>
                      <a:endParaRPr lang="en-US" sz="1600" b="1" u="sng" baseline="0" dirty="0" smtClean="0">
                        <a:latin typeface="Open Sans"/>
                        <a:ea typeface="Open Sans"/>
                        <a:cs typeface="Open Sans"/>
                        <a:sym typeface="Open Sans"/>
                      </a:endParaRPr>
                    </a:p>
                    <a:p>
                      <a:pPr marL="0" lvl="0" indent="0" algn="just" rtl="0">
                        <a:spcBef>
                          <a:spcPts val="0"/>
                        </a:spcBef>
                        <a:spcAft>
                          <a:spcPts val="0"/>
                        </a:spcAft>
                        <a:buNone/>
                      </a:pPr>
                      <a:endParaRPr lang="en-US" sz="1600" b="1" u="sng" baseline="0" dirty="0" smtClean="0">
                        <a:latin typeface="Open Sans"/>
                        <a:ea typeface="Open Sans"/>
                        <a:cs typeface="Open Sans"/>
                        <a:sym typeface="Open Sans"/>
                      </a:endParaRPr>
                    </a:p>
                    <a:p>
                      <a:pPr marL="0" lvl="0" indent="0" algn="just" rtl="0">
                        <a:spcBef>
                          <a:spcPts val="0"/>
                        </a:spcBef>
                        <a:spcAft>
                          <a:spcPts val="0"/>
                        </a:spcAft>
                        <a:buNone/>
                      </a:pPr>
                      <a:endParaRPr lang="en-US" sz="1600" b="1" u="sng" baseline="0" dirty="0" smtClean="0">
                        <a:latin typeface="Open Sans"/>
                        <a:ea typeface="Open Sans"/>
                        <a:cs typeface="Open Sans"/>
                        <a:sym typeface="Open Sans"/>
                      </a:endParaRPr>
                    </a:p>
                    <a:p>
                      <a:pPr marL="0" lvl="0" indent="0" algn="just" rtl="0">
                        <a:spcBef>
                          <a:spcPts val="0"/>
                        </a:spcBef>
                        <a:spcAft>
                          <a:spcPts val="0"/>
                        </a:spcAft>
                        <a:buNone/>
                      </a:pPr>
                      <a:endParaRPr lang="en-US" sz="1600" b="1" u="sng" baseline="0" dirty="0" smtClean="0">
                        <a:latin typeface="Open Sans"/>
                        <a:ea typeface="Open Sans"/>
                        <a:cs typeface="Open Sans"/>
                        <a:sym typeface="Open Sans"/>
                      </a:endParaRPr>
                    </a:p>
                    <a:p>
                      <a:pPr marL="0" lvl="0" indent="0" algn="just" rtl="0">
                        <a:spcBef>
                          <a:spcPts val="0"/>
                        </a:spcBef>
                        <a:spcAft>
                          <a:spcPts val="0"/>
                        </a:spcAft>
                        <a:buNone/>
                      </a:pPr>
                      <a:r>
                        <a:rPr lang="en-US" sz="1600" b="1" u="sng" baseline="0" dirty="0" smtClean="0">
                          <a:latin typeface="Open Sans"/>
                          <a:ea typeface="Open Sans"/>
                          <a:cs typeface="Open Sans"/>
                          <a:sym typeface="Open Sans"/>
                        </a:rPr>
                        <a:t>My audience personas are:-</a:t>
                      </a:r>
                    </a:p>
                    <a:p>
                      <a:r>
                        <a:rPr lang="en-US" sz="1400" b="1" i="0" u="none" strike="noStrike" cap="none" dirty="0" smtClean="0">
                          <a:solidFill>
                            <a:srgbClr val="000000"/>
                          </a:solidFill>
                          <a:effectLst/>
                          <a:latin typeface="Arial"/>
                          <a:ea typeface="Arial"/>
                          <a:cs typeface="Arial"/>
                          <a:sym typeface="Arial"/>
                        </a:rPr>
                        <a:t>                                                Google Technologies Enthusiasts under 34</a:t>
                      </a:r>
                    </a:p>
                    <a:p>
                      <a:r>
                        <a:rPr lang="en-US" sz="1400" b="1" i="0" u="none" strike="noStrike" cap="none" dirty="0" smtClean="0">
                          <a:solidFill>
                            <a:srgbClr val="000000"/>
                          </a:solidFill>
                          <a:effectLst/>
                          <a:latin typeface="Arial"/>
                          <a:ea typeface="Arial"/>
                          <a:cs typeface="Arial"/>
                          <a:sym typeface="Arial"/>
                        </a:rPr>
                        <a:t>  </a:t>
                      </a:r>
                      <a:endParaRPr lang="en-US" sz="1400" b="0" i="0" u="none" strike="noStrike" cap="none" dirty="0" smtClean="0">
                        <a:solidFill>
                          <a:srgbClr val="000000"/>
                        </a:solidFill>
                        <a:effectLst/>
                        <a:latin typeface="Arial"/>
                        <a:ea typeface="Arial"/>
                        <a:cs typeface="Arial"/>
                        <a:sym typeface="Arial"/>
                      </a:endParaRPr>
                    </a:p>
                    <a:p>
                      <a:r>
                        <a:rPr lang="en-US" sz="1400" b="1" i="0" u="none" strike="noStrike" cap="none" dirty="0" smtClean="0">
                          <a:solidFill>
                            <a:srgbClr val="000000"/>
                          </a:solidFill>
                          <a:effectLst/>
                          <a:latin typeface="Arial"/>
                          <a:ea typeface="Arial"/>
                          <a:cs typeface="Arial"/>
                          <a:sym typeface="Arial"/>
                        </a:rPr>
                        <a:t>                     </a:t>
                      </a:r>
                      <a:endParaRPr lang="en-US"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                                       Source of image: </a:t>
                      </a:r>
                      <a:r>
                        <a:rPr lang="en-US" sz="1400" b="0" i="0" u="sng" strike="noStrike" cap="none" dirty="0" smtClean="0">
                          <a:solidFill>
                            <a:srgbClr val="000000"/>
                          </a:solidFill>
                          <a:effectLst/>
                          <a:latin typeface="Arial"/>
                          <a:ea typeface="Arial"/>
                          <a:cs typeface="Arial"/>
                          <a:sym typeface="Arial"/>
                          <a:hlinkClick r:id="rId3"/>
                        </a:rPr>
                        <a:t>https://www.wired.com/2015/04/silk-road-1/</a:t>
                      </a:r>
                      <a:endParaRPr lang="en-US" sz="1400" b="0" i="0" u="sng" strike="noStrike" cap="none" dirty="0" smtClean="0">
                        <a:solidFill>
                          <a:srgbClr val="000000"/>
                        </a:solidFill>
                        <a:effectLst/>
                        <a:latin typeface="Arial"/>
                        <a:ea typeface="Arial"/>
                        <a:cs typeface="Arial"/>
                        <a:sym typeface="Arial"/>
                      </a:endParaRPr>
                    </a:p>
                    <a:p>
                      <a:endParaRPr lang="en-US" sz="1400" b="0" i="0" u="none" strike="noStrike" cap="none" dirty="0" smtClean="0">
                        <a:solidFill>
                          <a:srgbClr val="000000"/>
                        </a:solidFill>
                        <a:effectLst/>
                        <a:latin typeface="Arial"/>
                        <a:ea typeface="Arial"/>
                        <a:cs typeface="Arial"/>
                        <a:sym typeface="Arial"/>
                      </a:endParaRPr>
                    </a:p>
                    <a:p>
                      <a:pPr marL="0" lvl="0" indent="0" algn="just"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John is an American and lives in California. He has 27 years and single. He has an undergraduate degree in computer science from The University of California. In addition, he learns through online learning courses. He works as front-end developer in one of Software Company. He spends a lot of time working in designs and loves to read blogs for knowing the newest news about technologies and attend google conferences, events, and workshops to increase his knowledge and gaining experiences and like to get google swags. In free time likes to watch online movies.</a:t>
                      </a:r>
                    </a:p>
                    <a:p>
                      <a:r>
                        <a:rPr lang="en-US" sz="1400" b="1" i="0" u="none" strike="noStrike" cap="none" dirty="0" smtClean="0">
                          <a:solidFill>
                            <a:srgbClr val="000000"/>
                          </a:solidFill>
                          <a:effectLst/>
                          <a:latin typeface="Arial"/>
                          <a:ea typeface="Arial"/>
                          <a:cs typeface="Arial"/>
                          <a:sym typeface="Arial"/>
                        </a:rPr>
                        <a:t>Needs:</a:t>
                      </a:r>
                      <a:endParaRPr lang="en-US" sz="1400" b="0" i="0" u="none" strike="noStrike" cap="none" dirty="0" smtClean="0">
                        <a:solidFill>
                          <a:srgbClr val="000000"/>
                        </a:solidFill>
                        <a:effectLst/>
                        <a:latin typeface="Arial"/>
                        <a:ea typeface="Arial"/>
                        <a:cs typeface="Arial"/>
                        <a:sym typeface="Arial"/>
                      </a:endParaRPr>
                    </a:p>
                    <a:p>
                      <a:r>
                        <a:rPr lang="en-US" sz="1400" b="1" i="0" u="none" strike="noStrike" cap="none" dirty="0" smtClean="0">
                          <a:solidFill>
                            <a:srgbClr val="000000"/>
                          </a:solidFill>
                          <a:effectLst/>
                          <a:latin typeface="Arial"/>
                          <a:ea typeface="Arial"/>
                          <a:cs typeface="Arial"/>
                          <a:sym typeface="Arial"/>
                        </a:rPr>
                        <a:t>- Accessing online courses and materials </a:t>
                      </a:r>
                      <a:endParaRPr lang="en-US"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 Need workshops/event based triggers for learning new technologies or applications.</a:t>
                      </a:r>
                    </a:p>
                    <a:p>
                      <a:r>
                        <a:rPr lang="en-US" sz="1400" b="0" i="0" u="none" strike="noStrike" cap="none" dirty="0" smtClean="0">
                          <a:solidFill>
                            <a:srgbClr val="000000"/>
                          </a:solidFill>
                          <a:effectLst/>
                          <a:latin typeface="Arial"/>
                          <a:ea typeface="Arial"/>
                          <a:cs typeface="Arial"/>
                          <a:sym typeface="Arial"/>
                        </a:rPr>
                        <a:t>- He loves to attend conference for knowing about new technologies and products.</a:t>
                      </a:r>
                    </a:p>
                    <a:p>
                      <a:r>
                        <a:rPr lang="en-US" sz="1400" b="1" i="0" u="none" strike="noStrike" cap="none" dirty="0" smtClean="0">
                          <a:solidFill>
                            <a:srgbClr val="000000"/>
                          </a:solidFill>
                          <a:effectLst/>
                          <a:latin typeface="Arial"/>
                          <a:ea typeface="Arial"/>
                          <a:cs typeface="Arial"/>
                          <a:sym typeface="Arial"/>
                        </a:rPr>
                        <a:t>Frustrations:</a:t>
                      </a:r>
                      <a:endParaRPr lang="en-US" sz="1400" b="0" i="0" u="none" strike="noStrike" cap="none" dirty="0" smtClean="0">
                        <a:solidFill>
                          <a:srgbClr val="000000"/>
                        </a:solidFill>
                        <a:effectLst/>
                        <a:latin typeface="Arial"/>
                        <a:ea typeface="Arial"/>
                        <a:cs typeface="Arial"/>
                        <a:sym typeface="Arial"/>
                      </a:endParaRPr>
                    </a:p>
                    <a:p>
                      <a:r>
                        <a:rPr lang="en-US" sz="1400" b="1" i="0" u="none" strike="noStrike" cap="none" dirty="0" smtClean="0">
                          <a:solidFill>
                            <a:srgbClr val="000000"/>
                          </a:solidFill>
                          <a:effectLst/>
                          <a:latin typeface="Arial"/>
                          <a:ea typeface="Arial"/>
                          <a:cs typeface="Arial"/>
                          <a:sym typeface="Arial"/>
                        </a:rPr>
                        <a:t>-</a:t>
                      </a:r>
                      <a:r>
                        <a:rPr lang="en-US" sz="1400" b="0" i="0" u="none" strike="noStrike" cap="none" dirty="0" smtClean="0">
                          <a:solidFill>
                            <a:srgbClr val="000000"/>
                          </a:solidFill>
                          <a:effectLst/>
                          <a:latin typeface="Arial"/>
                          <a:ea typeface="Arial"/>
                          <a:cs typeface="Arial"/>
                          <a:sym typeface="Arial"/>
                        </a:rPr>
                        <a:t> Irrelevant ads and mailers.</a:t>
                      </a:r>
                    </a:p>
                    <a:p>
                      <a:r>
                        <a:rPr lang="en-US" sz="1400" b="1" i="0" u="none" strike="noStrike" cap="none" dirty="0" smtClean="0">
                          <a:solidFill>
                            <a:srgbClr val="000000"/>
                          </a:solidFill>
                          <a:effectLst/>
                          <a:latin typeface="Arial"/>
                          <a:ea typeface="Arial"/>
                          <a:cs typeface="Arial"/>
                          <a:sym typeface="Arial"/>
                        </a:rPr>
                        <a:t>Devices use:</a:t>
                      </a:r>
                      <a:r>
                        <a:rPr lang="en-US" sz="1400" b="0" i="0" u="none" strike="noStrike" cap="none" dirty="0" smtClean="0">
                          <a:solidFill>
                            <a:srgbClr val="000000"/>
                          </a:solidFill>
                          <a:effectLst/>
                          <a:latin typeface="Arial"/>
                          <a:ea typeface="Arial"/>
                          <a:cs typeface="Arial"/>
                          <a:sym typeface="Arial"/>
                        </a:rPr>
                        <a:t> mostly desktop &amp; Mobile.</a:t>
                      </a:r>
                    </a:p>
                    <a:p>
                      <a:endParaRPr sz="1600" dirty="0">
                        <a:latin typeface="Open Sans"/>
                        <a:ea typeface="Open Sans"/>
                        <a:cs typeface="Open Sans"/>
                        <a:sym typeface="Open Sans"/>
                      </a:endParaRPr>
                    </a:p>
                  </a:txBody>
                  <a:tcPr marL="91425" marR="91425" marT="91425" marB="91425"/>
                </a:tc>
              </a:tr>
            </a:tbl>
          </a:graphicData>
        </a:graphic>
      </p:graphicFrame>
      <p:pic>
        <p:nvPicPr>
          <p:cNvPr id="6" name="Picture 5" descr="Image result for American people has 30 years siting on desktop and love google technologie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599" y="4474614"/>
            <a:ext cx="1936467" cy="1061316"/>
          </a:xfrm>
          <a:prstGeom prst="rect">
            <a:avLst/>
          </a:prstGeom>
          <a:noFill/>
          <a:ln>
            <a:noFill/>
          </a:ln>
        </p:spPr>
      </p:pic>
      <p:pic>
        <p:nvPicPr>
          <p:cNvPr id="3" name="Picture 2"/>
          <p:cNvPicPr>
            <a:picLocks noChangeAspect="1"/>
          </p:cNvPicPr>
          <p:nvPr/>
        </p:nvPicPr>
        <p:blipFill>
          <a:blip r:embed="rId5"/>
          <a:stretch>
            <a:fillRect/>
          </a:stretch>
        </p:blipFill>
        <p:spPr>
          <a:xfrm>
            <a:off x="332600" y="2788095"/>
            <a:ext cx="6960829" cy="1206961"/>
          </a:xfrm>
          <a:prstGeom prst="rect">
            <a:avLst/>
          </a:prstGeom>
        </p:spPr>
      </p:pic>
    </p:spTree>
    <p:extLst>
      <p:ext uri="{BB962C8B-B14F-4D97-AF65-F5344CB8AC3E}">
        <p14:creationId xmlns:p14="http://schemas.microsoft.com/office/powerpoint/2010/main" val="407310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
        <p:nvSpPr>
          <p:cNvPr id="211" name="Google Shape;211;p4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Audience Segments</a:t>
            </a:r>
            <a:endParaRPr sz="3200">
              <a:solidFill>
                <a:srgbClr val="02B3E4"/>
              </a:solidFill>
              <a:latin typeface="Open Sans Light"/>
              <a:ea typeface="Open Sans Light"/>
              <a:cs typeface="Open Sans Light"/>
              <a:sym typeface="Open Sans Light"/>
            </a:endParaRPr>
          </a:p>
        </p:txBody>
      </p:sp>
      <p:graphicFrame>
        <p:nvGraphicFramePr>
          <p:cNvPr id="212" name="Google Shape;212;p48"/>
          <p:cNvGraphicFramePr/>
          <p:nvPr>
            <p:extLst>
              <p:ext uri="{D42A27DB-BD31-4B8C-83A1-F6EECF244321}">
                <p14:modId xmlns:p14="http://schemas.microsoft.com/office/powerpoint/2010/main" val="2984820119"/>
              </p:ext>
            </p:extLst>
          </p:nvPr>
        </p:nvGraphicFramePr>
        <p:xfrm>
          <a:off x="141513" y="1990171"/>
          <a:ext cx="7366032" cy="6328715"/>
        </p:xfrm>
        <a:graphic>
          <a:graphicData uri="http://schemas.openxmlformats.org/drawingml/2006/table">
            <a:tbl>
              <a:tblPr>
                <a:noFill/>
                <a:tableStyleId>{A8A84DE6-D645-42DF-999D-95E340EFC814}</a:tableStyleId>
              </a:tblPr>
              <a:tblGrid>
                <a:gridCol w="1227672"/>
                <a:gridCol w="1227672"/>
                <a:gridCol w="1227672"/>
                <a:gridCol w="1227672"/>
                <a:gridCol w="1227672"/>
                <a:gridCol w="1227672"/>
              </a:tblGrid>
              <a:tr h="517893">
                <a:tc gridSpan="6">
                  <a:txBody>
                    <a:bodyPr/>
                    <a:lstStyle/>
                    <a:p>
                      <a:pPr marL="0" lvl="0" indent="0" algn="l" rtl="0">
                        <a:lnSpc>
                          <a:spcPct val="115000"/>
                        </a:lnSpc>
                        <a:spcBef>
                          <a:spcPts val="0"/>
                        </a:spcBef>
                        <a:spcAft>
                          <a:spcPts val="1600"/>
                        </a:spcAft>
                        <a:buNone/>
                      </a:pPr>
                      <a:r>
                        <a:rPr lang="en" sz="1200" dirty="0">
                          <a:solidFill>
                            <a:srgbClr val="2E3D49"/>
                          </a:solidFill>
                          <a:latin typeface="Open Sans Light"/>
                          <a:ea typeface="Open Sans Light"/>
                          <a:cs typeface="Open Sans Light"/>
                          <a:sym typeface="Open Sans Light"/>
                        </a:rPr>
                        <a:t>Describe the customer journey/ lifecycle for your audience segments.</a:t>
                      </a:r>
                      <a:endParaRPr sz="1200" dirty="0">
                        <a:latin typeface="Open Sans Light"/>
                        <a:ea typeface="Open Sans Light"/>
                        <a:cs typeface="Open Sans Light"/>
                        <a:sym typeface="Open Sans Light"/>
                      </a:endParaRPr>
                    </a:p>
                  </a:txBody>
                  <a:tcPr marL="91425" marR="91425" marT="91425" marB="91425">
                    <a:solidFill>
                      <a:srgbClr val="DBE2E8"/>
                    </a:solidFill>
                  </a:tcPr>
                </a:tc>
                <a:tc hMerge="1">
                  <a:txBody>
                    <a:bodyPr/>
                    <a:lstStyle/>
                    <a:p>
                      <a:pPr marL="0" lvl="0" indent="0" algn="l" rtl="0">
                        <a:lnSpc>
                          <a:spcPct val="115000"/>
                        </a:lnSpc>
                        <a:spcBef>
                          <a:spcPts val="0"/>
                        </a:spcBef>
                        <a:spcAft>
                          <a:spcPts val="1600"/>
                        </a:spcAft>
                        <a:buNone/>
                      </a:pPr>
                      <a:endParaRPr sz="2000" dirty="0">
                        <a:latin typeface="Open Sans Light"/>
                        <a:ea typeface="Open Sans Light"/>
                        <a:cs typeface="Open Sans Light"/>
                        <a:sym typeface="Open Sans Light"/>
                      </a:endParaRPr>
                    </a:p>
                  </a:txBody>
                  <a:tcPr marL="91425" marR="91425" marT="91425" marB="91425">
                    <a:solidFill>
                      <a:srgbClr val="DBE2E8"/>
                    </a:solidFill>
                  </a:tcPr>
                </a:tc>
                <a:tc hMerge="1">
                  <a:txBody>
                    <a:bodyPr/>
                    <a:lstStyle/>
                    <a:p>
                      <a:pPr marL="0" lvl="0" indent="0" algn="l" rtl="0">
                        <a:lnSpc>
                          <a:spcPct val="115000"/>
                        </a:lnSpc>
                        <a:spcBef>
                          <a:spcPts val="0"/>
                        </a:spcBef>
                        <a:spcAft>
                          <a:spcPts val="1600"/>
                        </a:spcAft>
                        <a:buNone/>
                      </a:pPr>
                      <a:endParaRPr sz="2000" dirty="0">
                        <a:latin typeface="Open Sans Light"/>
                        <a:ea typeface="Open Sans Light"/>
                        <a:cs typeface="Open Sans Light"/>
                        <a:sym typeface="Open Sans Light"/>
                      </a:endParaRPr>
                    </a:p>
                  </a:txBody>
                  <a:tcPr marL="91425" marR="91425" marT="91425" marB="91425">
                    <a:solidFill>
                      <a:srgbClr val="DBE2E8"/>
                    </a:solidFill>
                  </a:tcPr>
                </a:tc>
                <a:tc hMerge="1">
                  <a:txBody>
                    <a:bodyPr/>
                    <a:lstStyle/>
                    <a:p>
                      <a:pPr marL="0" lvl="0" indent="0" algn="l" rtl="0">
                        <a:lnSpc>
                          <a:spcPct val="115000"/>
                        </a:lnSpc>
                        <a:spcBef>
                          <a:spcPts val="0"/>
                        </a:spcBef>
                        <a:spcAft>
                          <a:spcPts val="1600"/>
                        </a:spcAft>
                        <a:buNone/>
                      </a:pPr>
                      <a:endParaRPr sz="2000" dirty="0">
                        <a:latin typeface="Open Sans Light"/>
                        <a:ea typeface="Open Sans Light"/>
                        <a:cs typeface="Open Sans Light"/>
                        <a:sym typeface="Open Sans Light"/>
                      </a:endParaRPr>
                    </a:p>
                  </a:txBody>
                  <a:tcPr marL="91425" marR="91425" marT="91425" marB="91425">
                    <a:solidFill>
                      <a:srgbClr val="DBE2E8"/>
                    </a:solidFill>
                  </a:tcPr>
                </a:tc>
                <a:tc hMerge="1">
                  <a:txBody>
                    <a:bodyPr/>
                    <a:lstStyle/>
                    <a:p>
                      <a:pPr marL="0" lvl="0" indent="0" algn="l" rtl="0">
                        <a:lnSpc>
                          <a:spcPct val="115000"/>
                        </a:lnSpc>
                        <a:spcBef>
                          <a:spcPts val="0"/>
                        </a:spcBef>
                        <a:spcAft>
                          <a:spcPts val="1600"/>
                        </a:spcAft>
                        <a:buNone/>
                      </a:pPr>
                      <a:endParaRPr sz="2000" dirty="0">
                        <a:latin typeface="Open Sans Light"/>
                        <a:ea typeface="Open Sans Light"/>
                        <a:cs typeface="Open Sans Light"/>
                        <a:sym typeface="Open Sans Light"/>
                      </a:endParaRPr>
                    </a:p>
                  </a:txBody>
                  <a:tcPr marL="91425" marR="91425" marT="91425" marB="91425">
                    <a:solidFill>
                      <a:srgbClr val="DBE2E8"/>
                    </a:solidFill>
                  </a:tcPr>
                </a:tc>
                <a:tc hMerge="1">
                  <a:txBody>
                    <a:bodyPr/>
                    <a:lstStyle/>
                    <a:p>
                      <a:pPr marL="0" lvl="0" indent="0" algn="l" rtl="0">
                        <a:lnSpc>
                          <a:spcPct val="115000"/>
                        </a:lnSpc>
                        <a:spcBef>
                          <a:spcPts val="0"/>
                        </a:spcBef>
                        <a:spcAft>
                          <a:spcPts val="1600"/>
                        </a:spcAft>
                        <a:buNone/>
                      </a:pPr>
                      <a:endParaRPr sz="2000" dirty="0">
                        <a:latin typeface="Open Sans Light"/>
                        <a:ea typeface="Open Sans Light"/>
                        <a:cs typeface="Open Sans Light"/>
                        <a:sym typeface="Open Sans Light"/>
                      </a:endParaRPr>
                    </a:p>
                  </a:txBody>
                  <a:tcPr marL="91425" marR="91425" marT="91425" marB="91425">
                    <a:solidFill>
                      <a:srgbClr val="DBE2E8"/>
                    </a:solidFill>
                  </a:tcPr>
                </a:tc>
              </a:tr>
              <a:tr h="497068">
                <a:tc>
                  <a:txBody>
                    <a:bodyPr/>
                    <a:lstStyle/>
                    <a:p>
                      <a:pPr algn="l" fontAlgn="t"/>
                      <a:r>
                        <a:rPr lang="en-US" sz="1200" b="1" i="0" u="none" strike="noStrike" dirty="0">
                          <a:solidFill>
                            <a:srgbClr val="000000"/>
                          </a:solidFill>
                          <a:effectLst/>
                          <a:latin typeface="Arial" panose="020B0604020202020204" pitchFamily="34" charset="0"/>
                        </a:rPr>
                        <a:t>Journey</a:t>
                      </a:r>
                    </a:p>
                  </a:txBody>
                  <a:tcPr marL="7620" marR="7620" marT="7620" marB="0"/>
                </a:tc>
                <a:tc>
                  <a:txBody>
                    <a:bodyPr/>
                    <a:lstStyle/>
                    <a:p>
                      <a:pPr algn="ctr" fontAlgn="t"/>
                      <a:r>
                        <a:rPr lang="en-US" sz="1200" b="1" i="0" u="none" strike="noStrike">
                          <a:solidFill>
                            <a:srgbClr val="000000"/>
                          </a:solidFill>
                          <a:effectLst/>
                          <a:latin typeface="Arial" panose="020B0604020202020204" pitchFamily="34" charset="0"/>
                        </a:rPr>
                        <a:t>Awareness stage</a:t>
                      </a:r>
                    </a:p>
                  </a:txBody>
                  <a:tcPr marL="7620" marR="7620" marT="7620" marB="0"/>
                </a:tc>
                <a:tc>
                  <a:txBody>
                    <a:bodyPr/>
                    <a:lstStyle/>
                    <a:p>
                      <a:pPr algn="ctr" fontAlgn="t"/>
                      <a:r>
                        <a:rPr lang="en-US" sz="1200" b="1" i="0" u="none" strike="noStrike">
                          <a:solidFill>
                            <a:srgbClr val="000000"/>
                          </a:solidFill>
                          <a:effectLst/>
                          <a:latin typeface="Arial" panose="020B0604020202020204" pitchFamily="34" charset="0"/>
                        </a:rPr>
                        <a:t>Consideration stage</a:t>
                      </a:r>
                    </a:p>
                  </a:txBody>
                  <a:tcPr marL="7620" marR="7620" marT="7620" marB="0"/>
                </a:tc>
                <a:tc gridSpan="3">
                  <a:txBody>
                    <a:bodyPr/>
                    <a:lstStyle/>
                    <a:p>
                      <a:pPr algn="ctr" fontAlgn="t"/>
                      <a:r>
                        <a:rPr lang="en-US" sz="1200" b="1" i="0" u="none" strike="noStrike">
                          <a:solidFill>
                            <a:srgbClr val="000000"/>
                          </a:solidFill>
                          <a:effectLst/>
                          <a:latin typeface="Arial" panose="020B0604020202020204" pitchFamily="34" charset="0"/>
                        </a:rPr>
                        <a:t>Decision stage</a:t>
                      </a:r>
                    </a:p>
                  </a:txBody>
                  <a:tcPr marL="7620" marR="7620" marT="7620" marB="0"/>
                </a:tc>
                <a:tc hMerge="1">
                  <a:txBody>
                    <a:bodyPr/>
                    <a:lstStyle/>
                    <a:p>
                      <a:endParaRPr lang="en-US"/>
                    </a:p>
                  </a:txBody>
                  <a:tcPr/>
                </a:tc>
                <a:tc hMerge="1">
                  <a:txBody>
                    <a:bodyPr/>
                    <a:lstStyle/>
                    <a:p>
                      <a:endParaRPr lang="en-US"/>
                    </a:p>
                  </a:txBody>
                  <a:tcPr/>
                </a:tc>
              </a:tr>
              <a:tr h="713745">
                <a:tc rowSpan="2">
                  <a:txBody>
                    <a:bodyPr/>
                    <a:lstStyle/>
                    <a:p>
                      <a:pPr algn="ctr" fontAlgn="ctr"/>
                      <a:r>
                        <a:rPr lang="en-US" sz="1200" b="0" i="0" u="none" strike="noStrike">
                          <a:solidFill>
                            <a:srgbClr val="000000"/>
                          </a:solidFill>
                          <a:effectLst/>
                          <a:latin typeface="Arial" panose="020B0604020202020204" pitchFamily="34" charset="0"/>
                        </a:rPr>
                        <a:t>Steps</a:t>
                      </a:r>
                    </a:p>
                  </a:txBody>
                  <a:tcPr marL="7620" marR="7620" marT="7620" marB="0" anchor="ctr"/>
                </a:tc>
                <a:tc>
                  <a:txBody>
                    <a:bodyPr/>
                    <a:lstStyle/>
                    <a:p>
                      <a:pPr algn="l" fontAlgn="t"/>
                      <a:r>
                        <a:rPr lang="en-US" sz="1200" b="0" i="0" u="none" strike="noStrike">
                          <a:solidFill>
                            <a:srgbClr val="000000"/>
                          </a:solidFill>
                          <a:effectLst/>
                          <a:latin typeface="Arial" panose="020B0604020202020204" pitchFamily="34" charset="0"/>
                        </a:rPr>
                        <a:t>Realising problem</a:t>
                      </a:r>
                    </a:p>
                  </a:txBody>
                  <a:tcPr marL="7620" marR="7620" marT="7620" marB="0"/>
                </a:tc>
                <a:tc>
                  <a:txBody>
                    <a:bodyPr/>
                    <a:lstStyle/>
                    <a:p>
                      <a:pPr algn="l" fontAlgn="t"/>
                      <a:r>
                        <a:rPr lang="en-US" sz="1200" b="0" i="0" u="none" strike="noStrike">
                          <a:solidFill>
                            <a:srgbClr val="000000"/>
                          </a:solidFill>
                          <a:effectLst/>
                          <a:latin typeface="Arial" panose="020B0604020202020204" pitchFamily="34" charset="0"/>
                        </a:rPr>
                        <a:t> Comparing</a:t>
                      </a:r>
                    </a:p>
                  </a:txBody>
                  <a:tcPr marL="7620" marR="7620" marT="7620" marB="0"/>
                </a:tc>
                <a:tc>
                  <a:txBody>
                    <a:bodyPr/>
                    <a:lstStyle/>
                    <a:p>
                      <a:pPr algn="l" fontAlgn="t"/>
                      <a:r>
                        <a:rPr lang="en-US" sz="1200" b="0" i="0" u="none" strike="noStrike">
                          <a:solidFill>
                            <a:srgbClr val="000000"/>
                          </a:solidFill>
                          <a:effectLst/>
                          <a:latin typeface="Arial" panose="020B0604020202020204" pitchFamily="34" charset="0"/>
                        </a:rPr>
                        <a:t>Shortlisting</a:t>
                      </a:r>
                    </a:p>
                  </a:txBody>
                  <a:tcPr marL="7620" marR="7620" marT="7620" marB="0"/>
                </a:tc>
                <a:tc>
                  <a:txBody>
                    <a:bodyPr/>
                    <a:lstStyle/>
                    <a:p>
                      <a:pPr algn="l" fontAlgn="t"/>
                      <a:r>
                        <a:rPr lang="en-US" sz="1200" b="0" i="0" u="none" strike="noStrike">
                          <a:solidFill>
                            <a:srgbClr val="000000"/>
                          </a:solidFill>
                          <a:effectLst/>
                          <a:latin typeface="Arial" panose="020B0604020202020204" pitchFamily="34" charset="0"/>
                        </a:rPr>
                        <a:t>Participation</a:t>
                      </a:r>
                    </a:p>
                  </a:txBody>
                  <a:tcPr marL="7620" marR="7620" marT="7620" marB="0"/>
                </a:tc>
                <a:tc>
                  <a:txBody>
                    <a:bodyPr/>
                    <a:lstStyle/>
                    <a:p>
                      <a:pPr algn="l" fontAlgn="t"/>
                      <a:r>
                        <a:rPr lang="en-US" sz="1200" b="0" i="0" u="none" strike="noStrike">
                          <a:solidFill>
                            <a:srgbClr val="000000"/>
                          </a:solidFill>
                          <a:effectLst/>
                          <a:latin typeface="Arial" panose="020B0604020202020204" pitchFamily="34" charset="0"/>
                        </a:rPr>
                        <a:t>Post participation</a:t>
                      </a:r>
                    </a:p>
                  </a:txBody>
                  <a:tcPr marL="7620" marR="7620" marT="7620" marB="0"/>
                </a:tc>
              </a:tr>
              <a:tr h="1036081">
                <a:tc vMerge="1">
                  <a:txBody>
                    <a:bodyPr/>
                    <a:lstStyle/>
                    <a:p>
                      <a:endParaRPr lang="en-US"/>
                    </a:p>
                  </a:txBody>
                  <a:tcPr/>
                </a:tc>
                <a:tc>
                  <a:txBody>
                    <a:bodyPr/>
                    <a:lstStyle/>
                    <a:p>
                      <a:pPr algn="l" fontAlgn="t"/>
                      <a:r>
                        <a:rPr lang="en-US" sz="1000" b="0" i="0" u="none" strike="noStrike">
                          <a:solidFill>
                            <a:srgbClr val="000000"/>
                          </a:solidFill>
                          <a:effectLst/>
                          <a:latin typeface="Arial" panose="020B0604020202020204" pitchFamily="34" charset="0"/>
                        </a:rPr>
                        <a:t>John is loyal to google company and searching for informaiton about it.</a:t>
                      </a:r>
                    </a:p>
                  </a:txBody>
                  <a:tcPr marL="7620" marR="7620" marT="7620" marB="0"/>
                </a:tc>
                <a:tc>
                  <a:txBody>
                    <a:bodyPr/>
                    <a:lstStyle/>
                    <a:p>
                      <a:pPr algn="l" fontAlgn="t"/>
                      <a:r>
                        <a:rPr lang="en-US" sz="1100" b="0" i="0" u="none" strike="noStrike" dirty="0">
                          <a:solidFill>
                            <a:srgbClr val="000000"/>
                          </a:solidFill>
                          <a:effectLst/>
                          <a:latin typeface="Arial" panose="020B0604020202020204" pitchFamily="34" charset="0"/>
                        </a:rPr>
                        <a:t>John examines google swags product details reviews</a:t>
                      </a:r>
                    </a:p>
                  </a:txBody>
                  <a:tcPr marL="7620" marR="7620" marT="7620" marB="0"/>
                </a:tc>
                <a:tc>
                  <a:txBody>
                    <a:bodyPr/>
                    <a:lstStyle/>
                    <a:p>
                      <a:pPr algn="l" fontAlgn="t"/>
                      <a:r>
                        <a:rPr lang="en-US" sz="1200" b="0" i="0" u="none" strike="noStrike">
                          <a:solidFill>
                            <a:srgbClr val="000000"/>
                          </a:solidFill>
                          <a:effectLst/>
                          <a:latin typeface="Arial" panose="020B0604020202020204" pitchFamily="34" charset="0"/>
                        </a:rPr>
                        <a:t> </a:t>
                      </a:r>
                    </a:p>
                  </a:txBody>
                  <a:tcPr marL="7620" marR="7620" marT="7620" marB="0"/>
                </a:tc>
                <a:tc>
                  <a:txBody>
                    <a:bodyPr/>
                    <a:lstStyle/>
                    <a:p>
                      <a:pPr algn="l" fontAlgn="t"/>
                      <a:r>
                        <a:rPr lang="en-US" sz="1200" b="0" i="0" u="none" strike="noStrike">
                          <a:solidFill>
                            <a:srgbClr val="000000"/>
                          </a:solidFill>
                          <a:effectLst/>
                          <a:latin typeface="Arial" panose="020B0604020202020204" pitchFamily="34" charset="0"/>
                        </a:rPr>
                        <a:t> </a:t>
                      </a:r>
                    </a:p>
                  </a:txBody>
                  <a:tcPr marL="7620" marR="7620" marT="7620" marB="0"/>
                </a:tc>
                <a:tc>
                  <a:txBody>
                    <a:bodyPr/>
                    <a:lstStyle/>
                    <a:p>
                      <a:pPr algn="l" fontAlgn="t"/>
                      <a:r>
                        <a:rPr lang="en-US" sz="1200" b="0" i="0" u="none" strike="noStrike">
                          <a:solidFill>
                            <a:srgbClr val="000000"/>
                          </a:solidFill>
                          <a:effectLst/>
                          <a:latin typeface="Arial" panose="020B0604020202020204" pitchFamily="34" charset="0"/>
                        </a:rPr>
                        <a:t> </a:t>
                      </a:r>
                    </a:p>
                  </a:txBody>
                  <a:tcPr marL="7620" marR="7620" marT="7620" marB="0"/>
                </a:tc>
              </a:tr>
              <a:tr h="2105242">
                <a:tc>
                  <a:txBody>
                    <a:bodyPr/>
                    <a:lstStyle/>
                    <a:p>
                      <a:pPr algn="ctr" fontAlgn="t"/>
                      <a:r>
                        <a:rPr lang="en-US" sz="1200" b="0" i="0" u="none" strike="noStrike" dirty="0">
                          <a:solidFill>
                            <a:srgbClr val="000000"/>
                          </a:solidFill>
                          <a:effectLst/>
                          <a:latin typeface="Arial" panose="020B0604020202020204" pitchFamily="34" charset="0"/>
                        </a:rPr>
                        <a:t>Thoughts</a:t>
                      </a:r>
                    </a:p>
                  </a:txBody>
                  <a:tcPr marL="7620" marR="7620" marT="7620" marB="0"/>
                </a:tc>
                <a:tc>
                  <a:txBody>
                    <a:bodyPr/>
                    <a:lstStyle/>
                    <a:p>
                      <a:pPr algn="l" fontAlgn="t"/>
                      <a:r>
                        <a:rPr lang="en-US" sz="1000" b="0" i="0" u="none" strike="noStrike" dirty="0">
                          <a:solidFill>
                            <a:srgbClr val="000000"/>
                          </a:solidFill>
                          <a:effectLst/>
                          <a:latin typeface="Arial" panose="020B0604020202020204" pitchFamily="34" charset="0"/>
                        </a:rPr>
                        <a:t>John is interested in participating in workshops, event or conference. </a:t>
                      </a:r>
                    </a:p>
                  </a:txBody>
                  <a:tcPr marL="7620" marR="7620" marT="7620" marB="0"/>
                </a:tc>
                <a:tc>
                  <a:txBody>
                    <a:bodyPr/>
                    <a:lstStyle/>
                    <a:p>
                      <a:pPr algn="l" fontAlgn="t"/>
                      <a:r>
                        <a:rPr lang="en-US" sz="1000" b="0" i="0" u="none" strike="noStrike">
                          <a:solidFill>
                            <a:srgbClr val="000000"/>
                          </a:solidFill>
                          <a:effectLst/>
                          <a:latin typeface="Arial" panose="020B0604020202020204" pitchFamily="34" charset="0"/>
                        </a:rPr>
                        <a:t>John wants to participate in an event or workshop related to web design or technology.  </a:t>
                      </a:r>
                    </a:p>
                  </a:txBody>
                  <a:tcPr marL="7620" marR="7620" marT="7620" marB="0"/>
                </a:tc>
                <a:tc>
                  <a:txBody>
                    <a:bodyPr/>
                    <a:lstStyle/>
                    <a:p>
                      <a:pPr algn="l" fontAlgn="t"/>
                      <a:r>
                        <a:rPr lang="en-US" sz="1000" b="0" i="0" u="none" strike="noStrike">
                          <a:solidFill>
                            <a:srgbClr val="000000"/>
                          </a:solidFill>
                          <a:effectLst/>
                          <a:latin typeface="Arial" panose="020B0604020202020204" pitchFamily="34" charset="0"/>
                        </a:rPr>
                        <a:t>John is currently working as front-end developer and he found a lot of information when searching by google search enging. Then he felt interested in google products, so he visited google website to know more about it. </a:t>
                      </a:r>
                    </a:p>
                  </a:txBody>
                  <a:tcPr marL="7620" marR="7620" marT="7620" marB="0"/>
                </a:tc>
                <a:tc>
                  <a:txBody>
                    <a:bodyPr/>
                    <a:lstStyle/>
                    <a:p>
                      <a:pPr algn="l" fontAlgn="t"/>
                      <a:r>
                        <a:rPr lang="en-US" sz="1000" b="0" i="0" u="none" strike="noStrike">
                          <a:solidFill>
                            <a:srgbClr val="000000"/>
                          </a:solidFill>
                          <a:effectLst/>
                          <a:latin typeface="Arial" panose="020B0604020202020204" pitchFamily="34" charset="0"/>
                        </a:rPr>
                        <a:t> </a:t>
                      </a:r>
                    </a:p>
                  </a:txBody>
                  <a:tcPr marL="7620" marR="7620" marT="7620" marB="0"/>
                </a:tc>
                <a:tc>
                  <a:txBody>
                    <a:bodyPr/>
                    <a:lstStyle/>
                    <a:p>
                      <a:pPr algn="l" fontAlgn="t"/>
                      <a:r>
                        <a:rPr lang="en-US" sz="1000" b="1" i="0" u="none" strike="noStrike">
                          <a:solidFill>
                            <a:srgbClr val="000000"/>
                          </a:solidFill>
                          <a:effectLst/>
                          <a:latin typeface="Arial" panose="020B0604020202020204" pitchFamily="34" charset="0"/>
                        </a:rPr>
                        <a:t> </a:t>
                      </a:r>
                    </a:p>
                  </a:txBody>
                  <a:tcPr marL="7620" marR="7620" marT="7620" marB="0"/>
                </a:tc>
              </a:tr>
              <a:tr h="1458686">
                <a:tc>
                  <a:txBody>
                    <a:bodyPr/>
                    <a:lstStyle/>
                    <a:p>
                      <a:pPr algn="ctr" fontAlgn="t"/>
                      <a:r>
                        <a:rPr lang="en-US" sz="1200" b="0" i="0" u="none" strike="noStrike">
                          <a:solidFill>
                            <a:srgbClr val="000000"/>
                          </a:solidFill>
                          <a:effectLst/>
                          <a:latin typeface="Arial" panose="020B0604020202020204" pitchFamily="34" charset="0"/>
                        </a:rPr>
                        <a:t>Actions</a:t>
                      </a:r>
                    </a:p>
                  </a:txBody>
                  <a:tcPr marL="7620" marR="7620" marT="7620" marB="0"/>
                </a:tc>
                <a:tc>
                  <a:txBody>
                    <a:bodyPr/>
                    <a:lstStyle/>
                    <a:p>
                      <a:pPr algn="l" fontAlgn="t"/>
                      <a:r>
                        <a:rPr lang="en-US" sz="1000" b="0" i="0" u="none" strike="noStrike" dirty="0">
                          <a:solidFill>
                            <a:srgbClr val="000000"/>
                          </a:solidFill>
                          <a:effectLst/>
                          <a:latin typeface="Arial" panose="020B0604020202020204" pitchFamily="34" charset="0"/>
                        </a:rPr>
                        <a:t>He started searching by using google search engine for best available options for his needs.</a:t>
                      </a:r>
                    </a:p>
                  </a:txBody>
                  <a:tcPr marL="7620" marR="7620" marT="7620" marB="0"/>
                </a:tc>
                <a:tc>
                  <a:txBody>
                    <a:bodyPr/>
                    <a:lstStyle/>
                    <a:p>
                      <a:pPr algn="l" fontAlgn="t"/>
                      <a:r>
                        <a:rPr lang="en-US" sz="1000" b="0" i="0" u="none" strike="noStrike" dirty="0">
                          <a:solidFill>
                            <a:srgbClr val="000000"/>
                          </a:solidFill>
                          <a:effectLst/>
                          <a:latin typeface="Arial" panose="020B0604020202020204" pitchFamily="34" charset="0"/>
                        </a:rPr>
                        <a:t>He discovered google products website and check  </a:t>
                      </a:r>
                      <a:r>
                        <a:rPr lang="en-US" sz="1000" b="0" i="0" u="none" strike="noStrike" dirty="0" err="1">
                          <a:solidFill>
                            <a:srgbClr val="000000"/>
                          </a:solidFill>
                          <a:effectLst/>
                          <a:latin typeface="Arial" panose="020B0604020202020204" pitchFamily="34" charset="0"/>
                        </a:rPr>
                        <a:t>varities</a:t>
                      </a:r>
                      <a:r>
                        <a:rPr lang="en-US" sz="1000" b="0" i="0" u="none" strike="noStrike" dirty="0">
                          <a:solidFill>
                            <a:srgbClr val="000000"/>
                          </a:solidFill>
                          <a:effectLst/>
                          <a:latin typeface="Arial" panose="020B0604020202020204" pitchFamily="34" charset="0"/>
                        </a:rPr>
                        <a:t> of </a:t>
                      </a:r>
                      <a:r>
                        <a:rPr lang="en-US" sz="1000" b="0" i="0" u="none" strike="noStrike" dirty="0" err="1">
                          <a:solidFill>
                            <a:srgbClr val="000000"/>
                          </a:solidFill>
                          <a:effectLst/>
                          <a:latin typeface="Arial" panose="020B0604020202020204" pitchFamily="34" charset="0"/>
                        </a:rPr>
                        <a:t>cateogries</a:t>
                      </a:r>
                      <a:r>
                        <a:rPr lang="en-US" sz="1000" b="0" i="0" u="none" strike="noStrike" dirty="0">
                          <a:solidFill>
                            <a:srgbClr val="000000"/>
                          </a:solidFill>
                          <a:effectLst/>
                          <a:latin typeface="Arial" panose="020B0604020202020204" pitchFamily="34" charset="0"/>
                        </a:rPr>
                        <a:t> in the landing page. He interested to have a </a:t>
                      </a:r>
                      <a:r>
                        <a:rPr lang="en-US" sz="1000" b="0" i="0" u="none" strike="noStrike" dirty="0" err="1">
                          <a:solidFill>
                            <a:srgbClr val="000000"/>
                          </a:solidFill>
                          <a:effectLst/>
                          <a:latin typeface="Arial" panose="020B0604020202020204" pitchFamily="34" charset="0"/>
                        </a:rPr>
                        <a:t>souvineeir</a:t>
                      </a: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prodcut</a:t>
                      </a:r>
                      <a:r>
                        <a:rPr lang="en-US" sz="1000" b="0" i="0" u="none" strike="noStrike" dirty="0">
                          <a:solidFill>
                            <a:srgbClr val="000000"/>
                          </a:solidFill>
                          <a:effectLst/>
                          <a:latin typeface="Arial" panose="020B0604020202020204" pitchFamily="34" charset="0"/>
                        </a:rPr>
                        <a:t> from the website. </a:t>
                      </a:r>
                    </a:p>
                  </a:txBody>
                  <a:tcPr marL="7620" marR="7620" marT="7620" marB="0"/>
                </a:tc>
                <a:tc>
                  <a:txBody>
                    <a:bodyPr/>
                    <a:lstStyle/>
                    <a:p>
                      <a:pPr algn="l" fontAlgn="t"/>
                      <a:r>
                        <a:rPr lang="en-US" sz="1000" b="0" i="0" u="none" strike="noStrike">
                          <a:solidFill>
                            <a:srgbClr val="000000"/>
                          </a:solidFill>
                          <a:effectLst/>
                          <a:latin typeface="Arial" panose="020B0604020202020204" pitchFamily="34" charset="0"/>
                        </a:rPr>
                        <a:t>John has in mind that google company is one of the most important technology company and organizing workshops, events and conferences around the world.</a:t>
                      </a:r>
                    </a:p>
                  </a:txBody>
                  <a:tcPr marL="7620" marR="7620" marT="7620" marB="0"/>
                </a:tc>
                <a:tc>
                  <a:txBody>
                    <a:bodyPr/>
                    <a:lstStyle/>
                    <a:p>
                      <a:pPr algn="l" fontAlgn="t"/>
                      <a:r>
                        <a:rPr lang="en-US" sz="1000" b="0" i="0" u="none" strike="noStrike" dirty="0">
                          <a:solidFill>
                            <a:srgbClr val="000000"/>
                          </a:solidFill>
                          <a:effectLst/>
                          <a:latin typeface="Arial" panose="020B0604020202020204" pitchFamily="34" charset="0"/>
                        </a:rPr>
                        <a:t>He adds products in cart and </a:t>
                      </a:r>
                      <a:r>
                        <a:rPr lang="en-US" sz="1000" b="0" i="0" u="none" strike="noStrike" dirty="0" smtClean="0">
                          <a:solidFill>
                            <a:srgbClr val="000000"/>
                          </a:solidFill>
                          <a:effectLst/>
                          <a:latin typeface="Arial" panose="020B0604020202020204" pitchFamily="34" charset="0"/>
                        </a:rPr>
                        <a:t>check billing and shipping, then pay online</a:t>
                      </a:r>
                      <a:r>
                        <a:rPr lang="en-US" sz="1000" b="0" i="0" u="none" strike="noStrike" dirty="0">
                          <a:solidFill>
                            <a:srgbClr val="000000"/>
                          </a:solidFill>
                          <a:effectLst/>
                          <a:latin typeface="Arial" panose="020B0604020202020204" pitchFamily="34" charset="0"/>
                        </a:rPr>
                        <a:t>. </a:t>
                      </a:r>
                      <a:r>
                        <a:rPr lang="en-US" sz="1000" b="0" i="0" u="none" strike="noStrike" dirty="0" smtClean="0">
                          <a:solidFill>
                            <a:srgbClr val="000000"/>
                          </a:solidFill>
                          <a:effectLst/>
                          <a:latin typeface="Arial" panose="020B0604020202020204" pitchFamily="34" charset="0"/>
                        </a:rPr>
                        <a:t>After that receives </a:t>
                      </a:r>
                      <a:r>
                        <a:rPr lang="en-US" sz="1000" b="0" i="0" u="none" strike="noStrike" dirty="0">
                          <a:solidFill>
                            <a:srgbClr val="000000"/>
                          </a:solidFill>
                          <a:effectLst/>
                          <a:latin typeface="Arial" panose="020B0604020202020204" pitchFamily="34" charset="0"/>
                        </a:rPr>
                        <a:t>confirmation. </a:t>
                      </a:r>
                    </a:p>
                  </a:txBody>
                  <a:tcPr marL="7620" marR="7620" marT="7620" marB="0"/>
                </a:tc>
                <a:tc>
                  <a:txBody>
                    <a:bodyPr/>
                    <a:lstStyle/>
                    <a:p>
                      <a:pPr algn="l" fontAlgn="t"/>
                      <a:r>
                        <a:rPr lang="en-US" sz="1000" b="0" i="0" u="none" strike="noStrike" dirty="0">
                          <a:solidFill>
                            <a:srgbClr val="000000"/>
                          </a:solidFill>
                          <a:effectLst/>
                          <a:latin typeface="Arial" panose="020B0604020202020204" pitchFamily="34" charset="0"/>
                        </a:rPr>
                        <a:t/>
                      </a:r>
                      <a:br>
                        <a:rPr lang="en-US" sz="1000" b="0" i="0" u="none" strike="noStrike" dirty="0">
                          <a:solidFill>
                            <a:srgbClr val="000000"/>
                          </a:solidFill>
                          <a:effectLst/>
                          <a:latin typeface="Arial" panose="020B0604020202020204" pitchFamily="34" charset="0"/>
                        </a:rPr>
                      </a:br>
                      <a:endParaRPr lang="en-US" sz="1000" b="0" i="0" u="none" strike="noStrike" dirty="0">
                        <a:solidFill>
                          <a:srgbClr val="000000"/>
                        </a:solidFill>
                        <a:effectLst/>
                        <a:latin typeface="Arial" panose="020B0604020202020204" pitchFamily="34" charset="0"/>
                      </a:endParaRPr>
                    </a:p>
                  </a:txBody>
                  <a:tcPr marL="7620" marR="7620" marT="7620" marB="0"/>
                </a:tc>
              </a:tr>
            </a:tbl>
          </a:graphicData>
        </a:graphic>
      </p:graphicFrame>
      <p:sp>
        <p:nvSpPr>
          <p:cNvPr id="2" name="TextBox 1"/>
          <p:cNvSpPr txBox="1"/>
          <p:nvPr/>
        </p:nvSpPr>
        <p:spPr>
          <a:xfrm>
            <a:off x="304800" y="8565568"/>
            <a:ext cx="3483430" cy="307777"/>
          </a:xfrm>
          <a:prstGeom prst="rect">
            <a:avLst/>
          </a:prstGeom>
          <a:noFill/>
        </p:spPr>
        <p:txBody>
          <a:bodyPr wrap="square" rtlCol="0">
            <a:spAutoFit/>
          </a:bodyPr>
          <a:lstStyle/>
          <a:p>
            <a:r>
              <a:rPr lang="en-US" dirty="0" smtClean="0"/>
              <a:t>Direct to google website </a:t>
            </a:r>
            <a:endParaRPr lang="en-US" dirty="0"/>
          </a:p>
        </p:txBody>
      </p:sp>
      <p:cxnSp>
        <p:nvCxnSpPr>
          <p:cNvPr id="4" name="Straight Arrow Connector 3"/>
          <p:cNvCxnSpPr/>
          <p:nvPr/>
        </p:nvCxnSpPr>
        <p:spPr>
          <a:xfrm>
            <a:off x="2383971" y="8741228"/>
            <a:ext cx="685800" cy="10885"/>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69771" y="8587339"/>
            <a:ext cx="1240972" cy="307777"/>
          </a:xfrm>
          <a:prstGeom prst="rect">
            <a:avLst/>
          </a:prstGeom>
          <a:noFill/>
        </p:spPr>
        <p:txBody>
          <a:bodyPr wrap="square" rtlCol="0">
            <a:spAutoFit/>
          </a:bodyPr>
          <a:lstStyle/>
          <a:p>
            <a:r>
              <a:rPr lang="en-US" dirty="0" smtClean="0"/>
              <a:t>Home Page</a:t>
            </a:r>
          </a:p>
        </p:txBody>
      </p:sp>
      <p:cxnSp>
        <p:nvCxnSpPr>
          <p:cNvPr id="11" name="Straight Arrow Connector 10"/>
          <p:cNvCxnSpPr/>
          <p:nvPr/>
        </p:nvCxnSpPr>
        <p:spPr>
          <a:xfrm>
            <a:off x="4234543" y="8753600"/>
            <a:ext cx="685800" cy="10885"/>
          </a:xfrm>
          <a:prstGeom prst="straightConnector1">
            <a:avLst/>
          </a:prstGeom>
          <a:ln w="254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42116" y="8605153"/>
            <a:ext cx="1611085" cy="307777"/>
          </a:xfrm>
          <a:prstGeom prst="rect">
            <a:avLst/>
          </a:prstGeom>
          <a:noFill/>
        </p:spPr>
        <p:txBody>
          <a:bodyPr wrap="square" rtlCol="0">
            <a:spAutoFit/>
          </a:bodyPr>
          <a:lstStyle/>
          <a:p>
            <a:r>
              <a:rPr lang="en-US" dirty="0" smtClean="0"/>
              <a:t>Product pages</a:t>
            </a:r>
          </a:p>
        </p:txBody>
      </p:sp>
      <p:sp>
        <p:nvSpPr>
          <p:cNvPr id="17" name="TextBox 16"/>
          <p:cNvSpPr txBox="1"/>
          <p:nvPr/>
        </p:nvSpPr>
        <p:spPr>
          <a:xfrm>
            <a:off x="4136573" y="9079121"/>
            <a:ext cx="1611085" cy="307777"/>
          </a:xfrm>
          <a:prstGeom prst="rect">
            <a:avLst/>
          </a:prstGeom>
          <a:noFill/>
        </p:spPr>
        <p:txBody>
          <a:bodyPr wrap="square" rtlCol="0">
            <a:spAutoFit/>
          </a:bodyPr>
          <a:lstStyle/>
          <a:p>
            <a:r>
              <a:rPr lang="en-US" dirty="0" smtClean="0"/>
              <a:t>Add to Cart</a:t>
            </a:r>
          </a:p>
        </p:txBody>
      </p:sp>
      <p:cxnSp>
        <p:nvCxnSpPr>
          <p:cNvPr id="19" name="Elbow Connector 18"/>
          <p:cNvCxnSpPr/>
          <p:nvPr/>
        </p:nvCxnSpPr>
        <p:spPr>
          <a:xfrm rot="5400000">
            <a:off x="5253410" y="8899507"/>
            <a:ext cx="411552" cy="359229"/>
          </a:xfrm>
          <a:prstGeom prst="bentConnector3">
            <a:avLst>
              <a:gd name="adj1" fmla="val 94966"/>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36914" y="9079120"/>
            <a:ext cx="2095499" cy="307777"/>
          </a:xfrm>
          <a:prstGeom prst="rect">
            <a:avLst/>
          </a:prstGeom>
          <a:noFill/>
        </p:spPr>
        <p:txBody>
          <a:bodyPr wrap="square" rtlCol="0">
            <a:spAutoFit/>
          </a:bodyPr>
          <a:lstStyle/>
          <a:p>
            <a:r>
              <a:rPr lang="en-US" dirty="0" smtClean="0"/>
              <a:t>Complete a purchase </a:t>
            </a:r>
          </a:p>
        </p:txBody>
      </p:sp>
      <p:cxnSp>
        <p:nvCxnSpPr>
          <p:cNvPr id="22" name="Elbow Connector 21"/>
          <p:cNvCxnSpPr/>
          <p:nvPr/>
        </p:nvCxnSpPr>
        <p:spPr>
          <a:xfrm rot="10800000" flipV="1">
            <a:off x="3222173" y="9202275"/>
            <a:ext cx="892630" cy="51888"/>
          </a:xfrm>
          <a:prstGeom prst="bentConnector3">
            <a:avLst>
              <a:gd name="adj1" fmla="val 0"/>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4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solidFill>
                  <a:srgbClr val="02B3E4"/>
                </a:solidFill>
                <a:latin typeface="Open Sans Light"/>
                <a:ea typeface="Open Sans Light"/>
                <a:cs typeface="Open Sans Light"/>
                <a:sym typeface="Open Sans Light"/>
              </a:rPr>
              <a:t>Discovery Survey - Content Classifications</a:t>
            </a:r>
            <a:endParaRPr sz="3200">
              <a:solidFill>
                <a:srgbClr val="02B3E4"/>
              </a:solidFill>
              <a:latin typeface="Open Sans Light"/>
              <a:ea typeface="Open Sans Light"/>
              <a:cs typeface="Open Sans Light"/>
              <a:sym typeface="Open Sans Light"/>
            </a:endParaRPr>
          </a:p>
        </p:txBody>
      </p:sp>
      <p:graphicFrame>
        <p:nvGraphicFramePr>
          <p:cNvPr id="218" name="Google Shape;218;p49"/>
          <p:cNvGraphicFramePr/>
          <p:nvPr>
            <p:extLst>
              <p:ext uri="{D42A27DB-BD31-4B8C-83A1-F6EECF244321}">
                <p14:modId xmlns:p14="http://schemas.microsoft.com/office/powerpoint/2010/main" val="2094159835"/>
              </p:ext>
            </p:extLst>
          </p:nvPr>
        </p:nvGraphicFramePr>
        <p:xfrm>
          <a:off x="338125" y="2164988"/>
          <a:ext cx="7108450" cy="8168580"/>
        </p:xfrm>
        <a:graphic>
          <a:graphicData uri="http://schemas.openxmlformats.org/drawingml/2006/table">
            <a:tbl>
              <a:tblPr>
                <a:noFill/>
                <a:tableStyleId>{A8A84DE6-D645-42DF-999D-95E340EFC814}</a:tableStyleId>
              </a:tblPr>
              <a:tblGrid>
                <a:gridCol w="7108450"/>
              </a:tblGrid>
              <a:tr h="867450">
                <a:tc>
                  <a:txBody>
                    <a:bodyPr/>
                    <a:lstStyle/>
                    <a:p>
                      <a:pPr marL="0" lvl="0" indent="0" algn="l" rtl="0">
                        <a:lnSpc>
                          <a:spcPct val="115000"/>
                        </a:lnSpc>
                        <a:spcBef>
                          <a:spcPts val="0"/>
                        </a:spcBef>
                        <a:spcAft>
                          <a:spcPts val="1600"/>
                        </a:spcAft>
                        <a:buClr>
                          <a:schemeClr val="dk1"/>
                        </a:buClr>
                        <a:buSzPts val="1100"/>
                        <a:buFont typeface="Arial"/>
                        <a:buNone/>
                      </a:pPr>
                      <a:r>
                        <a:rPr lang="en" sz="2000" dirty="0">
                          <a:solidFill>
                            <a:srgbClr val="2E3D49"/>
                          </a:solidFill>
                          <a:latin typeface="Open Sans Light"/>
                          <a:ea typeface="Open Sans Light"/>
                          <a:cs typeface="Open Sans Light"/>
                          <a:sym typeface="Open Sans Light"/>
                        </a:rPr>
                        <a:t>Do you store back-end subject taxonomies for your content?</a:t>
                      </a:r>
                      <a:endParaRPr dirty="0">
                        <a:latin typeface="Open Sans Light"/>
                        <a:ea typeface="Open Sans Light"/>
                        <a:cs typeface="Open Sans Light"/>
                        <a:sym typeface="Open Sans Light"/>
                      </a:endParaRPr>
                    </a:p>
                  </a:txBody>
                  <a:tcPr marL="91425" marR="91425" marT="91425" marB="91425">
                    <a:solidFill>
                      <a:srgbClr val="DBE2E8"/>
                    </a:solidFill>
                  </a:tcPr>
                </a:tc>
              </a:tr>
              <a:tr h="6270750">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US" sz="1600" dirty="0" smtClean="0"/>
                        <a:t>Google merchandise</a:t>
                      </a:r>
                      <a:r>
                        <a:rPr lang="en-US" sz="1600" baseline="0" dirty="0" smtClean="0"/>
                        <a:t> has back end systems like:-</a:t>
                      </a:r>
                    </a:p>
                    <a:p>
                      <a:pPr marL="0" lvl="0" indent="0" algn="l" rtl="0">
                        <a:spcBef>
                          <a:spcPts val="0"/>
                        </a:spcBef>
                        <a:spcAft>
                          <a:spcPts val="0"/>
                        </a:spcAft>
                        <a:buNone/>
                      </a:pPr>
                      <a:r>
                        <a:rPr lang="en-US" sz="1600" baseline="0" dirty="0" smtClean="0"/>
                        <a:t>1- payment system</a:t>
                      </a:r>
                    </a:p>
                    <a:p>
                      <a:pPr marL="0" lvl="0" indent="0" algn="l" rtl="0">
                        <a:spcBef>
                          <a:spcPts val="0"/>
                        </a:spcBef>
                        <a:spcAft>
                          <a:spcPts val="0"/>
                        </a:spcAft>
                        <a:buNone/>
                      </a:pPr>
                      <a:r>
                        <a:rPr lang="en-US" sz="1600" baseline="0" dirty="0" smtClean="0"/>
                        <a:t>2- Advertising system that link to Google Analytics and</a:t>
                      </a:r>
                    </a:p>
                    <a:p>
                      <a:pPr marL="0" lvl="0" indent="0" algn="l" rtl="0">
                        <a:spcBef>
                          <a:spcPts val="0"/>
                        </a:spcBef>
                        <a:spcAft>
                          <a:spcPts val="0"/>
                        </a:spcAft>
                        <a:buNone/>
                      </a:pPr>
                      <a:r>
                        <a:rPr lang="en-US" sz="1600" baseline="0" dirty="0" smtClean="0"/>
                        <a:t>3- CRM system</a:t>
                      </a:r>
                    </a:p>
                    <a:p>
                      <a:pPr marL="0" lvl="0" indent="0" algn="l" rtl="0">
                        <a:spcBef>
                          <a:spcPts val="0"/>
                        </a:spcBef>
                        <a:spcAft>
                          <a:spcPts val="0"/>
                        </a:spcAft>
                        <a:buNone/>
                      </a:pPr>
                      <a:r>
                        <a:rPr lang="en-US" sz="1600" baseline="0" dirty="0" smtClean="0"/>
                        <a:t>4- E-commerce System</a:t>
                      </a:r>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txBody>
                  <a:tcPr marL="91425" marR="91425" marT="91425" marB="91425"/>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8901</TotalTime>
  <Words>2580</Words>
  <Application>Microsoft Office PowerPoint</Application>
  <PresentationFormat>Custom</PresentationFormat>
  <Paragraphs>463</Paragraphs>
  <Slides>32</Slides>
  <Notes>32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Arial</vt:lpstr>
      <vt:lpstr>Wingdings</vt:lpstr>
      <vt:lpstr>Open Sans</vt:lpstr>
      <vt:lpstr>Open Sans Light</vt:lpstr>
      <vt:lpstr>Open Sans SemiBold</vt:lpstr>
      <vt:lpstr>Helvetica Neue</vt:lpstr>
      <vt:lpstr>Simple Light</vt:lpstr>
      <vt:lpstr>Simple Light</vt:lpstr>
      <vt:lpstr>Simple Light</vt:lpstr>
      <vt:lpstr>PowerPoint Presentation</vt:lpstr>
      <vt:lpstr>Part One:  Conduct a Discovery Survey </vt:lpstr>
      <vt:lpstr>Discovery Survey - Objectives &amp; KPIs</vt:lpstr>
      <vt:lpstr>Discovery Survey - Objectives &amp; KPIs</vt:lpstr>
      <vt:lpstr>Discovery Survey - Marketing Initiatives</vt:lpstr>
      <vt:lpstr>Discovery Survey - Audience Segments</vt:lpstr>
      <vt:lpstr>Discovery Survey - Audience Segments</vt:lpstr>
      <vt:lpstr>Discovery Survey - Audience Segments</vt:lpstr>
      <vt:lpstr>Discovery Survey - Content Classifications</vt:lpstr>
      <vt:lpstr>Discovery Survey - Content Classifications</vt:lpstr>
      <vt:lpstr>Discovery Survey - Domains and Subdomains</vt:lpstr>
      <vt:lpstr>Discovery Survey - Domains and Subdomains</vt:lpstr>
      <vt:lpstr>Discovery Survey - Domains and Subdomains</vt:lpstr>
      <vt:lpstr>Discovery Survey - Domains and Subdomains</vt:lpstr>
      <vt:lpstr>Discovery Survey - Domains and Subdomains</vt:lpstr>
      <vt:lpstr>Discovery Survey - Mobile-Friendly</vt:lpstr>
      <vt:lpstr>Discovery Survey - Mobile-Friendly</vt:lpstr>
      <vt:lpstr>Discovery Survey - Mobile-Friendly</vt:lpstr>
      <vt:lpstr>Discovery Survey - Mobile-Friendly</vt:lpstr>
      <vt:lpstr>Discovery Survey - Data Integration, Reporting &amp; Report Automation</vt:lpstr>
      <vt:lpstr>Discovery Survey - Data Integration, Reporting &amp; Report Automation</vt:lpstr>
      <vt:lpstr>Discovery Survey - Data Integration, Reporting &amp; Report Automation</vt:lpstr>
      <vt:lpstr>Part Two:  Setting Goals </vt:lpstr>
      <vt:lpstr>Identify Key Business Objectives</vt:lpstr>
      <vt:lpstr>Identify Key Performance Indicators</vt:lpstr>
      <vt:lpstr>Determine Performance Targets</vt:lpstr>
      <vt:lpstr>Formatting Your Measurement Plan</vt:lpstr>
      <vt:lpstr>Part Three:  Implementation Assessment</vt:lpstr>
      <vt:lpstr>Current Implementation Assessment</vt:lpstr>
      <vt:lpstr>Questions the New Implementation Must Answer</vt:lpstr>
      <vt:lpstr>New Implementation Requirements</vt:lpstr>
      <vt:lpstr>Project 1:  ANND Portfolio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Mr.wael</dc:creator>
  <cp:lastModifiedBy>Windows User</cp:lastModifiedBy>
  <cp:revision>199</cp:revision>
  <dcterms:modified xsi:type="dcterms:W3CDTF">2019-01-23T09:46:33Z</dcterms:modified>
</cp:coreProperties>
</file>