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22"/>
  </p:notesMasterIdLst>
  <p:sldIdLst>
    <p:sldId id="256" r:id="rId4"/>
    <p:sldId id="259" r:id="rId5"/>
    <p:sldId id="260" r:id="rId6"/>
    <p:sldId id="261" r:id="rId7"/>
    <p:sldId id="262" r:id="rId8"/>
    <p:sldId id="264" r:id="rId9"/>
    <p:sldId id="265" r:id="rId10"/>
    <p:sldId id="266" r:id="rId11"/>
    <p:sldId id="267" r:id="rId12"/>
    <p:sldId id="277" r:id="rId13"/>
    <p:sldId id="268" r:id="rId14"/>
    <p:sldId id="269" r:id="rId15"/>
    <p:sldId id="270" r:id="rId16"/>
    <p:sldId id="271" r:id="rId17"/>
    <p:sldId id="273" r:id="rId18"/>
    <p:sldId id="274" r:id="rId19"/>
    <p:sldId id="275" r:id="rId20"/>
    <p:sldId id="276" r:id="rId21"/>
  </p:sldIdLst>
  <p:sldSz cx="7772400" cy="10058400"/>
  <p:notesSz cx="6858000" cy="9144000"/>
  <p:embeddedFontLst>
    <p:embeddedFont>
      <p:font typeface="Open Sans" panose="020B0604020202020204" charset="0"/>
      <p:regular r:id="rId23"/>
      <p:bold r:id="rId24"/>
      <p:italic r:id="rId25"/>
      <p:boldItalic r:id="rId26"/>
    </p:embeddedFont>
    <p:embeddedFont>
      <p:font typeface="Helvetica Neue" panose="020B0604020202020204" charset="0"/>
      <p:regular r:id="rId27"/>
      <p:bold r:id="rId28"/>
      <p:italic r:id="rId29"/>
      <p:boldItalic r:id="rId30"/>
    </p:embeddedFont>
    <p:embeddedFont>
      <p:font typeface="Open Sans SemiBold" panose="020B0604020202020204" charset="0"/>
      <p:regular r:id="rId31"/>
      <p:bold r:id="rId32"/>
      <p:italic r:id="rId33"/>
      <p:boldItalic r:id="rId34"/>
    </p:embeddedFont>
    <p:embeddedFont>
      <p:font typeface="Open Sans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867" y="-10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210739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a9f40c9c8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a9f40c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73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2bf448a5f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2bf448a5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04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bf448a5f_0_1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bf448a5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51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bf448a5f_0_14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bf448a5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44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bf448a5f_0_15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bf448a5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473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a9f40c9c8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a9f40c9c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413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020f252f2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020f252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630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20f252f2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20f252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94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20f252f2_0_5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20f252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714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ad3930b69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ad3930b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60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a96ff8925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a96ff89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58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a96ff8925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a96ff89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392422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020f252f2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020f252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314733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a96ff8925_0_23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a96ff892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2bf448a5f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2bf448a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62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2c26f7259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2c26f7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48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2bf448a5f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2bf448a5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93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2bf448a5f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2bf448a5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19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 name="Google Shape;50;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58" name="Google Shape;58;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60" name="Google Shape;60;p1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64" name="Google Shape;64;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7"/>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8"/>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9"/>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2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94" name="Google Shape;94;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28"/>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8" name="Google Shape;108;p28"/>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16" name="Google Shape;11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30"/>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21" name="Google Shape;121;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3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32"/>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338800" y="251396"/>
            <a:ext cx="1250250" cy="618875"/>
          </a:xfrm>
          <a:prstGeom prst="rect">
            <a:avLst/>
          </a:prstGeom>
          <a:noFill/>
          <a:ln>
            <a:noFill/>
          </a:ln>
        </p:spPr>
      </p:pic>
      <p:pic>
        <p:nvPicPr>
          <p:cNvPr id="18" name="Google Shape;18;p4"/>
          <p:cNvPicPr preferRelativeResize="0"/>
          <p:nvPr/>
        </p:nvPicPr>
        <p:blipFill>
          <a:blip r:embed="rId3">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34"/>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3" name="Google Shape;133;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6" name="Google Shape;136;p3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6"/>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6"/>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6"/>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2" name="Google Shape;142;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7"/>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45" name="Google Shape;14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8"/>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38"/>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 name="Google Shape;25;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 name="Google Shape;44;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5" name="Google Shape;45;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7" name="Google Shape;47;p13"/>
          <p:cNvSpPr txBox="1"/>
          <p:nvPr/>
        </p:nvSpPr>
        <p:spPr>
          <a:xfrm>
            <a:off x="885000" y="9512818"/>
            <a:ext cx="6002400" cy="3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E3D49"/>
                </a:solidFill>
                <a:latin typeface="Open Sans SemiBold"/>
                <a:ea typeface="Open Sans SemiBold"/>
                <a:cs typeface="Open Sans SemiBold"/>
                <a:sym typeface="Open Sans SemiBold"/>
              </a:rPr>
              <a:t>LEARN MORE </a:t>
            </a:r>
            <a:r>
              <a:rPr lang="en" sz="1500">
                <a:solidFill>
                  <a:srgbClr val="2E3D49"/>
                </a:solidFill>
                <a:latin typeface="Open Sans Light"/>
                <a:ea typeface="Open Sans Light"/>
                <a:cs typeface="Open Sans Light"/>
                <a:sym typeface="Open Sans Light"/>
              </a:rPr>
              <a:t>udacity.com/google-analytics</a:t>
            </a:r>
            <a:endParaRPr sz="1500">
              <a:solidFill>
                <a:srgbClr val="2E3D4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04" name="Google Shape;104;p2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0"/>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8" name="Google Shape;158;p40"/>
          <p:cNvSpPr/>
          <p:nvPr/>
        </p:nvSpPr>
        <p:spPr>
          <a:xfrm>
            <a:off x="1047451" y="8542652"/>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Advanced Displays, Segmentation &amp; Filtering</a:t>
            </a:r>
            <a:r>
              <a:rPr lang="en" sz="3600">
                <a:solidFill>
                  <a:srgbClr val="2E3D49"/>
                </a:solidFill>
                <a:latin typeface="Open Sans Light"/>
                <a:ea typeface="Open Sans Light"/>
                <a:cs typeface="Open Sans Light"/>
                <a:sym typeface="Open Sans Light"/>
              </a:rPr>
              <a:t/>
            </a:r>
            <a:br>
              <a:rPr lang="en" sz="3600">
                <a:solidFill>
                  <a:srgbClr val="2E3D49"/>
                </a:solidFill>
                <a:latin typeface="Open Sans Light"/>
                <a:ea typeface="Open Sans Light"/>
                <a:cs typeface="Open Sans Light"/>
                <a:sym typeface="Open Sans Light"/>
              </a:rPr>
            </a:br>
            <a:endParaRPr sz="3600">
              <a:solidFill>
                <a:srgbClr val="2E3D49"/>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BECBD6"/>
              </a:buClr>
              <a:buFont typeface="Open Sans"/>
              <a:buNone/>
            </a:pPr>
            <a:endParaRPr sz="2400">
              <a:solidFill>
                <a:srgbClr val="BECBD6"/>
              </a:solidFill>
              <a:latin typeface="Open Sans"/>
              <a:ea typeface="Open Sans"/>
              <a:cs typeface="Open Sans"/>
              <a:sym typeface="Open Sans"/>
            </a:endParaRPr>
          </a:p>
        </p:txBody>
      </p:sp>
      <p:sp>
        <p:nvSpPr>
          <p:cNvPr id="159" name="Google Shape;159;p40"/>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Project 2: ANND Portfolio</a:t>
            </a:r>
            <a:endParaRPr sz="3600">
              <a:solidFill>
                <a:srgbClr val="FFFFFF"/>
              </a:solidFill>
              <a:latin typeface="Open Sans Light"/>
              <a:ea typeface="Open Sans Light"/>
              <a:cs typeface="Open Sans Light"/>
              <a:sym typeface="Open Sans Light"/>
            </a:endParaRPr>
          </a:p>
        </p:txBody>
      </p:sp>
      <p:pic>
        <p:nvPicPr>
          <p:cNvPr id="160" name="Google Shape;160;p40"/>
          <p:cNvPicPr preferRelativeResize="0"/>
          <p:nvPr/>
        </p:nvPicPr>
        <p:blipFill>
          <a:blip r:embed="rId4">
            <a:alphaModFix/>
          </a:blip>
          <a:stretch>
            <a:fillRect/>
          </a:stretch>
        </p:blipFill>
        <p:spPr>
          <a:xfrm>
            <a:off x="2903648" y="2940150"/>
            <a:ext cx="1654200" cy="81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41" name="Google Shape;241;p51"/>
          <p:cNvSpPr txBox="1">
            <a:spLocks noGrp="1"/>
          </p:cNvSpPr>
          <p:nvPr>
            <p:ph type="body" idx="1"/>
          </p:nvPr>
        </p:nvSpPr>
        <p:spPr>
          <a:xfrm>
            <a:off x="116068" y="4550228"/>
            <a:ext cx="7242600" cy="2645230"/>
          </a:xfrm>
          <a:prstGeom prst="rect">
            <a:avLst/>
          </a:prstGeom>
        </p:spPr>
        <p:txBody>
          <a:bodyPr spcFirstLastPara="1" wrap="square" lIns="91425" tIns="91425" rIns="91425" bIns="91425" anchor="t" anchorCtr="0">
            <a:noAutofit/>
          </a:bodyPr>
          <a:lstStyle/>
          <a:p>
            <a:pPr marL="0" lvl="0" indent="0" algn="just">
              <a:spcBef>
                <a:spcPts val="1600"/>
              </a:spcBef>
              <a:buClr>
                <a:schemeClr val="dk1"/>
              </a:buClr>
              <a:buSzPts val="1100"/>
              <a:buNone/>
            </a:pPr>
            <a:endParaRPr lang="en-US" dirty="0" smtClean="0"/>
          </a:p>
          <a:p>
            <a:pPr marL="0" lvl="0" indent="0" algn="just">
              <a:spcBef>
                <a:spcPts val="1600"/>
              </a:spcBef>
              <a:buClr>
                <a:schemeClr val="dk1"/>
              </a:buClr>
              <a:buSzPts val="1100"/>
              <a:buNone/>
            </a:pPr>
            <a:r>
              <a:rPr lang="en-US" dirty="0" smtClean="0"/>
              <a:t>While referral channel has a lowest bounce rate and lead to a highest  ecommerce conversion rate over other channels. This means that referral channel share by 0.76% as average during period of three months in ecommerce transactions. </a:t>
            </a:r>
            <a:endParaRPr lang="en-US" dirty="0"/>
          </a:p>
        </p:txBody>
      </p:sp>
      <p:sp>
        <p:nvSpPr>
          <p:cNvPr id="242" name="Google Shape;242;p51"/>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116068" y="1822598"/>
            <a:ext cx="7391477" cy="3332343"/>
          </a:xfrm>
          <a:prstGeom prst="rect">
            <a:avLst/>
          </a:prstGeom>
        </p:spPr>
      </p:pic>
    </p:spTree>
    <p:extLst>
      <p:ext uri="{BB962C8B-B14F-4D97-AF65-F5344CB8AC3E}">
        <p14:creationId xmlns:p14="http://schemas.microsoft.com/office/powerpoint/2010/main" val="4200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2"/>
          <p:cNvSpPr txBox="1">
            <a:spLocks noGrp="1"/>
          </p:cNvSpPr>
          <p:nvPr>
            <p:ph type="title"/>
          </p:nvPr>
        </p:nvSpPr>
        <p:spPr>
          <a:xfrm>
            <a:off x="264950" y="742700"/>
            <a:ext cx="7242600" cy="879304"/>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Percentage Display: Conversion</a:t>
            </a:r>
            <a:endParaRPr sz="2400" dirty="0">
              <a:solidFill>
                <a:srgbClr val="02B3E4"/>
              </a:solidFill>
              <a:latin typeface="Open Sans Light"/>
              <a:ea typeface="Open Sans Light"/>
              <a:cs typeface="Open Sans Light"/>
              <a:sym typeface="Open Sans Light"/>
            </a:endParaRPr>
          </a:p>
        </p:txBody>
      </p:sp>
      <p:sp>
        <p:nvSpPr>
          <p:cNvPr id="248" name="Google Shape;248;p52"/>
          <p:cNvSpPr txBox="1">
            <a:spLocks noGrp="1"/>
          </p:cNvSpPr>
          <p:nvPr>
            <p:ph type="body" idx="1"/>
          </p:nvPr>
        </p:nvSpPr>
        <p:spPr>
          <a:xfrm>
            <a:off x="264950" y="1412932"/>
            <a:ext cx="7242600" cy="1069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During the three month period you’ve selected, which Product Category contributed the highest number of unique purchases for New Users and which Product Category was responsible for the largest percentage of revenue for New Users? (Screenshot(s) only; no elaboration required.)</a:t>
            </a:r>
            <a:endParaRPr sz="1400" dirty="0"/>
          </a:p>
          <a:p>
            <a:pPr marL="0" lvl="0" indent="0" algn="l" rtl="0">
              <a:spcBef>
                <a:spcPts val="1600"/>
              </a:spcBef>
              <a:spcAft>
                <a:spcPts val="0"/>
              </a:spcAft>
              <a:buNone/>
            </a:pPr>
            <a:endParaRPr i="1"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91630" y="2481943"/>
            <a:ext cx="7680770" cy="3156857"/>
          </a:xfrm>
          <a:prstGeom prst="rect">
            <a:avLst/>
          </a:prstGeom>
        </p:spPr>
      </p:pic>
      <p:pic>
        <p:nvPicPr>
          <p:cNvPr id="3" name="Picture 2"/>
          <p:cNvPicPr>
            <a:picLocks noChangeAspect="1"/>
          </p:cNvPicPr>
          <p:nvPr/>
        </p:nvPicPr>
        <p:blipFill>
          <a:blip r:embed="rId4"/>
          <a:stretch>
            <a:fillRect/>
          </a:stretch>
        </p:blipFill>
        <p:spPr>
          <a:xfrm>
            <a:off x="0" y="5638800"/>
            <a:ext cx="7772400" cy="32874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3"/>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257" name="Google Shape;257;p53"/>
          <p:cNvSpPr txBox="1">
            <a:spLocks noGrp="1"/>
          </p:cNvSpPr>
          <p:nvPr>
            <p:ph type="body" idx="1"/>
          </p:nvPr>
        </p:nvSpPr>
        <p:spPr>
          <a:xfrm>
            <a:off x="264950" y="1913675"/>
            <a:ext cx="72426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traffic from All Users between the start and end of your three month period, please provide a comparison report showing Site Speed Page timings for our top ten pages (based on pageviews) and identify any potential troublespots.  </a:t>
            </a:r>
            <a:endParaRPr i="1"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174171" y="3502156"/>
            <a:ext cx="7598229" cy="2855101"/>
          </a:xfrm>
          <a:prstGeom prst="rect">
            <a:avLst/>
          </a:prstGeom>
        </p:spPr>
      </p:pic>
      <p:sp>
        <p:nvSpPr>
          <p:cNvPr id="8" name="Google Shape;257;p53"/>
          <p:cNvSpPr txBox="1">
            <a:spLocks/>
          </p:cNvSpPr>
          <p:nvPr/>
        </p:nvSpPr>
        <p:spPr>
          <a:xfrm>
            <a:off x="264950" y="6518332"/>
            <a:ext cx="7242600"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Open Sans"/>
              <a:buNone/>
            </a:pPr>
            <a:r>
              <a:rPr lang="en-US" dirty="0" smtClean="0"/>
              <a:t>By using the avg. session duration and pages/session metrics can get average time to each page.   </a:t>
            </a:r>
            <a:endParaRPr lang="en-US" i="1" dirty="0" smtClean="0"/>
          </a:p>
          <a:p>
            <a:pPr marL="0" indent="0">
              <a:spcBef>
                <a:spcPts val="1600"/>
              </a:spcBef>
              <a:spcAft>
                <a:spcPts val="1600"/>
              </a:spcAft>
              <a:buFont typeface="Open Sans"/>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title"/>
          </p:nvPr>
        </p:nvSpPr>
        <p:spPr>
          <a:xfrm>
            <a:off x="397325" y="318157"/>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Percentage Display:  Audience</a:t>
            </a:r>
            <a:endParaRPr sz="2400" dirty="0">
              <a:solidFill>
                <a:srgbClr val="02B3E4"/>
              </a:solidFill>
              <a:latin typeface="Open Sans Light"/>
              <a:ea typeface="Open Sans Light"/>
              <a:cs typeface="Open Sans Light"/>
              <a:sym typeface="Open Sans Light"/>
            </a:endParaRPr>
          </a:p>
        </p:txBody>
      </p:sp>
      <p:sp>
        <p:nvSpPr>
          <p:cNvPr id="266" name="Google Shape;266;p54"/>
          <p:cNvSpPr txBox="1">
            <a:spLocks noGrp="1"/>
          </p:cNvSpPr>
          <p:nvPr>
            <p:ph type="body" idx="1"/>
          </p:nvPr>
        </p:nvSpPr>
        <p:spPr>
          <a:xfrm>
            <a:off x="397325" y="1220716"/>
            <a:ext cx="7242600" cy="1391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Please go into the Audience → Overview → Mobile report and provide a screenshot or screenshots that show the following:  Between the start and end of the three month period you’ve chosen, please provide percentage charts (pie charts) that show what percentage of All Users came from mobile, desktop, and tablet devices and what percentage of Paid Traffic Users came from mobile, desktop, and tablet devices.  </a:t>
            </a:r>
            <a:endParaRPr sz="1400" i="1" dirty="0"/>
          </a:p>
          <a:p>
            <a:pPr marL="0" lvl="0" indent="0" algn="l" rtl="0">
              <a:spcBef>
                <a:spcPts val="1600"/>
              </a:spcBef>
              <a:spcAft>
                <a:spcPts val="1600"/>
              </a:spcAft>
              <a:buNone/>
            </a:pPr>
            <a:endParaRPr sz="1400" dirty="0"/>
          </a:p>
        </p:txBody>
      </p:sp>
      <p:pic>
        <p:nvPicPr>
          <p:cNvPr id="3" name="Picture 2"/>
          <p:cNvPicPr>
            <a:picLocks noChangeAspect="1"/>
          </p:cNvPicPr>
          <p:nvPr/>
        </p:nvPicPr>
        <p:blipFill>
          <a:blip r:embed="rId3"/>
          <a:stretch>
            <a:fillRect/>
          </a:stretch>
        </p:blipFill>
        <p:spPr>
          <a:xfrm>
            <a:off x="117709" y="2600117"/>
            <a:ext cx="7522216" cy="2820970"/>
          </a:xfrm>
          <a:prstGeom prst="rect">
            <a:avLst/>
          </a:prstGeom>
        </p:spPr>
      </p:pic>
      <p:pic>
        <p:nvPicPr>
          <p:cNvPr id="4" name="Picture 3"/>
          <p:cNvPicPr>
            <a:picLocks noChangeAspect="1"/>
          </p:cNvPicPr>
          <p:nvPr/>
        </p:nvPicPr>
        <p:blipFill>
          <a:blip r:embed="rId4"/>
          <a:stretch>
            <a:fillRect/>
          </a:stretch>
        </p:blipFill>
        <p:spPr>
          <a:xfrm>
            <a:off x="228601" y="5606142"/>
            <a:ext cx="7287982" cy="28113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55"/>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275" name="Google Shape;275;p55"/>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Characteristic</a:t>
            </a:r>
            <a:endParaRPr sz="3200">
              <a:solidFill>
                <a:srgbClr val="02B3E4"/>
              </a:solidFill>
              <a:latin typeface="Open Sans Light"/>
              <a:ea typeface="Open Sans Light"/>
              <a:cs typeface="Open Sans Light"/>
              <a:sym typeface="Open Sans Light"/>
            </a:endParaRPr>
          </a:p>
        </p:txBody>
      </p:sp>
      <p:sp>
        <p:nvSpPr>
          <p:cNvPr id="288" name="Google Shape;288;p57"/>
          <p:cNvSpPr txBox="1">
            <a:spLocks noGrp="1"/>
          </p:cNvSpPr>
          <p:nvPr>
            <p:ph type="body" idx="1"/>
          </p:nvPr>
        </p:nvSpPr>
        <p:spPr>
          <a:xfrm>
            <a:off x="264945" y="4614279"/>
            <a:ext cx="7242600" cy="18107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solidFill>
                  <a:schemeClr val="tx1"/>
                </a:solidFill>
              </a:rPr>
              <a:t> </a:t>
            </a:r>
            <a:r>
              <a:rPr lang="en" b="1" i="1" dirty="0" smtClean="0">
                <a:solidFill>
                  <a:schemeClr val="tx1"/>
                </a:solidFill>
              </a:rPr>
              <a:t>What are the common characteristics of google site users?</a:t>
            </a:r>
          </a:p>
          <a:p>
            <a:pPr marL="342900" lvl="0" algn="l" rtl="0">
              <a:spcBef>
                <a:spcPts val="0"/>
              </a:spcBef>
              <a:spcAft>
                <a:spcPts val="1600"/>
              </a:spcAft>
              <a:buAutoNum type="arabicParenBoth"/>
            </a:pPr>
            <a:r>
              <a:rPr lang="en" dirty="0" smtClean="0">
                <a:solidFill>
                  <a:schemeClr val="tx1"/>
                </a:solidFill>
              </a:rPr>
              <a:t>User Characteristic Segment: This segment based on the common characteristics of all users. </a:t>
            </a:r>
            <a:endParaRPr lang="en" dirty="0" smtClean="0"/>
          </a:p>
          <a:p>
            <a:pPr marL="0" lvl="0" indent="0" algn="l" rtl="0">
              <a:spcBef>
                <a:spcPts val="0"/>
              </a:spcBef>
              <a:spcAft>
                <a:spcPts val="1600"/>
              </a:spcAft>
              <a:buNone/>
            </a:pPr>
            <a:endParaRPr i="1" dirty="0"/>
          </a:p>
        </p:txBody>
      </p:sp>
      <p:pic>
        <p:nvPicPr>
          <p:cNvPr id="2" name="Picture 1"/>
          <p:cNvPicPr>
            <a:picLocks noChangeAspect="1"/>
          </p:cNvPicPr>
          <p:nvPr/>
        </p:nvPicPr>
        <p:blipFill>
          <a:blip r:embed="rId3"/>
          <a:stretch>
            <a:fillRect/>
          </a:stretch>
        </p:blipFill>
        <p:spPr>
          <a:xfrm>
            <a:off x="0" y="1796142"/>
            <a:ext cx="3733862" cy="2661557"/>
          </a:xfrm>
          <a:prstGeom prst="rect">
            <a:avLst/>
          </a:prstGeom>
        </p:spPr>
      </p:pic>
      <p:pic>
        <p:nvPicPr>
          <p:cNvPr id="3" name="Picture 2"/>
          <p:cNvPicPr>
            <a:picLocks noChangeAspect="1"/>
          </p:cNvPicPr>
          <p:nvPr/>
        </p:nvPicPr>
        <p:blipFill>
          <a:blip r:embed="rId4"/>
          <a:stretch>
            <a:fillRect/>
          </a:stretch>
        </p:blipFill>
        <p:spPr>
          <a:xfrm>
            <a:off x="3733862" y="1796143"/>
            <a:ext cx="3773683" cy="28181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Geography</a:t>
            </a:r>
            <a:endParaRPr sz="3200">
              <a:solidFill>
                <a:srgbClr val="02B3E4"/>
              </a:solidFill>
              <a:latin typeface="Open Sans Light"/>
              <a:ea typeface="Open Sans Light"/>
              <a:cs typeface="Open Sans Light"/>
              <a:sym typeface="Open Sans Light"/>
            </a:endParaRPr>
          </a:p>
        </p:txBody>
      </p:sp>
      <p:sp>
        <p:nvSpPr>
          <p:cNvPr id="297" name="Google Shape;297;p58"/>
          <p:cNvSpPr txBox="1">
            <a:spLocks noGrp="1"/>
          </p:cNvSpPr>
          <p:nvPr>
            <p:ph type="body" idx="1"/>
          </p:nvPr>
        </p:nvSpPr>
        <p:spPr>
          <a:xfrm>
            <a:off x="264945" y="5736771"/>
            <a:ext cx="7242600" cy="70757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dirty="0" smtClean="0">
                <a:solidFill>
                  <a:schemeClr val="tx1"/>
                </a:solidFill>
              </a:rPr>
              <a:t>        From where most of users come from?</a:t>
            </a:r>
            <a:endParaRPr b="1" i="1" dirty="0">
              <a:solidFill>
                <a:schemeClr val="tx1"/>
              </a:solidFill>
            </a:endParaRPr>
          </a:p>
        </p:txBody>
      </p:sp>
      <p:pic>
        <p:nvPicPr>
          <p:cNvPr id="2" name="Picture 1"/>
          <p:cNvPicPr>
            <a:picLocks noChangeAspect="1"/>
          </p:cNvPicPr>
          <p:nvPr/>
        </p:nvPicPr>
        <p:blipFill>
          <a:blip r:embed="rId3"/>
          <a:stretch>
            <a:fillRect/>
          </a:stretch>
        </p:blipFill>
        <p:spPr>
          <a:xfrm>
            <a:off x="176060" y="1671684"/>
            <a:ext cx="7420369" cy="39374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9"/>
          <p:cNvSpPr txBox="1">
            <a:spLocks noGrp="1"/>
          </p:cNvSpPr>
          <p:nvPr>
            <p:ph type="title"/>
          </p:nvPr>
        </p:nvSpPr>
        <p:spPr>
          <a:xfrm>
            <a:off x="264945" y="870271"/>
            <a:ext cx="7242600" cy="501329"/>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solidFill>
                  <a:srgbClr val="02B3E4"/>
                </a:solidFill>
                <a:latin typeface="Open Sans Light"/>
                <a:ea typeface="Open Sans Light"/>
                <a:cs typeface="Open Sans Light"/>
                <a:sym typeface="Open Sans Light"/>
              </a:rPr>
              <a:t>Audience Segment: User Behavior</a:t>
            </a:r>
            <a:endParaRPr sz="3200" dirty="0">
              <a:solidFill>
                <a:srgbClr val="02B3E4"/>
              </a:solidFill>
              <a:latin typeface="Open Sans Light"/>
              <a:ea typeface="Open Sans Light"/>
              <a:cs typeface="Open Sans Light"/>
              <a:sym typeface="Open Sans Light"/>
            </a:endParaRPr>
          </a:p>
        </p:txBody>
      </p:sp>
      <p:sp>
        <p:nvSpPr>
          <p:cNvPr id="306" name="Google Shape;306;p59"/>
          <p:cNvSpPr txBox="1">
            <a:spLocks noGrp="1"/>
          </p:cNvSpPr>
          <p:nvPr>
            <p:ph type="body" idx="1"/>
          </p:nvPr>
        </p:nvSpPr>
        <p:spPr>
          <a:xfrm>
            <a:off x="160170" y="7153595"/>
            <a:ext cx="7242600" cy="840266"/>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1600" b="1" i="1" dirty="0" smtClean="0"/>
              <a:t>What is the impact of behavior segment for users </a:t>
            </a:r>
            <a:r>
              <a:rPr lang="en-US" sz="1600" b="1" i="1" dirty="0" err="1" smtClean="0"/>
              <a:t>orsession</a:t>
            </a:r>
            <a:r>
              <a:rPr lang="en-US" sz="1600" b="1" i="1" dirty="0" smtClean="0"/>
              <a:t> on goal conversion rate metrics? </a:t>
            </a:r>
          </a:p>
          <a:p>
            <a:pPr marL="0" lvl="0" indent="0" algn="just">
              <a:spcAft>
                <a:spcPts val="1600"/>
              </a:spcAft>
              <a:buNone/>
            </a:pPr>
            <a:r>
              <a:rPr lang="en-US" sz="1600" dirty="0" smtClean="0"/>
              <a:t>Actually the behavior segment has </a:t>
            </a:r>
            <a:r>
              <a:rPr lang="en-US" sz="1600" smtClean="0"/>
              <a:t>a significant  impact </a:t>
            </a:r>
            <a:r>
              <a:rPr lang="en-US" sz="1600" dirty="0" smtClean="0"/>
              <a:t>on goal </a:t>
            </a:r>
            <a:r>
              <a:rPr lang="en-US" sz="1600" dirty="0"/>
              <a:t>conversion rate.</a:t>
            </a:r>
            <a:endParaRPr sz="1600" i="1" dirty="0"/>
          </a:p>
        </p:txBody>
      </p:sp>
      <p:pic>
        <p:nvPicPr>
          <p:cNvPr id="4" name="Picture 3"/>
          <p:cNvPicPr>
            <a:picLocks noChangeAspect="1"/>
          </p:cNvPicPr>
          <p:nvPr/>
        </p:nvPicPr>
        <p:blipFill>
          <a:blip r:embed="rId3"/>
          <a:stretch>
            <a:fillRect/>
          </a:stretch>
        </p:blipFill>
        <p:spPr>
          <a:xfrm>
            <a:off x="0" y="1371600"/>
            <a:ext cx="7772400" cy="3021182"/>
          </a:xfrm>
          <a:prstGeom prst="rect">
            <a:avLst/>
          </a:prstGeom>
        </p:spPr>
      </p:pic>
      <p:pic>
        <p:nvPicPr>
          <p:cNvPr id="5" name="Picture 4"/>
          <p:cNvPicPr>
            <a:picLocks noChangeAspect="1"/>
          </p:cNvPicPr>
          <p:nvPr/>
        </p:nvPicPr>
        <p:blipFill>
          <a:blip r:embed="rId4"/>
          <a:stretch>
            <a:fillRect/>
          </a:stretch>
        </p:blipFill>
        <p:spPr>
          <a:xfrm>
            <a:off x="85725" y="4298433"/>
            <a:ext cx="7686675" cy="29500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60"/>
          <p:cNvSpPr txBox="1">
            <a:spLocks noGrp="1"/>
          </p:cNvSpPr>
          <p:nvPr>
            <p:ph type="ctrTitle"/>
          </p:nvPr>
        </p:nvSpPr>
        <p:spPr>
          <a:xfrm>
            <a:off x="347400" y="1421750"/>
            <a:ext cx="7077600" cy="29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Project 2: </a:t>
            </a:r>
            <a:endParaRPr sz="4800">
              <a:solidFill>
                <a:srgbClr val="FAFBFC"/>
              </a:solidFill>
              <a:latin typeface="Open Sans Light"/>
              <a:ea typeface="Open Sans Light"/>
              <a:cs typeface="Open Sans Light"/>
              <a:sym typeface="Open Sans Light"/>
            </a:endParaRPr>
          </a:p>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315" name="Google Shape;315;p60"/>
          <p:cNvSpPr/>
          <p:nvPr/>
        </p:nvSpPr>
        <p:spPr>
          <a:xfrm>
            <a:off x="3527849" y="35033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316" name="Google Shape;316;p60"/>
          <p:cNvPicPr preferRelativeResize="0"/>
          <p:nvPr/>
        </p:nvPicPr>
        <p:blipFill>
          <a:blip r:embed="rId4">
            <a:alphaModFix/>
          </a:blip>
          <a:stretch>
            <a:fillRect/>
          </a:stretch>
        </p:blipFill>
        <p:spPr>
          <a:xfrm>
            <a:off x="347400" y="281900"/>
            <a:ext cx="1395250" cy="690650"/>
          </a:xfrm>
          <a:prstGeom prst="rect">
            <a:avLst/>
          </a:prstGeom>
          <a:noFill/>
          <a:ln>
            <a:noFill/>
          </a:ln>
        </p:spPr>
      </p:pic>
      <p:sp>
        <p:nvSpPr>
          <p:cNvPr id="317" name="Google Shape;317;p60"/>
          <p:cNvSpPr txBox="1"/>
          <p:nvPr/>
        </p:nvSpPr>
        <p:spPr>
          <a:xfrm>
            <a:off x="347400" y="4337150"/>
            <a:ext cx="7077600" cy="27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latin typeface="Open Sans Light"/>
                <a:ea typeface="Open Sans Light"/>
                <a:cs typeface="Open Sans Light"/>
                <a:sym typeface="Open Sans Light"/>
              </a:rPr>
              <a:t>Advanced Displays, Segmentation &amp; Filtering</a:t>
            </a:r>
            <a:br>
              <a:rPr lang="en" sz="4800">
                <a:solidFill>
                  <a:schemeClr val="lt1"/>
                </a:solidFill>
                <a:latin typeface="Open Sans Light"/>
                <a:ea typeface="Open Sans Light"/>
                <a:cs typeface="Open Sans Light"/>
                <a:sym typeface="Open Sans Light"/>
              </a:rPr>
            </a:br>
            <a:endParaRPr sz="4800">
              <a:solidFill>
                <a:schemeClr val="lt1"/>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43"/>
          <p:cNvSpPr txBox="1">
            <a:spLocks noGrp="1"/>
          </p:cNvSpPr>
          <p:nvPr>
            <p:ph type="ctrTitle"/>
          </p:nvPr>
        </p:nvSpPr>
        <p:spPr>
          <a:xfrm>
            <a:off x="347400" y="1947675"/>
            <a:ext cx="7077600" cy="29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Primary Views &amp; Filters</a:t>
            </a:r>
            <a:r>
              <a:rPr lang="en" sz="3600">
                <a:solidFill>
                  <a:srgbClr val="FAFBFC"/>
                </a:solidFill>
              </a:rPr>
              <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80" name="Google Shape;180;p43"/>
          <p:cNvSpPr txBox="1"/>
          <p:nvPr/>
        </p:nvSpPr>
        <p:spPr>
          <a:xfrm>
            <a:off x="-226600" y="5226950"/>
            <a:ext cx="4925100" cy="12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181" name="Google Shape;181;p4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457200" lvl="0" indent="-431800" algn="l" rtl="0">
              <a:lnSpc>
                <a:spcPct val="115000"/>
              </a:lnSpc>
              <a:spcBef>
                <a:spcPts val="0"/>
              </a:spcBef>
              <a:spcAft>
                <a:spcPts val="0"/>
              </a:spcAft>
              <a:buClr>
                <a:srgbClr val="02B3E4"/>
              </a:buClr>
              <a:buSzPts val="3200"/>
              <a:buFont typeface="Open Sans"/>
              <a:buAutoNum type="arabicPeriod"/>
            </a:pPr>
            <a:r>
              <a:rPr lang="en" sz="3200">
                <a:solidFill>
                  <a:srgbClr val="02B3E4"/>
                </a:solidFill>
                <a:latin typeface="Open Sans"/>
                <a:ea typeface="Open Sans"/>
                <a:cs typeface="Open Sans"/>
                <a:sym typeface="Open Sans"/>
              </a:rPr>
              <a:t>Best Practice Check: </a:t>
            </a:r>
            <a:endParaRPr sz="320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    Three Primary Views</a:t>
            </a:r>
            <a:endParaRPr sz="3200">
              <a:solidFill>
                <a:srgbClr val="02B3E4"/>
              </a:solidFill>
              <a:latin typeface="Open Sans Light"/>
              <a:ea typeface="Open Sans Light"/>
              <a:cs typeface="Open Sans Light"/>
              <a:sym typeface="Open Sans Light"/>
            </a:endParaRPr>
          </a:p>
        </p:txBody>
      </p:sp>
      <p:sp>
        <p:nvSpPr>
          <p:cNvPr id="187" name="Google Shape;187;p44"/>
          <p:cNvSpPr txBox="1"/>
          <p:nvPr/>
        </p:nvSpPr>
        <p:spPr>
          <a:xfrm>
            <a:off x="296395" y="6781800"/>
            <a:ext cx="7211100" cy="1612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100"/>
              </a:spcBef>
              <a:spcAft>
                <a:spcPts val="0"/>
              </a:spcAft>
              <a:buClr>
                <a:srgbClr val="525C65"/>
              </a:buClr>
              <a:buSzPts val="1800"/>
              <a:buFont typeface="Open Sans Light"/>
              <a:buChar char="●"/>
            </a:pPr>
            <a:r>
              <a:rPr lang="en" sz="1600" b="1" dirty="0" smtClean="0">
                <a:solidFill>
                  <a:srgbClr val="525C65"/>
                </a:solidFill>
                <a:latin typeface="+mn-lt"/>
                <a:ea typeface="Open Sans Light"/>
                <a:cs typeface="Open Sans Light"/>
                <a:sym typeface="Open Sans Light"/>
              </a:rPr>
              <a:t>This is a screenshot of different type of views (master, test, &amp; raw data)  for G</a:t>
            </a:r>
            <a:r>
              <a:rPr lang="en" sz="1600" b="1" dirty="0" smtClean="0">
                <a:solidFill>
                  <a:srgbClr val="525C65"/>
                </a:solidFill>
                <a:latin typeface="+mn-lt"/>
                <a:ea typeface="Open Sans"/>
                <a:cs typeface="Open Sans"/>
                <a:sym typeface="Open Sans"/>
              </a:rPr>
              <a:t>oogle </a:t>
            </a:r>
            <a:r>
              <a:rPr lang="en" sz="1600" b="1" dirty="0">
                <a:solidFill>
                  <a:srgbClr val="525C65"/>
                </a:solidFill>
                <a:latin typeface="+mn-lt"/>
                <a:ea typeface="Open Sans"/>
                <a:cs typeface="Open Sans"/>
                <a:sym typeface="Open Sans"/>
              </a:rPr>
              <a:t>Merchandise Store Demo </a:t>
            </a:r>
            <a:r>
              <a:rPr lang="en" sz="1600" b="1" dirty="0" smtClean="0">
                <a:solidFill>
                  <a:srgbClr val="525C65"/>
                </a:solidFill>
                <a:latin typeface="+mn-lt"/>
                <a:ea typeface="Open Sans"/>
                <a:cs typeface="Open Sans"/>
                <a:sym typeface="Open Sans"/>
              </a:rPr>
              <a:t>Account. </a:t>
            </a:r>
            <a:endParaRPr sz="1600" b="1" dirty="0">
              <a:latin typeface="+mn-lt"/>
              <a:ea typeface="Open Sans Light"/>
              <a:cs typeface="Open Sans Light"/>
              <a:sym typeface="Open Sans Light"/>
            </a:endParaRPr>
          </a:p>
        </p:txBody>
      </p:sp>
      <p:pic>
        <p:nvPicPr>
          <p:cNvPr id="2" name="Picture 1"/>
          <p:cNvPicPr>
            <a:picLocks noChangeAspect="1"/>
          </p:cNvPicPr>
          <p:nvPr/>
        </p:nvPicPr>
        <p:blipFill>
          <a:blip r:embed="rId4"/>
          <a:stretch>
            <a:fillRect/>
          </a:stretch>
        </p:blipFill>
        <p:spPr>
          <a:xfrm>
            <a:off x="296396" y="2266567"/>
            <a:ext cx="7211100" cy="45152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45"/>
          <p:cNvSpPr txBox="1">
            <a:spLocks noGrp="1"/>
          </p:cNvSpPr>
          <p:nvPr>
            <p:ph type="title"/>
          </p:nvPr>
        </p:nvSpPr>
        <p:spPr>
          <a:xfrm>
            <a:off x="264895" y="666019"/>
            <a:ext cx="7507505" cy="693895"/>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a:ea typeface="Open Sans"/>
                <a:cs typeface="Open Sans"/>
                <a:sym typeface="Open Sans"/>
              </a:rPr>
              <a:t>2. </a:t>
            </a:r>
            <a:r>
              <a:rPr lang="en" sz="2400" dirty="0">
                <a:solidFill>
                  <a:srgbClr val="02B3E4"/>
                </a:solidFill>
                <a:latin typeface="Open Sans"/>
                <a:ea typeface="Open Sans"/>
                <a:cs typeface="Open Sans"/>
                <a:sym typeface="Open Sans"/>
              </a:rPr>
              <a:t>Best Practice Check: </a:t>
            </a:r>
            <a:r>
              <a:rPr lang="en" sz="2400" dirty="0" smtClean="0">
                <a:solidFill>
                  <a:srgbClr val="02B3E4"/>
                </a:solidFill>
                <a:latin typeface="Open Sans Light"/>
                <a:ea typeface="Open Sans Light"/>
                <a:cs typeface="Open Sans Light"/>
                <a:sym typeface="Open Sans Light"/>
              </a:rPr>
              <a:t> </a:t>
            </a:r>
            <a:r>
              <a:rPr lang="en" sz="2400" dirty="0">
                <a:solidFill>
                  <a:srgbClr val="02B3E4"/>
                </a:solidFill>
                <a:latin typeface="Open Sans Light"/>
                <a:ea typeface="Open Sans Light"/>
                <a:cs typeface="Open Sans Light"/>
                <a:sym typeface="Open Sans Light"/>
              </a:rPr>
              <a:t>Filtering Internal Traffic</a:t>
            </a:r>
            <a:endParaRPr sz="2400" dirty="0">
              <a:solidFill>
                <a:srgbClr val="02B3E4"/>
              </a:solidFill>
              <a:latin typeface="Open Sans Light"/>
              <a:ea typeface="Open Sans Light"/>
              <a:cs typeface="Open Sans Light"/>
              <a:sym typeface="Open Sans Light"/>
            </a:endParaRPr>
          </a:p>
        </p:txBody>
      </p:sp>
      <p:sp>
        <p:nvSpPr>
          <p:cNvPr id="193" name="Google Shape;193;p45"/>
          <p:cNvSpPr txBox="1"/>
          <p:nvPr/>
        </p:nvSpPr>
        <p:spPr>
          <a:xfrm>
            <a:off x="101434" y="6276049"/>
            <a:ext cx="7211100" cy="1459045"/>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Clr>
                <a:srgbClr val="525C65"/>
              </a:buClr>
              <a:buSzPts val="1800"/>
              <a:buFont typeface="Open Sans Light"/>
              <a:buChar char="●"/>
            </a:pPr>
            <a:r>
              <a:rPr lang="en" sz="1600" dirty="0" smtClean="0">
                <a:solidFill>
                  <a:srgbClr val="525C65"/>
                </a:solidFill>
                <a:latin typeface="Open Sans Light"/>
                <a:ea typeface="Open Sans Light"/>
                <a:cs typeface="Open Sans Light"/>
                <a:sym typeface="Open Sans Light"/>
              </a:rPr>
              <a:t>For execluding internal IP address</a:t>
            </a:r>
            <a:r>
              <a:rPr lang="en" sz="1600" dirty="0" smtClean="0">
                <a:solidFill>
                  <a:srgbClr val="525C65"/>
                </a:solidFill>
                <a:latin typeface="Open Sans Light"/>
                <a:ea typeface="Open Sans Light"/>
                <a:cs typeface="Open Sans Light"/>
                <a:sym typeface="Open Sans Light"/>
              </a:rPr>
              <a:t>:-</a:t>
            </a:r>
          </a:p>
          <a:p>
            <a:pPr marL="114300" lvl="0" algn="just" rtl="0">
              <a:lnSpc>
                <a:spcPct val="100000"/>
              </a:lnSpc>
              <a:spcBef>
                <a:spcPts val="0"/>
              </a:spcBef>
              <a:spcAft>
                <a:spcPts val="0"/>
              </a:spcAft>
              <a:buClr>
                <a:srgbClr val="525C65"/>
              </a:buClr>
              <a:buSzPts val="1800"/>
            </a:pPr>
            <a:r>
              <a:rPr lang="en" sz="1600" dirty="0">
                <a:solidFill>
                  <a:srgbClr val="525C65"/>
                </a:solidFill>
                <a:latin typeface="Open Sans Light"/>
                <a:ea typeface="Open Sans Light"/>
                <a:cs typeface="Open Sans Light"/>
                <a:sym typeface="Open Sans Light"/>
              </a:rPr>
              <a:t>	</a:t>
            </a:r>
            <a:r>
              <a:rPr lang="en" sz="1600" dirty="0" smtClean="0">
                <a:solidFill>
                  <a:srgbClr val="525C65"/>
                </a:solidFill>
                <a:latin typeface="Open Sans Light"/>
                <a:ea typeface="Open Sans Light"/>
                <a:cs typeface="Open Sans Light"/>
                <a:sym typeface="Open Sans Light"/>
              </a:rPr>
              <a:t>-First determine internal IP address range.</a:t>
            </a:r>
          </a:p>
          <a:p>
            <a:pPr marL="114300" lvl="0" algn="just" rtl="0">
              <a:lnSpc>
                <a:spcPct val="100000"/>
              </a:lnSpc>
              <a:spcBef>
                <a:spcPts val="0"/>
              </a:spcBef>
              <a:spcAft>
                <a:spcPts val="0"/>
              </a:spcAft>
              <a:buClr>
                <a:srgbClr val="525C65"/>
              </a:buClr>
              <a:buSzPts val="1800"/>
            </a:pPr>
            <a:r>
              <a:rPr lang="en-US" sz="1600" dirty="0" smtClean="0">
                <a:solidFill>
                  <a:srgbClr val="525C65"/>
                </a:solidFill>
                <a:latin typeface="Open Sans Light"/>
                <a:ea typeface="Open Sans Light"/>
                <a:cs typeface="Open Sans Light"/>
                <a:sym typeface="Open Sans Light"/>
              </a:rPr>
              <a:t>	-Second filter s</a:t>
            </a:r>
            <a:r>
              <a:rPr lang="en" sz="1600" dirty="0" smtClean="0">
                <a:solidFill>
                  <a:srgbClr val="525C65"/>
                </a:solidFill>
                <a:latin typeface="Open Sans Light"/>
                <a:ea typeface="Open Sans Light"/>
                <a:cs typeface="Open Sans Light"/>
                <a:sym typeface="Open Sans Light"/>
              </a:rPr>
              <a:t>hould do in test view; from GA admin page - click filter – add filter- in filter name field (write: execlude internal IP addresses – then choose custom from filter type – then in filter patern use regular expression to write the range by using regexip program  to generate regular expression that coresponds to the range afteer generating, can copy the code and add it in filter pattern then save the filter.</a:t>
            </a:r>
          </a:p>
          <a:p>
            <a:pPr marL="114300" lvl="0" algn="just" rtl="0">
              <a:lnSpc>
                <a:spcPct val="100000"/>
              </a:lnSpc>
              <a:spcBef>
                <a:spcPts val="0"/>
              </a:spcBef>
              <a:spcAft>
                <a:spcPts val="0"/>
              </a:spcAft>
              <a:buClr>
                <a:srgbClr val="525C65"/>
              </a:buClr>
              <a:buSzPts val="1800"/>
            </a:pPr>
            <a:endParaRPr lang="en" sz="1600" dirty="0" smtClean="0">
              <a:solidFill>
                <a:srgbClr val="525C65"/>
              </a:solidFill>
              <a:latin typeface="Open Sans Light"/>
              <a:ea typeface="Open Sans Light"/>
              <a:cs typeface="Open Sans Light"/>
              <a:sym typeface="Open Sans Light"/>
            </a:endParaRPr>
          </a:p>
          <a:p>
            <a:pPr marL="457200" lvl="0" indent="-342900" algn="just" rtl="0">
              <a:lnSpc>
                <a:spcPct val="100000"/>
              </a:lnSpc>
              <a:spcBef>
                <a:spcPts val="0"/>
              </a:spcBef>
              <a:spcAft>
                <a:spcPts val="0"/>
              </a:spcAft>
              <a:buClr>
                <a:srgbClr val="525C65"/>
              </a:buClr>
              <a:buSzPts val="1800"/>
              <a:buFont typeface="Open Sans Light"/>
              <a:buChar char="●"/>
            </a:pPr>
            <a:r>
              <a:rPr lang="en-US" sz="1600" dirty="0" smtClean="0">
                <a:solidFill>
                  <a:srgbClr val="525C65"/>
                </a:solidFill>
                <a:latin typeface="Open Sans Light"/>
                <a:ea typeface="Open Sans Light"/>
                <a:cs typeface="Open Sans Light"/>
                <a:sym typeface="Open Sans Light"/>
              </a:rPr>
              <a:t>F</a:t>
            </a:r>
            <a:r>
              <a:rPr lang="en" sz="1600" dirty="0" smtClean="0">
                <a:solidFill>
                  <a:srgbClr val="525C65"/>
                </a:solidFill>
                <a:latin typeface="Open Sans Light"/>
                <a:ea typeface="Open Sans Light"/>
                <a:cs typeface="Open Sans Light"/>
                <a:sym typeface="Open Sans Light"/>
              </a:rPr>
              <a:t>or applying the filter in main view should wait till 7-10 days to give GA time to process the filter in test view  and after that copy to main view. </a:t>
            </a:r>
            <a:r>
              <a:rPr lang="en-US" sz="1600" dirty="0" smtClean="0">
                <a:solidFill>
                  <a:srgbClr val="525C65"/>
                </a:solidFill>
                <a:latin typeface="Open Sans Light"/>
                <a:ea typeface="Open Sans Light"/>
                <a:cs typeface="Open Sans Light"/>
                <a:sym typeface="Open Sans Light"/>
              </a:rPr>
              <a:t>B</a:t>
            </a:r>
            <a:r>
              <a:rPr lang="en" sz="1600" dirty="0" smtClean="0">
                <a:solidFill>
                  <a:srgbClr val="525C65"/>
                </a:solidFill>
                <a:latin typeface="Open Sans Light"/>
                <a:ea typeface="Open Sans Light"/>
                <a:cs typeface="Open Sans Light"/>
                <a:sym typeface="Open Sans Light"/>
              </a:rPr>
              <a:t>y selecting main view- add filter - then select apply existing filter.</a:t>
            </a:r>
          </a:p>
        </p:txBody>
      </p:sp>
      <p:pic>
        <p:nvPicPr>
          <p:cNvPr id="3" name="Picture 2"/>
          <p:cNvPicPr>
            <a:picLocks noChangeAspect="1"/>
          </p:cNvPicPr>
          <p:nvPr/>
        </p:nvPicPr>
        <p:blipFill>
          <a:blip r:embed="rId4"/>
          <a:stretch>
            <a:fillRect/>
          </a:stretch>
        </p:blipFill>
        <p:spPr>
          <a:xfrm>
            <a:off x="101434" y="1610690"/>
            <a:ext cx="7491750" cy="1654754"/>
          </a:xfrm>
          <a:prstGeom prst="rect">
            <a:avLst/>
          </a:prstGeom>
        </p:spPr>
      </p:pic>
      <p:pic>
        <p:nvPicPr>
          <p:cNvPr id="6" name="Picture 5"/>
          <p:cNvPicPr>
            <a:picLocks noChangeAspect="1"/>
          </p:cNvPicPr>
          <p:nvPr/>
        </p:nvPicPr>
        <p:blipFill>
          <a:blip r:embed="rId5"/>
          <a:stretch>
            <a:fillRect/>
          </a:stretch>
        </p:blipFill>
        <p:spPr>
          <a:xfrm>
            <a:off x="101434" y="3774149"/>
            <a:ext cx="7569522" cy="2387600"/>
          </a:xfrm>
          <a:prstGeom prst="rect">
            <a:avLst/>
          </a:prstGeom>
        </p:spPr>
      </p:pic>
      <p:sp>
        <p:nvSpPr>
          <p:cNvPr id="9" name="Google Shape;192;p45"/>
          <p:cNvSpPr txBox="1">
            <a:spLocks/>
          </p:cNvSpPr>
          <p:nvPr/>
        </p:nvSpPr>
        <p:spPr>
          <a:xfrm>
            <a:off x="529800" y="3375580"/>
            <a:ext cx="7242600" cy="4629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3000"/>
              <a:buFont typeface="Arial"/>
              <a:buNone/>
              <a:defRPr sz="3000" b="0" i="0" u="none" strike="noStrike" cap="none">
                <a:solidFill>
                  <a:srgbClr val="2E3D49"/>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smtClean="0">
                <a:solidFill>
                  <a:schemeClr val="tx1"/>
                </a:solidFill>
                <a:latin typeface="Open Sans"/>
                <a:ea typeface="Open Sans"/>
                <a:cs typeface="Open Sans"/>
                <a:sym typeface="Open Sans"/>
              </a:rPr>
              <a:t>Master view that has the same filter that applied in test firstly. </a:t>
            </a:r>
            <a:endParaRPr lang="en-US" sz="1800" dirty="0">
              <a:solidFill>
                <a:schemeClr val="tx1"/>
              </a:solidFill>
              <a:latin typeface="Open Sans Light"/>
              <a:ea typeface="Open Sans Light"/>
              <a:cs typeface="Open Sans Light"/>
              <a:sym typeface="Open Sans Light"/>
            </a:endParaRPr>
          </a:p>
        </p:txBody>
      </p:sp>
      <p:sp>
        <p:nvSpPr>
          <p:cNvPr id="2" name="Rectangle 1"/>
          <p:cNvSpPr/>
          <p:nvPr/>
        </p:nvSpPr>
        <p:spPr>
          <a:xfrm>
            <a:off x="447674" y="1302913"/>
            <a:ext cx="6638925" cy="338554"/>
          </a:xfrm>
          <a:prstGeom prst="rect">
            <a:avLst/>
          </a:prstGeom>
        </p:spPr>
        <p:txBody>
          <a:bodyPr wrap="square">
            <a:spAutoFit/>
          </a:bodyPr>
          <a:lstStyle/>
          <a:p>
            <a:r>
              <a:rPr lang="en" sz="1600" dirty="0" smtClean="0">
                <a:solidFill>
                  <a:srgbClr val="525C65"/>
                </a:solidFill>
                <a:latin typeface="Open Sans Light"/>
                <a:ea typeface="Open Sans Light"/>
                <a:cs typeface="Open Sans Light"/>
                <a:sym typeface="Open Sans Light"/>
              </a:rPr>
              <a:t>These </a:t>
            </a:r>
            <a:r>
              <a:rPr lang="en" sz="1600" dirty="0">
                <a:solidFill>
                  <a:srgbClr val="525C65"/>
                </a:solidFill>
                <a:latin typeface="Open Sans Light"/>
                <a:ea typeface="Open Sans Light"/>
                <a:cs typeface="Open Sans Light"/>
                <a:sym typeface="Open Sans Light"/>
              </a:rPr>
              <a:t>are the If screenshots of where the filter could be added.</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46"/>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199" name="Google Shape;199;p4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12" name="Google Shape;212;p48"/>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the Audience Overview Report, select a three month time period you would like to explore. Which week had the most visitors, and which week had the fewest visitors to your site?  </a:t>
            </a:r>
            <a:endParaRPr dirty="0"/>
          </a:p>
          <a:p>
            <a:pPr marL="0" lvl="0" indent="0" algn="l" rtl="0">
              <a:spcBef>
                <a:spcPts val="1600"/>
              </a:spcBef>
              <a:spcAft>
                <a:spcPts val="1600"/>
              </a:spcAft>
              <a:buNone/>
            </a:pPr>
            <a:endParaRPr dirty="0"/>
          </a:p>
        </p:txBody>
      </p:sp>
      <p:sp>
        <p:nvSpPr>
          <p:cNvPr id="213" name="Google Shape;213;p4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133387" y="3258772"/>
            <a:ext cx="7505625" cy="2761028"/>
          </a:xfrm>
          <a:prstGeom prst="rect">
            <a:avLst/>
          </a:prstGeom>
        </p:spPr>
      </p:pic>
      <p:pic>
        <p:nvPicPr>
          <p:cNvPr id="3" name="Picture 2"/>
          <p:cNvPicPr>
            <a:picLocks noChangeAspect="1"/>
          </p:cNvPicPr>
          <p:nvPr/>
        </p:nvPicPr>
        <p:blipFill>
          <a:blip r:embed="rId3"/>
          <a:stretch>
            <a:fillRect/>
          </a:stretch>
        </p:blipFill>
        <p:spPr>
          <a:xfrm>
            <a:off x="-1" y="6856946"/>
            <a:ext cx="7772400" cy="2490330"/>
          </a:xfrm>
          <a:prstGeom prst="rect">
            <a:avLst/>
          </a:prstGeom>
        </p:spPr>
      </p:pic>
      <p:sp>
        <p:nvSpPr>
          <p:cNvPr id="13" name="Google Shape;212;p48"/>
          <p:cNvSpPr txBox="1">
            <a:spLocks/>
          </p:cNvSpPr>
          <p:nvPr/>
        </p:nvSpPr>
        <p:spPr>
          <a:xfrm>
            <a:off x="133387" y="2806125"/>
            <a:ext cx="7242600" cy="538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Open Sans"/>
              <a:buNone/>
            </a:pPr>
            <a:r>
              <a:rPr lang="en-US" b="1" dirty="0" smtClean="0"/>
              <a:t>The week no.9 has the most visitors.</a:t>
            </a:r>
            <a:endParaRPr lang="en-US" b="1" dirty="0"/>
          </a:p>
        </p:txBody>
      </p:sp>
      <p:cxnSp>
        <p:nvCxnSpPr>
          <p:cNvPr id="5" name="Straight Arrow Connector 4"/>
          <p:cNvCxnSpPr/>
          <p:nvPr/>
        </p:nvCxnSpPr>
        <p:spPr>
          <a:xfrm flipH="1">
            <a:off x="4622800" y="4588010"/>
            <a:ext cx="927100" cy="431800"/>
          </a:xfrm>
          <a:prstGeom prst="straightConnector1">
            <a:avLst/>
          </a:prstGeom>
          <a:ln w="38100">
            <a:solidFill>
              <a:srgbClr val="002060">
                <a:alpha val="98000"/>
              </a:srgb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83199" y="4305877"/>
            <a:ext cx="1562100" cy="307777"/>
          </a:xfrm>
          <a:prstGeom prst="rect">
            <a:avLst/>
          </a:prstGeom>
          <a:noFill/>
        </p:spPr>
        <p:txBody>
          <a:bodyPr wrap="square" rtlCol="0">
            <a:spAutoFit/>
          </a:bodyPr>
          <a:lstStyle/>
          <a:p>
            <a:r>
              <a:rPr lang="en-US" b="1" dirty="0" smtClean="0">
                <a:solidFill>
                  <a:srgbClr val="7030A0"/>
                </a:solidFill>
              </a:rPr>
              <a:t>16,374</a:t>
            </a:r>
            <a:endParaRPr lang="en-US" b="1" dirty="0">
              <a:solidFill>
                <a:srgbClr val="7030A0"/>
              </a:solidFill>
            </a:endParaRPr>
          </a:p>
        </p:txBody>
      </p:sp>
      <p:sp>
        <p:nvSpPr>
          <p:cNvPr id="17" name="Google Shape;212;p48"/>
          <p:cNvSpPr txBox="1">
            <a:spLocks/>
          </p:cNvSpPr>
          <p:nvPr/>
        </p:nvSpPr>
        <p:spPr>
          <a:xfrm>
            <a:off x="133387" y="6168909"/>
            <a:ext cx="7242600" cy="538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Open Sans"/>
              <a:buNone/>
            </a:pPr>
            <a:r>
              <a:rPr lang="en-US" b="1" dirty="0" smtClean="0"/>
              <a:t>The week no.13 has the fewest visitors.</a:t>
            </a:r>
            <a:endParaRPr lang="en-US" b="1" dirty="0"/>
          </a:p>
        </p:txBody>
      </p:sp>
      <p:cxnSp>
        <p:nvCxnSpPr>
          <p:cNvPr id="18" name="Straight Arrow Connector 17"/>
          <p:cNvCxnSpPr/>
          <p:nvPr/>
        </p:nvCxnSpPr>
        <p:spPr>
          <a:xfrm flipH="1">
            <a:off x="6845299" y="8469234"/>
            <a:ext cx="662246" cy="384310"/>
          </a:xfrm>
          <a:prstGeom prst="straightConnector1">
            <a:avLst/>
          </a:prstGeom>
          <a:ln w="38100">
            <a:solidFill>
              <a:srgbClr val="C00000">
                <a:alpha val="98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17020" y="8086882"/>
            <a:ext cx="781050" cy="307777"/>
          </a:xfrm>
          <a:prstGeom prst="rect">
            <a:avLst/>
          </a:prstGeom>
          <a:noFill/>
        </p:spPr>
        <p:txBody>
          <a:bodyPr wrap="square" rtlCol="0">
            <a:spAutoFit/>
          </a:bodyPr>
          <a:lstStyle/>
          <a:p>
            <a:r>
              <a:rPr lang="en-US" b="1" dirty="0" smtClean="0">
                <a:solidFill>
                  <a:srgbClr val="7030A0"/>
                </a:solidFill>
              </a:rPr>
              <a:t>7,884</a:t>
            </a:r>
            <a:endParaRPr lang="en-US" b="1"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25" name="Google Shape;225;p49"/>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ideas why certain trends are associated with these specific weeks?</a:t>
            </a:r>
            <a:endParaRPr dirty="0"/>
          </a:p>
          <a:p>
            <a:pPr marL="0" lvl="0" indent="0" algn="l" rtl="0">
              <a:spcBef>
                <a:spcPts val="1600"/>
              </a:spcBef>
              <a:spcAft>
                <a:spcPts val="1600"/>
              </a:spcAft>
              <a:buNone/>
            </a:pPr>
            <a:endParaRPr dirty="0"/>
          </a:p>
        </p:txBody>
      </p:sp>
      <p:sp>
        <p:nvSpPr>
          <p:cNvPr id="226" name="Google Shape;226;p4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 name="Google Shape;212;p48"/>
          <p:cNvSpPr txBox="1">
            <a:spLocks/>
          </p:cNvSpPr>
          <p:nvPr/>
        </p:nvSpPr>
        <p:spPr>
          <a:xfrm>
            <a:off x="326775" y="3033524"/>
            <a:ext cx="7242600" cy="3100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buNone/>
            </a:pPr>
            <a:r>
              <a:rPr lang="en-US" dirty="0">
                <a:solidFill>
                  <a:schemeClr val="tx1"/>
                </a:solidFill>
              </a:rPr>
              <a:t>The total number of users who access google merchandise store was decreasing during last two years  2017, &amp; 2018 from 743,369 to 703,284 respectively. </a:t>
            </a:r>
          </a:p>
          <a:p>
            <a:pPr marL="0" indent="0" algn="just">
              <a:buNone/>
            </a:pPr>
            <a:r>
              <a:rPr lang="en-US" dirty="0">
                <a:solidFill>
                  <a:schemeClr val="tx1"/>
                </a:solidFill>
              </a:rPr>
              <a:t>From the Audience Overview Report, the total number of visitors reached 158,513 during  three months period from 1/10/2018 to 31/12/2018 . The most visitors who access the website was in week 9 (25/11 – 1/12 ) with 16,374 users which may be because of one or more campaigns on digital channels. And the fewest number was in week 13 (from 23/12 – 29/12) due to Christmas holiday session.</a:t>
            </a:r>
          </a:p>
          <a:p>
            <a:pPr marL="0" indent="0" algn="just">
              <a:buNone/>
            </a:pPr>
            <a:endParaRPr lang="en-US" dirty="0">
              <a:solidFill>
                <a:schemeClr val="tx1"/>
              </a:solidFill>
            </a:endParaRPr>
          </a:p>
          <a:p>
            <a:pPr marL="0" indent="0" algn="just">
              <a:buNone/>
            </a:pPr>
            <a:r>
              <a:rPr lang="en-US" dirty="0">
                <a:solidFill>
                  <a:schemeClr val="tx1"/>
                </a:solidFill>
              </a:rPr>
              <a:t>Also, it looks like the majority of the visitors </a:t>
            </a:r>
            <a:r>
              <a:rPr lang="en-US" dirty="0" smtClean="0">
                <a:solidFill>
                  <a:schemeClr val="tx1"/>
                </a:solidFill>
              </a:rPr>
              <a:t>by 79.5% are </a:t>
            </a:r>
            <a:r>
              <a:rPr lang="en-US" dirty="0">
                <a:solidFill>
                  <a:schemeClr val="tx1"/>
                </a:solidFill>
              </a:rPr>
              <a:t>new to </a:t>
            </a:r>
            <a:r>
              <a:rPr lang="en-US" dirty="0" smtClean="0">
                <a:solidFill>
                  <a:schemeClr val="tx1"/>
                </a:solidFill>
              </a:rPr>
              <a:t>website who visit site for only one time, while 20.5% return users. </a:t>
            </a:r>
            <a:r>
              <a:rPr lang="en-US" dirty="0">
                <a:solidFill>
                  <a:schemeClr val="tx1"/>
                </a:solidFill>
              </a:rPr>
              <a:t>This means that, the users who access the website are not likely to come back within a year. It may be </a:t>
            </a:r>
            <a:r>
              <a:rPr lang="en-US" dirty="0" smtClean="0">
                <a:solidFill>
                  <a:schemeClr val="tx1"/>
                </a:solidFill>
              </a:rPr>
              <a:t>because </a:t>
            </a:r>
            <a:r>
              <a:rPr lang="en-US" dirty="0">
                <a:solidFill>
                  <a:schemeClr val="tx1"/>
                </a:solidFill>
              </a:rPr>
              <a:t>they like to buy something as souvenir for the site but not getting ton of </a:t>
            </a:r>
            <a:r>
              <a:rPr lang="en-US" dirty="0" smtClean="0">
                <a:solidFill>
                  <a:schemeClr val="tx1"/>
                </a:solidFill>
              </a:rPr>
              <a:t>google swags</a:t>
            </a:r>
            <a:r>
              <a:rPr lang="en-US" dirty="0">
                <a:solidFill>
                  <a:schemeClr val="tx1"/>
                </a:solidFill>
              </a:rPr>
              <a:t>. </a:t>
            </a:r>
          </a:p>
          <a:p>
            <a:pPr marL="0" indent="0" algn="just">
              <a:buNone/>
            </a:pP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32" name="Google Shape;232;p50"/>
          <p:cNvSpPr txBox="1">
            <a:spLocks noGrp="1"/>
          </p:cNvSpPr>
          <p:nvPr>
            <p:ph type="body" idx="1"/>
          </p:nvPr>
        </p:nvSpPr>
        <p:spPr>
          <a:xfrm>
            <a:off x="264944" y="1728618"/>
            <a:ext cx="7242600" cy="10708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a:t>During the three month period you’ve selected, excluding </a:t>
            </a:r>
            <a:r>
              <a:rPr lang="en" sz="1400" i="1" dirty="0"/>
              <a:t>Direct </a:t>
            </a:r>
            <a:r>
              <a:rPr lang="en" sz="1400" dirty="0"/>
              <a:t>and </a:t>
            </a:r>
            <a:r>
              <a:rPr lang="en" sz="1400" i="1" dirty="0"/>
              <a:t>(Other),</a:t>
            </a:r>
            <a:r>
              <a:rPr lang="en" sz="1400" dirty="0"/>
              <a:t> which channels had the highest and lowest bounce rates and the highest and lowest eCommerce conversion rates?  What do these metrics mean, based on your experience?</a:t>
            </a:r>
            <a:endParaRPr sz="1400"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145034" y="2848518"/>
            <a:ext cx="7482421" cy="4441993"/>
          </a:xfrm>
          <a:prstGeom prst="rect">
            <a:avLst/>
          </a:prstGeom>
          <a:solidFill>
            <a:schemeClr val="accent6">
              <a:lumMod val="20000"/>
              <a:lumOff val="80000"/>
            </a:schemeClr>
          </a:solidFill>
        </p:spPr>
      </p:pic>
      <p:sp>
        <p:nvSpPr>
          <p:cNvPr id="8" name="Google Shape;232;p50"/>
          <p:cNvSpPr txBox="1">
            <a:spLocks/>
          </p:cNvSpPr>
          <p:nvPr/>
        </p:nvSpPr>
        <p:spPr>
          <a:xfrm>
            <a:off x="384855" y="7501679"/>
            <a:ext cx="7242600" cy="151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buFont typeface="Open Sans"/>
              <a:buNone/>
            </a:pPr>
            <a:r>
              <a:rPr lang="en-US" dirty="0" smtClean="0">
                <a:solidFill>
                  <a:schemeClr val="tx1"/>
                </a:solidFill>
              </a:rPr>
              <a:t>The highest bounce rate from display channel.</a:t>
            </a:r>
          </a:p>
          <a:p>
            <a:pPr marL="0" indent="0" algn="just">
              <a:buFont typeface="Open Sans"/>
              <a:buNone/>
            </a:pPr>
            <a:r>
              <a:rPr lang="en-US" dirty="0" smtClean="0">
                <a:solidFill>
                  <a:schemeClr val="tx1"/>
                </a:solidFill>
              </a:rPr>
              <a:t>The lowest bounce rate from referral channel.</a:t>
            </a:r>
          </a:p>
          <a:p>
            <a:pPr marL="0" indent="0" algn="just">
              <a:buFont typeface="Open Sans"/>
              <a:buNone/>
            </a:pPr>
            <a:r>
              <a:rPr lang="en-US" dirty="0" smtClean="0">
                <a:solidFill>
                  <a:schemeClr val="tx1"/>
                </a:solidFill>
              </a:rPr>
              <a:t>The highest </a:t>
            </a:r>
            <a:r>
              <a:rPr lang="en-US" dirty="0" err="1" smtClean="0">
                <a:solidFill>
                  <a:schemeClr val="tx1"/>
                </a:solidFill>
              </a:rPr>
              <a:t>eCommerce</a:t>
            </a:r>
            <a:r>
              <a:rPr lang="en-US" dirty="0" smtClean="0">
                <a:solidFill>
                  <a:schemeClr val="tx1"/>
                </a:solidFill>
              </a:rPr>
              <a:t> conversion rate from referral.  </a:t>
            </a:r>
          </a:p>
          <a:p>
            <a:pPr marL="0" indent="0" algn="just">
              <a:buFont typeface="Open Sans"/>
              <a:buNone/>
            </a:pPr>
            <a:r>
              <a:rPr lang="en-US" dirty="0" smtClean="0">
                <a:solidFill>
                  <a:schemeClr val="tx1"/>
                </a:solidFill>
              </a:rPr>
              <a:t>The lowest </a:t>
            </a:r>
            <a:r>
              <a:rPr lang="en-US" dirty="0" err="1" smtClean="0">
                <a:solidFill>
                  <a:schemeClr val="tx1"/>
                </a:solidFill>
              </a:rPr>
              <a:t>eCommerce</a:t>
            </a:r>
            <a:r>
              <a:rPr lang="en-US" dirty="0" smtClean="0">
                <a:solidFill>
                  <a:schemeClr val="tx1"/>
                </a:solidFill>
              </a:rPr>
              <a:t> conversion rate from social channel</a:t>
            </a:r>
            <a:r>
              <a:rPr lang="en-U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41" name="Google Shape;241;p51"/>
          <p:cNvSpPr txBox="1">
            <a:spLocks noGrp="1"/>
          </p:cNvSpPr>
          <p:nvPr>
            <p:ph type="body" idx="1"/>
          </p:nvPr>
        </p:nvSpPr>
        <p:spPr>
          <a:xfrm>
            <a:off x="264950" y="1913675"/>
            <a:ext cx="7242600" cy="78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During the three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What do these metrics mean, based on your experience?</a:t>
            </a:r>
            <a:endParaRPr dirty="0"/>
          </a:p>
          <a:p>
            <a:pPr marL="0" lvl="0" indent="0" algn="just">
              <a:spcBef>
                <a:spcPts val="1600"/>
              </a:spcBef>
              <a:buClr>
                <a:schemeClr val="dk1"/>
              </a:buClr>
              <a:buSzPts val="1100"/>
              <a:buNone/>
            </a:pPr>
            <a:r>
              <a:rPr lang="en-US" dirty="0"/>
              <a:t>The acquisition report uses to assess where users came from which digital channels sending them. From the report, organic search is the most digital channel bring users to site. But it is important to look at bounce rate metrics to know why users leave after check single page. The display ads is the highest bounce rate by 71% </a:t>
            </a:r>
            <a:r>
              <a:rPr lang="en-US" dirty="0" smtClean="0"/>
              <a:t>(which is not acceptable, it is above 50%) this </a:t>
            </a:r>
            <a:r>
              <a:rPr lang="en-US" dirty="0"/>
              <a:t>means the users who access google site through this ads leave </a:t>
            </a:r>
            <a:r>
              <a:rPr lang="en-US" dirty="0" smtClean="0"/>
              <a:t>immediately the </a:t>
            </a:r>
            <a:r>
              <a:rPr lang="en-US" dirty="0"/>
              <a:t>site without interacting with the page which need to investigate for if entrance page from this ads has a </a:t>
            </a:r>
            <a:r>
              <a:rPr lang="en-US" dirty="0" smtClean="0"/>
              <a:t>problem in design or </a:t>
            </a:r>
            <a:r>
              <a:rPr lang="en-US" dirty="0"/>
              <a:t>ads put in website that not match with users </a:t>
            </a:r>
            <a:r>
              <a:rPr lang="en-US" dirty="0" smtClean="0"/>
              <a:t>expectations and what google site offer. </a:t>
            </a:r>
          </a:p>
          <a:p>
            <a:pPr marL="0" lvl="0" indent="0" algn="just">
              <a:spcBef>
                <a:spcPts val="1600"/>
              </a:spcBef>
              <a:buClr>
                <a:schemeClr val="dk1"/>
              </a:buClr>
              <a:buSzPts val="1100"/>
              <a:buNone/>
            </a:pPr>
            <a:r>
              <a:rPr lang="en-US" dirty="0" smtClean="0"/>
              <a:t>While referral channel has a lowest bounce rate and lead to a highest  ecommerce conversion rate over other channels. This means that referral channel share by .76% in ecommerce transactions.</a:t>
            </a:r>
            <a:endParaRPr lang="en-US" dirty="0"/>
          </a:p>
        </p:txBody>
      </p:sp>
      <p:sp>
        <p:nvSpPr>
          <p:cNvPr id="242" name="Google Shape;242;p51"/>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964</Words>
  <Application>Microsoft Office PowerPoint</Application>
  <PresentationFormat>Custom</PresentationFormat>
  <Paragraphs>62</Paragraphs>
  <Slides>18</Slides>
  <Notes>18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Open Sans</vt:lpstr>
      <vt:lpstr>Arial</vt:lpstr>
      <vt:lpstr>Helvetica Neue</vt:lpstr>
      <vt:lpstr>Open Sans SemiBold</vt:lpstr>
      <vt:lpstr>Open Sans Light</vt:lpstr>
      <vt:lpstr>Simple Light</vt:lpstr>
      <vt:lpstr>Simple Light</vt:lpstr>
      <vt:lpstr>Simple Light</vt:lpstr>
      <vt:lpstr>PowerPoint Presentation</vt:lpstr>
      <vt:lpstr>Part One:  Primary Views &amp; Filters </vt:lpstr>
      <vt:lpstr>Best Practice Check:      Three Primary Views</vt:lpstr>
      <vt:lpstr>2. Best Practice Check:  Filtering Internal Traffic</vt:lpstr>
      <vt:lpstr>Part Two:  Data Exploration</vt:lpstr>
      <vt:lpstr>Standard Display - Audience </vt:lpstr>
      <vt:lpstr>Standard Display - Audience </vt:lpstr>
      <vt:lpstr>Standard Display: Acquisition</vt:lpstr>
      <vt:lpstr>Standard Display: Acquisition</vt:lpstr>
      <vt:lpstr>Standard Display: Acquisition</vt:lpstr>
      <vt:lpstr>Percentage Display: Conversion</vt:lpstr>
      <vt:lpstr>Comparison Display:  Behavior</vt:lpstr>
      <vt:lpstr>Percentage Display:  Audience</vt:lpstr>
      <vt:lpstr>Part Three:  Segmentation</vt:lpstr>
      <vt:lpstr>Audience Segment: Characteristic</vt:lpstr>
      <vt:lpstr>Audience Segment: Geography</vt:lpstr>
      <vt:lpstr>Audience Segment: User Behavior</vt:lpstr>
      <vt:lpstr>Project 2:  ANND Portfolio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Mr.wael</dc:creator>
  <cp:lastModifiedBy>Windows User</cp:lastModifiedBy>
  <cp:revision>62</cp:revision>
  <dcterms:modified xsi:type="dcterms:W3CDTF">2019-01-26T03:22:46Z</dcterms:modified>
</cp:coreProperties>
</file>