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7"/>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7772400" cy="10058400"/>
  <p:notesSz cx="6858000" cy="9144000"/>
  <p:embeddedFontLst>
    <p:embeddedFont>
      <p:font typeface="Helvetica Neue" panose="020B0604020202020204" charset="0"/>
      <p:regular r:id="rId28"/>
      <p:bold r:id="rId29"/>
      <p:italic r:id="rId30"/>
      <p:boldItalic r:id="rId31"/>
    </p:embeddedFont>
    <p:embeddedFont>
      <p:font typeface="Open Sans Light" panose="020B0604020202020204" charset="0"/>
      <p:regular r:id="rId32"/>
      <p:bold r:id="rId33"/>
      <p:italic r:id="rId34"/>
      <p:boldItalic r:id="rId35"/>
    </p:embeddedFont>
    <p:embeddedFont>
      <p:font typeface="Open Sans SemiBold" panose="020B0604020202020204" charset="0"/>
      <p:regular r:id="rId36"/>
      <p:bold r:id="rId37"/>
      <p:italic r:id="rId38"/>
      <p:boldItalic r:id="rId39"/>
    </p:embeddedFont>
    <p:embeddedFont>
      <p:font typeface="Open Sans"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51" autoAdjust="0"/>
  </p:normalViewPr>
  <p:slideViewPr>
    <p:cSldViewPr snapToGrid="0">
      <p:cViewPr varScale="1">
        <p:scale>
          <a:sx n="53" d="100"/>
          <a:sy n="53" d="100"/>
        </p:scale>
        <p:origin x="25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6683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a9f40c9c8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a9f40c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159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5cf62c235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5cf62c23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2009809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5cf62c235_0_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5cf62c23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78402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5cf62c235_0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5cf62c2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83729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a9f40c9c8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a9f40c9c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71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069bc110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069bc110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85711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069bc1108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069bc11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2174272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5aadc234b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5aadc234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2159932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5cf62c235_0_4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5cf62c23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1697453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5cf62c235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5cf62c23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1986096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5aadc234b_0_4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5aadc234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094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a96ff8925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a96ff89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621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5aadc234b_0_4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5aadc23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1268342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5cf62c235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5cf62c23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837109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5cf62c235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5cf62c23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1497128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5cf62c235_0_3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5cf62c23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1055720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ad3930b69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ad3930b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28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020f252f2_0_7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020f252f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232682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5aadc234b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5aadc23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1627675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069bc1108_0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069bc110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372530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5aadc234b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5aadc23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420475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a96ff8925_0_23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a96ff892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21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069bc1108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069bc110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362699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069bc1108_0_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069bc110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242199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 name="Google Shape;50;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94" name="Google Shape;94;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28"/>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8" name="Google Shape;108;p28"/>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16" name="Google Shape;11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30"/>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21" name="Google Shape;121;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3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32"/>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34"/>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3" name="Google Shape;133;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6" name="Google Shape;136;p3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6"/>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6"/>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6"/>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2" name="Google Shape;142;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7"/>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45" name="Google Shape;14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8"/>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38"/>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58" name="Google Shape;58;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60" name="Google Shape;60;p1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64" name="Google Shape;64;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7"/>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8"/>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9"/>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2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 name="Google Shape;44;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5" name="Google Shape;45;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7" name="Google Shape;47;p13"/>
          <p:cNvSpPr txBox="1"/>
          <p:nvPr/>
        </p:nvSpPr>
        <p:spPr>
          <a:xfrm>
            <a:off x="885000" y="9512818"/>
            <a:ext cx="6002400" cy="3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E3D49"/>
                </a:solidFill>
                <a:latin typeface="Open Sans SemiBold"/>
                <a:ea typeface="Open Sans SemiBold"/>
                <a:cs typeface="Open Sans SemiBold"/>
                <a:sym typeface="Open Sans SemiBold"/>
              </a:rPr>
              <a:t>LEARN MORE </a:t>
            </a:r>
            <a:r>
              <a:rPr lang="en" sz="1500">
                <a:solidFill>
                  <a:srgbClr val="2E3D49"/>
                </a:solidFill>
                <a:latin typeface="Open Sans Light"/>
                <a:ea typeface="Open Sans Light"/>
                <a:cs typeface="Open Sans Light"/>
                <a:sym typeface="Open Sans Light"/>
              </a:rPr>
              <a:t>udacity.com/google-analytics</a:t>
            </a:r>
            <a:endParaRPr sz="1500">
              <a:solidFill>
                <a:srgbClr val="2E3D4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04" name="Google Shape;104;p2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www.udacity.com/?utm_source=google&amp;utm_medium=cpc&amp;utm_campaign=winter_enrollment_2019&amp;utm_term=google_analytics,%20nanodegree,%20online,%20web_analyst,%20learn&amp;utm_content=early_bir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ga-dev-tools.appspot.com/campaign-url-builder/" TargetMode="External"/><Relationship Id="rId4" Type="http://schemas.openxmlformats.org/officeDocument/2006/relationships/hyperlink" Target="https://www.e-nor.com/portfolio/tools/url-build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0"/>
          <p:cNvPicPr preferRelativeResize="0"/>
          <p:nvPr/>
        </p:nvPicPr>
        <p:blipFill>
          <a:blip r:embed="rId3">
            <a:alphaModFix/>
          </a:blip>
          <a:stretch>
            <a:fillRect/>
          </a:stretch>
        </p:blipFill>
        <p:spPr>
          <a:xfrm>
            <a:off x="-1" y="1960"/>
            <a:ext cx="7772400" cy="10054473"/>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158" name="Google Shape;158;p40"/>
          <p:cNvPicPr preferRelativeResize="0"/>
          <p:nvPr/>
        </p:nvPicPr>
        <p:blipFill>
          <a:blip r:embed="rId4">
            <a:alphaModFix/>
          </a:blip>
          <a:stretch>
            <a:fillRect/>
          </a:stretch>
        </p:blipFill>
        <p:spPr>
          <a:xfrm>
            <a:off x="3474400" y="3412675"/>
            <a:ext cx="1395250" cy="690650"/>
          </a:xfrm>
          <a:prstGeom prst="rect">
            <a:avLst/>
          </a:prstGeom>
          <a:noFill/>
          <a:ln>
            <a:noFill/>
          </a:ln>
        </p:spPr>
      </p:pic>
      <p:pic>
        <p:nvPicPr>
          <p:cNvPr id="159" name="Google Shape;159;p40"/>
          <p:cNvPicPr preferRelativeResize="0"/>
          <p:nvPr/>
        </p:nvPicPr>
        <p:blipFill>
          <a:blip r:embed="rId5">
            <a:alphaModFix/>
          </a:blip>
          <a:stretch>
            <a:fillRect/>
          </a:stretch>
        </p:blipFill>
        <p:spPr>
          <a:xfrm>
            <a:off x="0" y="4833"/>
            <a:ext cx="7772403" cy="10048737"/>
          </a:xfrm>
          <a:prstGeom prst="rect">
            <a:avLst/>
          </a:prstGeom>
          <a:noFill/>
          <a:ln>
            <a:noFill/>
          </a:ln>
        </p:spPr>
      </p:pic>
      <p:sp>
        <p:nvSpPr>
          <p:cNvPr id="160" name="Google Shape;160;p40"/>
          <p:cNvSpPr/>
          <p:nvPr/>
        </p:nvSpPr>
        <p:spPr>
          <a:xfrm>
            <a:off x="0" y="8873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Project 3: ANND Portfolio</a:t>
            </a:r>
            <a:endParaRPr sz="3600">
              <a:solidFill>
                <a:srgbClr val="FFFFFF"/>
              </a:solidFill>
              <a:latin typeface="Open Sans Light"/>
              <a:ea typeface="Open Sans Light"/>
              <a:cs typeface="Open Sans Light"/>
              <a:sym typeface="Open Sans Light"/>
            </a:endParaRPr>
          </a:p>
        </p:txBody>
      </p:sp>
      <p:sp>
        <p:nvSpPr>
          <p:cNvPr id="161" name="Google Shape;161;p40"/>
          <p:cNvSpPr/>
          <p:nvPr/>
        </p:nvSpPr>
        <p:spPr>
          <a:xfrm>
            <a:off x="1047451" y="8415602"/>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000">
                <a:solidFill>
                  <a:srgbClr val="FFFFFF"/>
                </a:solidFill>
                <a:latin typeface="Open Sans Light"/>
                <a:ea typeface="Open Sans Light"/>
                <a:cs typeface="Open Sans Light"/>
                <a:sym typeface="Open Sans Light"/>
              </a:rPr>
              <a:t>Acquisition, Conversion, E-commerce, &amp; Attribution</a:t>
            </a:r>
            <a:r>
              <a:rPr lang="en" sz="2400">
                <a:solidFill>
                  <a:srgbClr val="2E3D49"/>
                </a:solidFill>
                <a:latin typeface="Open Sans Light"/>
                <a:ea typeface="Open Sans Light"/>
                <a:cs typeface="Open Sans Light"/>
                <a:sym typeface="Open Sans Light"/>
              </a:rPr>
              <a:t/>
            </a:r>
            <a:br>
              <a:rPr lang="en" sz="2400">
                <a:solidFill>
                  <a:srgbClr val="2E3D49"/>
                </a:solidFill>
                <a:latin typeface="Open Sans Light"/>
                <a:ea typeface="Open Sans Light"/>
                <a:cs typeface="Open Sans Light"/>
                <a:sym typeface="Open Sans Light"/>
              </a:rPr>
            </a:br>
            <a:endParaRPr sz="2400">
              <a:solidFill>
                <a:srgbClr val="2E3D49"/>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BECBD6"/>
              </a:buClr>
              <a:buFont typeface="Open Sans"/>
              <a:buNone/>
            </a:pPr>
            <a:endParaRPr sz="2400">
              <a:solidFill>
                <a:srgbClr val="BECBD6"/>
              </a:solidFill>
              <a:latin typeface="Open Sans"/>
              <a:ea typeface="Open Sans"/>
              <a:cs typeface="Open Sans"/>
              <a:sym typeface="Open Sans"/>
            </a:endParaRPr>
          </a:p>
        </p:txBody>
      </p:sp>
      <p:pic>
        <p:nvPicPr>
          <p:cNvPr id="162" name="Google Shape;162;p40"/>
          <p:cNvPicPr preferRelativeResize="0"/>
          <p:nvPr/>
        </p:nvPicPr>
        <p:blipFill>
          <a:blip r:embed="rId4">
            <a:alphaModFix/>
          </a:blip>
          <a:stretch>
            <a:fillRect/>
          </a:stretch>
        </p:blipFill>
        <p:spPr>
          <a:xfrm>
            <a:off x="2598850" y="2787750"/>
            <a:ext cx="1395217" cy="69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
        <p:cNvGrpSpPr/>
        <p:nvPr/>
      </p:nvGrpSpPr>
      <p:grpSpPr>
        <a:xfrm>
          <a:off x="0" y="0"/>
          <a:ext cx="0" cy="0"/>
          <a:chOff x="0" y="0"/>
          <a:chExt cx="0" cy="0"/>
        </a:xfrm>
      </p:grpSpPr>
      <p:sp>
        <p:nvSpPr>
          <p:cNvPr id="225" name="Google Shape;225;p50"/>
          <p:cNvSpPr txBox="1">
            <a:spLocks noGrp="1"/>
          </p:cNvSpPr>
          <p:nvPr>
            <p:ph type="title"/>
          </p:nvPr>
        </p:nvSpPr>
        <p:spPr>
          <a:xfrm>
            <a:off x="264900" y="1382225"/>
            <a:ext cx="7242600" cy="935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i="1">
                <a:solidFill>
                  <a:srgbClr val="02B3E4"/>
                </a:solidFill>
                <a:latin typeface="Open Sans Light"/>
                <a:ea typeface="Open Sans Light"/>
                <a:cs typeface="Open Sans Light"/>
                <a:sym typeface="Open Sans Light"/>
              </a:rPr>
              <a:t>youtube.com </a:t>
            </a:r>
            <a:r>
              <a:rPr lang="en" sz="3200">
                <a:solidFill>
                  <a:srgbClr val="02B3E4"/>
                </a:solidFill>
                <a:latin typeface="Open Sans Light"/>
                <a:ea typeface="Open Sans Light"/>
                <a:cs typeface="Open Sans Light"/>
                <a:sym typeface="Open Sans Light"/>
              </a:rPr>
              <a:t>Referral Channel</a:t>
            </a:r>
            <a:endParaRPr sz="3200">
              <a:solidFill>
                <a:srgbClr val="02B3E4"/>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endParaRPr sz="3200">
              <a:solidFill>
                <a:srgbClr val="02B3E4"/>
              </a:solidFill>
              <a:latin typeface="Open Sans Light"/>
              <a:ea typeface="Open Sans Light"/>
              <a:cs typeface="Open Sans Light"/>
              <a:sym typeface="Open Sans Light"/>
            </a:endParaRPr>
          </a:p>
        </p:txBody>
      </p:sp>
      <p:sp>
        <p:nvSpPr>
          <p:cNvPr id="226" name="Google Shape;226;p50"/>
          <p:cNvSpPr txBox="1">
            <a:spLocks noGrp="1"/>
          </p:cNvSpPr>
          <p:nvPr>
            <p:ph type="body" idx="1"/>
          </p:nvPr>
        </p:nvSpPr>
        <p:spPr>
          <a:xfrm>
            <a:off x="264900" y="1951450"/>
            <a:ext cx="7242600" cy="73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endParaRPr sz="2000" dirty="0">
              <a:latin typeface="Open Sans Light"/>
              <a:ea typeface="Open Sans Light"/>
              <a:cs typeface="Open Sans Light"/>
              <a:sym typeface="Open Sans Light"/>
            </a:endParaRPr>
          </a:p>
          <a:p>
            <a:pPr marL="0" lvl="0" indent="0" algn="l" rtl="0">
              <a:spcBef>
                <a:spcPts val="0"/>
              </a:spcBef>
              <a:spcAft>
                <a:spcPts val="0"/>
              </a:spcAft>
              <a:buNone/>
            </a:pPr>
            <a:endParaRPr sz="2000" dirty="0"/>
          </a:p>
          <a:p>
            <a:pPr marL="0" lvl="0" indent="0" algn="l" rtl="0">
              <a:spcBef>
                <a:spcPts val="1600"/>
              </a:spcBef>
              <a:spcAft>
                <a:spcPts val="1600"/>
              </a:spcAft>
              <a:buNone/>
            </a:pPr>
            <a:endParaRPr sz="2000" dirty="0"/>
          </a:p>
        </p:txBody>
      </p:sp>
      <p:pic>
        <p:nvPicPr>
          <p:cNvPr id="3" name="Picture 2"/>
          <p:cNvPicPr>
            <a:picLocks noChangeAspect="1"/>
          </p:cNvPicPr>
          <p:nvPr/>
        </p:nvPicPr>
        <p:blipFill>
          <a:blip r:embed="rId4"/>
          <a:stretch>
            <a:fillRect/>
          </a:stretch>
        </p:blipFill>
        <p:spPr>
          <a:xfrm>
            <a:off x="0" y="1951450"/>
            <a:ext cx="7772400" cy="6278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2"/>
        <p:cNvGrpSpPr/>
        <p:nvPr/>
      </p:nvGrpSpPr>
      <p:grpSpPr>
        <a:xfrm>
          <a:off x="0" y="0"/>
          <a:ext cx="0" cy="0"/>
          <a:chOff x="0" y="0"/>
          <a:chExt cx="0" cy="0"/>
        </a:xfrm>
      </p:grpSpPr>
      <p:sp>
        <p:nvSpPr>
          <p:cNvPr id="233" name="Google Shape;233;p51"/>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Applying A Custom Channel Grouping</a:t>
            </a:r>
            <a:endParaRPr sz="3200">
              <a:solidFill>
                <a:srgbClr val="02B3E4"/>
              </a:solidFill>
              <a:latin typeface="Open Sans Light"/>
              <a:ea typeface="Open Sans Light"/>
              <a:cs typeface="Open Sans Light"/>
              <a:sym typeface="Open Sans Light"/>
            </a:endParaRPr>
          </a:p>
        </p:txBody>
      </p:sp>
      <p:sp>
        <p:nvSpPr>
          <p:cNvPr id="234" name="Google Shape;234;p51"/>
          <p:cNvSpPr txBox="1">
            <a:spLocks noGrp="1"/>
          </p:cNvSpPr>
          <p:nvPr>
            <p:ph type="body" idx="1"/>
          </p:nvPr>
        </p:nvSpPr>
        <p:spPr>
          <a:xfrm>
            <a:off x="264900" y="1951450"/>
            <a:ext cx="7242600" cy="6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Open Sans Light"/>
                <a:ea typeface="Open Sans Light"/>
                <a:cs typeface="Open Sans Light"/>
                <a:sym typeface="Open Sans Light"/>
              </a:rPr>
              <a:t>On the following slide, provide a screenshot showing your Specialized Referrals Custom Channel Grouping applied to the date range of Sept 2nd - Sept 29th, 2018 in the </a:t>
            </a:r>
            <a:r>
              <a:rPr lang="en" sz="2000" i="1">
                <a:solidFill>
                  <a:schemeClr val="dk1"/>
                </a:solidFill>
                <a:latin typeface="Open Sans Light"/>
                <a:ea typeface="Open Sans Light"/>
                <a:cs typeface="Open Sans Light"/>
                <a:sym typeface="Open Sans Light"/>
              </a:rPr>
              <a:t>Acquisition→  All Traffic→ Channels</a:t>
            </a:r>
            <a:r>
              <a:rPr lang="en" sz="2000">
                <a:solidFill>
                  <a:schemeClr val="dk1"/>
                </a:solidFill>
                <a:latin typeface="Open Sans Light"/>
                <a:ea typeface="Open Sans Light"/>
                <a:cs typeface="Open Sans Light"/>
                <a:sym typeface="Open Sans Light"/>
              </a:rPr>
              <a:t> Report, in the Test View of the Google Merchandise Store Demo Account.  </a:t>
            </a:r>
            <a:endParaRPr sz="200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sz="200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2000">
                <a:solidFill>
                  <a:schemeClr val="dk1"/>
                </a:solidFill>
                <a:latin typeface="Open Sans Light"/>
                <a:ea typeface="Open Sans Light"/>
                <a:cs typeface="Open Sans Light"/>
                <a:sym typeface="Open Sans Light"/>
              </a:rPr>
              <a:t>Highlight the number of users that </a:t>
            </a:r>
            <a:r>
              <a:rPr lang="en" sz="2000" i="1">
                <a:solidFill>
                  <a:schemeClr val="dk1"/>
                </a:solidFill>
                <a:latin typeface="Open Sans Light"/>
                <a:ea typeface="Open Sans Light"/>
                <a:cs typeface="Open Sans Light"/>
                <a:sym typeface="Open Sans Light"/>
              </a:rPr>
              <a:t>googleplex.com </a:t>
            </a:r>
            <a:r>
              <a:rPr lang="en" sz="2000">
                <a:solidFill>
                  <a:schemeClr val="dk1"/>
                </a:solidFill>
                <a:latin typeface="Open Sans Light"/>
                <a:ea typeface="Open Sans Light"/>
                <a:cs typeface="Open Sans Light"/>
                <a:sym typeface="Open Sans Light"/>
              </a:rPr>
              <a:t>referrals brought to the site and the number of users </a:t>
            </a:r>
            <a:r>
              <a:rPr lang="en" sz="2000" i="1">
                <a:solidFill>
                  <a:schemeClr val="dk1"/>
                </a:solidFill>
                <a:latin typeface="Open Sans Light"/>
                <a:ea typeface="Open Sans Light"/>
                <a:cs typeface="Open Sans Light"/>
                <a:sym typeface="Open Sans Light"/>
              </a:rPr>
              <a:t>youtube.com</a:t>
            </a:r>
            <a:r>
              <a:rPr lang="en" sz="2000">
                <a:solidFill>
                  <a:schemeClr val="dk1"/>
                </a:solidFill>
                <a:latin typeface="Open Sans Light"/>
                <a:ea typeface="Open Sans Light"/>
                <a:cs typeface="Open Sans Light"/>
                <a:sym typeface="Open Sans Light"/>
              </a:rPr>
              <a:t> referrals brought to the site.</a:t>
            </a:r>
            <a:endParaRPr sz="200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latin typeface="Open Sans Light"/>
              <a:ea typeface="Open Sans Light"/>
              <a:cs typeface="Open Sans Light"/>
              <a:sym typeface="Open Sans Light"/>
            </a:endParaRPr>
          </a:p>
          <a:p>
            <a:pPr marL="0" lvl="0" indent="0" algn="l" rtl="0">
              <a:spcBef>
                <a:spcPts val="0"/>
              </a:spcBef>
              <a:spcAft>
                <a:spcPts val="0"/>
              </a:spcAft>
              <a:buNone/>
            </a:pPr>
            <a:endParaRPr sz="2000"/>
          </a:p>
          <a:p>
            <a:pPr marL="0" lvl="0" indent="0" algn="l" rtl="0">
              <a:spcBef>
                <a:spcPts val="1600"/>
              </a:spcBef>
              <a:spcAft>
                <a:spcPts val="1600"/>
              </a:spcAft>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52"/>
          <p:cNvSpPr txBox="1">
            <a:spLocks noGrp="1"/>
          </p:cNvSpPr>
          <p:nvPr>
            <p:ph type="title"/>
          </p:nvPr>
        </p:nvSpPr>
        <p:spPr>
          <a:xfrm>
            <a:off x="336356" y="993913"/>
            <a:ext cx="7242600" cy="541446"/>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solidFill>
                  <a:srgbClr val="02B3E4"/>
                </a:solidFill>
                <a:latin typeface="Open Sans Light"/>
                <a:ea typeface="Open Sans Light"/>
                <a:cs typeface="Open Sans Light"/>
                <a:sym typeface="Open Sans Light"/>
              </a:rPr>
              <a:t>Applying A Custom Channel Grouping</a:t>
            </a:r>
            <a:endParaRPr sz="3200" dirty="0">
              <a:solidFill>
                <a:srgbClr val="02B3E4"/>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endParaRPr sz="3200" dirty="0">
              <a:solidFill>
                <a:srgbClr val="02B3E4"/>
              </a:solidFill>
              <a:latin typeface="Open Sans Light"/>
              <a:ea typeface="Open Sans Light"/>
              <a:cs typeface="Open Sans Light"/>
              <a:sym typeface="Open Sans Light"/>
            </a:endParaRPr>
          </a:p>
        </p:txBody>
      </p:sp>
      <p:sp>
        <p:nvSpPr>
          <p:cNvPr id="240" name="Google Shape;240;p52"/>
          <p:cNvSpPr txBox="1">
            <a:spLocks noGrp="1"/>
          </p:cNvSpPr>
          <p:nvPr>
            <p:ph type="body" idx="1"/>
          </p:nvPr>
        </p:nvSpPr>
        <p:spPr>
          <a:xfrm>
            <a:off x="264900" y="1951450"/>
            <a:ext cx="7242600" cy="73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latin typeface="Open Sans Light"/>
              <a:ea typeface="Open Sans Light"/>
              <a:cs typeface="Open Sans Light"/>
              <a:sym typeface="Open Sans Light"/>
            </a:endParaRPr>
          </a:p>
          <a:p>
            <a:pPr marL="0" lvl="0" indent="0" algn="l" rtl="0">
              <a:spcBef>
                <a:spcPts val="0"/>
              </a:spcBef>
              <a:spcAft>
                <a:spcPts val="0"/>
              </a:spcAft>
              <a:buNone/>
            </a:pPr>
            <a:endParaRPr sz="2000"/>
          </a:p>
          <a:p>
            <a:pPr marL="0" lvl="0" indent="0" algn="l" rtl="0">
              <a:spcBef>
                <a:spcPts val="1600"/>
              </a:spcBef>
              <a:spcAft>
                <a:spcPts val="1600"/>
              </a:spcAft>
              <a:buNone/>
            </a:pPr>
            <a:endParaRPr sz="2000"/>
          </a:p>
        </p:txBody>
      </p:sp>
      <p:pic>
        <p:nvPicPr>
          <p:cNvPr id="9" name="Picture 8"/>
          <p:cNvPicPr>
            <a:picLocks noChangeAspect="1"/>
          </p:cNvPicPr>
          <p:nvPr/>
        </p:nvPicPr>
        <p:blipFill>
          <a:blip r:embed="rId4"/>
          <a:stretch>
            <a:fillRect/>
          </a:stretch>
        </p:blipFill>
        <p:spPr>
          <a:xfrm>
            <a:off x="0" y="1264636"/>
            <a:ext cx="7772400" cy="3329135"/>
          </a:xfrm>
          <a:prstGeom prst="rect">
            <a:avLst/>
          </a:prstGeom>
        </p:spPr>
      </p:pic>
      <p:pic>
        <p:nvPicPr>
          <p:cNvPr id="10" name="Picture 9"/>
          <p:cNvPicPr>
            <a:picLocks noChangeAspect="1"/>
          </p:cNvPicPr>
          <p:nvPr/>
        </p:nvPicPr>
        <p:blipFill>
          <a:blip r:embed="rId5"/>
          <a:stretch>
            <a:fillRect/>
          </a:stretch>
        </p:blipFill>
        <p:spPr>
          <a:xfrm>
            <a:off x="0" y="4257228"/>
            <a:ext cx="7772400" cy="3950601"/>
          </a:xfrm>
          <a:prstGeom prst="rect">
            <a:avLst/>
          </a:prstGeom>
        </p:spPr>
      </p:pic>
      <p:sp>
        <p:nvSpPr>
          <p:cNvPr id="3" name="Right Arrow 2"/>
          <p:cNvSpPr/>
          <p:nvPr/>
        </p:nvSpPr>
        <p:spPr>
          <a:xfrm>
            <a:off x="2381409" y="6899548"/>
            <a:ext cx="470648" cy="143509"/>
          </a:xfrm>
          <a:prstGeom prst="rightArrow">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ight Arrow 7"/>
          <p:cNvSpPr/>
          <p:nvPr/>
        </p:nvSpPr>
        <p:spPr>
          <a:xfrm>
            <a:off x="2292146" y="7268336"/>
            <a:ext cx="559911" cy="151326"/>
          </a:xfrm>
          <a:prstGeom prst="rightArrow">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53"/>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Conversions &amp; Channel Performance</a:t>
            </a:r>
            <a:endParaRPr sz="4800">
              <a:solidFill>
                <a:srgbClr val="FAFBFC"/>
              </a:solidFill>
              <a:latin typeface="Open Sans Light"/>
              <a:ea typeface="Open Sans Light"/>
              <a:cs typeface="Open Sans Light"/>
              <a:sym typeface="Open Sans Light"/>
            </a:endParaRPr>
          </a:p>
        </p:txBody>
      </p:sp>
      <p:sp>
        <p:nvSpPr>
          <p:cNvPr id="248" name="Google Shape;248;p5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54"/>
          <p:cNvSpPr txBox="1">
            <a:spLocks noGrp="1"/>
          </p:cNvSpPr>
          <p:nvPr>
            <p:ph type="title"/>
          </p:nvPr>
        </p:nvSpPr>
        <p:spPr>
          <a:xfrm>
            <a:off x="264895" y="776997"/>
            <a:ext cx="7242600" cy="6301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rgbClr val="02B3E4"/>
                </a:solidFill>
                <a:latin typeface="Open Sans Light"/>
                <a:ea typeface="Open Sans Light"/>
                <a:cs typeface="Open Sans Light"/>
                <a:sym typeface="Open Sans Light"/>
              </a:rPr>
              <a:t>Conversions &amp; Channel Performance</a:t>
            </a:r>
            <a:endParaRPr sz="3200" dirty="0">
              <a:solidFill>
                <a:srgbClr val="02B3E4"/>
              </a:solidFill>
              <a:latin typeface="Open Sans Light"/>
              <a:ea typeface="Open Sans Light"/>
              <a:cs typeface="Open Sans Light"/>
              <a:sym typeface="Open Sans Light"/>
            </a:endParaRPr>
          </a:p>
        </p:txBody>
      </p:sp>
      <p:sp>
        <p:nvSpPr>
          <p:cNvPr id="254" name="Google Shape;254;p54"/>
          <p:cNvSpPr txBox="1">
            <a:spLocks noGrp="1"/>
          </p:cNvSpPr>
          <p:nvPr>
            <p:ph type="body" idx="1"/>
          </p:nvPr>
        </p:nvSpPr>
        <p:spPr>
          <a:xfrm>
            <a:off x="264895" y="1407165"/>
            <a:ext cx="7342500" cy="5973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E3D49"/>
                </a:solidFill>
                <a:latin typeface="Open Sans Light"/>
                <a:ea typeface="Open Sans Light"/>
                <a:cs typeface="Open Sans Light"/>
                <a:sym typeface="Open Sans Light"/>
              </a:rPr>
              <a:t>Now, the CMO of the Google Merchandise Store is asking you to look at </a:t>
            </a:r>
            <a:r>
              <a:rPr lang="en" i="1" dirty="0">
                <a:solidFill>
                  <a:srgbClr val="2E3D49"/>
                </a:solidFill>
                <a:latin typeface="Open Sans Light"/>
                <a:ea typeface="Open Sans Light"/>
                <a:cs typeface="Open Sans Light"/>
                <a:sym typeface="Open Sans Light"/>
              </a:rPr>
              <a:t>channel performance</a:t>
            </a:r>
            <a:r>
              <a:rPr lang="en" dirty="0">
                <a:solidFill>
                  <a:srgbClr val="2E3D49"/>
                </a:solidFill>
                <a:latin typeface="Open Sans Light"/>
                <a:ea typeface="Open Sans Light"/>
                <a:cs typeface="Open Sans Light"/>
                <a:sym typeface="Open Sans Light"/>
              </a:rPr>
              <a:t>, as it relates to </a:t>
            </a:r>
            <a:r>
              <a:rPr lang="en" i="1" dirty="0">
                <a:solidFill>
                  <a:srgbClr val="2E3D49"/>
                </a:solidFill>
                <a:latin typeface="Open Sans Light"/>
                <a:ea typeface="Open Sans Light"/>
                <a:cs typeface="Open Sans Light"/>
                <a:sym typeface="Open Sans Light"/>
              </a:rPr>
              <a:t>ecommerce transactions. </a:t>
            </a:r>
            <a:r>
              <a:rPr lang="en" dirty="0">
                <a:solidFill>
                  <a:srgbClr val="2E3D49"/>
                </a:solidFill>
                <a:latin typeface="Open Sans Light"/>
                <a:ea typeface="Open Sans Light"/>
                <a:cs typeface="Open Sans Light"/>
                <a:sym typeface="Open Sans Light"/>
              </a:rPr>
              <a:t>  </a:t>
            </a:r>
            <a:endParaRPr dirty="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dirty="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r>
              <a:rPr lang="en" dirty="0">
                <a:solidFill>
                  <a:srgbClr val="2E3D49"/>
                </a:solidFill>
                <a:latin typeface="Open Sans Light"/>
                <a:ea typeface="Open Sans Light"/>
                <a:cs typeface="Open Sans Light"/>
                <a:sym typeface="Open Sans Light"/>
              </a:rPr>
              <a:t>Set up your comparison using the following parameters and share your screenshot on the following slide:</a:t>
            </a:r>
            <a:endParaRPr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dirty="0">
                <a:solidFill>
                  <a:srgbClr val="2E3D49"/>
                </a:solidFill>
                <a:latin typeface="Open Sans Light"/>
                <a:ea typeface="Open Sans Light"/>
                <a:cs typeface="Open Sans Light"/>
                <a:sym typeface="Open Sans Light"/>
              </a:rPr>
              <a:t> </a:t>
            </a:r>
            <a:r>
              <a:rPr lang="en" b="1" dirty="0">
                <a:solidFill>
                  <a:srgbClr val="2E3D49"/>
                </a:solidFill>
              </a:rPr>
              <a:t>View</a:t>
            </a:r>
            <a:r>
              <a:rPr lang="en" dirty="0">
                <a:solidFill>
                  <a:srgbClr val="2E3D49"/>
                </a:solidFill>
                <a:latin typeface="Open Sans Light"/>
                <a:ea typeface="Open Sans Light"/>
                <a:cs typeface="Open Sans Light"/>
                <a:sym typeface="Open Sans Light"/>
              </a:rPr>
              <a:t>:  Test</a:t>
            </a:r>
            <a:endParaRPr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dirty="0">
                <a:solidFill>
                  <a:srgbClr val="2E3D49"/>
                </a:solidFill>
                <a:latin typeface="Open Sans Light"/>
                <a:ea typeface="Open Sans Light"/>
                <a:cs typeface="Open Sans Light"/>
                <a:sym typeface="Open Sans Light"/>
              </a:rPr>
              <a:t> </a:t>
            </a:r>
            <a:r>
              <a:rPr lang="en" b="1" dirty="0">
                <a:solidFill>
                  <a:srgbClr val="2E3D49"/>
                </a:solidFill>
              </a:rPr>
              <a:t>Date Range</a:t>
            </a:r>
            <a:r>
              <a:rPr lang="en" dirty="0">
                <a:solidFill>
                  <a:srgbClr val="2E3D49"/>
                </a:solidFill>
                <a:latin typeface="Open Sans Light"/>
                <a:ea typeface="Open Sans Light"/>
                <a:cs typeface="Open Sans Light"/>
                <a:sym typeface="Open Sans Light"/>
              </a:rPr>
              <a:t>:  June 3rd, 2018 to August 25th, 2018</a:t>
            </a:r>
            <a:endParaRPr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dirty="0">
                <a:solidFill>
                  <a:srgbClr val="2E3D49"/>
                </a:solidFill>
                <a:latin typeface="Open Sans Light"/>
                <a:ea typeface="Open Sans Light"/>
                <a:cs typeface="Open Sans Light"/>
                <a:sym typeface="Open Sans Light"/>
              </a:rPr>
              <a:t> </a:t>
            </a:r>
            <a:r>
              <a:rPr lang="en" b="1" dirty="0">
                <a:solidFill>
                  <a:srgbClr val="2E3D49"/>
                </a:solidFill>
              </a:rPr>
              <a:t>Conversion Type</a:t>
            </a:r>
            <a:r>
              <a:rPr lang="en" dirty="0">
                <a:solidFill>
                  <a:srgbClr val="2E3D49"/>
                </a:solidFill>
                <a:latin typeface="Open Sans Light"/>
                <a:ea typeface="Open Sans Light"/>
                <a:cs typeface="Open Sans Light"/>
                <a:sym typeface="Open Sans Light"/>
              </a:rPr>
              <a:t>:  Ecommerce Transactions only</a:t>
            </a:r>
            <a:endParaRPr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dirty="0">
                <a:solidFill>
                  <a:srgbClr val="2E3D49"/>
                </a:solidFill>
                <a:latin typeface="Open Sans Light"/>
                <a:ea typeface="Open Sans Light"/>
                <a:cs typeface="Open Sans Light"/>
                <a:sym typeface="Open Sans Light"/>
              </a:rPr>
              <a:t> </a:t>
            </a:r>
            <a:r>
              <a:rPr lang="en" b="1" dirty="0">
                <a:solidFill>
                  <a:srgbClr val="2E3D49"/>
                </a:solidFill>
              </a:rPr>
              <a:t>Ad types</a:t>
            </a:r>
            <a:r>
              <a:rPr lang="en" dirty="0">
                <a:solidFill>
                  <a:srgbClr val="2E3D49"/>
                </a:solidFill>
                <a:latin typeface="Open Sans Light"/>
                <a:ea typeface="Open Sans Light"/>
                <a:cs typeface="Open Sans Light"/>
                <a:sym typeface="Open Sans Light"/>
              </a:rPr>
              <a:t>:  All</a:t>
            </a:r>
            <a:endParaRPr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dirty="0">
                <a:solidFill>
                  <a:srgbClr val="2E3D49"/>
                </a:solidFill>
                <a:latin typeface="Open Sans Light"/>
                <a:ea typeface="Open Sans Light"/>
                <a:cs typeface="Open Sans Light"/>
                <a:sym typeface="Open Sans Light"/>
              </a:rPr>
              <a:t> </a:t>
            </a:r>
            <a:r>
              <a:rPr lang="en" b="1" dirty="0">
                <a:solidFill>
                  <a:srgbClr val="2E3D49"/>
                </a:solidFill>
              </a:rPr>
              <a:t>Lookback Window</a:t>
            </a:r>
            <a:r>
              <a:rPr lang="en" dirty="0">
                <a:solidFill>
                  <a:srgbClr val="2E3D49"/>
                </a:solidFill>
                <a:latin typeface="Open Sans Light"/>
                <a:ea typeface="Open Sans Light"/>
                <a:cs typeface="Open Sans Light"/>
                <a:sym typeface="Open Sans Light"/>
              </a:rPr>
              <a:t>:  30 days</a:t>
            </a:r>
            <a:endParaRPr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dirty="0">
                <a:solidFill>
                  <a:srgbClr val="2E3D49"/>
                </a:solidFill>
                <a:latin typeface="Open Sans Light"/>
                <a:ea typeface="Open Sans Light"/>
                <a:cs typeface="Open Sans Light"/>
                <a:sym typeface="Open Sans Light"/>
              </a:rPr>
              <a:t> </a:t>
            </a:r>
            <a:r>
              <a:rPr lang="en" b="1" dirty="0">
                <a:solidFill>
                  <a:srgbClr val="2E3D49"/>
                </a:solidFill>
              </a:rPr>
              <a:t>Primary Dimension</a:t>
            </a:r>
            <a:r>
              <a:rPr lang="en" dirty="0">
                <a:solidFill>
                  <a:srgbClr val="2E3D49"/>
                </a:solidFill>
                <a:latin typeface="Open Sans Light"/>
                <a:ea typeface="Open Sans Light"/>
                <a:cs typeface="Open Sans Light"/>
                <a:sym typeface="Open Sans Light"/>
              </a:rPr>
              <a:t>:  MCF Channel Performance</a:t>
            </a:r>
            <a:endParaRPr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b="1" dirty="0">
                <a:solidFill>
                  <a:srgbClr val="2E3D49"/>
                </a:solidFill>
              </a:rPr>
              <a:t>Attribution Models</a:t>
            </a:r>
            <a:r>
              <a:rPr lang="en" dirty="0">
                <a:solidFill>
                  <a:srgbClr val="2E3D49"/>
                </a:solidFill>
                <a:latin typeface="Open Sans Light"/>
                <a:ea typeface="Open Sans Light"/>
                <a:cs typeface="Open Sans Light"/>
                <a:sym typeface="Open Sans Light"/>
              </a:rPr>
              <a:t>: (show all three at once) </a:t>
            </a:r>
            <a:endParaRPr dirty="0">
              <a:solidFill>
                <a:srgbClr val="2E3D49"/>
              </a:solidFill>
              <a:latin typeface="Open Sans Light"/>
              <a:ea typeface="Open Sans Light"/>
              <a:cs typeface="Open Sans Light"/>
              <a:sym typeface="Open Sans Light"/>
            </a:endParaRPr>
          </a:p>
          <a:p>
            <a:pPr marL="1371600" lvl="2" indent="-355600" algn="l" rtl="0">
              <a:spcBef>
                <a:spcPts val="0"/>
              </a:spcBef>
              <a:spcAft>
                <a:spcPts val="0"/>
              </a:spcAft>
              <a:buClr>
                <a:srgbClr val="2E3D49"/>
              </a:buClr>
              <a:buSzPts val="2000"/>
              <a:buFont typeface="Open Sans Light"/>
              <a:buAutoNum type="romanLcPeriod"/>
            </a:pPr>
            <a:r>
              <a:rPr lang="en" sz="1800" dirty="0">
                <a:solidFill>
                  <a:srgbClr val="2E3D49"/>
                </a:solidFill>
                <a:latin typeface="Open Sans Light"/>
                <a:ea typeface="Open Sans Light"/>
                <a:cs typeface="Open Sans Light"/>
                <a:sym typeface="Open Sans Light"/>
              </a:rPr>
              <a:t>First Interaction</a:t>
            </a:r>
            <a:endParaRPr sz="1800" dirty="0">
              <a:solidFill>
                <a:srgbClr val="2E3D49"/>
              </a:solidFill>
              <a:latin typeface="Open Sans Light"/>
              <a:ea typeface="Open Sans Light"/>
              <a:cs typeface="Open Sans Light"/>
              <a:sym typeface="Open Sans Light"/>
            </a:endParaRPr>
          </a:p>
          <a:p>
            <a:pPr marL="1371600" lvl="2" indent="-355600" algn="l" rtl="0">
              <a:spcBef>
                <a:spcPts val="0"/>
              </a:spcBef>
              <a:spcAft>
                <a:spcPts val="0"/>
              </a:spcAft>
              <a:buClr>
                <a:srgbClr val="2E3D49"/>
              </a:buClr>
              <a:buSzPts val="2000"/>
              <a:buFont typeface="Open Sans Light"/>
              <a:buAutoNum type="romanLcPeriod"/>
            </a:pPr>
            <a:r>
              <a:rPr lang="en" sz="1800" dirty="0">
                <a:solidFill>
                  <a:srgbClr val="2E3D49"/>
                </a:solidFill>
                <a:latin typeface="Open Sans Light"/>
                <a:ea typeface="Open Sans Light"/>
                <a:cs typeface="Open Sans Light"/>
                <a:sym typeface="Open Sans Light"/>
              </a:rPr>
              <a:t>Last Interaction</a:t>
            </a:r>
            <a:endParaRPr sz="1800" dirty="0">
              <a:solidFill>
                <a:srgbClr val="2E3D49"/>
              </a:solidFill>
              <a:latin typeface="Open Sans Light"/>
              <a:ea typeface="Open Sans Light"/>
              <a:cs typeface="Open Sans Light"/>
              <a:sym typeface="Open Sans Light"/>
            </a:endParaRPr>
          </a:p>
          <a:p>
            <a:pPr marL="1371600" lvl="2" indent="-355600" algn="l" rtl="0">
              <a:spcBef>
                <a:spcPts val="0"/>
              </a:spcBef>
              <a:spcAft>
                <a:spcPts val="0"/>
              </a:spcAft>
              <a:buClr>
                <a:srgbClr val="2E3D49"/>
              </a:buClr>
              <a:buSzPts val="2000"/>
              <a:buFont typeface="Open Sans Light"/>
              <a:buAutoNum type="romanLcPeriod"/>
            </a:pPr>
            <a:r>
              <a:rPr lang="en" sz="1800" dirty="0">
                <a:solidFill>
                  <a:srgbClr val="2E3D49"/>
                </a:solidFill>
                <a:latin typeface="Open Sans Light"/>
                <a:ea typeface="Open Sans Light"/>
                <a:cs typeface="Open Sans Light"/>
                <a:sym typeface="Open Sans Light"/>
              </a:rPr>
              <a:t>Last Non-Direct Click</a:t>
            </a:r>
            <a:endParaRPr sz="1800" dirty="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AutoNum type="arabicPeriod"/>
            </a:pPr>
            <a:r>
              <a:rPr lang="en" b="1" dirty="0">
                <a:solidFill>
                  <a:srgbClr val="2E3D49"/>
                </a:solidFill>
              </a:rPr>
              <a:t>Showing Comparison for</a:t>
            </a:r>
            <a:r>
              <a:rPr lang="en" dirty="0">
                <a:solidFill>
                  <a:srgbClr val="2E3D49"/>
                </a:solidFill>
                <a:latin typeface="Open Sans Light"/>
                <a:ea typeface="Open Sans Light"/>
                <a:cs typeface="Open Sans Light"/>
                <a:sym typeface="Open Sans Light"/>
              </a:rPr>
              <a:t>:  </a:t>
            </a:r>
            <a:endParaRPr dirty="0">
              <a:solidFill>
                <a:srgbClr val="2E3D49"/>
              </a:solidFill>
              <a:latin typeface="Open Sans Light"/>
              <a:ea typeface="Open Sans Light"/>
              <a:cs typeface="Open Sans Light"/>
              <a:sym typeface="Open Sans Light"/>
            </a:endParaRPr>
          </a:p>
          <a:p>
            <a:pPr marL="1371600" lvl="2" indent="-355600" algn="l" rtl="0">
              <a:spcBef>
                <a:spcPts val="0"/>
              </a:spcBef>
              <a:spcAft>
                <a:spcPts val="0"/>
              </a:spcAft>
              <a:buClr>
                <a:srgbClr val="2E3D49"/>
              </a:buClr>
              <a:buSzPts val="2000"/>
              <a:buFont typeface="Open Sans Light"/>
              <a:buAutoNum type="romanLcPeriod"/>
            </a:pPr>
            <a:r>
              <a:rPr lang="en" sz="1800" dirty="0">
                <a:solidFill>
                  <a:srgbClr val="2E3D49"/>
                </a:solidFill>
                <a:latin typeface="Open Sans Light"/>
                <a:ea typeface="Open Sans Light"/>
                <a:cs typeface="Open Sans Light"/>
                <a:sym typeface="Open Sans Light"/>
              </a:rPr>
              <a:t>Conversions &amp; Conversion Value</a:t>
            </a:r>
            <a:endParaRPr sz="1800" dirty="0">
              <a:solidFill>
                <a:srgbClr val="2E3D49"/>
              </a:solidFill>
              <a:latin typeface="Open Sans Light"/>
              <a:ea typeface="Open Sans Light"/>
              <a:cs typeface="Open Sans Light"/>
              <a:sym typeface="Open Sans Light"/>
            </a:endParaRPr>
          </a:p>
          <a:p>
            <a:pPr marL="1371600" lvl="2" indent="-355600" algn="l" rtl="0">
              <a:spcBef>
                <a:spcPts val="0"/>
              </a:spcBef>
              <a:spcAft>
                <a:spcPts val="0"/>
              </a:spcAft>
              <a:buClr>
                <a:srgbClr val="2E3D49"/>
              </a:buClr>
              <a:buSzPts val="2000"/>
              <a:buFont typeface="Open Sans Light"/>
              <a:buAutoNum type="romanLcPeriod"/>
            </a:pPr>
            <a:r>
              <a:rPr lang="en" sz="1800" dirty="0">
                <a:solidFill>
                  <a:srgbClr val="2E3D49"/>
                </a:solidFill>
                <a:latin typeface="Open Sans Light"/>
                <a:ea typeface="Open Sans Light"/>
                <a:cs typeface="Open Sans Light"/>
                <a:sym typeface="Open Sans Light"/>
              </a:rPr>
              <a:t>% Change in Conversions (from First Interaction)</a:t>
            </a:r>
            <a:endParaRPr sz="1800" dirty="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sz="2000" dirty="0">
              <a:solidFill>
                <a:srgbClr val="2E3D49"/>
              </a:solidFill>
            </a:endParaRPr>
          </a:p>
          <a:p>
            <a:pPr marL="0" lvl="0" indent="0" algn="l" rtl="0">
              <a:spcBef>
                <a:spcPts val="0"/>
              </a:spcBef>
              <a:spcAft>
                <a:spcPts val="0"/>
              </a:spcAft>
              <a:buNone/>
            </a:pPr>
            <a:endParaRPr sz="2000" dirty="0">
              <a:solidFill>
                <a:srgbClr val="2E3D49"/>
              </a:solidFill>
            </a:endParaRPr>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59" name="Google Shape;259;p55"/>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Conversions &amp; Channel Performance</a:t>
            </a:r>
            <a:endParaRPr sz="3200">
              <a:solidFill>
                <a:srgbClr val="02B3E4"/>
              </a:solidFill>
              <a:latin typeface="Open Sans Light"/>
              <a:ea typeface="Open Sans Light"/>
              <a:cs typeface="Open Sans Light"/>
              <a:sym typeface="Open Sans Light"/>
            </a:endParaRPr>
          </a:p>
        </p:txBody>
      </p:sp>
      <p:pic>
        <p:nvPicPr>
          <p:cNvPr id="3" name="Picture 2"/>
          <p:cNvPicPr>
            <a:picLocks noChangeAspect="1"/>
          </p:cNvPicPr>
          <p:nvPr/>
        </p:nvPicPr>
        <p:blipFill>
          <a:blip r:embed="rId4"/>
          <a:stretch>
            <a:fillRect/>
          </a:stretch>
        </p:blipFill>
        <p:spPr>
          <a:xfrm>
            <a:off x="0" y="1742763"/>
            <a:ext cx="7772400" cy="5514380"/>
          </a:xfrm>
          <a:prstGeom prst="rect">
            <a:avLst/>
          </a:prstGeom>
        </p:spPr>
      </p:pic>
      <p:pic>
        <p:nvPicPr>
          <p:cNvPr id="4" name="Picture 3"/>
          <p:cNvPicPr>
            <a:picLocks noChangeAspect="1"/>
          </p:cNvPicPr>
          <p:nvPr/>
        </p:nvPicPr>
        <p:blipFill>
          <a:blip r:embed="rId5"/>
          <a:stretch>
            <a:fillRect/>
          </a:stretch>
        </p:blipFill>
        <p:spPr>
          <a:xfrm>
            <a:off x="449942" y="7259233"/>
            <a:ext cx="7322457" cy="15630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5"/>
        <p:cNvGrpSpPr/>
        <p:nvPr/>
      </p:nvGrpSpPr>
      <p:grpSpPr>
        <a:xfrm>
          <a:off x="0" y="0"/>
          <a:ext cx="0" cy="0"/>
          <a:chOff x="0" y="0"/>
          <a:chExt cx="0" cy="0"/>
        </a:xfrm>
      </p:grpSpPr>
      <p:sp>
        <p:nvSpPr>
          <p:cNvPr id="266" name="Google Shape;266;p56"/>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Conversions &amp; Channel Performance</a:t>
            </a:r>
            <a:endParaRPr sz="3200">
              <a:solidFill>
                <a:srgbClr val="02B3E4"/>
              </a:solidFill>
              <a:latin typeface="Open Sans Light"/>
              <a:ea typeface="Open Sans Light"/>
              <a:cs typeface="Open Sans Light"/>
              <a:sym typeface="Open Sans Light"/>
            </a:endParaRPr>
          </a:p>
        </p:txBody>
      </p:sp>
      <p:sp>
        <p:nvSpPr>
          <p:cNvPr id="267" name="Google Shape;267;p56"/>
          <p:cNvSpPr txBox="1">
            <a:spLocks noGrp="1"/>
          </p:cNvSpPr>
          <p:nvPr>
            <p:ph type="body" idx="1"/>
          </p:nvPr>
        </p:nvSpPr>
        <p:spPr>
          <a:xfrm>
            <a:off x="264900" y="2079050"/>
            <a:ext cx="7242600" cy="71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E3D49"/>
                </a:solidFill>
                <a:latin typeface="Open Sans Light"/>
                <a:ea typeface="Open Sans Light"/>
                <a:cs typeface="Open Sans Light"/>
                <a:sym typeface="Open Sans Light"/>
              </a:rPr>
              <a:t>Using the comparison you’ve set-up, answer the following questions and provide a screenshot showing each answer.</a:t>
            </a:r>
            <a:endParaRPr sz="200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sz="200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Font typeface="Open Sans Light"/>
              <a:buAutoNum type="alphaLcParenR"/>
            </a:pPr>
            <a:r>
              <a:rPr lang="en" sz="2000">
                <a:solidFill>
                  <a:srgbClr val="2E3D49"/>
                </a:solidFill>
                <a:latin typeface="Open Sans Light"/>
                <a:ea typeface="Open Sans Light"/>
                <a:cs typeface="Open Sans Light"/>
                <a:sym typeface="Open Sans Light"/>
              </a:rPr>
              <a:t>Based on Conversion Value, which channel is the worst performer in each Model?</a:t>
            </a:r>
            <a:endParaRPr sz="2000">
              <a:solidFill>
                <a:srgbClr val="2E3D49"/>
              </a:solidFill>
              <a:latin typeface="Open Sans Light"/>
              <a:ea typeface="Open Sans Light"/>
              <a:cs typeface="Open Sans Light"/>
              <a:sym typeface="Open Sans Light"/>
            </a:endParaRPr>
          </a:p>
          <a:p>
            <a:pPr marL="457200" lvl="0" indent="0" algn="l" rtl="0">
              <a:spcBef>
                <a:spcPts val="0"/>
              </a:spcBef>
              <a:spcAft>
                <a:spcPts val="0"/>
              </a:spcAft>
              <a:buNone/>
            </a:pPr>
            <a:endParaRPr sz="200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Font typeface="Open Sans Light"/>
              <a:buAutoNum type="alphaLcParenR"/>
            </a:pPr>
            <a:r>
              <a:rPr lang="en" sz="2000">
                <a:solidFill>
                  <a:srgbClr val="2E3D49"/>
                </a:solidFill>
                <a:latin typeface="Open Sans Light"/>
                <a:ea typeface="Open Sans Light"/>
                <a:cs typeface="Open Sans Light"/>
                <a:sym typeface="Open Sans Light"/>
              </a:rPr>
              <a:t>Based on Conversions, which chanel performed the best in the Last Non-Direct Click Model?</a:t>
            </a:r>
            <a:endParaRPr sz="200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sz="2000">
              <a:solidFill>
                <a:srgbClr val="2E3D49"/>
              </a:solidFill>
            </a:endParaRPr>
          </a:p>
          <a:p>
            <a:pPr marL="0" lvl="0" indent="0" algn="l" rtl="0">
              <a:spcBef>
                <a:spcPts val="0"/>
              </a:spcBef>
              <a:spcAft>
                <a:spcPts val="0"/>
              </a:spcAft>
              <a:buNone/>
            </a:pPr>
            <a:endParaRPr sz="2000">
              <a:solidFill>
                <a:srgbClr val="2E3D49"/>
              </a:solidFill>
            </a:endParaRPr>
          </a:p>
          <a:p>
            <a:pPr marL="0" lvl="0" indent="0" algn="l" rtl="0">
              <a:spcBef>
                <a:spcPts val="0"/>
              </a:spcBef>
              <a:spcAft>
                <a:spcPts val="0"/>
              </a:spcAft>
              <a:buNone/>
            </a:pPr>
            <a:endParaRPr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p57"/>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Worst Performer in Each Model</a:t>
            </a:r>
            <a:endParaRPr sz="3200" dirty="0">
              <a:solidFill>
                <a:srgbClr val="02B3E4"/>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2400" dirty="0">
                <a:solidFill>
                  <a:srgbClr val="02B3E4"/>
                </a:solidFill>
                <a:latin typeface="Open Sans Light"/>
                <a:ea typeface="Open Sans Light"/>
                <a:cs typeface="Open Sans Light"/>
                <a:sym typeface="Open Sans Light"/>
              </a:rPr>
              <a:t>(based on Conversion Value</a:t>
            </a:r>
            <a:r>
              <a:rPr lang="en" sz="2400" dirty="0" smtClean="0">
                <a:solidFill>
                  <a:srgbClr val="02B3E4"/>
                </a:solidFill>
                <a:latin typeface="Open Sans Light"/>
                <a:ea typeface="Open Sans Light"/>
                <a:cs typeface="Open Sans Light"/>
                <a:sym typeface="Open Sans Light"/>
              </a:rPr>
              <a:t>) – </a:t>
            </a:r>
            <a:r>
              <a:rPr lang="en" sz="2400" b="1" dirty="0" smtClean="0">
                <a:solidFill>
                  <a:schemeClr val="tx1"/>
                </a:solidFill>
                <a:latin typeface="Open Sans Light"/>
                <a:ea typeface="Open Sans Light"/>
                <a:cs typeface="Open Sans Light"/>
                <a:sym typeface="Open Sans Light"/>
              </a:rPr>
              <a:t>Social Network</a:t>
            </a:r>
            <a:endParaRPr sz="2400" b="1" dirty="0">
              <a:solidFill>
                <a:schemeClr val="tx1"/>
              </a:solidFill>
              <a:latin typeface="Open Sans Light"/>
              <a:ea typeface="Open Sans Light"/>
              <a:cs typeface="Open Sans Light"/>
              <a:sym typeface="Open Sans Light"/>
            </a:endParaRPr>
          </a:p>
        </p:txBody>
      </p:sp>
      <p:pic>
        <p:nvPicPr>
          <p:cNvPr id="4" name="Picture 3"/>
          <p:cNvPicPr>
            <a:picLocks noChangeAspect="1"/>
          </p:cNvPicPr>
          <p:nvPr/>
        </p:nvPicPr>
        <p:blipFill>
          <a:blip r:embed="rId4"/>
          <a:stretch>
            <a:fillRect/>
          </a:stretch>
        </p:blipFill>
        <p:spPr>
          <a:xfrm>
            <a:off x="-5" y="1964815"/>
            <a:ext cx="7772400" cy="2792241"/>
          </a:xfrm>
          <a:prstGeom prst="rect">
            <a:avLst/>
          </a:prstGeom>
        </p:spPr>
      </p:pic>
      <p:pic>
        <p:nvPicPr>
          <p:cNvPr id="10" name="Picture 9"/>
          <p:cNvPicPr>
            <a:picLocks noChangeAspect="1"/>
          </p:cNvPicPr>
          <p:nvPr/>
        </p:nvPicPr>
        <p:blipFill>
          <a:blip r:embed="rId5"/>
          <a:stretch>
            <a:fillRect/>
          </a:stretch>
        </p:blipFill>
        <p:spPr>
          <a:xfrm>
            <a:off x="-5" y="4468643"/>
            <a:ext cx="7772400" cy="3782728"/>
          </a:xfrm>
          <a:prstGeom prst="rect">
            <a:avLst/>
          </a:prstGeom>
        </p:spPr>
      </p:pic>
      <p:cxnSp>
        <p:nvCxnSpPr>
          <p:cNvPr id="7" name="Straight Arrow Connector 6"/>
          <p:cNvCxnSpPr/>
          <p:nvPr/>
        </p:nvCxnSpPr>
        <p:spPr>
          <a:xfrm flipH="1">
            <a:off x="914400" y="7696200"/>
            <a:ext cx="794657" cy="10885"/>
          </a:xfrm>
          <a:prstGeom prst="straightConnector1">
            <a:avLst/>
          </a:prstGeom>
          <a:ln w="25400" cmpd="dbl">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Google Shape;279;p58"/>
          <p:cNvSpPr txBox="1">
            <a:spLocks noGrp="1"/>
          </p:cNvSpPr>
          <p:nvPr>
            <p:ph type="title"/>
          </p:nvPr>
        </p:nvSpPr>
        <p:spPr>
          <a:xfrm>
            <a:off x="264900" y="959152"/>
            <a:ext cx="7242600" cy="1581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Best Performer in Last Non-Direct Click </a:t>
            </a:r>
            <a:r>
              <a:rPr lang="en" sz="3200" dirty="0" smtClean="0">
                <a:solidFill>
                  <a:srgbClr val="02B3E4"/>
                </a:solidFill>
                <a:latin typeface="Open Sans Light"/>
                <a:ea typeface="Open Sans Light"/>
                <a:cs typeface="Open Sans Light"/>
                <a:sym typeface="Open Sans Light"/>
              </a:rPr>
              <a:t>Model </a:t>
            </a:r>
            <a:r>
              <a:rPr lang="en" sz="2400" dirty="0" smtClean="0">
                <a:solidFill>
                  <a:srgbClr val="02B3E4"/>
                </a:solidFill>
                <a:latin typeface="Open Sans Light"/>
                <a:ea typeface="Open Sans Light"/>
                <a:cs typeface="Open Sans Light"/>
                <a:sym typeface="Open Sans Light"/>
              </a:rPr>
              <a:t>(</a:t>
            </a:r>
            <a:r>
              <a:rPr lang="en" sz="2400" dirty="0">
                <a:solidFill>
                  <a:srgbClr val="02B3E4"/>
                </a:solidFill>
                <a:latin typeface="Open Sans Light"/>
                <a:ea typeface="Open Sans Light"/>
                <a:cs typeface="Open Sans Light"/>
                <a:sym typeface="Open Sans Light"/>
              </a:rPr>
              <a:t>based on Conversions</a:t>
            </a:r>
            <a:r>
              <a:rPr lang="en" sz="2400" dirty="0" smtClean="0">
                <a:solidFill>
                  <a:srgbClr val="02B3E4"/>
                </a:solidFill>
                <a:latin typeface="Open Sans Light"/>
                <a:ea typeface="Open Sans Light"/>
                <a:cs typeface="Open Sans Light"/>
                <a:sym typeface="Open Sans Light"/>
              </a:rPr>
              <a:t>) - </a:t>
            </a:r>
            <a:r>
              <a:rPr lang="en" sz="2400" b="1" dirty="0" smtClean="0">
                <a:solidFill>
                  <a:schemeClr val="tx1"/>
                </a:solidFill>
                <a:latin typeface="Open Sans Light"/>
                <a:ea typeface="Open Sans Light"/>
                <a:cs typeface="Open Sans Light"/>
                <a:sym typeface="Open Sans Light"/>
              </a:rPr>
              <a:t>Referral</a:t>
            </a:r>
            <a:endParaRPr sz="2400" b="1" dirty="0">
              <a:solidFill>
                <a:schemeClr val="tx1"/>
              </a:solidFill>
              <a:latin typeface="Open Sans Light"/>
              <a:ea typeface="Open Sans Light"/>
              <a:cs typeface="Open Sans Light"/>
              <a:sym typeface="Open Sans Light"/>
            </a:endParaRPr>
          </a:p>
        </p:txBody>
      </p:sp>
      <p:pic>
        <p:nvPicPr>
          <p:cNvPr id="4" name="Picture 3"/>
          <p:cNvPicPr>
            <a:picLocks noChangeAspect="1"/>
          </p:cNvPicPr>
          <p:nvPr/>
        </p:nvPicPr>
        <p:blipFill>
          <a:blip r:embed="rId4"/>
          <a:stretch>
            <a:fillRect/>
          </a:stretch>
        </p:blipFill>
        <p:spPr>
          <a:xfrm>
            <a:off x="0" y="2596896"/>
            <a:ext cx="7772400" cy="2432304"/>
          </a:xfrm>
          <a:prstGeom prst="rect">
            <a:avLst/>
          </a:prstGeom>
        </p:spPr>
      </p:pic>
      <p:pic>
        <p:nvPicPr>
          <p:cNvPr id="12" name="Picture 11"/>
          <p:cNvPicPr>
            <a:picLocks noChangeAspect="1"/>
          </p:cNvPicPr>
          <p:nvPr/>
        </p:nvPicPr>
        <p:blipFill>
          <a:blip r:embed="rId5"/>
          <a:stretch>
            <a:fillRect/>
          </a:stretch>
        </p:blipFill>
        <p:spPr>
          <a:xfrm>
            <a:off x="43542" y="5029200"/>
            <a:ext cx="7728857" cy="3254829"/>
          </a:xfrm>
          <a:prstGeom prst="rect">
            <a:avLst/>
          </a:prstGeom>
        </p:spPr>
      </p:pic>
      <p:cxnSp>
        <p:nvCxnSpPr>
          <p:cNvPr id="8" name="Straight Arrow Connector 7"/>
          <p:cNvCxnSpPr/>
          <p:nvPr/>
        </p:nvCxnSpPr>
        <p:spPr>
          <a:xfrm flipH="1" flipV="1">
            <a:off x="859972" y="6781800"/>
            <a:ext cx="849086" cy="10886"/>
          </a:xfrm>
          <a:prstGeom prst="straightConnector1">
            <a:avLst/>
          </a:prstGeom>
          <a:ln w="25400" cmpd="dbl">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5"/>
        <p:cNvGrpSpPr/>
        <p:nvPr/>
      </p:nvGrpSpPr>
      <p:grpSpPr>
        <a:xfrm>
          <a:off x="0" y="0"/>
          <a:ext cx="0" cy="0"/>
          <a:chOff x="0" y="0"/>
          <a:chExt cx="0" cy="0"/>
        </a:xfrm>
      </p:grpSpPr>
      <p:sp>
        <p:nvSpPr>
          <p:cNvPr id="286" name="Google Shape;286;p59"/>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Ecommerce Reports</a:t>
            </a:r>
            <a:endParaRPr sz="4800">
              <a:solidFill>
                <a:srgbClr val="FAFBFC"/>
              </a:solidFill>
              <a:latin typeface="Open Sans Light"/>
              <a:ea typeface="Open Sans Light"/>
              <a:cs typeface="Open Sans Light"/>
              <a:sym typeface="Open Sans Light"/>
            </a:endParaRPr>
          </a:p>
        </p:txBody>
      </p:sp>
      <p:sp>
        <p:nvSpPr>
          <p:cNvPr id="287" name="Google Shape;287;p59"/>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42"/>
          <p:cNvSpPr txBox="1">
            <a:spLocks noGrp="1"/>
          </p:cNvSpPr>
          <p:nvPr>
            <p:ph type="ctrTitle"/>
          </p:nvPr>
        </p:nvSpPr>
        <p:spPr>
          <a:xfrm>
            <a:off x="347400" y="1947675"/>
            <a:ext cx="7077600" cy="29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UTM Tagging</a:t>
            </a:r>
            <a:r>
              <a:rPr lang="en" sz="3600">
                <a:solidFill>
                  <a:srgbClr val="FAFBFC"/>
                </a:solidFill>
              </a:rPr>
              <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75" name="Google Shape;175;p42"/>
          <p:cNvSpPr txBox="1"/>
          <p:nvPr/>
        </p:nvSpPr>
        <p:spPr>
          <a:xfrm>
            <a:off x="-226600" y="5226950"/>
            <a:ext cx="4925100" cy="12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176" name="Google Shape;176;p42"/>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60"/>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Identifying Ecommerce Elements in Standard Reports</a:t>
            </a:r>
            <a:endParaRPr sz="3200">
              <a:solidFill>
                <a:srgbClr val="02B3E4"/>
              </a:solidFill>
              <a:latin typeface="Open Sans Light"/>
              <a:ea typeface="Open Sans Light"/>
              <a:cs typeface="Open Sans Light"/>
              <a:sym typeface="Open Sans Light"/>
            </a:endParaRPr>
          </a:p>
        </p:txBody>
      </p:sp>
      <p:sp>
        <p:nvSpPr>
          <p:cNvPr id="293" name="Google Shape;293;p60"/>
          <p:cNvSpPr txBox="1">
            <a:spLocks noGrp="1"/>
          </p:cNvSpPr>
          <p:nvPr>
            <p:ph type="body" idx="1"/>
          </p:nvPr>
        </p:nvSpPr>
        <p:spPr>
          <a:xfrm>
            <a:off x="264900" y="2281250"/>
            <a:ext cx="7242600" cy="69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E3D49"/>
                </a:solidFill>
                <a:latin typeface="Open Sans Light"/>
                <a:ea typeface="Open Sans Light"/>
                <a:cs typeface="Open Sans Light"/>
                <a:sym typeface="Open Sans Light"/>
              </a:rPr>
              <a:t>Your ecommerce implementation has been gathering data and now it’s time to put it to use.</a:t>
            </a:r>
            <a:endParaRPr sz="200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sz="200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r>
              <a:rPr lang="en" sz="2000">
                <a:solidFill>
                  <a:srgbClr val="2E3D49"/>
                </a:solidFill>
                <a:latin typeface="Open Sans Light"/>
                <a:ea typeface="Open Sans Light"/>
                <a:cs typeface="Open Sans Light"/>
                <a:sym typeface="Open Sans Light"/>
              </a:rPr>
              <a:t>Using the Test View of the GMSDA, you are being asked to identify the following data points, all of which can be found in the Conversions → Ecommerce → Sales Performance Report.  For each item, provide a screenshot on a separate slide.  </a:t>
            </a:r>
            <a:endParaRPr sz="200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sz="200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Font typeface="Open Sans Light"/>
              <a:buAutoNum type="alphaLcParenR"/>
            </a:pPr>
            <a:r>
              <a:rPr lang="en" sz="2000" b="1">
                <a:solidFill>
                  <a:srgbClr val="2E3D49"/>
                </a:solidFill>
              </a:rPr>
              <a:t>For August 9th, 2018</a:t>
            </a:r>
            <a:r>
              <a:rPr lang="en" sz="2000">
                <a:solidFill>
                  <a:srgbClr val="2E3D49"/>
                </a:solidFill>
                <a:latin typeface="Open Sans Light"/>
                <a:ea typeface="Open Sans Light"/>
                <a:cs typeface="Open Sans Light"/>
                <a:sym typeface="Open Sans Light"/>
              </a:rPr>
              <a:t>:  Total amount of</a:t>
            </a:r>
            <a:r>
              <a:rPr lang="en" sz="2000" i="1">
                <a:solidFill>
                  <a:srgbClr val="2E3D49"/>
                </a:solidFill>
                <a:latin typeface="Open Sans Light"/>
                <a:ea typeface="Open Sans Light"/>
                <a:cs typeface="Open Sans Light"/>
                <a:sym typeface="Open Sans Light"/>
              </a:rPr>
              <a:t> Tax</a:t>
            </a:r>
            <a:r>
              <a:rPr lang="en" sz="2000">
                <a:solidFill>
                  <a:srgbClr val="2E3D49"/>
                </a:solidFill>
                <a:latin typeface="Open Sans Light"/>
                <a:ea typeface="Open Sans Light"/>
                <a:cs typeface="Open Sans Light"/>
                <a:sym typeface="Open Sans Light"/>
              </a:rPr>
              <a:t> collected</a:t>
            </a:r>
            <a:endParaRPr sz="2000">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Font typeface="Open Sans Light"/>
              <a:buAutoNum type="alphaLcParenR"/>
            </a:pPr>
            <a:r>
              <a:rPr lang="en" sz="2000" b="1">
                <a:solidFill>
                  <a:srgbClr val="2E3D49"/>
                </a:solidFill>
              </a:rPr>
              <a:t>For August 22nd, 2018</a:t>
            </a:r>
            <a:r>
              <a:rPr lang="en" sz="2000">
                <a:solidFill>
                  <a:srgbClr val="2E3D49"/>
                </a:solidFill>
                <a:latin typeface="Open Sans Light"/>
                <a:ea typeface="Open Sans Light"/>
                <a:cs typeface="Open Sans Light"/>
                <a:sym typeface="Open Sans Light"/>
              </a:rPr>
              <a:t>:  Total number of </a:t>
            </a:r>
            <a:r>
              <a:rPr lang="en" sz="2000" i="1">
                <a:solidFill>
                  <a:srgbClr val="2E3D49"/>
                </a:solidFill>
                <a:latin typeface="Open Sans Light"/>
                <a:ea typeface="Open Sans Light"/>
                <a:cs typeface="Open Sans Light"/>
                <a:sym typeface="Open Sans Light"/>
              </a:rPr>
              <a:t>Transactions</a:t>
            </a:r>
            <a:endParaRPr sz="2000" i="1">
              <a:solidFill>
                <a:srgbClr val="2E3D49"/>
              </a:solidFill>
              <a:latin typeface="Open Sans Light"/>
              <a:ea typeface="Open Sans Light"/>
              <a:cs typeface="Open Sans Light"/>
              <a:sym typeface="Open Sans Light"/>
            </a:endParaRPr>
          </a:p>
          <a:p>
            <a:pPr marL="457200" lvl="0" indent="-355600" algn="l" rtl="0">
              <a:spcBef>
                <a:spcPts val="0"/>
              </a:spcBef>
              <a:spcAft>
                <a:spcPts val="0"/>
              </a:spcAft>
              <a:buClr>
                <a:srgbClr val="2E3D49"/>
              </a:buClr>
              <a:buSzPts val="2000"/>
              <a:buFont typeface="Open Sans Light"/>
              <a:buAutoNum type="alphaLcParenR"/>
            </a:pPr>
            <a:r>
              <a:rPr lang="en" sz="2000" b="1">
                <a:solidFill>
                  <a:srgbClr val="2E3D49"/>
                </a:solidFill>
              </a:rPr>
              <a:t>For the week of August 12-18, 2018</a:t>
            </a:r>
            <a:r>
              <a:rPr lang="en" sz="2000">
                <a:solidFill>
                  <a:srgbClr val="2E3D49"/>
                </a:solidFill>
                <a:latin typeface="Open Sans Light"/>
                <a:ea typeface="Open Sans Light"/>
                <a:cs typeface="Open Sans Light"/>
                <a:sym typeface="Open Sans Light"/>
              </a:rPr>
              <a:t>: Total </a:t>
            </a:r>
            <a:r>
              <a:rPr lang="en" sz="2000" i="1">
                <a:solidFill>
                  <a:srgbClr val="2E3D49"/>
                </a:solidFill>
                <a:latin typeface="Open Sans Light"/>
                <a:ea typeface="Open Sans Light"/>
                <a:cs typeface="Open Sans Light"/>
                <a:sym typeface="Open Sans Light"/>
              </a:rPr>
              <a:t>Quantity</a:t>
            </a:r>
            <a:r>
              <a:rPr lang="en" sz="2000">
                <a:solidFill>
                  <a:srgbClr val="2E3D49"/>
                </a:solidFill>
                <a:latin typeface="Open Sans Light"/>
                <a:ea typeface="Open Sans Light"/>
                <a:cs typeface="Open Sans Light"/>
                <a:sym typeface="Open Sans Light"/>
              </a:rPr>
              <a:t> of items sold</a:t>
            </a:r>
            <a:endParaRPr sz="200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sz="2000" u="sng">
              <a:solidFill>
                <a:srgbClr val="2E3D4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sp>
        <p:nvSpPr>
          <p:cNvPr id="298" name="Google Shape;298;p61"/>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Sales Tax Collected:  </a:t>
            </a:r>
            <a:endParaRPr sz="3200">
              <a:solidFill>
                <a:srgbClr val="02B3E4"/>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August 9th, 2018</a:t>
            </a:r>
            <a:endParaRPr sz="3200">
              <a:solidFill>
                <a:srgbClr val="02B3E4"/>
              </a:solidFill>
              <a:latin typeface="Open Sans Light"/>
              <a:ea typeface="Open Sans Light"/>
              <a:cs typeface="Open Sans Light"/>
              <a:sym typeface="Open Sans Light"/>
            </a:endParaRPr>
          </a:p>
        </p:txBody>
      </p:sp>
      <p:sp>
        <p:nvSpPr>
          <p:cNvPr id="299" name="Google Shape;299;p61"/>
          <p:cNvSpPr txBox="1">
            <a:spLocks noGrp="1"/>
          </p:cNvSpPr>
          <p:nvPr>
            <p:ph type="body" idx="1"/>
          </p:nvPr>
        </p:nvSpPr>
        <p:spPr>
          <a:xfrm>
            <a:off x="264900" y="2281250"/>
            <a:ext cx="7242600" cy="69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2E3D49"/>
              </a:solidFill>
            </a:endParaRPr>
          </a:p>
          <a:p>
            <a:pPr marL="0" lvl="0" indent="0" algn="l" rtl="0">
              <a:spcBef>
                <a:spcPts val="0"/>
              </a:spcBef>
              <a:spcAft>
                <a:spcPts val="0"/>
              </a:spcAft>
              <a:buNone/>
            </a:pPr>
            <a:endParaRPr sz="2000" u="sng">
              <a:solidFill>
                <a:srgbClr val="2E3D49"/>
              </a:solidFill>
            </a:endParaRPr>
          </a:p>
        </p:txBody>
      </p:sp>
      <p:sp>
        <p:nvSpPr>
          <p:cNvPr id="301" name="Google Shape;301;p61"/>
          <p:cNvSpPr txBox="1"/>
          <p:nvPr/>
        </p:nvSpPr>
        <p:spPr>
          <a:xfrm>
            <a:off x="691650" y="28552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pic>
        <p:nvPicPr>
          <p:cNvPr id="3" name="Picture 2"/>
          <p:cNvPicPr>
            <a:picLocks noChangeAspect="1"/>
          </p:cNvPicPr>
          <p:nvPr/>
        </p:nvPicPr>
        <p:blipFill>
          <a:blip r:embed="rId4"/>
          <a:stretch>
            <a:fillRect/>
          </a:stretch>
        </p:blipFill>
        <p:spPr>
          <a:xfrm>
            <a:off x="0" y="2079046"/>
            <a:ext cx="7772400" cy="60852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5"/>
        <p:cNvGrpSpPr/>
        <p:nvPr/>
      </p:nvGrpSpPr>
      <p:grpSpPr>
        <a:xfrm>
          <a:off x="0" y="0"/>
          <a:ext cx="0" cy="0"/>
          <a:chOff x="0" y="0"/>
          <a:chExt cx="0" cy="0"/>
        </a:xfrm>
      </p:grpSpPr>
      <p:sp>
        <p:nvSpPr>
          <p:cNvPr id="306" name="Google Shape;306;p62"/>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Total Number of Transactions: </a:t>
            </a:r>
            <a:endParaRPr sz="3200" dirty="0">
              <a:solidFill>
                <a:srgbClr val="02B3E4"/>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August 22, </a:t>
            </a:r>
            <a:r>
              <a:rPr lang="en" sz="3200" dirty="0" smtClean="0">
                <a:solidFill>
                  <a:srgbClr val="02B3E4"/>
                </a:solidFill>
                <a:latin typeface="Open Sans Light"/>
                <a:ea typeface="Open Sans Light"/>
                <a:cs typeface="Open Sans Light"/>
                <a:sym typeface="Open Sans Light"/>
              </a:rPr>
              <a:t>2018 - </a:t>
            </a:r>
            <a:r>
              <a:rPr lang="en" sz="3200" b="1" dirty="0" smtClean="0">
                <a:solidFill>
                  <a:schemeClr val="tx1"/>
                </a:solidFill>
                <a:latin typeface="Open Sans Light"/>
                <a:ea typeface="Open Sans Light"/>
                <a:cs typeface="Open Sans Light"/>
                <a:sym typeface="Open Sans Light"/>
              </a:rPr>
              <a:t>34</a:t>
            </a:r>
            <a:endParaRPr sz="3200" b="1" dirty="0">
              <a:solidFill>
                <a:schemeClr val="tx1"/>
              </a:solidFill>
              <a:latin typeface="Open Sans Light"/>
              <a:ea typeface="Open Sans Light"/>
              <a:cs typeface="Open Sans Light"/>
              <a:sym typeface="Open Sans Light"/>
            </a:endParaRPr>
          </a:p>
        </p:txBody>
      </p:sp>
      <p:pic>
        <p:nvPicPr>
          <p:cNvPr id="4" name="Picture 3"/>
          <p:cNvPicPr>
            <a:picLocks noChangeAspect="1"/>
          </p:cNvPicPr>
          <p:nvPr/>
        </p:nvPicPr>
        <p:blipFill>
          <a:blip r:embed="rId4"/>
          <a:stretch>
            <a:fillRect/>
          </a:stretch>
        </p:blipFill>
        <p:spPr>
          <a:xfrm>
            <a:off x="0" y="2079046"/>
            <a:ext cx="7772400" cy="58348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Google Shape;313;p63"/>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Quantity of Items Sold: </a:t>
            </a:r>
            <a:endParaRPr sz="3200" dirty="0">
              <a:solidFill>
                <a:srgbClr val="02B3E4"/>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August 12-18, </a:t>
            </a:r>
            <a:r>
              <a:rPr lang="en" sz="3200" dirty="0" smtClean="0">
                <a:solidFill>
                  <a:srgbClr val="02B3E4"/>
                </a:solidFill>
                <a:latin typeface="Open Sans Light"/>
                <a:ea typeface="Open Sans Light"/>
                <a:cs typeface="Open Sans Light"/>
                <a:sym typeface="Open Sans Light"/>
              </a:rPr>
              <a:t>2018 – </a:t>
            </a:r>
            <a:r>
              <a:rPr lang="en" sz="3200" b="1" dirty="0" smtClean="0">
                <a:solidFill>
                  <a:schemeClr val="tx1"/>
                </a:solidFill>
                <a:latin typeface="Open Sans Light"/>
                <a:ea typeface="Open Sans Light"/>
                <a:cs typeface="Open Sans Light"/>
                <a:sym typeface="Open Sans Light"/>
              </a:rPr>
              <a:t>2,773 items</a:t>
            </a:r>
            <a:endParaRPr sz="3200" b="1" dirty="0">
              <a:solidFill>
                <a:schemeClr val="tx1"/>
              </a:solidFill>
              <a:latin typeface="Open Sans Light"/>
              <a:ea typeface="Open Sans Light"/>
              <a:cs typeface="Open Sans Light"/>
              <a:sym typeface="Open Sans Light"/>
            </a:endParaRPr>
          </a:p>
        </p:txBody>
      </p:sp>
      <p:sp>
        <p:nvSpPr>
          <p:cNvPr id="315" name="Google Shape;315;p63"/>
          <p:cNvSpPr txBox="1"/>
          <p:nvPr/>
        </p:nvSpPr>
        <p:spPr>
          <a:xfrm>
            <a:off x="691650" y="28552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Replace this box with screenshot from report </a:t>
            </a:r>
            <a:endParaRPr sz="3600" dirty="0">
              <a:solidFill>
                <a:srgbClr val="FFFFFF"/>
              </a:solidFill>
              <a:latin typeface="Open Sans"/>
              <a:ea typeface="Open Sans"/>
              <a:cs typeface="Open Sans"/>
              <a:sym typeface="Open Sans"/>
            </a:endParaRPr>
          </a:p>
        </p:txBody>
      </p:sp>
      <p:pic>
        <p:nvPicPr>
          <p:cNvPr id="3" name="Picture 2"/>
          <p:cNvPicPr>
            <a:picLocks noChangeAspect="1"/>
          </p:cNvPicPr>
          <p:nvPr/>
        </p:nvPicPr>
        <p:blipFill>
          <a:blip r:embed="rId4"/>
          <a:stretch>
            <a:fillRect/>
          </a:stretch>
        </p:blipFill>
        <p:spPr>
          <a:xfrm>
            <a:off x="-5" y="2079045"/>
            <a:ext cx="7772400" cy="57151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sp>
        <p:nvSpPr>
          <p:cNvPr id="320" name="Google Shape;320;p64"/>
          <p:cNvSpPr txBox="1">
            <a:spLocks noGrp="1"/>
          </p:cNvSpPr>
          <p:nvPr>
            <p:ph type="ctrTitle"/>
          </p:nvPr>
        </p:nvSpPr>
        <p:spPr>
          <a:xfrm>
            <a:off x="347400" y="1421750"/>
            <a:ext cx="7077600" cy="29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Project 3: </a:t>
            </a:r>
            <a:endParaRPr sz="4800">
              <a:solidFill>
                <a:srgbClr val="FAFBFC"/>
              </a:solidFill>
              <a:latin typeface="Open Sans Light"/>
              <a:ea typeface="Open Sans Light"/>
              <a:cs typeface="Open Sans Light"/>
              <a:sym typeface="Open Sans Light"/>
            </a:endParaRPr>
          </a:p>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321" name="Google Shape;321;p64"/>
          <p:cNvSpPr/>
          <p:nvPr/>
        </p:nvSpPr>
        <p:spPr>
          <a:xfrm>
            <a:off x="3527849" y="35033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322" name="Google Shape;322;p64"/>
          <p:cNvPicPr preferRelativeResize="0"/>
          <p:nvPr/>
        </p:nvPicPr>
        <p:blipFill>
          <a:blip r:embed="rId4">
            <a:alphaModFix/>
          </a:blip>
          <a:stretch>
            <a:fillRect/>
          </a:stretch>
        </p:blipFill>
        <p:spPr>
          <a:xfrm>
            <a:off x="347400" y="281900"/>
            <a:ext cx="1395250" cy="690650"/>
          </a:xfrm>
          <a:prstGeom prst="rect">
            <a:avLst/>
          </a:prstGeom>
          <a:noFill/>
          <a:ln>
            <a:noFill/>
          </a:ln>
        </p:spPr>
      </p:pic>
      <p:sp>
        <p:nvSpPr>
          <p:cNvPr id="323" name="Google Shape;323;p64"/>
          <p:cNvSpPr txBox="1"/>
          <p:nvPr/>
        </p:nvSpPr>
        <p:spPr>
          <a:xfrm>
            <a:off x="347400" y="4337150"/>
            <a:ext cx="7077600" cy="27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latin typeface="Open Sans Light"/>
                <a:ea typeface="Open Sans Light"/>
                <a:cs typeface="Open Sans Light"/>
                <a:sym typeface="Open Sans Light"/>
              </a:rPr>
              <a:t>Acquisition, Conversion, E-commerce, &amp; Attribution</a:t>
            </a:r>
            <a:br>
              <a:rPr lang="en" sz="4800">
                <a:solidFill>
                  <a:schemeClr val="lt1"/>
                </a:solidFill>
                <a:latin typeface="Open Sans Light"/>
                <a:ea typeface="Open Sans Light"/>
                <a:cs typeface="Open Sans Light"/>
                <a:sym typeface="Open Sans Light"/>
              </a:rPr>
            </a:br>
            <a:endParaRPr sz="4800">
              <a:solidFill>
                <a:schemeClr val="lt1"/>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43"/>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02B3E4"/>
                </a:solidFill>
                <a:latin typeface="Open Sans Light"/>
                <a:ea typeface="Open Sans Light"/>
                <a:cs typeface="Open Sans Light"/>
                <a:sym typeface="Open Sans Light"/>
              </a:rPr>
              <a:t>Decoding a URL that Contains UTM Tags</a:t>
            </a:r>
            <a:endParaRPr>
              <a:solidFill>
                <a:srgbClr val="02B3E4"/>
              </a:solidFill>
              <a:latin typeface="Open Sans Light"/>
              <a:ea typeface="Open Sans Light"/>
              <a:cs typeface="Open Sans Light"/>
              <a:sym typeface="Open Sans Light"/>
            </a:endParaRPr>
          </a:p>
        </p:txBody>
      </p:sp>
      <p:sp>
        <p:nvSpPr>
          <p:cNvPr id="182" name="Google Shape;182;p43"/>
          <p:cNvSpPr txBox="1">
            <a:spLocks noGrp="1"/>
          </p:cNvSpPr>
          <p:nvPr>
            <p:ph type="body" idx="1"/>
          </p:nvPr>
        </p:nvSpPr>
        <p:spPr>
          <a:xfrm>
            <a:off x="264950" y="2079050"/>
            <a:ext cx="7242600" cy="725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latin typeface="Open Sans Light"/>
                <a:ea typeface="Open Sans Light"/>
                <a:cs typeface="Open Sans Light"/>
                <a:sym typeface="Open Sans Light"/>
              </a:rPr>
              <a:t>You’ve just been brought in and asked to take a look at a URL that contains UTM tags.  The CMO wants you to determine what’s being tracked and to identify the naming convention being used, so that you can maintain consistency when you start building tags for future campaigns.  The URL you are given is:</a:t>
            </a:r>
            <a:endParaRPr sz="2000" dirty="0">
              <a:latin typeface="Open Sans Light"/>
              <a:ea typeface="Open Sans Light"/>
              <a:cs typeface="Open Sans Light"/>
              <a:sym typeface="Open Sans Light"/>
            </a:endParaRPr>
          </a:p>
          <a:p>
            <a:pPr marL="0" lvl="0" indent="0" algn="l" rtl="0">
              <a:spcBef>
                <a:spcPts val="1600"/>
              </a:spcBef>
              <a:spcAft>
                <a:spcPts val="0"/>
              </a:spcAft>
              <a:buNone/>
            </a:pPr>
            <a:r>
              <a:rPr lang="en" dirty="0">
                <a:solidFill>
                  <a:srgbClr val="1155CC"/>
                </a:solidFill>
                <a:uFill>
                  <a:noFill/>
                </a:uFill>
                <a:latin typeface="Open Sans Light"/>
                <a:ea typeface="Open Sans Light"/>
                <a:cs typeface="Open Sans Light"/>
                <a:sym typeface="Open Sans Light"/>
                <a:hlinkClick r:id="rId4"/>
              </a:rPr>
              <a:t>http://www.udacity.com/?utm_source=google&amp;utm_medium=cpc&amp;utm_campaign=winter_enrollment_2019&amp;utm_term=google_analytics%2C%20nanodegree%2C%20online%2C%20web_analyst%2C%20learn&amp;utm_content=early_bird</a:t>
            </a:r>
            <a:endParaRPr dirty="0">
              <a:latin typeface="Open Sans Light"/>
              <a:ea typeface="Open Sans Light"/>
              <a:cs typeface="Open Sans Light"/>
              <a:sym typeface="Open Sans Light"/>
            </a:endParaRPr>
          </a:p>
          <a:p>
            <a:pPr marL="0" lvl="0" indent="0" algn="l" rtl="0">
              <a:spcBef>
                <a:spcPts val="0"/>
              </a:spcBef>
              <a:spcAft>
                <a:spcPts val="0"/>
              </a:spcAft>
              <a:buNone/>
            </a:pPr>
            <a:endParaRPr sz="2000" dirty="0">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sz="2000" dirty="0">
                <a:latin typeface="Open Sans Light"/>
                <a:ea typeface="Open Sans Light"/>
                <a:cs typeface="Open Sans Light"/>
                <a:sym typeface="Open Sans Light"/>
              </a:rPr>
              <a:t>On the next slide, please identify the following based on the URL:</a:t>
            </a:r>
            <a:endParaRPr sz="2000" dirty="0">
              <a:solidFill>
                <a:srgbClr val="2E3D49"/>
              </a:solidFill>
              <a:latin typeface="Open Sans Light"/>
              <a:ea typeface="Open Sans Light"/>
              <a:cs typeface="Open Sans Light"/>
              <a:sym typeface="Open Sans Light"/>
            </a:endParaRPr>
          </a:p>
          <a:p>
            <a:pPr marL="914400" lvl="1" indent="-355600" algn="l" rtl="0">
              <a:spcBef>
                <a:spcPts val="1600"/>
              </a:spcBef>
              <a:spcAft>
                <a:spcPts val="0"/>
              </a:spcAft>
              <a:buClr>
                <a:srgbClr val="2E3D49"/>
              </a:buClr>
              <a:buSzPts val="2000"/>
              <a:buAutoNum type="alphaLcParenR"/>
            </a:pPr>
            <a:r>
              <a:rPr lang="en" sz="2000" b="1" dirty="0">
                <a:solidFill>
                  <a:srgbClr val="2E3D49"/>
                </a:solidFill>
              </a:rPr>
              <a:t>Campaign Source</a:t>
            </a:r>
            <a:endParaRPr sz="2000" b="1" dirty="0">
              <a:solidFill>
                <a:srgbClr val="2E3D49"/>
              </a:solidFill>
            </a:endParaRPr>
          </a:p>
          <a:p>
            <a:pPr marL="914400" lvl="1" indent="-355600" algn="l" rtl="0">
              <a:spcBef>
                <a:spcPts val="0"/>
              </a:spcBef>
              <a:spcAft>
                <a:spcPts val="0"/>
              </a:spcAft>
              <a:buClr>
                <a:srgbClr val="2E3D49"/>
              </a:buClr>
              <a:buSzPts val="2000"/>
              <a:buAutoNum type="alphaLcParenR"/>
            </a:pPr>
            <a:r>
              <a:rPr lang="en" sz="2000" b="1" dirty="0">
                <a:solidFill>
                  <a:srgbClr val="2E3D49"/>
                </a:solidFill>
              </a:rPr>
              <a:t>Campaign Medium</a:t>
            </a:r>
            <a:endParaRPr sz="2000" b="1" dirty="0">
              <a:solidFill>
                <a:srgbClr val="2E3D49"/>
              </a:solidFill>
            </a:endParaRPr>
          </a:p>
          <a:p>
            <a:pPr marL="914400" lvl="1" indent="-355600" algn="l" rtl="0">
              <a:spcBef>
                <a:spcPts val="0"/>
              </a:spcBef>
              <a:spcAft>
                <a:spcPts val="0"/>
              </a:spcAft>
              <a:buClr>
                <a:srgbClr val="2E3D49"/>
              </a:buClr>
              <a:buSzPts val="2000"/>
              <a:buAutoNum type="alphaLcParenR"/>
            </a:pPr>
            <a:r>
              <a:rPr lang="en" sz="2000" b="1" dirty="0">
                <a:solidFill>
                  <a:srgbClr val="2E3D49"/>
                </a:solidFill>
              </a:rPr>
              <a:t>Campaign Name</a:t>
            </a:r>
            <a:endParaRPr sz="2000" b="1" dirty="0">
              <a:solidFill>
                <a:srgbClr val="2E3D49"/>
              </a:solidFill>
            </a:endParaRPr>
          </a:p>
          <a:p>
            <a:pPr marL="914400" lvl="1" indent="-355600" algn="l" rtl="0">
              <a:spcBef>
                <a:spcPts val="0"/>
              </a:spcBef>
              <a:spcAft>
                <a:spcPts val="0"/>
              </a:spcAft>
              <a:buClr>
                <a:srgbClr val="2E3D49"/>
              </a:buClr>
              <a:buSzPts val="2000"/>
              <a:buAutoNum type="alphaLcParenR"/>
            </a:pPr>
            <a:r>
              <a:rPr lang="en" sz="2000" b="1" dirty="0">
                <a:solidFill>
                  <a:srgbClr val="2E3D49"/>
                </a:solidFill>
              </a:rPr>
              <a:t>Campaign Content</a:t>
            </a:r>
            <a:endParaRPr sz="2000" b="1" dirty="0">
              <a:solidFill>
                <a:srgbClr val="2E3D49"/>
              </a:solidFill>
            </a:endParaRPr>
          </a:p>
          <a:p>
            <a:pPr marL="914400" lvl="1" indent="-355600" algn="l" rtl="0">
              <a:spcBef>
                <a:spcPts val="0"/>
              </a:spcBef>
              <a:spcAft>
                <a:spcPts val="0"/>
              </a:spcAft>
              <a:buClr>
                <a:srgbClr val="2E3D49"/>
              </a:buClr>
              <a:buSzPts val="2000"/>
              <a:buAutoNum type="alphaLcParenR"/>
            </a:pPr>
            <a:r>
              <a:rPr lang="en" sz="2000" b="1" dirty="0">
                <a:solidFill>
                  <a:srgbClr val="2E3D49"/>
                </a:solidFill>
              </a:rPr>
              <a:t>Campaign Term(s)</a:t>
            </a:r>
            <a:endParaRPr sz="2000" b="1" dirty="0"/>
          </a:p>
          <a:p>
            <a:pPr marL="0" lvl="0" indent="0" algn="l" rtl="0">
              <a:spcBef>
                <a:spcPts val="0"/>
              </a:spcBef>
              <a:spcAft>
                <a:spcPts val="0"/>
              </a:spcAft>
              <a:buNone/>
            </a:pPr>
            <a:endParaRPr sz="2000"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44"/>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02B3E4"/>
                </a:solidFill>
                <a:latin typeface="Open Sans Light"/>
                <a:ea typeface="Open Sans Light"/>
                <a:cs typeface="Open Sans Light"/>
                <a:sym typeface="Open Sans Light"/>
              </a:rPr>
              <a:t>Decoding a URL that Contains UTM Tags</a:t>
            </a:r>
            <a:endParaRPr>
              <a:solidFill>
                <a:srgbClr val="02B3E4"/>
              </a:solidFill>
              <a:latin typeface="Open Sans Light"/>
              <a:ea typeface="Open Sans Light"/>
              <a:cs typeface="Open Sans Light"/>
              <a:sym typeface="Open Sans Light"/>
            </a:endParaRPr>
          </a:p>
        </p:txBody>
      </p:sp>
      <p:sp>
        <p:nvSpPr>
          <p:cNvPr id="188" name="Google Shape;188;p44"/>
          <p:cNvSpPr txBox="1">
            <a:spLocks noGrp="1"/>
          </p:cNvSpPr>
          <p:nvPr>
            <p:ph type="body" idx="1"/>
          </p:nvPr>
        </p:nvSpPr>
        <p:spPr>
          <a:xfrm>
            <a:off x="264900" y="1951450"/>
            <a:ext cx="7242600" cy="73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Open Sans Light"/>
                <a:ea typeface="Open Sans Light"/>
                <a:cs typeface="Open Sans Light"/>
                <a:sym typeface="Open Sans Light"/>
              </a:rPr>
              <a:t>Based on the URL on the previous page, the following UTM parameters are in place to provide campaign tracking information in GA:</a:t>
            </a:r>
            <a:endParaRPr sz="2000" dirty="0">
              <a:latin typeface="Open Sans Light"/>
              <a:ea typeface="Open Sans Light"/>
              <a:cs typeface="Open Sans Light"/>
              <a:sym typeface="Open Sans Light"/>
            </a:endParaRPr>
          </a:p>
          <a:p>
            <a:pPr marL="0" lvl="0" indent="0" algn="l" rtl="0">
              <a:spcBef>
                <a:spcPts val="0"/>
              </a:spcBef>
              <a:spcAft>
                <a:spcPts val="0"/>
              </a:spcAft>
              <a:buNone/>
            </a:pPr>
            <a:endParaRPr sz="2000" dirty="0">
              <a:latin typeface="Open Sans Light"/>
              <a:ea typeface="Open Sans Light"/>
              <a:cs typeface="Open Sans Light"/>
              <a:sym typeface="Open Sans Light"/>
            </a:endParaRPr>
          </a:p>
          <a:p>
            <a:pPr lvl="1" indent="-355600">
              <a:spcBef>
                <a:spcPts val="0"/>
              </a:spcBef>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a:t>
            </a:r>
            <a:r>
              <a:rPr lang="en" sz="2000" dirty="0" smtClean="0">
                <a:solidFill>
                  <a:srgbClr val="2E3D49"/>
                </a:solidFill>
                <a:latin typeface="Open Sans Light"/>
                <a:ea typeface="Open Sans Light"/>
                <a:cs typeface="Open Sans Light"/>
                <a:sym typeface="Open Sans Light"/>
              </a:rPr>
              <a:t>Source: </a:t>
            </a:r>
            <a:r>
              <a:rPr lang="en" sz="2000" b="1" dirty="0" smtClean="0">
                <a:solidFill>
                  <a:srgbClr val="2E3D49"/>
                </a:solidFill>
                <a:latin typeface="Open Sans Light"/>
                <a:ea typeface="Open Sans Light"/>
                <a:cs typeface="Open Sans Light"/>
                <a:sym typeface="Open Sans Light"/>
              </a:rPr>
              <a:t>google  </a:t>
            </a:r>
            <a:endParaRPr sz="2000" b="1" dirty="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Medium: </a:t>
            </a:r>
            <a:r>
              <a:rPr lang="en" sz="2000" b="1" dirty="0" smtClean="0">
                <a:solidFill>
                  <a:srgbClr val="2E3D49"/>
                </a:solidFill>
                <a:latin typeface="Open Sans Light"/>
                <a:ea typeface="Open Sans Light"/>
                <a:cs typeface="Open Sans Light"/>
                <a:sym typeface="Open Sans Light"/>
              </a:rPr>
              <a:t>cpc</a:t>
            </a:r>
            <a:endParaRPr sz="2000" b="1" dirty="0">
              <a:solidFill>
                <a:srgbClr val="2E3D49"/>
              </a:solidFill>
              <a:latin typeface="Open Sans Light"/>
              <a:ea typeface="Open Sans Light"/>
              <a:cs typeface="Open Sans Light"/>
              <a:sym typeface="Open Sans Light"/>
            </a:endParaRPr>
          </a:p>
          <a:p>
            <a:pPr lvl="1" indent="-355600">
              <a:spcBef>
                <a:spcPts val="0"/>
              </a:spcBef>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Name: </a:t>
            </a:r>
            <a:r>
              <a:rPr lang="en" sz="2000" b="1" dirty="0" smtClean="0">
                <a:solidFill>
                  <a:srgbClr val="2E3D49"/>
                </a:solidFill>
                <a:latin typeface="Open Sans Light"/>
                <a:ea typeface="Open Sans Light"/>
                <a:cs typeface="Open Sans Light"/>
                <a:sym typeface="Open Sans Light"/>
              </a:rPr>
              <a:t>winter enrollment 2019</a:t>
            </a:r>
            <a:endParaRPr sz="2000" b="1" dirty="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Content: </a:t>
            </a:r>
            <a:r>
              <a:rPr lang="en" sz="2000" b="1" dirty="0" smtClean="0">
                <a:solidFill>
                  <a:srgbClr val="2E3D49"/>
                </a:solidFill>
                <a:latin typeface="Open Sans Light"/>
                <a:ea typeface="Open Sans Light"/>
                <a:cs typeface="Open Sans Light"/>
                <a:sym typeface="Open Sans Light"/>
              </a:rPr>
              <a:t>early bird</a:t>
            </a:r>
            <a:endParaRPr sz="2000" b="1" dirty="0">
              <a:solidFill>
                <a:srgbClr val="2E3D49"/>
              </a:solidFill>
              <a:latin typeface="Open Sans Light"/>
              <a:ea typeface="Open Sans Light"/>
              <a:cs typeface="Open Sans Light"/>
              <a:sym typeface="Open Sans Light"/>
            </a:endParaRPr>
          </a:p>
          <a:p>
            <a:pPr lvl="1" indent="-355600">
              <a:spcBef>
                <a:spcPts val="0"/>
              </a:spcBef>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Term(s): </a:t>
            </a:r>
            <a:r>
              <a:rPr lang="en" sz="2000" b="1" dirty="0" smtClean="0">
                <a:solidFill>
                  <a:srgbClr val="2E3D49"/>
                </a:solidFill>
                <a:latin typeface="Open Sans Light"/>
                <a:ea typeface="Open Sans Light"/>
                <a:cs typeface="Open Sans Light"/>
                <a:sym typeface="Open Sans Light"/>
              </a:rPr>
              <a:t>google_analytics_nanodegree_ online_web_analytics_learn</a:t>
            </a:r>
            <a:endParaRPr sz="2000" b="1" dirty="0">
              <a:latin typeface="Open Sans Light"/>
              <a:ea typeface="Open Sans Light"/>
              <a:cs typeface="Open Sans Light"/>
              <a:sym typeface="Open Sans Light"/>
            </a:endParaRPr>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45"/>
          <p:cNvSpPr txBox="1">
            <a:spLocks noGrp="1"/>
          </p:cNvSpPr>
          <p:nvPr>
            <p:ph type="title"/>
          </p:nvPr>
        </p:nvSpPr>
        <p:spPr>
          <a:xfrm>
            <a:off x="264900" y="765550"/>
            <a:ext cx="7242600" cy="1020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02B3E4"/>
                </a:solidFill>
                <a:latin typeface="Open Sans Light"/>
                <a:ea typeface="Open Sans Light"/>
                <a:cs typeface="Open Sans Light"/>
                <a:sym typeface="Open Sans Light"/>
              </a:rPr>
              <a:t>Building a URL that Contains UTM Tags</a:t>
            </a:r>
            <a:endParaRPr>
              <a:solidFill>
                <a:srgbClr val="02B3E4"/>
              </a:solidFill>
              <a:latin typeface="Open Sans Light"/>
              <a:ea typeface="Open Sans Light"/>
              <a:cs typeface="Open Sans Light"/>
              <a:sym typeface="Open Sans Light"/>
            </a:endParaRPr>
          </a:p>
        </p:txBody>
      </p:sp>
      <p:sp>
        <p:nvSpPr>
          <p:cNvPr id="194" name="Google Shape;194;p45"/>
          <p:cNvSpPr txBox="1">
            <a:spLocks noGrp="1"/>
          </p:cNvSpPr>
          <p:nvPr>
            <p:ph type="body" idx="1"/>
          </p:nvPr>
        </p:nvSpPr>
        <p:spPr>
          <a:xfrm>
            <a:off x="264900" y="1679950"/>
            <a:ext cx="7242600" cy="78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Open Sans Light"/>
              <a:ea typeface="Open Sans Light"/>
              <a:cs typeface="Open Sans Light"/>
              <a:sym typeface="Open Sans Light"/>
            </a:endParaRPr>
          </a:p>
          <a:p>
            <a:pPr marL="0" lvl="0" indent="0" algn="l" rtl="0">
              <a:spcBef>
                <a:spcPts val="0"/>
              </a:spcBef>
              <a:spcAft>
                <a:spcPts val="0"/>
              </a:spcAft>
              <a:buNone/>
            </a:pPr>
            <a:r>
              <a:rPr lang="en" sz="2000">
                <a:latin typeface="Open Sans Light"/>
                <a:ea typeface="Open Sans Light"/>
                <a:cs typeface="Open Sans Light"/>
                <a:sym typeface="Open Sans Light"/>
              </a:rPr>
              <a:t>Your CMO is super-excited about being able to track campaigns in Google Analytics and wants you to build a URL to track a new campaign about to be launched using a Facebook banner ad.  Based on this information and using one of the tools below, generate a URL that will track the following elements with the values listed and put it on the next slide:</a:t>
            </a:r>
            <a:endParaRPr sz="2000">
              <a:latin typeface="Open Sans Light"/>
              <a:ea typeface="Open Sans Light"/>
              <a:cs typeface="Open Sans Light"/>
              <a:sym typeface="Open Sans Light"/>
            </a:endParaRPr>
          </a:p>
          <a:p>
            <a:pPr marL="0" lvl="0" indent="0" algn="l" rtl="0">
              <a:spcBef>
                <a:spcPts val="0"/>
              </a:spcBef>
              <a:spcAft>
                <a:spcPts val="0"/>
              </a:spcAft>
              <a:buNone/>
            </a:pPr>
            <a:endParaRPr sz="2000" u="sng">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b="1">
                <a:solidFill>
                  <a:srgbClr val="2E3D49"/>
                </a:solidFill>
              </a:rPr>
              <a:t>Website URL</a:t>
            </a:r>
            <a:r>
              <a:rPr lang="en" sz="2000">
                <a:solidFill>
                  <a:srgbClr val="2E3D49"/>
                </a:solidFill>
                <a:latin typeface="Open Sans Light"/>
                <a:ea typeface="Open Sans Light"/>
                <a:cs typeface="Open Sans Light"/>
                <a:sym typeface="Open Sans Light"/>
              </a:rPr>
              <a:t>:  (you can use your own or the google merchandise store:  </a:t>
            </a:r>
            <a:r>
              <a:rPr lang="en" sz="2000" i="1">
                <a:solidFill>
                  <a:srgbClr val="2E3D49"/>
                </a:solidFill>
                <a:latin typeface="Open Sans Light"/>
                <a:ea typeface="Open Sans Light"/>
                <a:cs typeface="Open Sans Light"/>
                <a:sym typeface="Open Sans Light"/>
              </a:rPr>
              <a:t>https://www.googlemerchandisestore.com/)</a:t>
            </a:r>
            <a:endParaRPr sz="2000" i="1">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b="1">
                <a:solidFill>
                  <a:srgbClr val="2E3D49"/>
                </a:solidFill>
              </a:rPr>
              <a:t>Campaign Source</a:t>
            </a:r>
            <a:r>
              <a:rPr lang="en" sz="2000">
                <a:solidFill>
                  <a:srgbClr val="2E3D49"/>
                </a:solidFill>
                <a:latin typeface="Open Sans Light"/>
                <a:ea typeface="Open Sans Light"/>
                <a:cs typeface="Open Sans Light"/>
                <a:sym typeface="Open Sans Light"/>
              </a:rPr>
              <a:t>: facebook</a:t>
            </a:r>
            <a:endParaRPr sz="200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b="1">
                <a:solidFill>
                  <a:srgbClr val="2E3D49"/>
                </a:solidFill>
              </a:rPr>
              <a:t>Campaign Medium</a:t>
            </a:r>
            <a:r>
              <a:rPr lang="en" sz="2000">
                <a:solidFill>
                  <a:srgbClr val="2E3D49"/>
                </a:solidFill>
                <a:latin typeface="Open Sans Light"/>
                <a:ea typeface="Open Sans Light"/>
                <a:cs typeface="Open Sans Light"/>
                <a:sym typeface="Open Sans Light"/>
              </a:rPr>
              <a:t>:  banner</a:t>
            </a:r>
            <a:endParaRPr sz="200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b="1">
                <a:solidFill>
                  <a:srgbClr val="2E3D49"/>
                </a:solidFill>
              </a:rPr>
              <a:t>Campaign Name</a:t>
            </a:r>
            <a:r>
              <a:rPr lang="en" sz="2000">
                <a:solidFill>
                  <a:srgbClr val="2E3D49"/>
                </a:solidFill>
                <a:latin typeface="Open Sans Light"/>
                <a:ea typeface="Open Sans Light"/>
                <a:cs typeface="Open Sans Light"/>
                <a:sym typeface="Open Sans Light"/>
              </a:rPr>
              <a:t>: spring_promo</a:t>
            </a:r>
            <a:endParaRPr sz="200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b="1">
                <a:solidFill>
                  <a:srgbClr val="2E3D49"/>
                </a:solidFill>
              </a:rPr>
              <a:t>Campaign Content</a:t>
            </a:r>
            <a:r>
              <a:rPr lang="en" sz="2000">
                <a:solidFill>
                  <a:srgbClr val="2E3D49"/>
                </a:solidFill>
                <a:latin typeface="Open Sans Light"/>
                <a:ea typeface="Open Sans Light"/>
                <a:cs typeface="Open Sans Light"/>
                <a:sym typeface="Open Sans Light"/>
              </a:rPr>
              <a:t>:  first_ad</a:t>
            </a:r>
            <a:endParaRPr sz="200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b="1">
                <a:solidFill>
                  <a:srgbClr val="2E3D49"/>
                </a:solidFill>
              </a:rPr>
              <a:t>Campaign Term(s)</a:t>
            </a:r>
            <a:r>
              <a:rPr lang="en" sz="2000">
                <a:solidFill>
                  <a:srgbClr val="2E3D49"/>
                </a:solidFill>
                <a:latin typeface="Open Sans Light"/>
                <a:ea typeface="Open Sans Light"/>
                <a:cs typeface="Open Sans Light"/>
                <a:sym typeface="Open Sans Light"/>
              </a:rPr>
              <a:t>:  shirts, office_product</a:t>
            </a:r>
            <a:endParaRPr sz="2000">
              <a:solidFill>
                <a:srgbClr val="2E3D49"/>
              </a:solidFill>
              <a:latin typeface="Open Sans Light"/>
              <a:ea typeface="Open Sans Light"/>
              <a:cs typeface="Open Sans Light"/>
              <a:sym typeface="Open Sans Light"/>
            </a:endParaRPr>
          </a:p>
          <a:p>
            <a:pPr marL="914400" lvl="0" indent="0" algn="l" rtl="0">
              <a:spcBef>
                <a:spcPts val="0"/>
              </a:spcBef>
              <a:spcAft>
                <a:spcPts val="0"/>
              </a:spcAft>
              <a:buNone/>
            </a:pPr>
            <a:endParaRPr sz="2000">
              <a:solidFill>
                <a:srgbClr val="2E3D49"/>
              </a:solidFill>
              <a:latin typeface="Open Sans Light"/>
              <a:ea typeface="Open Sans Light"/>
              <a:cs typeface="Open Sans Light"/>
              <a:sym typeface="Open Sans Light"/>
            </a:endParaRPr>
          </a:p>
          <a:p>
            <a:pPr marL="0" lvl="0" indent="0" algn="ctr" rtl="0">
              <a:spcBef>
                <a:spcPts val="0"/>
              </a:spcBef>
              <a:spcAft>
                <a:spcPts val="0"/>
              </a:spcAft>
              <a:buNone/>
            </a:pPr>
            <a:r>
              <a:rPr lang="en" sz="1900" b="1" u="sng"/>
              <a:t>URL Builders</a:t>
            </a:r>
            <a:endParaRPr sz="1900" b="1" u="sng"/>
          </a:p>
          <a:p>
            <a:pPr marL="0" lvl="0" indent="0" algn="ctr" rtl="0">
              <a:spcBef>
                <a:spcPts val="0"/>
              </a:spcBef>
              <a:spcAft>
                <a:spcPts val="0"/>
              </a:spcAft>
              <a:buNone/>
            </a:pPr>
            <a:r>
              <a:rPr lang="en" sz="1800" u="sng">
                <a:solidFill>
                  <a:srgbClr val="1155CC"/>
                </a:solidFill>
                <a:latin typeface="Open Sans Light"/>
                <a:ea typeface="Open Sans Light"/>
                <a:cs typeface="Open Sans Light"/>
                <a:sym typeface="Open Sans Light"/>
                <a:hlinkClick r:id="rId4"/>
              </a:rPr>
              <a:t>https://www.e-nor.com/portfolio/tools/url-builder</a:t>
            </a:r>
            <a:endParaRPr sz="1800">
              <a:latin typeface="Open Sans Light"/>
              <a:ea typeface="Open Sans Light"/>
              <a:cs typeface="Open Sans Light"/>
              <a:sym typeface="Open Sans Light"/>
            </a:endParaRPr>
          </a:p>
          <a:p>
            <a:pPr marL="0" lvl="0" indent="0" algn="ctr" rtl="0">
              <a:spcBef>
                <a:spcPts val="0"/>
              </a:spcBef>
              <a:spcAft>
                <a:spcPts val="0"/>
              </a:spcAft>
              <a:buNone/>
            </a:pPr>
            <a:r>
              <a:rPr lang="en" sz="1800" u="sng">
                <a:solidFill>
                  <a:srgbClr val="1155CC"/>
                </a:solidFill>
                <a:latin typeface="Open Sans Light"/>
                <a:ea typeface="Open Sans Light"/>
                <a:cs typeface="Open Sans Light"/>
                <a:sym typeface="Open Sans Light"/>
                <a:hlinkClick r:id="rId5"/>
              </a:rPr>
              <a:t>https://ga-dev-tools.appspot.com/campaign-url-builder/</a:t>
            </a:r>
            <a:endParaRPr sz="180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46"/>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02B3E4"/>
                </a:solidFill>
                <a:latin typeface="Open Sans Light"/>
                <a:ea typeface="Open Sans Light"/>
                <a:cs typeface="Open Sans Light"/>
                <a:sym typeface="Open Sans Light"/>
              </a:rPr>
              <a:t>Building a URL that Contains UTM Tags</a:t>
            </a:r>
            <a:endParaRPr>
              <a:solidFill>
                <a:srgbClr val="02B3E4"/>
              </a:solidFill>
              <a:latin typeface="Open Sans Light"/>
              <a:ea typeface="Open Sans Light"/>
              <a:cs typeface="Open Sans Light"/>
              <a:sym typeface="Open Sans Light"/>
            </a:endParaRPr>
          </a:p>
        </p:txBody>
      </p:sp>
      <p:sp>
        <p:nvSpPr>
          <p:cNvPr id="200" name="Google Shape;200;p46"/>
          <p:cNvSpPr txBox="1">
            <a:spLocks noGrp="1"/>
          </p:cNvSpPr>
          <p:nvPr>
            <p:ph type="body" idx="1"/>
          </p:nvPr>
        </p:nvSpPr>
        <p:spPr>
          <a:xfrm>
            <a:off x="264900" y="1951450"/>
            <a:ext cx="7242600" cy="73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Open Sans Light"/>
                <a:ea typeface="Open Sans Light"/>
                <a:cs typeface="Open Sans Light"/>
                <a:sym typeface="Open Sans Light"/>
              </a:rPr>
              <a:t>Based on the information provided, the URL below contains the UTM tags required to track the following elements for this campaign:</a:t>
            </a:r>
            <a:endParaRPr sz="2200" dirty="0">
              <a:latin typeface="Open Sans Light"/>
              <a:ea typeface="Open Sans Light"/>
              <a:cs typeface="Open Sans Light"/>
              <a:sym typeface="Open Sans Light"/>
            </a:endParaRPr>
          </a:p>
          <a:p>
            <a:pPr marL="0" lvl="0" indent="0" algn="l" rtl="0">
              <a:spcBef>
                <a:spcPts val="0"/>
              </a:spcBef>
              <a:spcAft>
                <a:spcPts val="0"/>
              </a:spcAft>
              <a:buNone/>
            </a:pPr>
            <a:endParaRPr sz="2400" dirty="0">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Website URL:  (you can use your own or the google merchandise store)  </a:t>
            </a:r>
            <a:r>
              <a:rPr lang="en" sz="2000" i="1" dirty="0">
                <a:solidFill>
                  <a:srgbClr val="2E3D49"/>
                </a:solidFill>
                <a:latin typeface="Open Sans Light"/>
                <a:ea typeface="Open Sans Light"/>
                <a:cs typeface="Open Sans Light"/>
                <a:sym typeface="Open Sans Light"/>
              </a:rPr>
              <a:t>https://www.googlemerchandisestore.com/</a:t>
            </a:r>
            <a:endParaRPr sz="2000" i="1" dirty="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Source: facebook</a:t>
            </a:r>
            <a:endParaRPr sz="2000" dirty="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Medium: banner</a:t>
            </a:r>
            <a:endParaRPr sz="2000" dirty="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Name: spring_promo</a:t>
            </a:r>
            <a:endParaRPr sz="2000" dirty="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Content: first_ad</a:t>
            </a:r>
            <a:endParaRPr sz="2000" dirty="0">
              <a:solidFill>
                <a:srgbClr val="2E3D49"/>
              </a:solidFill>
              <a:latin typeface="Open Sans Light"/>
              <a:ea typeface="Open Sans Light"/>
              <a:cs typeface="Open Sans Light"/>
              <a:sym typeface="Open Sans Light"/>
            </a:endParaRPr>
          </a:p>
          <a:p>
            <a:pPr marL="914400" lvl="1" indent="-355600" algn="l" rtl="0">
              <a:spcBef>
                <a:spcPts val="0"/>
              </a:spcBef>
              <a:spcAft>
                <a:spcPts val="0"/>
              </a:spcAft>
              <a:buClr>
                <a:srgbClr val="2E3D49"/>
              </a:buClr>
              <a:buSzPts val="2000"/>
              <a:buFont typeface="Open Sans Light"/>
              <a:buAutoNum type="alphaLcParenR"/>
            </a:pPr>
            <a:r>
              <a:rPr lang="en" sz="2000" dirty="0">
                <a:solidFill>
                  <a:srgbClr val="2E3D49"/>
                </a:solidFill>
                <a:latin typeface="Open Sans Light"/>
                <a:ea typeface="Open Sans Light"/>
                <a:cs typeface="Open Sans Light"/>
                <a:sym typeface="Open Sans Light"/>
              </a:rPr>
              <a:t>Campaign Term(s): shirts, </a:t>
            </a:r>
            <a:r>
              <a:rPr lang="en" sz="2000" dirty="0" smtClean="0">
                <a:solidFill>
                  <a:srgbClr val="2E3D49"/>
                </a:solidFill>
                <a:latin typeface="Open Sans Light"/>
                <a:ea typeface="Open Sans Light"/>
                <a:cs typeface="Open Sans Light"/>
                <a:sym typeface="Open Sans Light"/>
              </a:rPr>
              <a:t>office_products</a:t>
            </a:r>
          </a:p>
          <a:p>
            <a:pPr marL="558800" lvl="1" indent="0" algn="l" rtl="0">
              <a:spcBef>
                <a:spcPts val="0"/>
              </a:spcBef>
              <a:spcAft>
                <a:spcPts val="0"/>
              </a:spcAft>
              <a:buClr>
                <a:srgbClr val="2E3D49"/>
              </a:buClr>
              <a:buSzPts val="2000"/>
              <a:buNone/>
            </a:pPr>
            <a:endParaRPr sz="2000" dirty="0">
              <a:solidFill>
                <a:srgbClr val="2E3D49"/>
              </a:solidFill>
              <a:latin typeface="Open Sans Light"/>
              <a:ea typeface="Open Sans Light"/>
              <a:cs typeface="Open Sans Light"/>
              <a:sym typeface="Open Sans Light"/>
            </a:endParaRPr>
          </a:p>
          <a:p>
            <a:pPr marL="0" lvl="0" indent="0" algn="l" rtl="0">
              <a:spcBef>
                <a:spcPts val="0"/>
              </a:spcBef>
              <a:spcAft>
                <a:spcPts val="0"/>
              </a:spcAft>
              <a:buNone/>
            </a:pPr>
            <a:endParaRPr sz="2000" dirty="0">
              <a:solidFill>
                <a:srgbClr val="2E3D49"/>
              </a:solidFill>
              <a:latin typeface="Open Sans Light"/>
              <a:ea typeface="Open Sans Light"/>
              <a:cs typeface="Open Sans Light"/>
              <a:sym typeface="Open Sans Light"/>
            </a:endParaRPr>
          </a:p>
          <a:p>
            <a:pPr marL="0" lvl="0" indent="0">
              <a:buNone/>
            </a:pPr>
            <a:r>
              <a:rPr lang="en-US" sz="2000" dirty="0">
                <a:solidFill>
                  <a:srgbClr val="2E3D49"/>
                </a:solidFill>
                <a:latin typeface="Open Sans Light"/>
                <a:ea typeface="Open Sans Light"/>
                <a:cs typeface="Open Sans Light"/>
                <a:sym typeface="Open Sans Light"/>
              </a:rPr>
              <a:t>http://www.googlemerchandisestore.com/?utm_source=facebook&amp;utm_medium=banner&amp;utm_term=shirts%2C%2Boffice_products&amp;utm_content=first_ad&amp;utm_campaign=spring_promo</a:t>
            </a:r>
            <a:endParaRPr sz="2000" dirty="0">
              <a:solidFill>
                <a:srgbClr val="2E3D49"/>
              </a:solidFill>
              <a:latin typeface="Open Sans Light"/>
              <a:ea typeface="Open Sans Light"/>
              <a:cs typeface="Open Sans Light"/>
              <a:sym typeface="Open Sans Light"/>
            </a:endParaRPr>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47"/>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Creating a Custom Channel Grouping</a:t>
            </a:r>
            <a:endParaRPr sz="3600">
              <a:solidFill>
                <a:srgbClr val="FAFBFC"/>
              </a:solidFill>
              <a:latin typeface="Open Sans"/>
              <a:ea typeface="Open Sans"/>
              <a:cs typeface="Open Sans"/>
              <a:sym typeface="Open Sans"/>
            </a:endParaRPr>
          </a:p>
        </p:txBody>
      </p:sp>
      <p:sp>
        <p:nvSpPr>
          <p:cNvPr id="206" name="Google Shape;206;p47"/>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
        <p:nvSpPr>
          <p:cNvPr id="211" name="Google Shape;211;p48"/>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Creating A Custom Channel Grouping</a:t>
            </a:r>
            <a:endParaRPr sz="3200">
              <a:solidFill>
                <a:srgbClr val="02B3E4"/>
              </a:solidFill>
              <a:latin typeface="Open Sans Light"/>
              <a:ea typeface="Open Sans Light"/>
              <a:cs typeface="Open Sans Light"/>
              <a:sym typeface="Open Sans Light"/>
            </a:endParaRPr>
          </a:p>
        </p:txBody>
      </p:sp>
      <p:sp>
        <p:nvSpPr>
          <p:cNvPr id="212" name="Google Shape;212;p48"/>
          <p:cNvSpPr txBox="1">
            <a:spLocks noGrp="1"/>
          </p:cNvSpPr>
          <p:nvPr>
            <p:ph type="body" idx="1"/>
          </p:nvPr>
        </p:nvSpPr>
        <p:spPr>
          <a:xfrm>
            <a:off x="264900" y="1951450"/>
            <a:ext cx="7242600" cy="6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latin typeface="Open Sans Light"/>
                <a:ea typeface="Open Sans Light"/>
                <a:cs typeface="Open Sans Light"/>
                <a:sym typeface="Open Sans Light"/>
              </a:rPr>
              <a:t>The CMO of the Google Merchandise Store now wants to track channels more granularly, to align with marketing tactics. Specifically, she’s interested in looking at referrals from Googleplex and YouTube and their impact on the store.  </a:t>
            </a:r>
            <a:endParaRPr sz="2000" dirty="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endParaRPr sz="2000" dirty="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r>
              <a:rPr lang="en" sz="2000" dirty="0">
                <a:solidFill>
                  <a:srgbClr val="000000"/>
                </a:solidFill>
                <a:latin typeface="Open Sans Light"/>
                <a:ea typeface="Open Sans Light"/>
                <a:cs typeface="Open Sans Light"/>
                <a:sym typeface="Open Sans Light"/>
              </a:rPr>
              <a:t>Using the Google Merchandise Store Demo Account:</a:t>
            </a:r>
            <a:endParaRPr sz="2000" dirty="0">
              <a:solidFill>
                <a:srgbClr val="000000"/>
              </a:solidFill>
              <a:latin typeface="Open Sans Light"/>
              <a:ea typeface="Open Sans Light"/>
              <a:cs typeface="Open Sans Light"/>
              <a:sym typeface="Open Sans Light"/>
            </a:endParaRPr>
          </a:p>
          <a:p>
            <a:pPr marL="457200" lvl="0" indent="-355600" algn="l" rtl="0">
              <a:spcBef>
                <a:spcPts val="0"/>
              </a:spcBef>
              <a:spcAft>
                <a:spcPts val="0"/>
              </a:spcAft>
              <a:buClr>
                <a:srgbClr val="000000"/>
              </a:buClr>
              <a:buSzPts val="2000"/>
              <a:buFont typeface="Open Sans Light"/>
              <a:buChar char="●"/>
            </a:pPr>
            <a:r>
              <a:rPr lang="en" sz="2000" dirty="0">
                <a:solidFill>
                  <a:srgbClr val="000000"/>
                </a:solidFill>
                <a:latin typeface="Open Sans Light"/>
                <a:ea typeface="Open Sans Light"/>
                <a:cs typeface="Open Sans Light"/>
                <a:sym typeface="Open Sans Light"/>
              </a:rPr>
              <a:t>Create a custom channel grouping, in the Test View, that contains only referrals from sources that contain </a:t>
            </a:r>
            <a:r>
              <a:rPr lang="en" sz="2000" i="1" dirty="0">
                <a:solidFill>
                  <a:srgbClr val="000000"/>
                </a:solidFill>
                <a:latin typeface="Open Sans Light"/>
                <a:ea typeface="Open Sans Light"/>
                <a:cs typeface="Open Sans Light"/>
                <a:sym typeface="Open Sans Light"/>
              </a:rPr>
              <a:t>googleplex.com</a:t>
            </a:r>
            <a:r>
              <a:rPr lang="en" sz="2000" dirty="0">
                <a:solidFill>
                  <a:srgbClr val="000000"/>
                </a:solidFill>
                <a:latin typeface="Open Sans Light"/>
                <a:ea typeface="Open Sans Light"/>
                <a:cs typeface="Open Sans Light"/>
                <a:sym typeface="Open Sans Light"/>
              </a:rPr>
              <a:t> and </a:t>
            </a:r>
            <a:r>
              <a:rPr lang="en" sz="2000" i="1" dirty="0">
                <a:solidFill>
                  <a:srgbClr val="000000"/>
                </a:solidFill>
                <a:latin typeface="Open Sans Light"/>
                <a:ea typeface="Open Sans Light"/>
                <a:cs typeface="Open Sans Light"/>
                <a:sym typeface="Open Sans Light"/>
              </a:rPr>
              <a:t>youtube.com</a:t>
            </a:r>
            <a:r>
              <a:rPr lang="en" sz="2000" dirty="0">
                <a:solidFill>
                  <a:srgbClr val="000000"/>
                </a:solidFill>
                <a:latin typeface="Open Sans Light"/>
                <a:ea typeface="Open Sans Light"/>
                <a:cs typeface="Open Sans Light"/>
                <a:sym typeface="Open Sans Light"/>
              </a:rPr>
              <a:t>.  </a:t>
            </a:r>
            <a:endParaRPr sz="2000" dirty="0">
              <a:solidFill>
                <a:srgbClr val="000000"/>
              </a:solidFill>
              <a:latin typeface="Open Sans Light"/>
              <a:ea typeface="Open Sans Light"/>
              <a:cs typeface="Open Sans Light"/>
              <a:sym typeface="Open Sans Light"/>
            </a:endParaRPr>
          </a:p>
          <a:p>
            <a:pPr marL="457200" lvl="0" indent="-355600" algn="l" rtl="0">
              <a:spcBef>
                <a:spcPts val="0"/>
              </a:spcBef>
              <a:spcAft>
                <a:spcPts val="0"/>
              </a:spcAft>
              <a:buClr>
                <a:srgbClr val="000000"/>
              </a:buClr>
              <a:buSzPts val="2000"/>
              <a:buFont typeface="Open Sans Light"/>
              <a:buChar char="●"/>
            </a:pPr>
            <a:r>
              <a:rPr lang="en" sz="2000" dirty="0">
                <a:solidFill>
                  <a:srgbClr val="000000"/>
                </a:solidFill>
                <a:latin typeface="Open Sans Light"/>
                <a:ea typeface="Open Sans Light"/>
                <a:cs typeface="Open Sans Light"/>
                <a:sym typeface="Open Sans Light"/>
              </a:rPr>
              <a:t>Name the custom channel grouping </a:t>
            </a:r>
            <a:r>
              <a:rPr lang="en" sz="2000" i="1" dirty="0">
                <a:solidFill>
                  <a:srgbClr val="000000"/>
                </a:solidFill>
                <a:latin typeface="Open Sans Light"/>
                <a:ea typeface="Open Sans Light"/>
                <a:cs typeface="Open Sans Light"/>
                <a:sym typeface="Open Sans Light"/>
              </a:rPr>
              <a:t>Specialized Referrals.  </a:t>
            </a:r>
            <a:endParaRPr sz="2000" i="1" dirty="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endParaRPr sz="2000" dirty="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r>
              <a:rPr lang="en" sz="2000" dirty="0">
                <a:solidFill>
                  <a:srgbClr val="000000"/>
                </a:solidFill>
                <a:latin typeface="Open Sans Light"/>
                <a:ea typeface="Open Sans Light"/>
                <a:cs typeface="Open Sans Light"/>
                <a:sym typeface="Open Sans Light"/>
              </a:rPr>
              <a:t>On the next slide, provide a screenshot showing how you configured the </a:t>
            </a:r>
            <a:r>
              <a:rPr lang="en" sz="2000" i="1" dirty="0">
                <a:solidFill>
                  <a:srgbClr val="000000"/>
                </a:solidFill>
                <a:latin typeface="Open Sans Light"/>
                <a:ea typeface="Open Sans Light"/>
                <a:cs typeface="Open Sans Light"/>
                <a:sym typeface="Open Sans Light"/>
              </a:rPr>
              <a:t>googleplex.com referral channel</a:t>
            </a:r>
            <a:r>
              <a:rPr lang="en" sz="2000" dirty="0">
                <a:solidFill>
                  <a:srgbClr val="000000"/>
                </a:solidFill>
                <a:latin typeface="Open Sans Light"/>
                <a:ea typeface="Open Sans Light"/>
                <a:cs typeface="Open Sans Light"/>
                <a:sym typeface="Open Sans Light"/>
              </a:rPr>
              <a:t>.  </a:t>
            </a:r>
            <a:endParaRPr sz="2000" dirty="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endParaRPr sz="2000" dirty="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r>
              <a:rPr lang="en" sz="2000" dirty="0">
                <a:solidFill>
                  <a:srgbClr val="000000"/>
                </a:solidFill>
                <a:latin typeface="Open Sans Light"/>
                <a:ea typeface="Open Sans Light"/>
                <a:cs typeface="Open Sans Light"/>
                <a:sym typeface="Open Sans Light"/>
              </a:rPr>
              <a:t>On the slide after that, provide a screenshot showing how you configured the </a:t>
            </a:r>
            <a:r>
              <a:rPr lang="en" sz="2000" i="1" dirty="0">
                <a:solidFill>
                  <a:srgbClr val="000000"/>
                </a:solidFill>
                <a:latin typeface="Open Sans Light"/>
                <a:ea typeface="Open Sans Light"/>
                <a:cs typeface="Open Sans Light"/>
                <a:sym typeface="Open Sans Light"/>
              </a:rPr>
              <a:t>youtube.com</a:t>
            </a:r>
            <a:r>
              <a:rPr lang="en" sz="2000" dirty="0">
                <a:solidFill>
                  <a:srgbClr val="000000"/>
                </a:solidFill>
                <a:latin typeface="Open Sans Light"/>
                <a:ea typeface="Open Sans Light"/>
                <a:cs typeface="Open Sans Light"/>
                <a:sym typeface="Open Sans Light"/>
              </a:rPr>
              <a:t> referral source.</a:t>
            </a:r>
            <a:endParaRPr sz="2000" dirty="0">
              <a:solidFill>
                <a:srgbClr val="000000"/>
              </a:solidFill>
              <a:latin typeface="Open Sans Light"/>
              <a:ea typeface="Open Sans Light"/>
              <a:cs typeface="Open Sans Light"/>
              <a:sym typeface="Open Sans Light"/>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Clr>
                <a:srgbClr val="000000"/>
              </a:buClr>
              <a:buSzPts val="1100"/>
              <a:buFont typeface="Arial"/>
              <a:buNone/>
            </a:pP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endParaRPr sz="2000" dirty="0">
              <a:latin typeface="Open Sans Light"/>
              <a:ea typeface="Open Sans Light"/>
              <a:cs typeface="Open Sans Light"/>
              <a:sym typeface="Open Sans Light"/>
            </a:endParaRPr>
          </a:p>
          <a:p>
            <a:pPr marL="0" lvl="0" indent="0" algn="l" rtl="0">
              <a:spcBef>
                <a:spcPts val="0"/>
              </a:spcBef>
              <a:spcAft>
                <a:spcPts val="0"/>
              </a:spcAft>
              <a:buNone/>
            </a:pPr>
            <a:endParaRPr sz="2000" dirty="0"/>
          </a:p>
          <a:p>
            <a:pPr marL="0" lvl="0" indent="0" algn="l" rtl="0">
              <a:spcBef>
                <a:spcPts val="1600"/>
              </a:spcBef>
              <a:spcAft>
                <a:spcPts val="160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49"/>
          <p:cNvSpPr txBox="1">
            <a:spLocks noGrp="1"/>
          </p:cNvSpPr>
          <p:nvPr>
            <p:ph type="title"/>
          </p:nvPr>
        </p:nvSpPr>
        <p:spPr>
          <a:xfrm>
            <a:off x="264900" y="1382225"/>
            <a:ext cx="7242600" cy="935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i="1">
                <a:solidFill>
                  <a:srgbClr val="02B3E4"/>
                </a:solidFill>
                <a:latin typeface="Open Sans Light"/>
                <a:ea typeface="Open Sans Light"/>
                <a:cs typeface="Open Sans Light"/>
                <a:sym typeface="Open Sans Light"/>
              </a:rPr>
              <a:t>googleplex.com </a:t>
            </a:r>
            <a:r>
              <a:rPr lang="en" sz="3200">
                <a:solidFill>
                  <a:srgbClr val="02B3E4"/>
                </a:solidFill>
                <a:latin typeface="Open Sans Light"/>
                <a:ea typeface="Open Sans Light"/>
                <a:cs typeface="Open Sans Light"/>
                <a:sym typeface="Open Sans Light"/>
              </a:rPr>
              <a:t>Referral Channel</a:t>
            </a:r>
            <a:endParaRPr sz="3200">
              <a:solidFill>
                <a:srgbClr val="02B3E4"/>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endParaRPr sz="3200">
              <a:solidFill>
                <a:srgbClr val="02B3E4"/>
              </a:solidFill>
              <a:latin typeface="Open Sans Light"/>
              <a:ea typeface="Open Sans Light"/>
              <a:cs typeface="Open Sans Light"/>
              <a:sym typeface="Open Sans Light"/>
            </a:endParaRPr>
          </a:p>
        </p:txBody>
      </p:sp>
      <p:sp>
        <p:nvSpPr>
          <p:cNvPr id="218" name="Google Shape;218;p49"/>
          <p:cNvSpPr txBox="1">
            <a:spLocks noGrp="1"/>
          </p:cNvSpPr>
          <p:nvPr>
            <p:ph type="body" idx="1"/>
          </p:nvPr>
        </p:nvSpPr>
        <p:spPr>
          <a:xfrm>
            <a:off x="264900" y="1951450"/>
            <a:ext cx="7242600" cy="73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solidFill>
                <a:srgbClr val="000000"/>
              </a:solidFill>
            </a:endParaRPr>
          </a:p>
          <a:p>
            <a:pPr marL="0" lvl="0" indent="0" algn="l" rtl="0">
              <a:spcBef>
                <a:spcPts val="0"/>
              </a:spcBef>
              <a:spcAft>
                <a:spcPts val="0"/>
              </a:spcAft>
              <a:buNone/>
            </a:pPr>
            <a:endParaRPr sz="2000">
              <a:latin typeface="Open Sans Light"/>
              <a:ea typeface="Open Sans Light"/>
              <a:cs typeface="Open Sans Light"/>
              <a:sym typeface="Open Sans Light"/>
            </a:endParaRPr>
          </a:p>
          <a:p>
            <a:pPr marL="0" lvl="0" indent="0" algn="l" rtl="0">
              <a:spcBef>
                <a:spcPts val="0"/>
              </a:spcBef>
              <a:spcAft>
                <a:spcPts val="0"/>
              </a:spcAft>
              <a:buNone/>
            </a:pPr>
            <a:endParaRPr sz="2000"/>
          </a:p>
          <a:p>
            <a:pPr marL="0" lvl="0" indent="0" algn="l" rtl="0">
              <a:spcBef>
                <a:spcPts val="1600"/>
              </a:spcBef>
              <a:spcAft>
                <a:spcPts val="1600"/>
              </a:spcAft>
              <a:buNone/>
            </a:pPr>
            <a:endParaRPr sz="2000"/>
          </a:p>
        </p:txBody>
      </p:sp>
      <p:pic>
        <p:nvPicPr>
          <p:cNvPr id="3" name="Picture 2"/>
          <p:cNvPicPr>
            <a:picLocks noChangeAspect="1"/>
          </p:cNvPicPr>
          <p:nvPr/>
        </p:nvPicPr>
        <p:blipFill>
          <a:blip r:embed="rId4"/>
          <a:stretch>
            <a:fillRect/>
          </a:stretch>
        </p:blipFill>
        <p:spPr>
          <a:xfrm>
            <a:off x="0" y="1951450"/>
            <a:ext cx="7772400" cy="609309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2961</TotalTime>
  <Words>970</Words>
  <Application>Microsoft Office PowerPoint</Application>
  <PresentationFormat>Custom</PresentationFormat>
  <Paragraphs>147</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Helvetica Neue</vt:lpstr>
      <vt:lpstr>Arial</vt:lpstr>
      <vt:lpstr>Open Sans Light</vt:lpstr>
      <vt:lpstr>Open Sans SemiBold</vt:lpstr>
      <vt:lpstr>Open Sans</vt:lpstr>
      <vt:lpstr>Simple Light</vt:lpstr>
      <vt:lpstr>Simple Light</vt:lpstr>
      <vt:lpstr>PowerPoint Presentation</vt:lpstr>
      <vt:lpstr>Part One:  UTM Tagging </vt:lpstr>
      <vt:lpstr>Decoding a URL that Contains UTM Tags</vt:lpstr>
      <vt:lpstr>Decoding a URL that Contains UTM Tags</vt:lpstr>
      <vt:lpstr>Building a URL that Contains UTM Tags</vt:lpstr>
      <vt:lpstr>Building a URL that Contains UTM Tags</vt:lpstr>
      <vt:lpstr>Part Two:  Creating a Custom Channel Grouping</vt:lpstr>
      <vt:lpstr>Creating A Custom Channel Grouping</vt:lpstr>
      <vt:lpstr>googleplex.com Referral Channel </vt:lpstr>
      <vt:lpstr>youtube.com Referral Channel </vt:lpstr>
      <vt:lpstr>Applying A Custom Channel Grouping</vt:lpstr>
      <vt:lpstr>Applying A Custom Channel Grouping </vt:lpstr>
      <vt:lpstr>Part Three:  Conversions &amp; Channel Performance</vt:lpstr>
      <vt:lpstr>Conversions &amp; Channel Performance</vt:lpstr>
      <vt:lpstr>Conversions &amp; Channel Performance</vt:lpstr>
      <vt:lpstr>Conversions &amp; Channel Performance</vt:lpstr>
      <vt:lpstr>Worst Performer in Each Model (based on Conversion Value) – Social Network</vt:lpstr>
      <vt:lpstr>Best Performer in Last Non-Direct Click Model (based on Conversions) - Referral</vt:lpstr>
      <vt:lpstr>Part Four:  Ecommerce Reports</vt:lpstr>
      <vt:lpstr>Identifying Ecommerce Elements in Standard Reports</vt:lpstr>
      <vt:lpstr>Sales Tax Collected:   August 9th, 2018</vt:lpstr>
      <vt:lpstr>Total Number of Transactions:  August 22, 2018 - 34</vt:lpstr>
      <vt:lpstr>Quantity of Items Sold:  August 12-18, 2018 – 2,773 items</vt:lpstr>
      <vt:lpstr>Project 3:  ANND Portfolio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Mr.wael</dc:creator>
  <cp:lastModifiedBy>Windows User</cp:lastModifiedBy>
  <cp:revision>43</cp:revision>
  <dcterms:modified xsi:type="dcterms:W3CDTF">2019-02-12T16:59:32Z</dcterms:modified>
</cp:coreProperties>
</file>