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67" r:id="rId5"/>
    <p:sldId id="282" r:id="rId6"/>
    <p:sldId id="290" r:id="rId7"/>
    <p:sldId id="289" r:id="rId8"/>
    <p:sldId id="293" r:id="rId9"/>
    <p:sldId id="288" r:id="rId10"/>
    <p:sldId id="287" r:id="rId11"/>
    <p:sldId id="286" r:id="rId12"/>
    <p:sldId id="285" r:id="rId13"/>
    <p:sldId id="284" r:id="rId14"/>
    <p:sldId id="283" r:id="rId15"/>
    <p:sldId id="291" r:id="rId16"/>
    <p:sldId id="279" r:id="rId17"/>
    <p:sldId id="292" r:id="rId18"/>
    <p:sldId id="281"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عنصر نائب للتاريخ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FEFD5F3-671F-425F-AA8B-20CAA9BAA3E6}" type="datetimeFigureOut">
              <a:rPr lang="en-US" smtClean="0"/>
              <a:pPr/>
              <a:t>1/2/2011</a:t>
            </a:fld>
            <a:endParaRPr lang="en-US"/>
          </a:p>
        </p:txBody>
      </p:sp>
      <p:sp>
        <p:nvSpPr>
          <p:cNvPr id="4" name="عنصر نائب لصورة الشريحة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عنصر نائب للملاحظات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عنصر نائب لرقم الشريحة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CE29C3A-1BE5-4994-948D-BC4638668B5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1">
        <a:schemeClr val="bg2"/>
      </p:bgRef>
    </p:bg>
    <p:spTree>
      <p:nvGrpSpPr>
        <p:cNvPr id="1" name=""/>
        <p:cNvGrpSpPr/>
        <p:nvPr/>
      </p:nvGrpSpPr>
      <p:grpSpPr>
        <a:xfrm>
          <a:off x="0" y="0"/>
          <a:ext cx="0" cy="0"/>
          <a:chOff x="0" y="0"/>
          <a:chExt cx="0" cy="0"/>
        </a:xfrm>
      </p:grpSpPr>
      <p:sp>
        <p:nvSpPr>
          <p:cNvPr id="7" name="مستطيل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مستطيل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مستطيل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عنوان 7"/>
          <p:cNvSpPr>
            <a:spLocks noGrp="1"/>
          </p:cNvSpPr>
          <p:nvPr>
            <p:ph type="ctrTitle"/>
          </p:nvPr>
        </p:nvSpPr>
        <p:spPr>
          <a:xfrm>
            <a:off x="2362200" y="4038600"/>
            <a:ext cx="6477000" cy="1828800"/>
          </a:xfrm>
        </p:spPr>
        <p:txBody>
          <a:bodyPr anchor="b"/>
          <a:lstStyle>
            <a:lvl1pPr>
              <a:defRPr cap="all" baseline="0"/>
            </a:lvl1pPr>
          </a:lstStyle>
          <a:p>
            <a:r>
              <a:rPr kumimoji="0" lang="ar-SA" smtClean="0"/>
              <a:t>انقر لتحرير نمط العنوان الرئيسي</a:t>
            </a:r>
            <a:endParaRPr kumimoji="0" lang="en-US"/>
          </a:p>
        </p:txBody>
      </p:sp>
      <p:sp>
        <p:nvSpPr>
          <p:cNvPr id="9" name="عنوان فرعي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28" name="عنصر نائب للتاريخ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2792821-DCC1-4DE8-8A7C-31EAB52F10DB}" type="datetime1">
              <a:rPr lang="en-US" smtClean="0"/>
              <a:pPr/>
              <a:t>1/2/2011</a:t>
            </a:fld>
            <a:endParaRPr lang="en-US"/>
          </a:p>
        </p:txBody>
      </p:sp>
      <p:sp>
        <p:nvSpPr>
          <p:cNvPr id="17" name="عنصر نائب للتذييل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Hasan AbuMeteir</a:t>
            </a:r>
            <a:endParaRPr lang="en-US"/>
          </a:p>
        </p:txBody>
      </p:sp>
      <p:sp>
        <p:nvSpPr>
          <p:cNvPr id="29" name="عنصر نائب لرقم الشريحة 28"/>
          <p:cNvSpPr>
            <a:spLocks noGrp="1"/>
          </p:cNvSpPr>
          <p:nvPr>
            <p:ph type="sldNum" sz="quarter" idx="12"/>
          </p:nvPr>
        </p:nvSpPr>
        <p:spPr>
          <a:xfrm>
            <a:off x="8001000" y="228600"/>
            <a:ext cx="838200" cy="381000"/>
          </a:xfrm>
        </p:spPr>
        <p:txBody>
          <a:bodyPr/>
          <a:lstStyle>
            <a:lvl1pPr>
              <a:defRPr>
                <a:solidFill>
                  <a:schemeClr val="tx2"/>
                </a:solidFill>
              </a:defRPr>
            </a:lvl1pPr>
          </a:lstStyle>
          <a:p>
            <a:fld id="{33F9E3C6-EDDB-48E6-97F1-7F22C36935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839D1757-25FE-439F-8F06-032140F6E243}" type="datetime1">
              <a:rPr lang="en-US" smtClean="0"/>
              <a:pPr/>
              <a:t>1/2/2011</a:t>
            </a:fld>
            <a:endParaRPr lang="en-US"/>
          </a:p>
        </p:txBody>
      </p:sp>
      <p:sp>
        <p:nvSpPr>
          <p:cNvPr id="5" name="عنصر نائب للتذييل 4"/>
          <p:cNvSpPr>
            <a:spLocks noGrp="1"/>
          </p:cNvSpPr>
          <p:nvPr>
            <p:ph type="ftr" sz="quarter" idx="11"/>
          </p:nvPr>
        </p:nvSpPr>
        <p:spPr/>
        <p:txBody>
          <a:bodyPr/>
          <a:lstStyle/>
          <a:p>
            <a:r>
              <a:rPr lang="en-US" smtClean="0"/>
              <a:t>Hasan AbuMeteir</a:t>
            </a:r>
            <a:endParaRPr lang="en-US"/>
          </a:p>
        </p:txBody>
      </p:sp>
      <p:sp>
        <p:nvSpPr>
          <p:cNvPr id="6" name="عنصر نائب لرقم الشريحة 5"/>
          <p:cNvSpPr>
            <a:spLocks noGrp="1"/>
          </p:cNvSpPr>
          <p:nvPr>
            <p:ph type="sldNum" sz="quarter" idx="12"/>
          </p:nvPr>
        </p:nvSpPr>
        <p:spPr/>
        <p:txBody>
          <a:bodyPr/>
          <a:lstStyle/>
          <a:p>
            <a:fld id="{33F9E3C6-EDDB-48E6-97F1-7F22C36935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bg>
      <p:bgRef idx="1001">
        <a:schemeClr val="bg1"/>
      </p:bgRef>
    </p:bg>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553200" y="609600"/>
            <a:ext cx="2057400" cy="5516563"/>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609600"/>
            <a:ext cx="5562600" cy="5516564"/>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a:xfrm>
            <a:off x="6553200" y="6248402"/>
            <a:ext cx="2209800" cy="365125"/>
          </a:xfrm>
        </p:spPr>
        <p:txBody>
          <a:bodyPr/>
          <a:lstStyle/>
          <a:p>
            <a:fld id="{CEF3C93F-E5D0-4A29-BD53-63CEEEFB110F}" type="datetime1">
              <a:rPr lang="en-US" smtClean="0"/>
              <a:pPr/>
              <a:t>1/2/2011</a:t>
            </a:fld>
            <a:endParaRPr lang="en-US"/>
          </a:p>
        </p:txBody>
      </p:sp>
      <p:sp>
        <p:nvSpPr>
          <p:cNvPr id="5" name="عنصر نائب للتذييل 4"/>
          <p:cNvSpPr>
            <a:spLocks noGrp="1"/>
          </p:cNvSpPr>
          <p:nvPr>
            <p:ph type="ftr" sz="quarter" idx="11"/>
          </p:nvPr>
        </p:nvSpPr>
        <p:spPr>
          <a:xfrm>
            <a:off x="457201" y="6248207"/>
            <a:ext cx="5573483" cy="365125"/>
          </a:xfrm>
        </p:spPr>
        <p:txBody>
          <a:bodyPr/>
          <a:lstStyle/>
          <a:p>
            <a:r>
              <a:rPr lang="en-US" smtClean="0"/>
              <a:t>Hasan AbuMeteir</a:t>
            </a:r>
            <a:endParaRPr lang="en-US"/>
          </a:p>
        </p:txBody>
      </p:sp>
      <p:sp>
        <p:nvSpPr>
          <p:cNvPr id="7" name="مستطيل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مستطيل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مستطيل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عنصر نائب لرقم الشريحة 5"/>
          <p:cNvSpPr>
            <a:spLocks noGrp="1"/>
          </p:cNvSpPr>
          <p:nvPr>
            <p:ph type="sldNum" sz="quarter" idx="12"/>
          </p:nvPr>
        </p:nvSpPr>
        <p:spPr>
          <a:xfrm rot="5400000">
            <a:off x="5989638" y="144462"/>
            <a:ext cx="533400" cy="244476"/>
          </a:xfrm>
        </p:spPr>
        <p:txBody>
          <a:bodyPr/>
          <a:lstStyle/>
          <a:p>
            <a:fld id="{33F9E3C6-EDDB-48E6-97F1-7F22C36935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12648" y="228600"/>
            <a:ext cx="8153400" cy="990600"/>
          </a:xfrm>
        </p:spPr>
        <p:txBody>
          <a:bodyPr/>
          <a:lstStyle/>
          <a:p>
            <a:r>
              <a:rPr kumimoji="0" lang="ar-SA" smtClean="0"/>
              <a:t>انقر لتحرير نمط العنوان الرئيسي</a:t>
            </a:r>
            <a:endParaRPr kumimoji="0" lang="en-US"/>
          </a:p>
        </p:txBody>
      </p:sp>
      <p:sp>
        <p:nvSpPr>
          <p:cNvPr id="4" name="عنصر نائب للتاريخ 3"/>
          <p:cNvSpPr>
            <a:spLocks noGrp="1"/>
          </p:cNvSpPr>
          <p:nvPr>
            <p:ph type="dt" sz="half" idx="10"/>
          </p:nvPr>
        </p:nvSpPr>
        <p:spPr/>
        <p:txBody>
          <a:bodyPr/>
          <a:lstStyle/>
          <a:p>
            <a:fld id="{D77C10BE-1276-4A3B-AC7A-C570A0654DB1}" type="datetime1">
              <a:rPr lang="en-US" smtClean="0"/>
              <a:pPr/>
              <a:t>1/2/2011</a:t>
            </a:fld>
            <a:endParaRPr lang="en-US"/>
          </a:p>
        </p:txBody>
      </p:sp>
      <p:sp>
        <p:nvSpPr>
          <p:cNvPr id="5" name="عنصر نائب للتذييل 4"/>
          <p:cNvSpPr>
            <a:spLocks noGrp="1"/>
          </p:cNvSpPr>
          <p:nvPr>
            <p:ph type="ftr" sz="quarter" idx="11"/>
          </p:nvPr>
        </p:nvSpPr>
        <p:spPr/>
        <p:txBody>
          <a:bodyPr/>
          <a:lstStyle/>
          <a:p>
            <a:r>
              <a:rPr lang="en-US" smtClean="0"/>
              <a:t>Hasan AbuMeteir</a:t>
            </a:r>
            <a:endParaRPr lang="en-US"/>
          </a:p>
        </p:txBody>
      </p:sp>
      <p:sp>
        <p:nvSpPr>
          <p:cNvPr id="6" name="عنصر نائب لرقم الشريحة 5"/>
          <p:cNvSpPr>
            <a:spLocks noGrp="1"/>
          </p:cNvSpPr>
          <p:nvPr>
            <p:ph type="sldNum" sz="quarter" idx="12"/>
          </p:nvPr>
        </p:nvSpPr>
        <p:spPr/>
        <p:txBody>
          <a:bodyPr/>
          <a:lstStyle>
            <a:lvl1pPr>
              <a:defRPr>
                <a:solidFill>
                  <a:srgbClr val="FFFFFF"/>
                </a:solidFill>
              </a:defRPr>
            </a:lvl1pPr>
          </a:lstStyle>
          <a:p>
            <a:fld id="{33F9E3C6-EDDB-48E6-97F1-7F22C3693577}" type="slidenum">
              <a:rPr lang="en-US" smtClean="0"/>
              <a:pPr/>
              <a:t>‹#›</a:t>
            </a:fld>
            <a:endParaRPr lang="en-US"/>
          </a:p>
        </p:txBody>
      </p:sp>
      <p:sp>
        <p:nvSpPr>
          <p:cNvPr id="8" name="عنصر نائب للمحتوى 7"/>
          <p:cNvSpPr>
            <a:spLocks noGrp="1"/>
          </p:cNvSpPr>
          <p:nvPr>
            <p:ph sz="quarter" idx="1"/>
          </p:nvPr>
        </p:nvSpPr>
        <p:spPr>
          <a:xfrm>
            <a:off x="612648" y="1600200"/>
            <a:ext cx="8153400" cy="44958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3">
        <a:schemeClr val="bg1"/>
      </p:bgRef>
    </p:bg>
    <p:spTree>
      <p:nvGrpSpPr>
        <p:cNvPr id="1" name=""/>
        <p:cNvGrpSpPr/>
        <p:nvPr/>
      </p:nvGrpSpPr>
      <p:grpSpPr>
        <a:xfrm>
          <a:off x="0" y="0"/>
          <a:ext cx="0" cy="0"/>
          <a:chOff x="0" y="0"/>
          <a:chExt cx="0" cy="0"/>
        </a:xfrm>
      </p:grpSpPr>
      <p:sp>
        <p:nvSpPr>
          <p:cNvPr id="3" name="عنصر نائب للنص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7" name="مستطيل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مستطيل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مستطيل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عنوان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ar-SA" smtClean="0"/>
              <a:t>انقر لتحرير نمط العنوان الرئيسي</a:t>
            </a:r>
            <a:endParaRPr kumimoji="0" lang="en-US"/>
          </a:p>
        </p:txBody>
      </p:sp>
      <p:sp>
        <p:nvSpPr>
          <p:cNvPr id="12" name="عنصر نائب للتاريخ 11"/>
          <p:cNvSpPr>
            <a:spLocks noGrp="1"/>
          </p:cNvSpPr>
          <p:nvPr>
            <p:ph type="dt" sz="half" idx="10"/>
          </p:nvPr>
        </p:nvSpPr>
        <p:spPr/>
        <p:txBody>
          <a:bodyPr/>
          <a:lstStyle/>
          <a:p>
            <a:fld id="{57F5BAC6-B347-4B93-986D-7DCB6D63DE86}" type="datetime1">
              <a:rPr lang="en-US" smtClean="0"/>
              <a:pPr/>
              <a:t>1/2/2011</a:t>
            </a:fld>
            <a:endParaRPr lang="en-US"/>
          </a:p>
        </p:txBody>
      </p:sp>
      <p:sp>
        <p:nvSpPr>
          <p:cNvPr id="13" name="عنصر نائب لرقم الشريحة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3F9E3C6-EDDB-48E6-97F1-7F22C3693577}" type="slidenum">
              <a:rPr lang="en-US" smtClean="0"/>
              <a:pPr/>
              <a:t>‹#›</a:t>
            </a:fld>
            <a:endParaRPr lang="en-US"/>
          </a:p>
        </p:txBody>
      </p:sp>
      <p:sp>
        <p:nvSpPr>
          <p:cNvPr id="14" name="عنصر نائب للتذييل 13"/>
          <p:cNvSpPr>
            <a:spLocks noGrp="1"/>
          </p:cNvSpPr>
          <p:nvPr>
            <p:ph type="ftr" sz="quarter" idx="12"/>
          </p:nvPr>
        </p:nvSpPr>
        <p:spPr/>
        <p:txBody>
          <a:bodyPr/>
          <a:lstStyle/>
          <a:p>
            <a:r>
              <a:rPr lang="en-US" smtClean="0"/>
              <a:t>Hasan AbuMeteir</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9" name="عنصر نائب للمحتوى 8"/>
          <p:cNvSpPr>
            <a:spLocks noGrp="1"/>
          </p:cNvSpPr>
          <p:nvPr>
            <p:ph sz="quarter" idx="1"/>
          </p:nvPr>
        </p:nvSpPr>
        <p:spPr>
          <a:xfrm>
            <a:off x="609600" y="1589567"/>
            <a:ext cx="388620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1" name="عنصر نائب للمحتوى 10"/>
          <p:cNvSpPr>
            <a:spLocks noGrp="1"/>
          </p:cNvSpPr>
          <p:nvPr>
            <p:ph sz="quarter" idx="2"/>
          </p:nvPr>
        </p:nvSpPr>
        <p:spPr>
          <a:xfrm>
            <a:off x="4844901" y="1589567"/>
            <a:ext cx="388620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8" name="عنصر نائب للتاريخ 7"/>
          <p:cNvSpPr>
            <a:spLocks noGrp="1"/>
          </p:cNvSpPr>
          <p:nvPr>
            <p:ph type="dt" sz="half" idx="15"/>
          </p:nvPr>
        </p:nvSpPr>
        <p:spPr/>
        <p:txBody>
          <a:bodyPr rtlCol="0"/>
          <a:lstStyle/>
          <a:p>
            <a:fld id="{F1BE16C6-0F36-4541-9415-45D2CF5A4A05}" type="datetime1">
              <a:rPr lang="en-US" smtClean="0"/>
              <a:pPr/>
              <a:t>1/2/2011</a:t>
            </a:fld>
            <a:endParaRPr lang="en-US"/>
          </a:p>
        </p:txBody>
      </p:sp>
      <p:sp>
        <p:nvSpPr>
          <p:cNvPr id="10" name="عنصر نائب لرقم الشريحة 9"/>
          <p:cNvSpPr>
            <a:spLocks noGrp="1"/>
          </p:cNvSpPr>
          <p:nvPr>
            <p:ph type="sldNum" sz="quarter" idx="16"/>
          </p:nvPr>
        </p:nvSpPr>
        <p:spPr/>
        <p:txBody>
          <a:bodyPr rtlCol="0"/>
          <a:lstStyle/>
          <a:p>
            <a:fld id="{33F9E3C6-EDDB-48E6-97F1-7F22C3693577}" type="slidenum">
              <a:rPr lang="en-US" smtClean="0"/>
              <a:pPr/>
              <a:t>‹#›</a:t>
            </a:fld>
            <a:endParaRPr lang="en-US"/>
          </a:p>
        </p:txBody>
      </p:sp>
      <p:sp>
        <p:nvSpPr>
          <p:cNvPr id="12" name="عنصر نائب للتذييل 11"/>
          <p:cNvSpPr>
            <a:spLocks noGrp="1"/>
          </p:cNvSpPr>
          <p:nvPr>
            <p:ph type="ftr" sz="quarter" idx="17"/>
          </p:nvPr>
        </p:nvSpPr>
        <p:spPr/>
        <p:txBody>
          <a:bodyPr rtlCol="0"/>
          <a:lstStyle/>
          <a:p>
            <a:r>
              <a:rPr lang="en-US" smtClean="0"/>
              <a:t>Hasan AbuMeteir</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533400" y="273050"/>
            <a:ext cx="8153400" cy="869950"/>
          </a:xfrm>
        </p:spPr>
        <p:txBody>
          <a:bodyPr anchor="ctr"/>
          <a:lstStyle>
            <a:lvl1pPr>
              <a:defRPr/>
            </a:lvl1pPr>
          </a:lstStyle>
          <a:p>
            <a:r>
              <a:rPr kumimoji="0" lang="ar-SA" smtClean="0"/>
              <a:t>انقر لتحرير نمط العنوان الرئيسي</a:t>
            </a:r>
            <a:endParaRPr kumimoji="0" lang="en-US"/>
          </a:p>
        </p:txBody>
      </p:sp>
      <p:sp>
        <p:nvSpPr>
          <p:cNvPr id="11" name="عنصر نائب للمحتوى 10"/>
          <p:cNvSpPr>
            <a:spLocks noGrp="1"/>
          </p:cNvSpPr>
          <p:nvPr>
            <p:ph sz="quarter" idx="2"/>
          </p:nvPr>
        </p:nvSpPr>
        <p:spPr>
          <a:xfrm>
            <a:off x="609600" y="2438400"/>
            <a:ext cx="3886200" cy="35814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3" name="عنصر نائب للمحتوى 12"/>
          <p:cNvSpPr>
            <a:spLocks noGrp="1"/>
          </p:cNvSpPr>
          <p:nvPr>
            <p:ph sz="quarter" idx="4"/>
          </p:nvPr>
        </p:nvSpPr>
        <p:spPr>
          <a:xfrm>
            <a:off x="4800600" y="2438400"/>
            <a:ext cx="3886200" cy="35814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 name="عنصر نائب للتاريخ 9"/>
          <p:cNvSpPr>
            <a:spLocks noGrp="1"/>
          </p:cNvSpPr>
          <p:nvPr>
            <p:ph type="dt" sz="half" idx="15"/>
          </p:nvPr>
        </p:nvSpPr>
        <p:spPr/>
        <p:txBody>
          <a:bodyPr rtlCol="0"/>
          <a:lstStyle/>
          <a:p>
            <a:fld id="{6D69BEE7-E523-4E25-B9B3-D45543F876D3}" type="datetime1">
              <a:rPr lang="en-US" smtClean="0"/>
              <a:pPr/>
              <a:t>1/2/2011</a:t>
            </a:fld>
            <a:endParaRPr lang="en-US"/>
          </a:p>
        </p:txBody>
      </p:sp>
      <p:sp>
        <p:nvSpPr>
          <p:cNvPr id="12" name="عنصر نائب لرقم الشريحة 11"/>
          <p:cNvSpPr>
            <a:spLocks noGrp="1"/>
          </p:cNvSpPr>
          <p:nvPr>
            <p:ph type="sldNum" sz="quarter" idx="16"/>
          </p:nvPr>
        </p:nvSpPr>
        <p:spPr/>
        <p:txBody>
          <a:bodyPr rtlCol="0"/>
          <a:lstStyle/>
          <a:p>
            <a:fld id="{33F9E3C6-EDDB-48E6-97F1-7F22C3693577}" type="slidenum">
              <a:rPr lang="en-US" smtClean="0"/>
              <a:pPr/>
              <a:t>‹#›</a:t>
            </a:fld>
            <a:endParaRPr lang="en-US"/>
          </a:p>
        </p:txBody>
      </p:sp>
      <p:sp>
        <p:nvSpPr>
          <p:cNvPr id="14" name="عنصر نائب للتذييل 13"/>
          <p:cNvSpPr>
            <a:spLocks noGrp="1"/>
          </p:cNvSpPr>
          <p:nvPr>
            <p:ph type="ftr" sz="quarter" idx="17"/>
          </p:nvPr>
        </p:nvSpPr>
        <p:spPr/>
        <p:txBody>
          <a:bodyPr rtlCol="0"/>
          <a:lstStyle/>
          <a:p>
            <a:r>
              <a:rPr lang="en-US" smtClean="0"/>
              <a:t>Hasan AbuMeteir</a:t>
            </a:r>
            <a:endParaRPr lang="en-US"/>
          </a:p>
        </p:txBody>
      </p:sp>
      <p:sp>
        <p:nvSpPr>
          <p:cNvPr id="16" name="عنصر نائب للنص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ar-SA" smtClean="0"/>
              <a:t>انقر لتحرير أنماط النص الرئيسي</a:t>
            </a:r>
          </a:p>
        </p:txBody>
      </p:sp>
      <p:sp>
        <p:nvSpPr>
          <p:cNvPr id="15" name="عنصر نائب للنص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ar-SA" smtClean="0"/>
              <a:t>انقر لتحرير أنماط النص الرئيسي</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3600D1FC-7335-4215-A048-1507884A885B}" type="datetime1">
              <a:rPr lang="en-US" smtClean="0"/>
              <a:pPr/>
              <a:t>1/2/2011</a:t>
            </a:fld>
            <a:endParaRPr lang="en-US"/>
          </a:p>
        </p:txBody>
      </p:sp>
      <p:sp>
        <p:nvSpPr>
          <p:cNvPr id="4" name="عنصر نائب للتذييل 3"/>
          <p:cNvSpPr>
            <a:spLocks noGrp="1"/>
          </p:cNvSpPr>
          <p:nvPr>
            <p:ph type="ftr" sz="quarter" idx="11"/>
          </p:nvPr>
        </p:nvSpPr>
        <p:spPr/>
        <p:txBody>
          <a:bodyPr/>
          <a:lstStyle/>
          <a:p>
            <a:r>
              <a:rPr lang="en-US" smtClean="0"/>
              <a:t>Hasan AbuMeteir</a:t>
            </a:r>
            <a:endParaRPr lang="en-US"/>
          </a:p>
        </p:txBody>
      </p:sp>
      <p:sp>
        <p:nvSpPr>
          <p:cNvPr id="5" name="عنصر نائب لرقم الشريحة 4"/>
          <p:cNvSpPr>
            <a:spLocks noGrp="1"/>
          </p:cNvSpPr>
          <p:nvPr>
            <p:ph type="sldNum" sz="quarter" idx="12"/>
          </p:nvPr>
        </p:nvSpPr>
        <p:spPr/>
        <p:txBody>
          <a:bodyPr/>
          <a:lstStyle>
            <a:lvl1pPr>
              <a:defRPr>
                <a:solidFill>
                  <a:srgbClr val="FFFFFF"/>
                </a:solidFill>
              </a:defRPr>
            </a:lvl1pPr>
          </a:lstStyle>
          <a:p>
            <a:fld id="{33F9E3C6-EDDB-48E6-97F1-7F22C36935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F0789724-DAFF-4988-B23A-41DD3DCE5CBB}" type="datetime1">
              <a:rPr lang="en-US" smtClean="0"/>
              <a:pPr/>
              <a:t>1/2/2011</a:t>
            </a:fld>
            <a:endParaRPr lang="en-US"/>
          </a:p>
        </p:txBody>
      </p:sp>
      <p:sp>
        <p:nvSpPr>
          <p:cNvPr id="3" name="عنصر نائب للتذييل 2"/>
          <p:cNvSpPr>
            <a:spLocks noGrp="1"/>
          </p:cNvSpPr>
          <p:nvPr>
            <p:ph type="ftr" sz="quarter" idx="11"/>
          </p:nvPr>
        </p:nvSpPr>
        <p:spPr/>
        <p:txBody>
          <a:bodyPr/>
          <a:lstStyle/>
          <a:p>
            <a:r>
              <a:rPr lang="en-US" smtClean="0"/>
              <a:t>Hasan AbuMeteir</a:t>
            </a:r>
            <a:endParaRPr lang="en-US"/>
          </a:p>
        </p:txBody>
      </p:sp>
      <p:sp>
        <p:nvSpPr>
          <p:cNvPr id="4" name="عنصر نائب لرقم الشريحة 3"/>
          <p:cNvSpPr>
            <a:spLocks noGrp="1"/>
          </p:cNvSpPr>
          <p:nvPr>
            <p:ph type="sldNum" sz="quarter" idx="12"/>
          </p:nvPr>
        </p:nvSpPr>
        <p:spPr>
          <a:xfrm>
            <a:off x="0" y="6248400"/>
            <a:ext cx="533400" cy="381000"/>
          </a:xfrm>
        </p:spPr>
        <p:txBody>
          <a:bodyPr/>
          <a:lstStyle>
            <a:lvl1pPr>
              <a:defRPr>
                <a:solidFill>
                  <a:schemeClr val="tx2"/>
                </a:solidFill>
              </a:defRPr>
            </a:lvl1pPr>
          </a:lstStyle>
          <a:p>
            <a:fld id="{33F9E3C6-EDDB-48E6-97F1-7F22C36935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09600" y="273050"/>
            <a:ext cx="8077200" cy="869950"/>
          </a:xfrm>
        </p:spPr>
        <p:txBody>
          <a:bodyPr anchor="ctr"/>
          <a:lstStyle>
            <a:lvl1pPr algn="l">
              <a:buNone/>
              <a:defRPr sz="4400" b="0"/>
            </a:lvl1pPr>
          </a:lstStyle>
          <a:p>
            <a:r>
              <a:rPr kumimoji="0" lang="ar-SA" smtClean="0"/>
              <a:t>انقر لتحرير نمط العنوان الرئيسي</a:t>
            </a:r>
            <a:endParaRPr kumimoji="0" lang="en-US"/>
          </a:p>
        </p:txBody>
      </p:sp>
      <p:sp>
        <p:nvSpPr>
          <p:cNvPr id="5" name="عنصر نائب للتاريخ 4"/>
          <p:cNvSpPr>
            <a:spLocks noGrp="1"/>
          </p:cNvSpPr>
          <p:nvPr>
            <p:ph type="dt" sz="half" idx="10"/>
          </p:nvPr>
        </p:nvSpPr>
        <p:spPr/>
        <p:txBody>
          <a:bodyPr/>
          <a:lstStyle/>
          <a:p>
            <a:fld id="{2EAA3822-433B-417F-88CF-6823493EF97A}" type="datetime1">
              <a:rPr lang="en-US" smtClean="0"/>
              <a:pPr/>
              <a:t>1/2/2011</a:t>
            </a:fld>
            <a:endParaRPr lang="en-US"/>
          </a:p>
        </p:txBody>
      </p:sp>
      <p:sp>
        <p:nvSpPr>
          <p:cNvPr id="6" name="عنصر نائب للتذييل 5"/>
          <p:cNvSpPr>
            <a:spLocks noGrp="1"/>
          </p:cNvSpPr>
          <p:nvPr>
            <p:ph type="ftr" sz="quarter" idx="11"/>
          </p:nvPr>
        </p:nvSpPr>
        <p:spPr/>
        <p:txBody>
          <a:bodyPr/>
          <a:lstStyle/>
          <a:p>
            <a:r>
              <a:rPr lang="en-US" smtClean="0"/>
              <a:t>Hasan AbuMeteir</a:t>
            </a:r>
            <a:endParaRPr lang="en-US"/>
          </a:p>
        </p:txBody>
      </p:sp>
      <p:sp>
        <p:nvSpPr>
          <p:cNvPr id="7" name="عنصر نائب لرقم الشريحة 6"/>
          <p:cNvSpPr>
            <a:spLocks noGrp="1"/>
          </p:cNvSpPr>
          <p:nvPr>
            <p:ph type="sldNum" sz="quarter" idx="12"/>
          </p:nvPr>
        </p:nvSpPr>
        <p:spPr/>
        <p:txBody>
          <a:bodyPr/>
          <a:lstStyle>
            <a:lvl1pPr>
              <a:defRPr>
                <a:solidFill>
                  <a:srgbClr val="FFFFFF"/>
                </a:solidFill>
              </a:defRPr>
            </a:lvl1pPr>
          </a:lstStyle>
          <a:p>
            <a:fld id="{33F9E3C6-EDDB-48E6-97F1-7F22C3693577}" type="slidenum">
              <a:rPr lang="en-US" smtClean="0"/>
              <a:pPr/>
              <a:t>‹#›</a:t>
            </a:fld>
            <a:endParaRPr lang="en-US"/>
          </a:p>
        </p:txBody>
      </p:sp>
      <p:sp>
        <p:nvSpPr>
          <p:cNvPr id="3" name="عنصر نائب للنص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9" name="عنصر نائب للمحتوى 8"/>
          <p:cNvSpPr>
            <a:spLocks noGrp="1"/>
          </p:cNvSpPr>
          <p:nvPr>
            <p:ph sz="quarter" idx="1"/>
          </p:nvPr>
        </p:nvSpPr>
        <p:spPr>
          <a:xfrm>
            <a:off x="2362200" y="1752600"/>
            <a:ext cx="6400800" cy="44196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bg>
      <p:bgRef idx="1003">
        <a:schemeClr val="bg2"/>
      </p:bgRef>
    </p:bg>
    <p:spTree>
      <p:nvGrpSpPr>
        <p:cNvPr id="1" name=""/>
        <p:cNvGrpSpPr/>
        <p:nvPr/>
      </p:nvGrpSpPr>
      <p:grpSpPr>
        <a:xfrm>
          <a:off x="0" y="0"/>
          <a:ext cx="0" cy="0"/>
          <a:chOff x="0" y="0"/>
          <a:chExt cx="0" cy="0"/>
        </a:xfrm>
      </p:grpSpPr>
      <p:sp>
        <p:nvSpPr>
          <p:cNvPr id="4" name="عنصر نائب للنص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8" name="مستطيل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مستطيل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مستطيل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عنوان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ar-SA" smtClean="0"/>
              <a:t>انقر لتحرير نمط العنوان الرئيسي</a:t>
            </a:r>
            <a:endParaRPr kumimoji="0" lang="en-US"/>
          </a:p>
        </p:txBody>
      </p:sp>
      <p:sp>
        <p:nvSpPr>
          <p:cNvPr id="11" name="مستطيل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عنصر نائب للتاريخ 11"/>
          <p:cNvSpPr>
            <a:spLocks noGrp="1"/>
          </p:cNvSpPr>
          <p:nvPr>
            <p:ph type="dt" sz="half" idx="10"/>
          </p:nvPr>
        </p:nvSpPr>
        <p:spPr>
          <a:xfrm>
            <a:off x="6248400" y="6248400"/>
            <a:ext cx="2667000" cy="365125"/>
          </a:xfrm>
        </p:spPr>
        <p:txBody>
          <a:bodyPr rtlCol="0"/>
          <a:lstStyle/>
          <a:p>
            <a:fld id="{46B83BA7-CCBD-435F-B646-4CEB6C6FEE34}" type="datetime1">
              <a:rPr lang="en-US" smtClean="0"/>
              <a:pPr/>
              <a:t>1/2/2011</a:t>
            </a:fld>
            <a:endParaRPr lang="en-US"/>
          </a:p>
        </p:txBody>
      </p:sp>
      <p:sp>
        <p:nvSpPr>
          <p:cNvPr id="13" name="عنصر نائب لرقم الشريحة 12"/>
          <p:cNvSpPr>
            <a:spLocks noGrp="1"/>
          </p:cNvSpPr>
          <p:nvPr>
            <p:ph type="sldNum" sz="quarter" idx="11"/>
          </p:nvPr>
        </p:nvSpPr>
        <p:spPr>
          <a:xfrm>
            <a:off x="0" y="4667249"/>
            <a:ext cx="1447800" cy="663578"/>
          </a:xfrm>
        </p:spPr>
        <p:txBody>
          <a:bodyPr rtlCol="0"/>
          <a:lstStyle>
            <a:lvl1pPr>
              <a:defRPr sz="2800"/>
            </a:lvl1pPr>
          </a:lstStyle>
          <a:p>
            <a:fld id="{33F9E3C6-EDDB-48E6-97F1-7F22C3693577}" type="slidenum">
              <a:rPr lang="en-US" smtClean="0"/>
              <a:pPr/>
              <a:t>‹#›</a:t>
            </a:fld>
            <a:endParaRPr lang="en-US"/>
          </a:p>
        </p:txBody>
      </p:sp>
      <p:sp>
        <p:nvSpPr>
          <p:cNvPr id="14" name="عنصر نائب للتذييل 13"/>
          <p:cNvSpPr>
            <a:spLocks noGrp="1"/>
          </p:cNvSpPr>
          <p:nvPr>
            <p:ph type="ftr" sz="quarter" idx="12"/>
          </p:nvPr>
        </p:nvSpPr>
        <p:spPr>
          <a:xfrm>
            <a:off x="1600200" y="6248206"/>
            <a:ext cx="4572000" cy="365125"/>
          </a:xfrm>
        </p:spPr>
        <p:txBody>
          <a:bodyPr rtlCol="0"/>
          <a:lstStyle/>
          <a:p>
            <a:r>
              <a:rPr lang="en-US" smtClean="0"/>
              <a:t>Hasan AbuMeteir</a:t>
            </a:r>
            <a:endParaRPr lang="en-US"/>
          </a:p>
        </p:txBody>
      </p:sp>
      <p:sp>
        <p:nvSpPr>
          <p:cNvPr id="3" name="عنصر نائب للصورة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ar-SA" smtClean="0"/>
              <a:t>انقر فوق الرمز لإضافة صورة</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عنصر نائب للعنوان 21"/>
          <p:cNvSpPr>
            <a:spLocks noGrp="1"/>
          </p:cNvSpPr>
          <p:nvPr>
            <p:ph type="title"/>
          </p:nvPr>
        </p:nvSpPr>
        <p:spPr>
          <a:xfrm>
            <a:off x="609600" y="228600"/>
            <a:ext cx="8153400" cy="990600"/>
          </a:xfrm>
          <a:prstGeom prst="rect">
            <a:avLst/>
          </a:prstGeom>
        </p:spPr>
        <p:txBody>
          <a:bodyPr vert="horz" anchor="ctr">
            <a:normAutofit/>
          </a:bodyPr>
          <a:lstStyle/>
          <a:p>
            <a:r>
              <a:rPr kumimoji="0" lang="ar-SA" smtClean="0"/>
              <a:t>انقر لتحرير نمط العنوان الرئيسي</a:t>
            </a:r>
            <a:endParaRPr kumimoji="0" lang="en-US"/>
          </a:p>
        </p:txBody>
      </p:sp>
      <p:sp>
        <p:nvSpPr>
          <p:cNvPr id="13" name="عنصر نائب للنص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4" name="عنصر نائب للتاريخ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83CEB8B-2AC0-4CD4-82D9-F60F79D799B4}" type="datetime1">
              <a:rPr lang="en-US" smtClean="0"/>
              <a:pPr/>
              <a:t>1/2/2011</a:t>
            </a:fld>
            <a:endParaRPr lang="en-US"/>
          </a:p>
        </p:txBody>
      </p:sp>
      <p:sp>
        <p:nvSpPr>
          <p:cNvPr id="3" name="عنصر نائب للتذييل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Hasan AbuMeteir</a:t>
            </a:r>
            <a:endParaRPr lang="en-US"/>
          </a:p>
        </p:txBody>
      </p:sp>
      <p:sp>
        <p:nvSpPr>
          <p:cNvPr id="7" name="مستطيل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مستطيل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مستطيل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عنصر نائب لرقم الشريحة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3F9E3C6-EDDB-48E6-97F1-7F22C36935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wseas.us/journals/saed/saed-45.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979712" y="3789040"/>
            <a:ext cx="6837040" cy="1430288"/>
          </a:xfrm>
        </p:spPr>
        <p:txBody>
          <a:bodyPr>
            <a:noAutofit/>
          </a:bodyPr>
          <a:lstStyle/>
          <a:p>
            <a:pPr rtl="1"/>
            <a:r>
              <a:rPr lang="en-US" sz="3200" b="1" dirty="0" smtClean="0">
                <a:solidFill>
                  <a:srgbClr val="FFFFFF"/>
                </a:solidFill>
                <a:latin typeface="Garamond" pitchFamily="18" charset="0"/>
                <a:ea typeface="+mn-ea"/>
                <a:cs typeface="+mn-cs"/>
              </a:rPr>
              <a:t>Path planning of Autonomous Mobile robot New Approach</a:t>
            </a:r>
          </a:p>
        </p:txBody>
      </p:sp>
      <p:sp>
        <p:nvSpPr>
          <p:cNvPr id="3" name="عنوان فرعي 2"/>
          <p:cNvSpPr>
            <a:spLocks noGrp="1"/>
          </p:cNvSpPr>
          <p:nvPr>
            <p:ph type="subTitle" idx="1"/>
          </p:nvPr>
        </p:nvSpPr>
        <p:spPr/>
        <p:txBody>
          <a:bodyPr/>
          <a:lstStyle/>
          <a:p>
            <a:r>
              <a:rPr lang="en-US" b="1" dirty="0" smtClean="0">
                <a:latin typeface="Garamond" pitchFamily="18" charset="0"/>
              </a:rPr>
              <a:t>By : Hasan </a:t>
            </a:r>
            <a:r>
              <a:rPr lang="en-US" b="1" dirty="0" err="1" smtClean="0">
                <a:latin typeface="Garamond" pitchFamily="18" charset="0"/>
              </a:rPr>
              <a:t>Abumeteir</a:t>
            </a:r>
            <a:r>
              <a:rPr lang="en-US" b="1" dirty="0" smtClean="0">
                <a:latin typeface="Garamond" pitchFamily="18" charset="0"/>
              </a:rPr>
              <a:t> -Walid </a:t>
            </a:r>
            <a:r>
              <a:rPr lang="en-US" b="1" dirty="0" err="1" smtClean="0">
                <a:latin typeface="Garamond" pitchFamily="18" charset="0"/>
              </a:rPr>
              <a:t>Issa</a:t>
            </a:r>
            <a:r>
              <a:rPr lang="en-US" b="1" dirty="0" smtClean="0">
                <a:latin typeface="Garamond" pitchFamily="18" charset="0"/>
              </a:rPr>
              <a:t> </a:t>
            </a:r>
            <a:endParaRPr lang="en-US" b="1" dirty="0">
              <a:latin typeface="Garamond" pitchFamily="18" charset="0"/>
            </a:endParaRPr>
          </a:p>
        </p:txBody>
      </p:sp>
      <p:sp>
        <p:nvSpPr>
          <p:cNvPr id="4" name="عنوان فرعي 2"/>
          <p:cNvSpPr txBox="1">
            <a:spLocks/>
          </p:cNvSpPr>
          <p:nvPr/>
        </p:nvSpPr>
        <p:spPr>
          <a:xfrm>
            <a:off x="107504" y="6055568"/>
            <a:ext cx="2123728" cy="685800"/>
          </a:xfrm>
          <a:prstGeom prst="rect">
            <a:avLst/>
          </a:prstGeom>
        </p:spPr>
        <p:txBody>
          <a:bodyPr vert="horz" anchor="ctr">
            <a:noAutofit/>
          </a:bodyPr>
          <a:lstStyle/>
          <a:p>
            <a:pPr>
              <a:lnSpc>
                <a:spcPct val="80000"/>
              </a:lnSpc>
            </a:pPr>
            <a:r>
              <a:rPr lang="en-US" b="1" u="sng" dirty="0" smtClean="0">
                <a:solidFill>
                  <a:srgbClr val="000000"/>
                </a:solidFill>
                <a:latin typeface="Garamond" pitchFamily="18" charset="0"/>
              </a:rPr>
              <a:t>Submitted To</a:t>
            </a:r>
            <a:r>
              <a:rPr lang="en-US" b="1" dirty="0" smtClean="0">
                <a:latin typeface="Garamond" pitchFamily="18" charset="0"/>
              </a:rPr>
              <a:t> </a:t>
            </a:r>
            <a:r>
              <a:rPr lang="en-US" sz="2000" b="1" dirty="0" smtClean="0">
                <a:solidFill>
                  <a:schemeClr val="tx1"/>
                </a:solidFill>
                <a:latin typeface="Garamond" pitchFamily="18" charset="0"/>
              </a:rPr>
              <a:t>:</a:t>
            </a:r>
            <a:r>
              <a:rPr lang="en-US" sz="2000" b="1" dirty="0" smtClean="0">
                <a:latin typeface="Garamond" pitchFamily="18" charset="0"/>
              </a:rPr>
              <a:t> Dr. </a:t>
            </a:r>
            <a:r>
              <a:rPr lang="en-US" sz="2000" b="1" dirty="0" err="1" smtClean="0">
                <a:latin typeface="Garamond" pitchFamily="18" charset="0"/>
              </a:rPr>
              <a:t>Iyad</a:t>
            </a:r>
            <a:r>
              <a:rPr lang="en-US" sz="2000" b="1" dirty="0" smtClean="0">
                <a:latin typeface="Garamond" pitchFamily="18" charset="0"/>
              </a:rPr>
              <a:t> </a:t>
            </a:r>
            <a:r>
              <a:rPr lang="en-US" sz="2000" b="1" dirty="0" err="1" smtClean="0">
                <a:latin typeface="Garamond" pitchFamily="18" charset="0"/>
              </a:rPr>
              <a:t>abuhadrous</a:t>
            </a:r>
            <a:endParaRPr lang="en-US" sz="2000" b="1" u="sng" dirty="0" smtClean="0">
              <a:latin typeface="Garamond" pitchFamily="18" charset="0"/>
            </a:endParaRPr>
          </a:p>
        </p:txBody>
      </p:sp>
      <p:sp>
        <p:nvSpPr>
          <p:cNvPr id="5" name="عنصر نائب لرقم الشريحة 4"/>
          <p:cNvSpPr>
            <a:spLocks noGrp="1"/>
          </p:cNvSpPr>
          <p:nvPr>
            <p:ph type="sldNum" sz="quarter" idx="12"/>
          </p:nvPr>
        </p:nvSpPr>
        <p:spPr/>
        <p:txBody>
          <a:bodyPr/>
          <a:lstStyle/>
          <a:p>
            <a:fld id="{33F9E3C6-EDDB-48E6-97F1-7F22C3693577}" type="slidenum">
              <a:rPr lang="en-US" smtClean="0"/>
              <a:pPr/>
              <a:t>1</a:t>
            </a:fld>
            <a:endParaRPr lang="en-US"/>
          </a:p>
        </p:txBody>
      </p:sp>
      <p:pic>
        <p:nvPicPr>
          <p:cNvPr id="1026" name="Picture 3" descr="Logo"/>
          <p:cNvPicPr>
            <a:picLocks noChangeAspect="1" noChangeArrowheads="1"/>
          </p:cNvPicPr>
          <p:nvPr/>
        </p:nvPicPr>
        <p:blipFill>
          <a:blip r:embed="rId2" cstate="print"/>
          <a:srcRect/>
          <a:stretch>
            <a:fillRect/>
          </a:stretch>
        </p:blipFill>
        <p:spPr bwMode="auto">
          <a:xfrm>
            <a:off x="7884368" y="5849888"/>
            <a:ext cx="1008112" cy="100811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10</a:t>
            </a:fld>
            <a:endParaRPr lang="en-US"/>
          </a:p>
        </p:txBody>
      </p:sp>
      <p:graphicFrame>
        <p:nvGraphicFramePr>
          <p:cNvPr id="5" name="Table 4"/>
          <p:cNvGraphicFramePr>
            <a:graphicFrameLocks noGrp="1"/>
          </p:cNvGraphicFramePr>
          <p:nvPr/>
        </p:nvGraphicFramePr>
        <p:xfrm>
          <a:off x="539550" y="2564904"/>
          <a:ext cx="8280924" cy="3240360"/>
        </p:xfrm>
        <a:graphic>
          <a:graphicData uri="http://schemas.openxmlformats.org/drawingml/2006/table">
            <a:tbl>
              <a:tblPr/>
              <a:tblGrid>
                <a:gridCol w="793888"/>
                <a:gridCol w="826926"/>
                <a:gridCol w="825955"/>
                <a:gridCol w="826926"/>
                <a:gridCol w="825955"/>
                <a:gridCol w="826926"/>
                <a:gridCol w="825955"/>
                <a:gridCol w="826926"/>
                <a:gridCol w="687972"/>
                <a:gridCol w="1013495"/>
              </a:tblGrid>
              <a:tr h="324036">
                <a:tc>
                  <a:txBody>
                    <a:bodyPr/>
                    <a:lstStyle/>
                    <a:p>
                      <a:pPr algn="ctr" rtl="0">
                        <a:lnSpc>
                          <a:spcPct val="115000"/>
                        </a:lnSpc>
                        <a:spcAft>
                          <a:spcPts val="0"/>
                        </a:spcAft>
                      </a:pPr>
                      <a:r>
                        <a:rPr lang="ar-SA" sz="1100">
                          <a:latin typeface="Calibri"/>
                          <a:ea typeface="Calibri"/>
                          <a:cs typeface="Calibri"/>
                        </a:rPr>
                        <a:t>131.1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141.9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155.7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174.2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199.8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237.7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297.8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24036">
                <a:tc>
                  <a:txBody>
                    <a:bodyPr/>
                    <a:lstStyle/>
                    <a:p>
                      <a:pPr algn="ctr" rtl="0">
                        <a:lnSpc>
                          <a:spcPct val="115000"/>
                        </a:lnSpc>
                        <a:spcAft>
                          <a:spcPts val="0"/>
                        </a:spcAft>
                      </a:pPr>
                      <a:r>
                        <a:rPr lang="ar-SA" sz="1100">
                          <a:latin typeface="Calibri"/>
                          <a:ea typeface="Calibri"/>
                          <a:cs typeface="Calibri"/>
                        </a:rPr>
                        <a:t>130.9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141.8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155.8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174.5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200.4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238.6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299.6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24036">
                <a:tc>
                  <a:txBody>
                    <a:bodyPr/>
                    <a:lstStyle/>
                    <a:p>
                      <a:pPr algn="ctr" rtl="0">
                        <a:lnSpc>
                          <a:spcPct val="115000"/>
                        </a:lnSpc>
                        <a:spcAft>
                          <a:spcPts val="0"/>
                        </a:spcAft>
                      </a:pPr>
                      <a:r>
                        <a:rPr lang="ar-SA" sz="1100">
                          <a:latin typeface="Calibri"/>
                          <a:ea typeface="Calibri"/>
                          <a:cs typeface="Calibri"/>
                        </a:rPr>
                        <a:t>130.6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141.7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155.9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174.7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201.0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240.5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24036">
                <a:tc>
                  <a:txBody>
                    <a:bodyPr/>
                    <a:lstStyle/>
                    <a:p>
                      <a:pPr algn="ctr" rtl="0">
                        <a:lnSpc>
                          <a:spcPct val="115000"/>
                        </a:lnSpc>
                        <a:spcAft>
                          <a:spcPts val="0"/>
                        </a:spcAft>
                      </a:pPr>
                      <a:r>
                        <a:rPr lang="ar-SA" sz="1100">
                          <a:latin typeface="Calibri"/>
                          <a:ea typeface="Calibri"/>
                          <a:cs typeface="Calibri"/>
                        </a:rPr>
                        <a:t>130.2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141.4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155.8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174.9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201.4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241.1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24036">
                <a:tc>
                  <a:txBody>
                    <a:bodyPr/>
                    <a:lstStyle/>
                    <a:p>
                      <a:pPr algn="ctr" rtl="0">
                        <a:lnSpc>
                          <a:spcPct val="115000"/>
                        </a:lnSpc>
                        <a:spcAft>
                          <a:spcPts val="0"/>
                        </a:spcAft>
                      </a:pPr>
                      <a:r>
                        <a:rPr lang="ar-SA" sz="1100">
                          <a:latin typeface="Calibri"/>
                          <a:ea typeface="Calibri"/>
                          <a:cs typeface="Calibri"/>
                        </a:rPr>
                        <a:t>129.7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141.1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155.7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175.0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201.6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240.6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24036">
                <a:tc>
                  <a:txBody>
                    <a:bodyPr/>
                    <a:lstStyle/>
                    <a:p>
                      <a:pPr algn="ctr" rtl="0">
                        <a:lnSpc>
                          <a:spcPct val="115000"/>
                        </a:lnSpc>
                        <a:spcAft>
                          <a:spcPts val="0"/>
                        </a:spcAft>
                      </a:pPr>
                      <a:r>
                        <a:rPr lang="ar-SA" sz="1100">
                          <a:latin typeface="Calibri"/>
                          <a:ea typeface="Calibri"/>
                          <a:cs typeface="Calibri"/>
                        </a:rPr>
                        <a:t>129.1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140.8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155.6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175.2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241.4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24036">
                <a:tc>
                  <a:txBody>
                    <a:bodyPr/>
                    <a:lstStyle/>
                    <a:p>
                      <a:pPr algn="ctr" rtl="0">
                        <a:lnSpc>
                          <a:spcPct val="115000"/>
                        </a:lnSpc>
                        <a:spcAft>
                          <a:spcPts val="0"/>
                        </a:spcAft>
                      </a:pPr>
                      <a:r>
                        <a:rPr lang="ar-SA" sz="1100">
                          <a:latin typeface="Calibri"/>
                          <a:ea typeface="Calibri"/>
                          <a:cs typeface="Calibri"/>
                        </a:rPr>
                        <a:t>128.5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140.3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155.5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175.4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202.9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243.7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24036">
                <a:tc>
                  <a:txBody>
                    <a:bodyPr/>
                    <a:lstStyle/>
                    <a:p>
                      <a:pPr algn="ctr" rtl="0">
                        <a:lnSpc>
                          <a:spcPct val="115000"/>
                        </a:lnSpc>
                        <a:spcAft>
                          <a:spcPts val="0"/>
                        </a:spcAft>
                      </a:pPr>
                      <a:r>
                        <a:rPr lang="ar-SA" sz="1100">
                          <a:latin typeface="Calibri"/>
                          <a:ea typeface="Calibri"/>
                          <a:cs typeface="Calibri"/>
                        </a:rPr>
                        <a:t>127.8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139.8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155.3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175.6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203.7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245.4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24036">
                <a:tc>
                  <a:txBody>
                    <a:bodyPr/>
                    <a:lstStyle/>
                    <a:p>
                      <a:pPr algn="ctr" rtl="0">
                        <a:lnSpc>
                          <a:spcPct val="115000"/>
                        </a:lnSpc>
                        <a:spcAft>
                          <a:spcPts val="0"/>
                        </a:spcAft>
                      </a:pPr>
                      <a:r>
                        <a:rPr lang="ar-SA" sz="1100">
                          <a:latin typeface="Calibri"/>
                          <a:ea typeface="Calibri"/>
                          <a:cs typeface="Calibri"/>
                        </a:rPr>
                        <a:t>126.9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139.2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155.0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175.9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204.5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246.0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dirty="0">
                          <a:latin typeface="Calibri"/>
                          <a:ea typeface="Calibri"/>
                          <a:cs typeface="Calibri"/>
                        </a:rPr>
                        <a:t>300</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24036">
                <a:tc>
                  <a:txBody>
                    <a:bodyPr/>
                    <a:lstStyle/>
                    <a:p>
                      <a:pPr algn="ctr" rtl="0">
                        <a:lnSpc>
                          <a:spcPct val="115000"/>
                        </a:lnSpc>
                        <a:spcAft>
                          <a:spcPts val="0"/>
                        </a:spcAft>
                      </a:pPr>
                      <a:r>
                        <a:rPr lang="ar-SA" sz="1100">
                          <a:latin typeface="Calibri"/>
                          <a:ea typeface="Calibri"/>
                          <a:cs typeface="Calibri"/>
                        </a:rPr>
                        <a:t>125.9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138.5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154.7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176.2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205.6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248.0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a:lnSpc>
                          <a:spcPct val="115000"/>
                        </a:lnSpc>
                        <a:spcAft>
                          <a:spcPts val="0"/>
                        </a:spcAft>
                      </a:pPr>
                      <a:r>
                        <a:rPr lang="ar-SA" sz="1100" dirty="0">
                          <a:latin typeface="Calibri"/>
                          <a:ea typeface="Calibri"/>
                          <a:cs typeface="Calibri"/>
                        </a:rPr>
                        <a:t>300</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sp>
        <p:nvSpPr>
          <p:cNvPr id="6" name="TextBox 5"/>
          <p:cNvSpPr txBox="1"/>
          <p:nvPr/>
        </p:nvSpPr>
        <p:spPr>
          <a:xfrm>
            <a:off x="683568" y="1628800"/>
            <a:ext cx="7416824" cy="1107996"/>
          </a:xfrm>
          <a:prstGeom prst="rect">
            <a:avLst/>
          </a:prstGeom>
          <a:noFill/>
        </p:spPr>
        <p:txBody>
          <a:bodyPr wrap="square" rtlCol="0">
            <a:spAutoFit/>
          </a:bodyPr>
          <a:lstStyle/>
          <a:p>
            <a:r>
              <a:rPr lang="en-US" sz="2400" dirty="0" smtClean="0"/>
              <a:t>The table below is a sample of this map and show that the 300 value represent an obstacle.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Finding the path</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11</a:t>
            </a:fld>
            <a:endParaRPr lang="en-US"/>
          </a:p>
        </p:txBody>
      </p:sp>
      <p:sp>
        <p:nvSpPr>
          <p:cNvPr id="4" name="Content Placeholder 3"/>
          <p:cNvSpPr>
            <a:spLocks noGrp="1"/>
          </p:cNvSpPr>
          <p:nvPr>
            <p:ph sz="quarter" idx="1"/>
          </p:nvPr>
        </p:nvSpPr>
        <p:spPr/>
        <p:txBody>
          <a:bodyPr>
            <a:normAutofit fontScale="85000" lnSpcReduction="20000"/>
          </a:bodyPr>
          <a:lstStyle/>
          <a:p>
            <a:pPr lvl="0"/>
            <a:r>
              <a:rPr lang="en-US" dirty="0" smtClean="0"/>
              <a:t>Assume the size of the map is 100*100, the algorithm first step is to begin from the first element (1,1) or origin and form a 3*3 sub map that contain the first 9 element.</a:t>
            </a:r>
          </a:p>
          <a:p>
            <a:pPr lvl="0"/>
            <a:r>
              <a:rPr lang="en-US" dirty="0" smtClean="0"/>
              <a:t>After forming the 3*3 map from the corner of the largest map, it began to compare the 9 element with each other and determine the smallest one that represents the smallest potential force found.</a:t>
            </a:r>
          </a:p>
          <a:p>
            <a:pPr lvl="0"/>
            <a:r>
              <a:rPr lang="en-US" dirty="0" smtClean="0"/>
              <a:t>Then make a shift of the sub map by the way that the smallest element found in step2 will be the center of the new map.</a:t>
            </a:r>
          </a:p>
          <a:p>
            <a:pPr lvl="0"/>
            <a:r>
              <a:rPr lang="en-US" dirty="0" smtClean="0"/>
              <a:t>Comparing the smallest element coordinates with the target coordinates, if they equals then stop else continue.</a:t>
            </a:r>
          </a:p>
          <a:p>
            <a:pPr lvl="0"/>
            <a:r>
              <a:rPr lang="en-US" dirty="0" smtClean="0"/>
              <a:t>Repeat steps 2, 3, 4 until finishing the 100*100 map.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Local minimum problem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12</a:t>
            </a:fld>
            <a:endParaRPr lang="en-US"/>
          </a:p>
        </p:txBody>
      </p:sp>
      <p:sp>
        <p:nvSpPr>
          <p:cNvPr id="4" name="Content Placeholder 3"/>
          <p:cNvSpPr>
            <a:spLocks noGrp="1"/>
          </p:cNvSpPr>
          <p:nvPr>
            <p:ph sz="quarter" idx="1"/>
          </p:nvPr>
        </p:nvSpPr>
        <p:spPr/>
        <p:txBody>
          <a:bodyPr/>
          <a:lstStyle/>
          <a:p>
            <a:pPr algn="just"/>
            <a:r>
              <a:rPr lang="en-US" dirty="0" smtClean="0"/>
              <a:t>If sometimes the robot fall in a region that results from step 2 after forming the 3*3 sub map and finding that the new target is equal to the old one and it is not equal the final coordinates, this region called a local minimum region or problem.</a:t>
            </a:r>
          </a:p>
          <a:p>
            <a:pPr algn="just"/>
            <a:r>
              <a:rPr lang="en-US" dirty="0" smtClean="0"/>
              <a:t>The proposed solution of this problem is to assume that at the local minimum point it will found an obstacle with high potential and repeating step2 will get the robot out of this region.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13</a:t>
            </a:fld>
            <a:endParaRPr lang="en-US"/>
          </a:p>
        </p:txBody>
      </p:sp>
      <p:graphicFrame>
        <p:nvGraphicFramePr>
          <p:cNvPr id="5" name="Table 4"/>
          <p:cNvGraphicFramePr>
            <a:graphicFrameLocks noGrp="1"/>
          </p:cNvGraphicFramePr>
          <p:nvPr/>
        </p:nvGraphicFramePr>
        <p:xfrm>
          <a:off x="1907704" y="1628800"/>
          <a:ext cx="5411470" cy="1927860"/>
        </p:xfrm>
        <a:graphic>
          <a:graphicData uri="http://schemas.openxmlformats.org/drawingml/2006/table">
            <a:tbl>
              <a:tblPr/>
              <a:tblGrid>
                <a:gridCol w="518795"/>
                <a:gridCol w="540385"/>
                <a:gridCol w="539750"/>
                <a:gridCol w="540385"/>
                <a:gridCol w="539750"/>
                <a:gridCol w="540385"/>
                <a:gridCol w="539750"/>
                <a:gridCol w="540385"/>
                <a:gridCol w="539750"/>
                <a:gridCol w="572135"/>
              </a:tblGrid>
              <a:tr h="0">
                <a:tc>
                  <a:txBody>
                    <a:bodyPr/>
                    <a:lstStyle/>
                    <a:p>
                      <a:pPr algn="just" rtl="1">
                        <a:lnSpc>
                          <a:spcPct val="115000"/>
                        </a:lnSpc>
                        <a:spcAft>
                          <a:spcPts val="0"/>
                        </a:spcAft>
                      </a:pPr>
                      <a:r>
                        <a:rPr lang="ar-SA" sz="1100">
                          <a:latin typeface="Calibri"/>
                          <a:ea typeface="Calibri"/>
                          <a:cs typeface="Calibri"/>
                        </a:rPr>
                        <a:t>96.9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1">
                        <a:lnSpc>
                          <a:spcPct val="115000"/>
                        </a:lnSpc>
                        <a:spcAft>
                          <a:spcPts val="0"/>
                        </a:spcAft>
                      </a:pPr>
                      <a:r>
                        <a:rPr lang="ar-SA" sz="1100">
                          <a:latin typeface="Calibri"/>
                          <a:ea typeface="Calibri"/>
                          <a:cs typeface="Calibri"/>
                        </a:rPr>
                        <a:t>96.91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105.1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97.3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103.9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106.7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97.7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105.2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98.1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99.57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106.4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114.2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98.5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107.6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111.2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115.8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105.9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117.3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109.9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113.7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99.85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105.4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107.8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110.9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114.9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120.1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108.7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111.9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116.0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121.4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109.5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117.1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dirty="0">
                          <a:latin typeface="Calibri"/>
                          <a:ea typeface="Calibri"/>
                          <a:cs typeface="Calibri"/>
                        </a:rPr>
                        <a:t>122.6</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nvGraphicFramePr>
        <p:xfrm>
          <a:off x="1896834" y="3733388"/>
          <a:ext cx="5411470" cy="1927860"/>
        </p:xfrm>
        <a:graphic>
          <a:graphicData uri="http://schemas.openxmlformats.org/drawingml/2006/table">
            <a:tbl>
              <a:tblPr/>
              <a:tblGrid>
                <a:gridCol w="518795"/>
                <a:gridCol w="540385"/>
                <a:gridCol w="539750"/>
                <a:gridCol w="540385"/>
                <a:gridCol w="539750"/>
                <a:gridCol w="540385"/>
                <a:gridCol w="539750"/>
                <a:gridCol w="540385"/>
                <a:gridCol w="539750"/>
                <a:gridCol w="572135"/>
              </a:tblGrid>
              <a:tr h="0">
                <a:tc>
                  <a:txBody>
                    <a:bodyPr/>
                    <a:lstStyle/>
                    <a:p>
                      <a:pPr algn="just" rtl="1">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just" rtl="1">
                        <a:lnSpc>
                          <a:spcPct val="115000"/>
                        </a:lnSpc>
                        <a:spcAft>
                          <a:spcPts val="0"/>
                        </a:spcAft>
                      </a:pPr>
                      <a:r>
                        <a:rPr lang="ar-SA" sz="1100">
                          <a:latin typeface="Calibri"/>
                          <a:ea typeface="Calibri"/>
                          <a:cs typeface="Calibri"/>
                        </a:rPr>
                        <a:t>96.91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1">
                        <a:lnSpc>
                          <a:spcPct val="115000"/>
                        </a:lnSpc>
                        <a:spcAft>
                          <a:spcPts val="0"/>
                        </a:spcAft>
                      </a:pPr>
                      <a:r>
                        <a:rPr lang="ar-SA" sz="1100">
                          <a:latin typeface="Calibri"/>
                          <a:ea typeface="Calibri"/>
                          <a:cs typeface="Calibri"/>
                        </a:rPr>
                        <a:t>97.1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105.1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97.3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103.9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106.7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97.7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105.2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98.1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99.57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106.4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114.2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98.5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107.6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111.2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115.8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105.9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117.3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109.9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113.7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99.85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105.4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107.8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110.9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114.9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120.1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108.7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111.9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116.0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121.4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109.5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117.1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dirty="0">
                          <a:latin typeface="Calibri"/>
                          <a:ea typeface="Calibri"/>
                          <a:cs typeface="Calibri"/>
                        </a:rPr>
                        <a:t>122.6</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14</a:t>
            </a:fld>
            <a:endParaRPr lang="en-US"/>
          </a:p>
        </p:txBody>
      </p:sp>
      <p:graphicFrame>
        <p:nvGraphicFramePr>
          <p:cNvPr id="5" name="Table 4"/>
          <p:cNvGraphicFramePr>
            <a:graphicFrameLocks noGrp="1"/>
          </p:cNvGraphicFramePr>
          <p:nvPr/>
        </p:nvGraphicFramePr>
        <p:xfrm>
          <a:off x="1979712" y="1628800"/>
          <a:ext cx="5411470" cy="1927860"/>
        </p:xfrm>
        <a:graphic>
          <a:graphicData uri="http://schemas.openxmlformats.org/drawingml/2006/table">
            <a:tbl>
              <a:tblPr/>
              <a:tblGrid>
                <a:gridCol w="518795"/>
                <a:gridCol w="540385"/>
                <a:gridCol w="539750"/>
                <a:gridCol w="540385"/>
                <a:gridCol w="539750"/>
                <a:gridCol w="540385"/>
                <a:gridCol w="539750"/>
                <a:gridCol w="540385"/>
                <a:gridCol w="539750"/>
                <a:gridCol w="572135"/>
              </a:tblGrid>
              <a:tr h="0">
                <a:tc>
                  <a:txBody>
                    <a:bodyPr/>
                    <a:lstStyle/>
                    <a:p>
                      <a:pPr algn="just" rtl="1">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just" rtl="1">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just" rtl="1">
                        <a:lnSpc>
                          <a:spcPct val="115000"/>
                        </a:lnSpc>
                        <a:spcAft>
                          <a:spcPts val="0"/>
                        </a:spcAft>
                      </a:pPr>
                      <a:r>
                        <a:rPr lang="ar-SA" sz="1100">
                          <a:latin typeface="Calibri"/>
                          <a:ea typeface="Calibri"/>
                          <a:cs typeface="Calibri"/>
                        </a:rPr>
                        <a:t>97.1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1">
                        <a:lnSpc>
                          <a:spcPct val="115000"/>
                        </a:lnSpc>
                        <a:spcAft>
                          <a:spcPts val="0"/>
                        </a:spcAft>
                      </a:pPr>
                      <a:r>
                        <a:rPr lang="ar-SA" sz="1100">
                          <a:latin typeface="Calibri"/>
                          <a:ea typeface="Calibri"/>
                          <a:cs typeface="Calibri"/>
                        </a:rPr>
                        <a:t>97.5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105.1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97.3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103.9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106.7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97.7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105.2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98.1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99.57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106.4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114.2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98.5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107.6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111.2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115.8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105.9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117.3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109.9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113.7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99.85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105.4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107.8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110.9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114.9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120.1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108.7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111.9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116.0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121.4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109.5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117.1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dirty="0">
                          <a:latin typeface="Calibri"/>
                          <a:ea typeface="Calibri"/>
                          <a:cs typeface="Calibri"/>
                        </a:rPr>
                        <a:t>122.6</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nvGraphicFramePr>
        <p:xfrm>
          <a:off x="1979712" y="3805396"/>
          <a:ext cx="5411470" cy="1927860"/>
        </p:xfrm>
        <a:graphic>
          <a:graphicData uri="http://schemas.openxmlformats.org/drawingml/2006/table">
            <a:tbl>
              <a:tblPr/>
              <a:tblGrid>
                <a:gridCol w="518795"/>
                <a:gridCol w="540385"/>
                <a:gridCol w="539750"/>
                <a:gridCol w="540385"/>
                <a:gridCol w="539750"/>
                <a:gridCol w="540385"/>
                <a:gridCol w="539750"/>
                <a:gridCol w="540385"/>
                <a:gridCol w="539750"/>
                <a:gridCol w="572135"/>
              </a:tblGrid>
              <a:tr h="0">
                <a:tc>
                  <a:txBody>
                    <a:bodyPr/>
                    <a:lstStyle/>
                    <a:p>
                      <a:pPr algn="just" rtl="1">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just" rtl="1">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just" rtl="1">
                        <a:lnSpc>
                          <a:spcPct val="115000"/>
                        </a:lnSpc>
                        <a:spcAft>
                          <a:spcPts val="0"/>
                        </a:spcAft>
                      </a:pPr>
                      <a:r>
                        <a:rPr lang="ar-SA" sz="1100">
                          <a:latin typeface="Calibri"/>
                          <a:ea typeface="Calibri"/>
                          <a:cs typeface="Calibri"/>
                        </a:rPr>
                        <a:t>300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just" rtl="1">
                        <a:lnSpc>
                          <a:spcPct val="115000"/>
                        </a:lnSpc>
                        <a:spcAft>
                          <a:spcPts val="0"/>
                        </a:spcAft>
                      </a:pPr>
                      <a:r>
                        <a:rPr lang="ar-SA" sz="1100">
                          <a:latin typeface="Calibri"/>
                          <a:ea typeface="Calibri"/>
                          <a:cs typeface="Calibri"/>
                        </a:rPr>
                        <a:t>97.5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105.1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97.3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103.9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106.7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97.7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97.9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105.2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98.1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99.57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106.4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114.2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98.5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107.6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111.2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115.8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105.9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117.3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99.8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109.9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113.7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118.8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99.85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105.4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107.8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110.9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114.9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120.1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100.2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100.8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108.7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111.9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116.0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121.4</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algn="just" rtl="1">
                        <a:lnSpc>
                          <a:spcPct val="115000"/>
                        </a:lnSpc>
                        <a:spcAft>
                          <a:spcPts val="0"/>
                        </a:spcAft>
                      </a:pPr>
                      <a:r>
                        <a:rPr lang="ar-SA" sz="1100">
                          <a:latin typeface="Calibri"/>
                          <a:ea typeface="Calibri"/>
                          <a:cs typeface="Calibri"/>
                        </a:rPr>
                        <a:t>100.6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101.2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102.1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103.3</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104.8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106.9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1">
                        <a:lnSpc>
                          <a:spcPct val="115000"/>
                        </a:lnSpc>
                        <a:spcAft>
                          <a:spcPts val="0"/>
                        </a:spcAft>
                      </a:pPr>
                      <a:r>
                        <a:rPr lang="ar-SA" sz="1100">
                          <a:latin typeface="Calibri"/>
                          <a:ea typeface="Calibri"/>
                          <a:cs typeface="Calibri"/>
                        </a:rPr>
                        <a:t>109.5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a:latin typeface="Calibri"/>
                          <a:ea typeface="Calibri"/>
                          <a:cs typeface="Calibri"/>
                        </a:rPr>
                        <a:t>117.1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rtl="1">
                        <a:lnSpc>
                          <a:spcPct val="115000"/>
                        </a:lnSpc>
                        <a:spcAft>
                          <a:spcPts val="0"/>
                        </a:spcAft>
                      </a:pPr>
                      <a:r>
                        <a:rPr lang="ar-SA" sz="1100" dirty="0">
                          <a:latin typeface="Calibri"/>
                          <a:ea typeface="Calibri"/>
                          <a:cs typeface="Calibri"/>
                        </a:rPr>
                        <a:t>122.6</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Matlab</a:t>
            </a:r>
            <a:r>
              <a:rPr lang="en-US" dirty="0" smtClean="0"/>
              <a:t> Test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15</a:t>
            </a:fld>
            <a:endParaRPr lang="en-US"/>
          </a:p>
        </p:txBody>
      </p:sp>
      <p:pic>
        <p:nvPicPr>
          <p:cNvPr id="5" name="Picture 4"/>
          <p:cNvPicPr/>
          <p:nvPr/>
        </p:nvPicPr>
        <p:blipFill>
          <a:blip r:embed="rId2" cstate="print"/>
          <a:srcRect/>
          <a:stretch>
            <a:fillRect/>
          </a:stretch>
        </p:blipFill>
        <p:spPr bwMode="auto">
          <a:xfrm>
            <a:off x="755576" y="1844824"/>
            <a:ext cx="7776864" cy="388843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33F9E3C6-EDDB-48E6-97F1-7F22C3693577}" type="slidenum">
              <a:rPr lang="en-US" smtClean="0"/>
              <a:pPr/>
              <a:t>16</a:t>
            </a:fld>
            <a:endParaRPr lang="en-US"/>
          </a:p>
        </p:txBody>
      </p:sp>
      <p:sp>
        <p:nvSpPr>
          <p:cNvPr id="5" name="Content Placeholder 4"/>
          <p:cNvSpPr>
            <a:spLocks noGrp="1"/>
          </p:cNvSpPr>
          <p:nvPr>
            <p:ph sz="quarter" idx="1"/>
          </p:nvPr>
        </p:nvSpPr>
        <p:spPr/>
        <p:txBody>
          <a:bodyPr>
            <a:normAutofit fontScale="92500"/>
          </a:bodyPr>
          <a:lstStyle/>
          <a:p>
            <a:r>
              <a:rPr lang="en-US" dirty="0" smtClean="0"/>
              <a:t>In this project we propose an algorithm to find a path of a robot to the target avoiding any obstacles and solving the local minimum problems that may be faced.</a:t>
            </a:r>
          </a:p>
          <a:p>
            <a:r>
              <a:rPr lang="en-US" dirty="0" smtClean="0"/>
              <a:t>The idea of the algorithm depends on summing the potential of the obstacles and the target then finding the path at the points where the potential is minimum.</a:t>
            </a:r>
          </a:p>
          <a:p>
            <a:r>
              <a:rPr lang="en-US" dirty="0" smtClean="0"/>
              <a:t>The results of the algorithm were very successful.</a:t>
            </a:r>
          </a:p>
          <a:p>
            <a:r>
              <a:rPr lang="en-US" dirty="0" smtClean="0"/>
              <a:t>The disadvantage of this algorithm is the robot must know its location and the target location beside the obstacles to get the path. </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References: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17</a:t>
            </a:fld>
            <a:endParaRPr lang="en-US"/>
          </a:p>
        </p:txBody>
      </p:sp>
      <p:sp>
        <p:nvSpPr>
          <p:cNvPr id="4" name="Content Placeholder 3"/>
          <p:cNvSpPr>
            <a:spLocks noGrp="1"/>
          </p:cNvSpPr>
          <p:nvPr>
            <p:ph sz="quarter" idx="1"/>
          </p:nvPr>
        </p:nvSpPr>
        <p:spPr/>
        <p:txBody>
          <a:bodyPr/>
          <a:lstStyle/>
          <a:p>
            <a:pPr lvl="0"/>
            <a:r>
              <a:rPr lang="en-US" dirty="0" smtClean="0">
                <a:hlinkClick r:id="rId2"/>
              </a:rPr>
              <a:t>www.wseas.us/journals/saed/saed-45.pdf</a:t>
            </a:r>
            <a:endParaRPr lang="en-US" dirty="0" smtClean="0"/>
          </a:p>
          <a:p>
            <a:pPr lvl="0"/>
            <a:r>
              <a:rPr lang="en-US" dirty="0" err="1" smtClean="0"/>
              <a:t>Matlab</a:t>
            </a:r>
            <a:r>
              <a:rPr lang="en-US" dirty="0" smtClean="0"/>
              <a:t> Help Center.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normAutofit/>
          </a:bodyPr>
          <a:lstStyle/>
          <a:p>
            <a:r>
              <a:rPr lang="en-US" b="1" dirty="0" smtClean="0">
                <a:latin typeface="Garamond" pitchFamily="18" charset="0"/>
              </a:rPr>
              <a:t>Thanks !! </a:t>
            </a:r>
            <a:r>
              <a:rPr lang="en-US" dirty="0" smtClean="0">
                <a:latin typeface="Garamond" pitchFamily="18" charset="0"/>
              </a:rPr>
              <a:t/>
            </a:r>
            <a:br>
              <a:rPr lang="en-US" dirty="0" smtClean="0">
                <a:latin typeface="Garamond" pitchFamily="18" charset="0"/>
              </a:rPr>
            </a:br>
            <a:endParaRPr lang="en-US" dirty="0">
              <a:latin typeface="Garamond" pitchFamily="18" charset="0"/>
            </a:endParaRPr>
          </a:p>
        </p:txBody>
      </p:sp>
      <p:sp>
        <p:nvSpPr>
          <p:cNvPr id="3" name="عنوان فرعي 2"/>
          <p:cNvSpPr>
            <a:spLocks noGrp="1"/>
          </p:cNvSpPr>
          <p:nvPr>
            <p:ph type="subTitle" idx="1"/>
          </p:nvPr>
        </p:nvSpPr>
        <p:spPr/>
        <p:txBody>
          <a:bodyPr/>
          <a:lstStyle/>
          <a:p>
            <a:endParaRPr lang="en-US" b="1" dirty="0">
              <a:latin typeface="Garamond" pitchFamily="18" charset="0"/>
            </a:endParaRPr>
          </a:p>
        </p:txBody>
      </p:sp>
      <p:sp>
        <p:nvSpPr>
          <p:cNvPr id="4" name="عنوان فرعي 2"/>
          <p:cNvSpPr txBox="1">
            <a:spLocks/>
          </p:cNvSpPr>
          <p:nvPr/>
        </p:nvSpPr>
        <p:spPr>
          <a:xfrm>
            <a:off x="0" y="6055568"/>
            <a:ext cx="2123728" cy="685800"/>
          </a:xfrm>
          <a:prstGeom prst="rect">
            <a:avLst/>
          </a:prstGeom>
        </p:spPr>
        <p:txBody>
          <a:bodyPr vert="horz" anchor="ctr">
            <a:noAutofit/>
          </a:bodyPr>
          <a:lstStyle/>
          <a:p>
            <a:pPr>
              <a:lnSpc>
                <a:spcPct val="80000"/>
              </a:lnSpc>
            </a:pPr>
            <a:endParaRPr lang="en-US" sz="2000" b="1" u="sng" dirty="0" smtClean="0">
              <a:latin typeface="Garamond" pitchFamily="18" charset="0"/>
            </a:endParaRPr>
          </a:p>
        </p:txBody>
      </p:sp>
      <p:sp>
        <p:nvSpPr>
          <p:cNvPr id="5" name="عنصر نائب لرقم الشريحة 4"/>
          <p:cNvSpPr>
            <a:spLocks noGrp="1"/>
          </p:cNvSpPr>
          <p:nvPr>
            <p:ph type="sldNum" sz="quarter" idx="12"/>
          </p:nvPr>
        </p:nvSpPr>
        <p:spPr/>
        <p:txBody>
          <a:bodyPr/>
          <a:lstStyle/>
          <a:p>
            <a:fld id="{33F9E3C6-EDDB-48E6-97F1-7F22C3693577}" type="slidenum">
              <a:rPr lang="en-US" smtClean="0"/>
              <a:pPr/>
              <a:t>18</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Abstract </a:t>
            </a:r>
            <a:endParaRPr lang="en-US" dirty="0"/>
          </a:p>
        </p:txBody>
      </p:sp>
      <p:sp>
        <p:nvSpPr>
          <p:cNvPr id="3" name="عنصر نائب للمحتوى 2"/>
          <p:cNvSpPr>
            <a:spLocks noGrp="1"/>
          </p:cNvSpPr>
          <p:nvPr>
            <p:ph sz="quarter" idx="1"/>
          </p:nvPr>
        </p:nvSpPr>
        <p:spPr/>
        <p:txBody>
          <a:bodyPr>
            <a:normAutofit fontScale="70000" lnSpcReduction="20000"/>
          </a:bodyPr>
          <a:lstStyle/>
          <a:p>
            <a:pPr algn="just"/>
            <a:r>
              <a:rPr lang="en-US" dirty="0" smtClean="0"/>
              <a:t>In this present work, we present an algorithm for path planning to a target for mobile robot in unknown environment.</a:t>
            </a:r>
          </a:p>
          <a:p>
            <a:pPr algn="just"/>
            <a:r>
              <a:rPr lang="en-US" dirty="0" smtClean="0"/>
              <a:t> The proposed algorithm allows a mobile robot to navigate through static obstacles, and finding the path in order to reach the target without collision.</a:t>
            </a:r>
          </a:p>
          <a:p>
            <a:pPr algn="just"/>
            <a:r>
              <a:rPr lang="en-US" dirty="0" smtClean="0"/>
              <a:t> This algorithm provides the robot the possibility to move from the initial position to the final position (target). The proposed path finding strategy is designed in a grid-map form of an unknown environment with static unknown obstacles.</a:t>
            </a:r>
          </a:p>
          <a:p>
            <a:pPr algn="just"/>
            <a:r>
              <a:rPr lang="en-US" dirty="0" smtClean="0"/>
              <a:t> The robot moves within the unknown environment by sensing and avoiding the obstacles coming across its way towards the target. </a:t>
            </a:r>
          </a:p>
          <a:p>
            <a:pPr algn="just"/>
            <a:r>
              <a:rPr lang="en-US" dirty="0" smtClean="0"/>
              <a:t>When the mission is executed, it is necessary to plan an optimal or feasible path for itself avoiding obstructions in its way and minimizing a cost such as time, energy, and distance.</a:t>
            </a:r>
          </a:p>
          <a:p>
            <a:pPr algn="just"/>
            <a:r>
              <a:rPr lang="en-US" dirty="0" smtClean="0"/>
              <a:t> The proposed path planning must make the robot able to achieve these tasks: to avoid obstacles, and to make ones way toward its target. </a:t>
            </a:r>
          </a:p>
          <a:p>
            <a:endParaRPr lang="en-US" dirty="0"/>
          </a:p>
        </p:txBody>
      </p:sp>
      <p:sp>
        <p:nvSpPr>
          <p:cNvPr id="4" name="عنصر نائب لرقم الشريحة 3"/>
          <p:cNvSpPr>
            <a:spLocks noGrp="1"/>
          </p:cNvSpPr>
          <p:nvPr>
            <p:ph type="sldNum" sz="quarter" idx="12"/>
          </p:nvPr>
        </p:nvSpPr>
        <p:spPr/>
        <p:txBody>
          <a:bodyPr>
            <a:normAutofit fontScale="85000" lnSpcReduction="20000"/>
          </a:bodyPr>
          <a:lstStyle/>
          <a:p>
            <a:fld id="{33F9E3C6-EDDB-48E6-97F1-7F22C3693577}"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Motivation </a:t>
            </a:r>
            <a:endParaRPr lang="en-US" dirty="0"/>
          </a:p>
        </p:txBody>
      </p:sp>
      <p:sp>
        <p:nvSpPr>
          <p:cNvPr id="3" name="عنصر نائب للمحتوى 2"/>
          <p:cNvSpPr>
            <a:spLocks noGrp="1"/>
          </p:cNvSpPr>
          <p:nvPr>
            <p:ph sz="quarter" idx="1"/>
          </p:nvPr>
        </p:nvSpPr>
        <p:spPr/>
        <p:txBody>
          <a:bodyPr/>
          <a:lstStyle/>
          <a:p>
            <a:pPr algn="just"/>
            <a:r>
              <a:rPr lang="en-US" dirty="0" smtClean="0"/>
              <a:t>Path Planning has an important rule in robotic field.</a:t>
            </a:r>
          </a:p>
          <a:p>
            <a:pPr algn="just"/>
            <a:r>
              <a:rPr lang="en-US" dirty="0" smtClean="0"/>
              <a:t>Try to develop new algorithm in this topic .</a:t>
            </a:r>
          </a:p>
          <a:p>
            <a:pPr algn="just"/>
            <a:endParaRPr lang="en-US" dirty="0"/>
          </a:p>
        </p:txBody>
      </p:sp>
      <p:sp>
        <p:nvSpPr>
          <p:cNvPr id="4" name="عنصر نائب لرقم الشريحة 3"/>
          <p:cNvSpPr>
            <a:spLocks noGrp="1"/>
          </p:cNvSpPr>
          <p:nvPr>
            <p:ph type="sldNum" sz="quarter" idx="12"/>
          </p:nvPr>
        </p:nvSpPr>
        <p:spPr/>
        <p:txBody>
          <a:bodyPr>
            <a:normAutofit fontScale="85000" lnSpcReduction="20000"/>
          </a:bodyPr>
          <a:lstStyle/>
          <a:p>
            <a:fld id="{33F9E3C6-EDDB-48E6-97F1-7F22C369357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33F9E3C6-EDDB-48E6-97F1-7F22C3693577}" type="slidenum">
              <a:rPr lang="en-US" smtClean="0"/>
              <a:pPr/>
              <a:t>4</a:t>
            </a:fld>
            <a:endParaRPr lang="en-US"/>
          </a:p>
        </p:txBody>
      </p:sp>
      <p:sp>
        <p:nvSpPr>
          <p:cNvPr id="5" name="Content Placeholder 4"/>
          <p:cNvSpPr>
            <a:spLocks noGrp="1"/>
          </p:cNvSpPr>
          <p:nvPr>
            <p:ph sz="quarter" idx="1"/>
          </p:nvPr>
        </p:nvSpPr>
        <p:spPr/>
        <p:txBody>
          <a:bodyPr/>
          <a:lstStyle/>
          <a:p>
            <a:pPr algn="just"/>
            <a:r>
              <a:rPr lang="en-US" dirty="0" smtClean="0"/>
              <a:t>The objective of this project is to compute the optimum path between a start and a target point in a given navigation map.</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5</a:t>
            </a:fld>
            <a:endParaRPr lang="en-US"/>
          </a:p>
        </p:txBody>
      </p:sp>
      <p:sp>
        <p:nvSpPr>
          <p:cNvPr id="4" name="Content Placeholder 3"/>
          <p:cNvSpPr>
            <a:spLocks noGrp="1"/>
          </p:cNvSpPr>
          <p:nvPr>
            <p:ph sz="quarter" idx="1"/>
          </p:nvPr>
        </p:nvSpPr>
        <p:spPr/>
        <p:txBody>
          <a:bodyPr>
            <a:normAutofit fontScale="85000" lnSpcReduction="20000"/>
          </a:bodyPr>
          <a:lstStyle/>
          <a:p>
            <a:pPr algn="just"/>
            <a:r>
              <a:rPr lang="en-US" dirty="0" smtClean="0"/>
              <a:t>In robotic navigation, path planning is aimed at getting the optimum collision-free path between a starting and target locations. The planned path is usually decomposed into line segments between ordered sub-goals or way points. In the navigation phase, the robot follows those line segments toward the target. The navigation environment is usually represented in as configuration space. Depending on the surrounding environment and the running conditions, the optimality criterion for the path is determined. For example, in most of indoor navigation environments, the optimum path is the safest one, i.e. being as far as possible from the surrounding obstacles, whereas for outdoor navigation, the shortest path is more recommended.</a:t>
            </a:r>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algorithm: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6</a:t>
            </a:fld>
            <a:endParaRPr lang="en-US"/>
          </a:p>
        </p:txBody>
      </p:sp>
      <p:sp>
        <p:nvSpPr>
          <p:cNvPr id="4" name="Content Placeholder 3"/>
          <p:cNvSpPr>
            <a:spLocks noGrp="1"/>
          </p:cNvSpPr>
          <p:nvPr>
            <p:ph sz="quarter" idx="1"/>
          </p:nvPr>
        </p:nvSpPr>
        <p:spPr/>
        <p:txBody>
          <a:bodyPr/>
          <a:lstStyle/>
          <a:p>
            <a:pPr algn="just"/>
            <a:r>
              <a:rPr lang="en-US" dirty="0" smtClean="0"/>
              <a:t>The algorithm deals with every obstacle as a point source of repulsive potential affect on the robot with an inverse proportional of the distance square between them. This force can be computed by:</a:t>
            </a:r>
          </a:p>
          <a:p>
            <a:pPr algn="ctr">
              <a:buNone/>
            </a:pPr>
            <a:r>
              <a:rPr lang="en-US" b="1" i="1" dirty="0" smtClean="0"/>
              <a:t>W/(J-y)^2+(I-x)^2</a:t>
            </a:r>
            <a:endParaRPr lang="en-US" i="1" dirty="0" smtClean="0"/>
          </a:p>
          <a:p>
            <a:pPr algn="just"/>
            <a:r>
              <a:rPr lang="en-US" i="1" dirty="0" smtClean="0"/>
              <a:t>Where</a:t>
            </a:r>
            <a:r>
              <a:rPr lang="en-US" dirty="0" smtClean="0"/>
              <a:t> </a:t>
            </a:r>
            <a:r>
              <a:rPr lang="en-US" i="1" u="sng" dirty="0" smtClean="0"/>
              <a:t>I</a:t>
            </a:r>
            <a:r>
              <a:rPr lang="en-US" dirty="0" smtClean="0"/>
              <a:t> and </a:t>
            </a:r>
            <a:r>
              <a:rPr lang="en-US" i="1" u="sng" dirty="0" smtClean="0"/>
              <a:t>J</a:t>
            </a:r>
            <a:r>
              <a:rPr lang="en-US" dirty="0" smtClean="0"/>
              <a:t> represent </a:t>
            </a:r>
            <a:r>
              <a:rPr lang="en-US" b="1" i="1" u="sng" dirty="0" smtClean="0"/>
              <a:t>all points in the map</a:t>
            </a:r>
            <a:r>
              <a:rPr lang="en-US" b="1" i="1" dirty="0" smtClean="0"/>
              <a:t>                                                                 </a:t>
            </a:r>
            <a:r>
              <a:rPr lang="en-US" i="1" u="sng" dirty="0" smtClean="0"/>
              <a:t>X</a:t>
            </a:r>
            <a:r>
              <a:rPr lang="en-US" dirty="0" smtClean="0"/>
              <a:t> and </a:t>
            </a:r>
            <a:r>
              <a:rPr lang="en-US" i="1" u="sng" dirty="0" smtClean="0"/>
              <a:t>Y</a:t>
            </a:r>
            <a:r>
              <a:rPr lang="en-US" dirty="0" smtClean="0"/>
              <a:t> represent the </a:t>
            </a:r>
            <a:r>
              <a:rPr lang="en-US" b="1" i="1" u="sng" dirty="0" smtClean="0"/>
              <a:t>center of the obstacle</a:t>
            </a:r>
            <a:r>
              <a:rPr lang="en-US" dirty="0" smtClean="0"/>
              <a:t>                                                                 </a:t>
            </a:r>
            <a:r>
              <a:rPr lang="en-US" i="1" u="sng" dirty="0" smtClean="0"/>
              <a:t>W</a:t>
            </a:r>
            <a:r>
              <a:rPr lang="en-US" dirty="0" smtClean="0"/>
              <a:t> represent the </a:t>
            </a:r>
            <a:r>
              <a:rPr lang="en-US" b="1" i="1" u="sng" dirty="0" smtClean="0"/>
              <a:t>weight of the charge.</a:t>
            </a:r>
            <a:endParaRPr lang="en-US" b="1" i="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7</a:t>
            </a:fld>
            <a:endParaRPr lang="en-US"/>
          </a:p>
        </p:txBody>
      </p:sp>
      <p:sp>
        <p:nvSpPr>
          <p:cNvPr id="4" name="Content Placeholder 3"/>
          <p:cNvSpPr>
            <a:spLocks noGrp="1"/>
          </p:cNvSpPr>
          <p:nvPr>
            <p:ph sz="quarter" idx="1"/>
          </p:nvPr>
        </p:nvSpPr>
        <p:spPr/>
        <p:txBody>
          <a:bodyPr/>
          <a:lstStyle/>
          <a:p>
            <a:pPr algn="just"/>
            <a:r>
              <a:rPr lang="en-US" dirty="0" smtClean="0"/>
              <a:t>The other forces are generated by the target and it can be represented as a source of attractive potential and it is directly proportional with the distance with the robot. This force can be computed by:</a:t>
            </a:r>
          </a:p>
          <a:p>
            <a:pPr algn="ctr">
              <a:buNone/>
            </a:pPr>
            <a:r>
              <a:rPr lang="en-US" b="1" i="1" dirty="0" smtClean="0"/>
              <a:t>W*</a:t>
            </a:r>
            <a:r>
              <a:rPr lang="en-US" b="1" i="1" dirty="0" err="1" smtClean="0"/>
              <a:t>sqrt</a:t>
            </a:r>
            <a:r>
              <a:rPr lang="en-US" b="1" i="1" dirty="0" smtClean="0"/>
              <a:t>((J-</a:t>
            </a:r>
            <a:r>
              <a:rPr lang="en-US" b="1" i="1" dirty="0" err="1" smtClean="0"/>
              <a:t>GoalY</a:t>
            </a:r>
            <a:r>
              <a:rPr lang="en-US" b="1" i="1" dirty="0" smtClean="0"/>
              <a:t>)^2+(I-</a:t>
            </a:r>
            <a:r>
              <a:rPr lang="en-US" b="1" i="1" dirty="0" err="1" smtClean="0"/>
              <a:t>GoalX</a:t>
            </a:r>
            <a:r>
              <a:rPr lang="en-US" b="1" i="1" dirty="0" smtClean="0"/>
              <a:t>)^2)</a:t>
            </a:r>
          </a:p>
          <a:p>
            <a:pPr algn="ctr">
              <a:buNone/>
            </a:pPr>
            <a:endParaRPr lang="en-US" dirty="0" smtClean="0"/>
          </a:p>
          <a:p>
            <a:pPr>
              <a:buNone/>
            </a:pPr>
            <a:r>
              <a:rPr lang="en-US" b="1" u="sng" dirty="0" smtClean="0"/>
              <a:t> Where </a:t>
            </a:r>
            <a:r>
              <a:rPr lang="en-US" b="1" u="sng" dirty="0" err="1" smtClean="0"/>
              <a:t>GoalY</a:t>
            </a:r>
            <a:r>
              <a:rPr lang="en-US" b="1" u="sng" dirty="0" smtClean="0"/>
              <a:t>, </a:t>
            </a:r>
            <a:r>
              <a:rPr lang="en-US" b="1" u="sng" dirty="0" err="1" smtClean="0"/>
              <a:t>GoalX</a:t>
            </a:r>
            <a:r>
              <a:rPr lang="en-US" b="1" u="sng" dirty="0" smtClean="0"/>
              <a:t> is the target coordinates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8</a:t>
            </a:fld>
            <a:endParaRPr lang="en-US"/>
          </a:p>
        </p:txBody>
      </p:sp>
      <p:cxnSp>
        <p:nvCxnSpPr>
          <p:cNvPr id="6" name="Straight Arrow Connector 5"/>
          <p:cNvCxnSpPr/>
          <p:nvPr/>
        </p:nvCxnSpPr>
        <p:spPr>
          <a:xfrm>
            <a:off x="4860032" y="3933056"/>
            <a:ext cx="2016224" cy="100811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339752" y="3933056"/>
            <a:ext cx="2376264" cy="64807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979712" y="458112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76256" y="494116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59632" y="2276872"/>
            <a:ext cx="6624736" cy="1754326"/>
          </a:xfrm>
          <a:prstGeom prst="rect">
            <a:avLst/>
          </a:prstGeom>
          <a:noFill/>
        </p:spPr>
        <p:txBody>
          <a:bodyPr wrap="square" rtlCol="0">
            <a:spAutoFit/>
          </a:bodyPr>
          <a:lstStyle/>
          <a:p>
            <a:r>
              <a:rPr lang="en-US" dirty="0" smtClean="0"/>
              <a:t>X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endParaRPr lang="en-US" dirty="0"/>
          </a:p>
        </p:txBody>
      </p:sp>
      <p:sp>
        <p:nvSpPr>
          <p:cNvPr id="13" name="TextBox 12"/>
          <p:cNvSpPr txBox="1"/>
          <p:nvPr/>
        </p:nvSpPr>
        <p:spPr>
          <a:xfrm>
            <a:off x="2267744" y="4627002"/>
            <a:ext cx="4536504" cy="1754326"/>
          </a:xfrm>
          <a:prstGeom prst="rect">
            <a:avLst/>
          </a:prstGeom>
          <a:noFill/>
        </p:spPr>
        <p:txBody>
          <a:bodyPr wrap="square" rtlCol="0">
            <a:spAutoFit/>
          </a:bodyPr>
          <a:lstStyle/>
          <a:p>
            <a:r>
              <a:rPr lang="en-US" dirty="0" smtClean="0"/>
              <a:t>X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endParaRPr lang="en-US" dirty="0"/>
          </a:p>
        </p:txBody>
      </p:sp>
      <p:sp>
        <p:nvSpPr>
          <p:cNvPr id="14" name="TextBox 13"/>
          <p:cNvSpPr txBox="1"/>
          <p:nvPr/>
        </p:nvSpPr>
        <p:spPr>
          <a:xfrm>
            <a:off x="755576" y="4797152"/>
            <a:ext cx="1368152" cy="369332"/>
          </a:xfrm>
          <a:prstGeom prst="rect">
            <a:avLst/>
          </a:prstGeom>
          <a:noFill/>
        </p:spPr>
        <p:txBody>
          <a:bodyPr wrap="square" rtlCol="0">
            <a:spAutoFit/>
          </a:bodyPr>
          <a:lstStyle/>
          <a:p>
            <a:r>
              <a:rPr lang="en-US" dirty="0" smtClean="0"/>
              <a:t>Obstacle</a:t>
            </a:r>
            <a:endParaRPr lang="en-US" dirty="0"/>
          </a:p>
        </p:txBody>
      </p:sp>
      <p:sp>
        <p:nvSpPr>
          <p:cNvPr id="17" name="TextBox 16"/>
          <p:cNvSpPr txBox="1"/>
          <p:nvPr/>
        </p:nvSpPr>
        <p:spPr>
          <a:xfrm>
            <a:off x="7380312" y="5013176"/>
            <a:ext cx="1368152" cy="369332"/>
          </a:xfrm>
          <a:prstGeom prst="rect">
            <a:avLst/>
          </a:prstGeom>
          <a:noFill/>
        </p:spPr>
        <p:txBody>
          <a:bodyPr wrap="square" rtlCol="0">
            <a:spAutoFit/>
          </a:bodyPr>
          <a:lstStyle/>
          <a:p>
            <a:r>
              <a:rPr lang="en-US" dirty="0" smtClean="0"/>
              <a:t>Target</a:t>
            </a:r>
            <a:endParaRPr lang="en-US" dirty="0"/>
          </a:p>
        </p:txBody>
      </p:sp>
      <p:sp>
        <p:nvSpPr>
          <p:cNvPr id="18" name="TextBox 17"/>
          <p:cNvSpPr txBox="1"/>
          <p:nvPr/>
        </p:nvSpPr>
        <p:spPr>
          <a:xfrm>
            <a:off x="1979712" y="4077072"/>
            <a:ext cx="1368152" cy="400110"/>
          </a:xfrm>
          <a:prstGeom prst="rect">
            <a:avLst/>
          </a:prstGeom>
          <a:noFill/>
        </p:spPr>
        <p:txBody>
          <a:bodyPr wrap="square" rtlCol="0">
            <a:spAutoFit/>
          </a:bodyPr>
          <a:lstStyle/>
          <a:p>
            <a:r>
              <a:rPr lang="en-US" sz="2000" b="1" dirty="0" smtClean="0">
                <a:solidFill>
                  <a:srgbClr val="FF0000"/>
                </a:solidFill>
              </a:rPr>
              <a:t>W</a:t>
            </a:r>
            <a:r>
              <a:rPr lang="ar-SA" sz="2000" b="1" dirty="0" smtClean="0">
                <a:solidFill>
                  <a:srgbClr val="FF0000"/>
                </a:solidFill>
              </a:rPr>
              <a:t>/</a:t>
            </a:r>
            <a:r>
              <a:rPr lang="en-US" sz="2000" b="1" dirty="0" smtClean="0">
                <a:solidFill>
                  <a:srgbClr val="FF0000"/>
                </a:solidFill>
              </a:rPr>
              <a:t>r^2</a:t>
            </a:r>
            <a:endParaRPr lang="en-US" sz="2000" b="1" dirty="0">
              <a:solidFill>
                <a:srgbClr val="FF0000"/>
              </a:solidFill>
            </a:endParaRPr>
          </a:p>
        </p:txBody>
      </p:sp>
      <p:sp>
        <p:nvSpPr>
          <p:cNvPr id="19" name="TextBox 18"/>
          <p:cNvSpPr txBox="1"/>
          <p:nvPr/>
        </p:nvSpPr>
        <p:spPr>
          <a:xfrm>
            <a:off x="5724128" y="4005064"/>
            <a:ext cx="1368152" cy="400110"/>
          </a:xfrm>
          <a:prstGeom prst="rect">
            <a:avLst/>
          </a:prstGeom>
          <a:noFill/>
        </p:spPr>
        <p:txBody>
          <a:bodyPr wrap="square" rtlCol="0">
            <a:spAutoFit/>
          </a:bodyPr>
          <a:lstStyle/>
          <a:p>
            <a:r>
              <a:rPr lang="en-US" sz="2000" b="1" dirty="0" smtClean="0">
                <a:solidFill>
                  <a:srgbClr val="FF0000"/>
                </a:solidFill>
              </a:rPr>
              <a:t>W*r</a:t>
            </a:r>
            <a:endParaRPr lang="en-US" sz="20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Planning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33F9E3C6-EDDB-48E6-97F1-7F22C3693577}" type="slidenum">
              <a:rPr lang="en-US" smtClean="0"/>
              <a:pPr/>
              <a:t>9</a:t>
            </a:fld>
            <a:endParaRPr lang="en-US"/>
          </a:p>
        </p:txBody>
      </p:sp>
      <p:pic>
        <p:nvPicPr>
          <p:cNvPr id="5" name="Content Placeholder 4"/>
          <p:cNvPicPr>
            <a:picLocks noGrp="1"/>
          </p:cNvPicPr>
          <p:nvPr>
            <p:ph sz="quarter" idx="1"/>
          </p:nvPr>
        </p:nvPicPr>
        <p:blipFill>
          <a:blip r:embed="rId2" cstate="print"/>
          <a:srcRect/>
          <a:stretch>
            <a:fillRect/>
          </a:stretch>
        </p:blipFill>
        <p:spPr bwMode="auto">
          <a:xfrm>
            <a:off x="1619672" y="1628800"/>
            <a:ext cx="6001462" cy="449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ألوان متوسطة">
  <a:themeElements>
    <a:clrScheme name="ألوان متوسطة">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ألوان متوسطة">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ألوان متوسطة">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335</TotalTime>
  <Words>1729</Words>
  <Application>Microsoft Office PowerPoint</Application>
  <PresentationFormat>On-screen Show (4:3)</PresentationFormat>
  <Paragraphs>575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ألوان متوسطة</vt:lpstr>
      <vt:lpstr>Path planning of Autonomous Mobile robot New Approach</vt:lpstr>
      <vt:lpstr>Abstract </vt:lpstr>
      <vt:lpstr>Motivation </vt:lpstr>
      <vt:lpstr>Objective </vt:lpstr>
      <vt:lpstr>Introduction </vt:lpstr>
      <vt:lpstr>The algorithm:</vt:lpstr>
      <vt:lpstr>Cont… </vt:lpstr>
      <vt:lpstr>Cont…</vt:lpstr>
      <vt:lpstr>Path Planning </vt:lpstr>
      <vt:lpstr>Cont… </vt:lpstr>
      <vt:lpstr>Finding the path</vt:lpstr>
      <vt:lpstr>Local minimum problem</vt:lpstr>
      <vt:lpstr>Example </vt:lpstr>
      <vt:lpstr>Cont… </vt:lpstr>
      <vt:lpstr>Matlab Test </vt:lpstr>
      <vt:lpstr>Conclusion:</vt:lpstr>
      <vt:lpstr>References:</vt:lpstr>
      <vt:lpstr>Thanks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Dynamic  Some Common configuration</dc:title>
  <dc:creator>HASSAN</dc:creator>
  <cp:lastModifiedBy>Corporate Edition</cp:lastModifiedBy>
  <cp:revision>63</cp:revision>
  <dcterms:created xsi:type="dcterms:W3CDTF">2010-12-25T06:16:19Z</dcterms:created>
  <dcterms:modified xsi:type="dcterms:W3CDTF">2011-01-02T12:51:19Z</dcterms:modified>
</cp:coreProperties>
</file>