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7"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41" d="100"/>
          <a:sy n="41" d="100"/>
        </p:scale>
        <p:origin x="48" y="1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87CB6-3DA2-4D39-8C01-B973C702F674}" type="datetimeFigureOut">
              <a:rPr lang="en-AU" smtClean="0"/>
              <a:t>5/09/2023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7EA8-E3AC-4EAD-B304-5BA2E5092EF1}" type="slidenum">
              <a:rPr lang="en-AU" smtClean="0"/>
              <a:t>‹#›</a:t>
            </a:fld>
            <a:endParaRPr lang="en-AU"/>
          </a:p>
        </p:txBody>
      </p:sp>
    </p:spTree>
    <p:extLst>
      <p:ext uri="{BB962C8B-B14F-4D97-AF65-F5344CB8AC3E}">
        <p14:creationId xmlns:p14="http://schemas.microsoft.com/office/powerpoint/2010/main" val="112688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BBED0A4D4D8D44CE93CF2DAFADEE466C</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Top 10 Customers</a:t>
            </a:r>
            <a:endParaRPr dirty="0"/>
          </a:p>
          <a:p>
            <a:r>
              <a:rPr b="0" dirty="0"/>
              <a:t>No alt text provided</a:t>
            </a:r>
            <a:endParaRPr dirty="0"/>
          </a:p>
          <a:p>
            <a:endParaRPr dirty="0"/>
          </a:p>
          <a:p>
            <a:r>
              <a:rPr b="1" dirty="0"/>
              <a:t>Top 10 Products</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Top 10 Customers</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pieChart</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Top 10 Products</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F577EA8-E3AC-4EAD-B304-5BA2E5092EF1}" type="slidenum">
              <a:rPr lang="en-AU" smtClean="0"/>
              <a:t>8</a:t>
            </a:fld>
            <a:endParaRPr lang="en-AU"/>
          </a:p>
        </p:txBody>
      </p:sp>
    </p:spTree>
    <p:extLst>
      <p:ext uri="{BB962C8B-B14F-4D97-AF65-F5344CB8AC3E}">
        <p14:creationId xmlns:p14="http://schemas.microsoft.com/office/powerpoint/2010/main" val="283409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3146244-95f4-4b95-a256-1df987c2c586?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3146244-95f4-4b95-a256-1df987c2c58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63146244-95f4-4b95-a256-1df987c2c586/?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63146244-95f4-4b95-a256-1df987c2c586/?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accent2"/>
          </a:solidFill>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mj-lt"/>
                <a:ea typeface="Segoe UI Light" charset="0"/>
                <a:cs typeface="Segoe UI Light" charset="0"/>
              </a:rPr>
              <a:t>Internet sales dashboard </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2" name="TextBox 1">
            <a:extLst>
              <a:ext uri="{FF2B5EF4-FFF2-40B4-BE49-F238E27FC236}">
                <a16:creationId xmlns:a16="http://schemas.microsoft.com/office/drawing/2014/main" id="{44B490C4-8A8E-86B1-79D7-F5F353B02E21}"/>
              </a:ext>
            </a:extLst>
          </p:cNvPr>
          <p:cNvSpPr txBox="1"/>
          <p:nvPr/>
        </p:nvSpPr>
        <p:spPr>
          <a:xfrm>
            <a:off x="653166" y="5061950"/>
            <a:ext cx="3135085" cy="646331"/>
          </a:xfrm>
          <a:prstGeom prst="rect">
            <a:avLst/>
          </a:prstGeom>
          <a:noFill/>
        </p:spPr>
        <p:txBody>
          <a:bodyPr wrap="square" rtlCol="0">
            <a:spAutoFit/>
          </a:bodyPr>
          <a:lstStyle/>
          <a:p>
            <a:r>
              <a:rPr lang="en-AU" dirty="0">
                <a:solidFill>
                  <a:schemeClr val="bg1"/>
                </a:solidFill>
              </a:rPr>
              <a:t>Edit by Sherry Wang</a:t>
            </a:r>
          </a:p>
          <a:p>
            <a:r>
              <a:rPr lang="en-AU" dirty="0">
                <a:solidFill>
                  <a:schemeClr val="bg1"/>
                </a:solidFill>
              </a:rPr>
              <a:t>Date 05/09/2023</a:t>
            </a:r>
          </a:p>
        </p:txBody>
      </p:sp>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3C9AAD-C857-D828-00EC-E46F2D7E653D}"/>
              </a:ext>
            </a:extLst>
          </p:cNvPr>
          <p:cNvSpPr>
            <a:spLocks noGrp="1"/>
          </p:cNvSpPr>
          <p:nvPr>
            <p:ph type="title"/>
          </p:nvPr>
        </p:nvSpPr>
        <p:spPr>
          <a:xfrm>
            <a:off x="686834" y="591344"/>
            <a:ext cx="3200400" cy="5585619"/>
          </a:xfrm>
        </p:spPr>
        <p:txBody>
          <a:bodyPr>
            <a:normAutofit/>
          </a:bodyPr>
          <a:lstStyle/>
          <a:p>
            <a:r>
              <a:rPr lang="en-AU">
                <a:solidFill>
                  <a:srgbClr val="FFFFFF"/>
                </a:solidFill>
              </a:rPr>
              <a:t>Limitation and suggestion</a:t>
            </a:r>
            <a:br>
              <a:rPr lang="en-AU">
                <a:solidFill>
                  <a:srgbClr val="FFFFFF"/>
                </a:solidFill>
              </a:rPr>
            </a:br>
            <a:endParaRPr lang="en-AU">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875F24B-5990-7086-41C7-5CFB435A0E80}"/>
              </a:ext>
            </a:extLst>
          </p:cNvPr>
          <p:cNvSpPr>
            <a:spLocks noGrp="1"/>
          </p:cNvSpPr>
          <p:nvPr>
            <p:ph idx="1"/>
          </p:nvPr>
        </p:nvSpPr>
        <p:spPr>
          <a:xfrm>
            <a:off x="4447308" y="591344"/>
            <a:ext cx="6906491" cy="5585619"/>
          </a:xfrm>
        </p:spPr>
        <p:txBody>
          <a:bodyPr anchor="ctr">
            <a:normAutofit/>
          </a:bodyPr>
          <a:lstStyle/>
          <a:p>
            <a:r>
              <a:rPr lang="en-AU">
                <a:latin typeface="Söhne"/>
              </a:rPr>
              <a:t>I</a:t>
            </a:r>
            <a:r>
              <a:rPr lang="en-AU" b="0" i="0">
                <a:effectLst/>
                <a:latin typeface="Söhne"/>
              </a:rPr>
              <a:t>n 2023, the data is incomplete, with no actual sales figures available for the first few months, making it difficult to assess the trend for that year. To make informed decisions and set realistic budgets for 2023, the company needs to gather and analyse data for the entire year.</a:t>
            </a:r>
          </a:p>
          <a:p>
            <a:r>
              <a:rPr lang="en-AU">
                <a:latin typeface="Söhne"/>
              </a:rPr>
              <a:t>Moreover, without time limitation, the data modelling can be more specific to analyse sales of product related to customer city, to identify which city or country contribute most sales in the past 2 years.</a:t>
            </a:r>
          </a:p>
          <a:p>
            <a:pPr marL="0" indent="0">
              <a:buNone/>
            </a:pPr>
            <a:endParaRPr lang="en-AU" dirty="0"/>
          </a:p>
        </p:txBody>
      </p:sp>
    </p:spTree>
    <p:extLst>
      <p:ext uri="{BB962C8B-B14F-4D97-AF65-F5344CB8AC3E}">
        <p14:creationId xmlns:p14="http://schemas.microsoft.com/office/powerpoint/2010/main" val="140123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6ECE4-767A-658F-0577-120C9643C47D}"/>
              </a:ext>
            </a:extLst>
          </p:cNvPr>
          <p:cNvSpPr>
            <a:spLocks noGrp="1"/>
          </p:cNvSpPr>
          <p:nvPr>
            <p:ph type="title"/>
          </p:nvPr>
        </p:nvSpPr>
        <p:spPr>
          <a:xfrm>
            <a:off x="686834" y="1153572"/>
            <a:ext cx="3200400" cy="4461163"/>
          </a:xfrm>
        </p:spPr>
        <p:txBody>
          <a:bodyPr>
            <a:normAutofit/>
          </a:bodyPr>
          <a:lstStyle/>
          <a:p>
            <a:r>
              <a:rPr lang="en-AU">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6915D1-6EA3-BA0C-61C6-EE7631877FDE}"/>
              </a:ext>
            </a:extLst>
          </p:cNvPr>
          <p:cNvSpPr>
            <a:spLocks noGrp="1"/>
          </p:cNvSpPr>
          <p:nvPr>
            <p:ph idx="1"/>
          </p:nvPr>
        </p:nvSpPr>
        <p:spPr>
          <a:xfrm>
            <a:off x="4447308" y="591344"/>
            <a:ext cx="6906491" cy="5585619"/>
          </a:xfrm>
        </p:spPr>
        <p:txBody>
          <a:bodyPr anchor="ctr">
            <a:normAutofit/>
          </a:bodyPr>
          <a:lstStyle/>
          <a:p>
            <a:pPr marL="0" indent="0">
              <a:buNone/>
            </a:pPr>
            <a:r>
              <a:rPr lang="en-AU" b="0" i="0" dirty="0">
                <a:solidFill>
                  <a:srgbClr val="374151"/>
                </a:solidFill>
                <a:effectLst/>
                <a:latin typeface="Söhne"/>
              </a:rPr>
              <a:t>In summary, the analysis indicates a period of substantial business growth in 2021 and 2022, with actual sales consistently surpassing budgeted amounts. The fluctuations in budgeted figures over these years suggest an adaptable approach to changing business expectations. The need to address underperformance, particularly in comparison to the budget, is evident, along with an opportunity to nurture top-performing customers and focus on the top-selling product, "Mountain-200 Black, 38," in the "Bikes" category for strategic emphasis.</a:t>
            </a:r>
            <a:endParaRPr lang="en-AU" dirty="0"/>
          </a:p>
        </p:txBody>
      </p:sp>
    </p:spTree>
    <p:extLst>
      <p:ext uri="{BB962C8B-B14F-4D97-AF65-F5344CB8AC3E}">
        <p14:creationId xmlns:p14="http://schemas.microsoft.com/office/powerpoint/2010/main" val="41980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B40B-4E41-159F-BA66-1517C87B3A0E}"/>
              </a:ext>
            </a:extLst>
          </p:cNvPr>
          <p:cNvSpPr>
            <a:spLocks noGrp="1"/>
          </p:cNvSpPr>
          <p:nvPr>
            <p:ph type="title"/>
          </p:nvPr>
        </p:nvSpPr>
        <p:spPr/>
        <p:txBody>
          <a:bodyPr/>
          <a:lstStyle/>
          <a:p>
            <a:r>
              <a:rPr lang="en-AU" dirty="0"/>
              <a:t>Reference</a:t>
            </a:r>
          </a:p>
        </p:txBody>
      </p:sp>
      <p:sp>
        <p:nvSpPr>
          <p:cNvPr id="3" name="Content Placeholder 2">
            <a:extLst>
              <a:ext uri="{FF2B5EF4-FFF2-40B4-BE49-F238E27FC236}">
                <a16:creationId xmlns:a16="http://schemas.microsoft.com/office/drawing/2014/main" id="{95227444-CF20-8C16-DD15-617C5525BC6A}"/>
              </a:ext>
            </a:extLst>
          </p:cNvPr>
          <p:cNvSpPr>
            <a:spLocks noGrp="1"/>
          </p:cNvSpPr>
          <p:nvPr>
            <p:ph idx="1"/>
          </p:nvPr>
        </p:nvSpPr>
        <p:spPr/>
        <p:txBody>
          <a:bodyPr/>
          <a:lstStyle/>
          <a:p>
            <a:r>
              <a:rPr lang="en-AU" dirty="0"/>
              <a:t>Data from </a:t>
            </a:r>
          </a:p>
          <a:p>
            <a:pPr marL="0" indent="0">
              <a:buNone/>
            </a:pPr>
            <a:r>
              <a:rPr lang="en-AU" dirty="0"/>
              <a:t>https://learn.microsoft.com/en-us/sql/samples/adventureworks-install-configure?view=sql-server-ver16&amp;tabs=ssms</a:t>
            </a:r>
          </a:p>
        </p:txBody>
      </p:sp>
    </p:spTree>
    <p:extLst>
      <p:ext uri="{BB962C8B-B14F-4D97-AF65-F5344CB8AC3E}">
        <p14:creationId xmlns:p14="http://schemas.microsoft.com/office/powerpoint/2010/main" val="174407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textbox ,slicer ,slicer ,slicer ,BBED0A4D4D8D44CE93CF2DAFADEE466C ,donutChart ,lineChart ,Top 10 Customers ,Top 10 Products ,map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 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textbox ,slicer ,slicer ,slicer ,Top 10 Customers ,map ,slicer ,pivotTable ,card ,card ,pieChart. Please refer to the notes on this slide for details">
            <a:hlinkClick r:id="rId3"/>
          </p:cNvPr>
          <p:cNvPicPr>
            <a:picLocks noChangeAspect="1"/>
          </p:cNvPicPr>
          <p:nvPr/>
        </p:nvPicPr>
        <p:blipFill>
          <a:blip r:embed="rId4"/>
          <a:stretch>
            <a:fillRect/>
          </a:stretch>
        </p:blipFill>
        <p:spPr>
          <a:xfrm>
            <a:off x="57150" y="0"/>
            <a:ext cx="12068175" cy="6848475"/>
          </a:xfrm>
          <a:prstGeom prst="rect">
            <a:avLst/>
          </a:prstGeom>
          <a:noFill/>
        </p:spPr>
      </p:pic>
      <p:sp>
        <p:nvSpPr>
          <p:cNvPr id="4" name="Title" hidden="1"/>
          <p:cNvSpPr>
            <a:spLocks noGrp="1"/>
          </p:cNvSpPr>
          <p:nvPr>
            <p:ph type="title"/>
          </p:nvPr>
        </p:nvSpPr>
        <p:spPr/>
        <p:txBody>
          <a:bodyPr/>
          <a:lstStyle/>
          <a:p>
            <a:r>
              <a:t>Customer Details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textbox ,slicer ,slicer ,slicer ,lineChart ,map ,slicer ,pivotTable ,card ,card ,Top 10 Products. Please refer to the notes on this slide for details">
            <a:hlinkClick r:id="rId3"/>
          </p:cNvPr>
          <p:cNvPicPr>
            <a:picLocks noChangeAspect="1"/>
          </p:cNvPicPr>
          <p:nvPr/>
        </p:nvPicPr>
        <p:blipFill>
          <a:blip r:embed="rId4"/>
          <a:stretch>
            <a:fillRect/>
          </a:stretch>
        </p:blipFill>
        <p:spPr>
          <a:xfrm>
            <a:off x="57150" y="0"/>
            <a:ext cx="12068175" cy="6848475"/>
          </a:xfrm>
          <a:prstGeom prst="rect">
            <a:avLst/>
          </a:prstGeom>
          <a:noFill/>
        </p:spPr>
      </p:pic>
      <p:sp>
        <p:nvSpPr>
          <p:cNvPr id="4" name="Title" hidden="1"/>
          <p:cNvSpPr>
            <a:spLocks noGrp="1"/>
          </p:cNvSpPr>
          <p:nvPr>
            <p:ph type="title"/>
          </p:nvPr>
        </p:nvSpPr>
        <p:spPr/>
        <p:txBody>
          <a:bodyPr/>
          <a:lstStyle/>
          <a:p>
            <a:r>
              <a:t>Product Details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BB21C-78AF-3C97-A50E-020AF2C7442F}"/>
              </a:ext>
            </a:extLst>
          </p:cNvPr>
          <p:cNvSpPr>
            <a:spLocks noGrp="1"/>
          </p:cNvSpPr>
          <p:nvPr>
            <p:ph type="title"/>
          </p:nvPr>
        </p:nvSpPr>
        <p:spPr>
          <a:xfrm>
            <a:off x="686834" y="1153572"/>
            <a:ext cx="3200400" cy="4461163"/>
          </a:xfrm>
        </p:spPr>
        <p:txBody>
          <a:bodyPr>
            <a:normAutofit/>
          </a:bodyPr>
          <a:lstStyle/>
          <a:p>
            <a:r>
              <a:rPr lang="en-AU">
                <a:solidFill>
                  <a:srgbClr val="FFFFFF"/>
                </a:solidFill>
              </a:rPr>
              <a:t>introduction</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A51481B-8B71-1194-FA5A-ACD6EE25CC93}"/>
              </a:ext>
            </a:extLst>
          </p:cNvPr>
          <p:cNvSpPr>
            <a:spLocks noGrp="1"/>
          </p:cNvSpPr>
          <p:nvPr>
            <p:ph idx="1"/>
          </p:nvPr>
        </p:nvSpPr>
        <p:spPr>
          <a:xfrm>
            <a:off x="4447308" y="591344"/>
            <a:ext cx="6906491" cy="5585619"/>
          </a:xfrm>
        </p:spPr>
        <p:txBody>
          <a:bodyPr anchor="ctr">
            <a:normAutofit/>
          </a:bodyPr>
          <a:lstStyle/>
          <a:p>
            <a:pPr marL="0" indent="0">
              <a:buNone/>
            </a:pPr>
            <a:r>
              <a:rPr lang="en-AU" b="0" i="0" dirty="0">
                <a:solidFill>
                  <a:srgbClr val="374151"/>
                </a:solidFill>
                <a:effectLst/>
                <a:latin typeface="Söhne"/>
              </a:rPr>
              <a:t>In response to a critical business request, our team is transitioning from static sales reports to a dynamic visual dashboard. This initiative aims to provide comprehensive insights into product sales, customer relationships, and historical trends while enabling customized views for the sales team and facilitating performance benchmarking for the future.</a:t>
            </a:r>
            <a:endParaRPr lang="en-AU" dirty="0"/>
          </a:p>
        </p:txBody>
      </p:sp>
    </p:spTree>
    <p:extLst>
      <p:ext uri="{BB962C8B-B14F-4D97-AF65-F5344CB8AC3E}">
        <p14:creationId xmlns:p14="http://schemas.microsoft.com/office/powerpoint/2010/main" val="177598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B29942-4A3C-671A-03B5-FF7F960BB024}"/>
              </a:ext>
            </a:extLst>
          </p:cNvPr>
          <p:cNvSpPr>
            <a:spLocks noGrp="1"/>
          </p:cNvSpPr>
          <p:nvPr>
            <p:ph type="title"/>
          </p:nvPr>
        </p:nvSpPr>
        <p:spPr>
          <a:xfrm>
            <a:off x="1046746" y="586822"/>
            <a:ext cx="3560252" cy="1645920"/>
          </a:xfrm>
        </p:spPr>
        <p:txBody>
          <a:bodyPr vert="horz" lIns="91440" tIns="45720" rIns="91440" bIns="45720" rtlCol="0" anchor="ctr">
            <a:normAutofit/>
          </a:bodyPr>
          <a:lstStyle/>
          <a:p>
            <a:pPr>
              <a:spcAft>
                <a:spcPts val="600"/>
              </a:spcAft>
            </a:pPr>
            <a:r>
              <a:rPr lang="en-US" sz="3700" dirty="0">
                <a:solidFill>
                  <a:srgbClr val="FFFFFF"/>
                </a:solidFill>
              </a:rPr>
              <a:t>Sales comparing with budget from 2021 to 2023</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BFB29888-F0C1-DA4B-1291-711D6F5CBBDD}"/>
              </a:ext>
            </a:extLst>
          </p:cNvPr>
          <p:cNvSpPr txBox="1"/>
          <p:nvPr/>
        </p:nvSpPr>
        <p:spPr>
          <a:xfrm>
            <a:off x="5351164" y="586822"/>
            <a:ext cx="6002636" cy="1645920"/>
          </a:xfrm>
          <a:prstGeom prst="rect">
            <a:avLst/>
          </a:prstGeom>
        </p:spPr>
        <p:txBody>
          <a:bodyPr vert="horz" lIns="91440" tIns="45720" rIns="91440" bIns="45720" rtlCol="0" anchor="ctr">
            <a:normAutofit fontScale="70000" lnSpcReduction="20000"/>
          </a:bodyPr>
          <a:lstStyle/>
          <a:p>
            <a:pPr indent="-228600">
              <a:lnSpc>
                <a:spcPct val="90000"/>
              </a:lnSpc>
              <a:spcBef>
                <a:spcPct val="0"/>
              </a:spcBef>
              <a:spcAft>
                <a:spcPts val="600"/>
              </a:spcAft>
              <a:buFont typeface="Arial" panose="020B0604020202020204" pitchFamily="34" charset="0"/>
              <a:buChar char="•"/>
            </a:pPr>
            <a:r>
              <a:rPr lang="en-US" sz="1900" dirty="0">
                <a:solidFill>
                  <a:srgbClr val="FFFFFF"/>
                </a:solidFill>
              </a:rPr>
              <a:t>Actual Sales consistently exceeded budgeted amounts in 2021 and 2022, indicating business growth during this period, but incomplete data for the early months of 2023 hinders an assessment of the sales trend for that year.</a:t>
            </a:r>
          </a:p>
          <a:p>
            <a:pPr indent="-228600">
              <a:lnSpc>
                <a:spcPct val="90000"/>
              </a:lnSpc>
              <a:spcBef>
                <a:spcPct val="0"/>
              </a:spcBef>
              <a:spcAft>
                <a:spcPts val="600"/>
              </a:spcAft>
              <a:buFont typeface="Arial" panose="020B0604020202020204" pitchFamily="34" charset="0"/>
              <a:buChar char="•"/>
            </a:pPr>
            <a:r>
              <a:rPr lang="en-US" sz="1900" dirty="0">
                <a:solidFill>
                  <a:srgbClr val="FFFFFF"/>
                </a:solidFill>
              </a:rPr>
              <a:t>The budgeted amounts for total sales have shown periodic adjustments over the three years, ranging from $800,000 in 2021 to $1,500,000 in 2022, possibly reflecting changing business expectations or goals.</a:t>
            </a:r>
          </a:p>
          <a:p>
            <a:pPr indent="-228600">
              <a:lnSpc>
                <a:spcPct val="90000"/>
              </a:lnSpc>
              <a:spcBef>
                <a:spcPct val="0"/>
              </a:spcBef>
              <a:spcAft>
                <a:spcPts val="600"/>
              </a:spcAft>
              <a:buFont typeface="Arial" panose="020B0604020202020204" pitchFamily="34" charset="0"/>
              <a:buChar char="•"/>
            </a:pPr>
            <a:r>
              <a:rPr lang="en-US" sz="1900" dirty="0">
                <a:solidFill>
                  <a:srgbClr val="FFFFFF"/>
                </a:solidFill>
              </a:rPr>
              <a:t>the sales trend analysis highlights the need for the company to address consistent underperformance compared to the budget in 2021 and 2022</a:t>
            </a:r>
          </a:p>
        </p:txBody>
      </p:sp>
      <p:pic>
        <p:nvPicPr>
          <p:cNvPr id="5" name="Content Placeholder 4" descr="A graph and a chart&#10;&#10;Description automatically generated with medium confidence">
            <a:extLst>
              <a:ext uri="{FF2B5EF4-FFF2-40B4-BE49-F238E27FC236}">
                <a16:creationId xmlns:a16="http://schemas.microsoft.com/office/drawing/2014/main" id="{FBA41350-C7DA-0F06-021F-9A351CBD52AF}"/>
              </a:ext>
            </a:extLst>
          </p:cNvPr>
          <p:cNvPicPr>
            <a:picLocks noGrp="1" noChangeAspect="1"/>
          </p:cNvPicPr>
          <p:nvPr>
            <p:ph idx="1"/>
          </p:nvPr>
        </p:nvPicPr>
        <p:blipFill>
          <a:blip r:embed="rId2"/>
          <a:stretch>
            <a:fillRect/>
          </a:stretch>
        </p:blipFill>
        <p:spPr>
          <a:xfrm>
            <a:off x="1198545" y="2734056"/>
            <a:ext cx="9883302" cy="3483864"/>
          </a:xfrm>
          <a:prstGeom prst="rect">
            <a:avLst/>
          </a:prstGeom>
        </p:spPr>
      </p:pic>
    </p:spTree>
    <p:extLst>
      <p:ext uri="{BB962C8B-B14F-4D97-AF65-F5344CB8AC3E}">
        <p14:creationId xmlns:p14="http://schemas.microsoft.com/office/powerpoint/2010/main" val="206019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DE552F-20BF-2EF8-FE06-465CBFE06240}"/>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3700" kern="1200" dirty="0">
                <a:solidFill>
                  <a:srgbClr val="FFFFFF"/>
                </a:solidFill>
                <a:latin typeface="+mj-lt"/>
                <a:ea typeface="+mj-ea"/>
                <a:cs typeface="+mj-cs"/>
              </a:rPr>
              <a:t>Customer details related to Sales </a:t>
            </a:r>
          </a:p>
        </p:txBody>
      </p:sp>
      <p:sp>
        <p:nvSpPr>
          <p:cNvPr id="22"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E6B95F-A1A1-C90C-FAB1-559290A38D83}"/>
              </a:ext>
            </a:extLst>
          </p:cNvPr>
          <p:cNvSpPr txBox="1"/>
          <p:nvPr/>
        </p:nvSpPr>
        <p:spPr>
          <a:xfrm>
            <a:off x="4474462" y="630936"/>
            <a:ext cx="7074409"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dirty="0">
                <a:solidFill>
                  <a:srgbClr val="FFFFFF"/>
                </a:solidFill>
              </a:rPr>
              <a:t>Female and male customers share nearly half amount of sales, but </a:t>
            </a:r>
            <a:r>
              <a:rPr lang="en-US" sz="1900" b="0" i="0" dirty="0">
                <a:solidFill>
                  <a:srgbClr val="FFFFFF"/>
                </a:solidFill>
                <a:effectLst/>
              </a:rPr>
              <a:t>females generated slightly higher sales revenue compared to males.</a:t>
            </a:r>
          </a:p>
          <a:p>
            <a:pPr indent="-228600">
              <a:lnSpc>
                <a:spcPct val="90000"/>
              </a:lnSpc>
              <a:spcAft>
                <a:spcPts val="600"/>
              </a:spcAft>
              <a:buFont typeface="Arial" panose="020B0604020202020204" pitchFamily="34" charset="0"/>
              <a:buChar char="•"/>
            </a:pPr>
            <a:r>
              <a:rPr lang="en-US" sz="1900" dirty="0">
                <a:solidFill>
                  <a:srgbClr val="FFFFFF"/>
                </a:solidFill>
              </a:rPr>
              <a:t>Top 10 Customer in past two years: Jordan Turner spend $16k who rank in the first. </a:t>
            </a:r>
          </a:p>
        </p:txBody>
      </p:sp>
      <p:pic>
        <p:nvPicPr>
          <p:cNvPr id="5" name="Content Placeholder 4" descr="A screenshot of a computer&#10;&#10;Description automatically generated">
            <a:extLst>
              <a:ext uri="{FF2B5EF4-FFF2-40B4-BE49-F238E27FC236}">
                <a16:creationId xmlns:a16="http://schemas.microsoft.com/office/drawing/2014/main" id="{E551F8E1-1B27-64FD-D1C7-19C23B157562}"/>
              </a:ext>
            </a:extLst>
          </p:cNvPr>
          <p:cNvPicPr>
            <a:picLocks noGrp="1" noChangeAspect="1"/>
          </p:cNvPicPr>
          <p:nvPr>
            <p:ph idx="1"/>
          </p:nvPr>
        </p:nvPicPr>
        <p:blipFill>
          <a:blip r:embed="rId2"/>
          <a:stretch>
            <a:fillRect/>
          </a:stretch>
        </p:blipFill>
        <p:spPr>
          <a:xfrm>
            <a:off x="1232884" y="2971800"/>
            <a:ext cx="9714039" cy="3278488"/>
          </a:xfrm>
          <a:prstGeom prst="rect">
            <a:avLst/>
          </a:prstGeom>
        </p:spPr>
      </p:pic>
    </p:spTree>
    <p:extLst>
      <p:ext uri="{BB962C8B-B14F-4D97-AF65-F5344CB8AC3E}">
        <p14:creationId xmlns:p14="http://schemas.microsoft.com/office/powerpoint/2010/main" val="241792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892DE-1F0D-ABE3-7E95-7B296D2CB15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Product details related to Sales</a:t>
            </a:r>
          </a:p>
        </p:txBody>
      </p:sp>
      <p:pic>
        <p:nvPicPr>
          <p:cNvPr id="5" name="Content Placeholder 4" descr="A green circle with blue center&#10;&#10;Description automatically generated">
            <a:extLst>
              <a:ext uri="{FF2B5EF4-FFF2-40B4-BE49-F238E27FC236}">
                <a16:creationId xmlns:a16="http://schemas.microsoft.com/office/drawing/2014/main" id="{CAD763DC-01F6-705E-F26C-45515E4017FE}"/>
              </a:ext>
            </a:extLst>
          </p:cNvPr>
          <p:cNvPicPr>
            <a:picLocks noGrp="1" noChangeAspect="1"/>
          </p:cNvPicPr>
          <p:nvPr>
            <p:ph idx="1"/>
          </p:nvPr>
        </p:nvPicPr>
        <p:blipFill>
          <a:blip r:embed="rId3"/>
          <a:stretch>
            <a:fillRect/>
          </a:stretch>
        </p:blipFill>
        <p:spPr>
          <a:xfrm>
            <a:off x="4777316" y="969831"/>
            <a:ext cx="6780700" cy="4916008"/>
          </a:xfrm>
          <a:prstGeom prst="rect">
            <a:avLst/>
          </a:prstGeom>
        </p:spPr>
      </p:pic>
    </p:spTree>
    <p:extLst>
      <p:ext uri="{BB962C8B-B14F-4D97-AF65-F5344CB8AC3E}">
        <p14:creationId xmlns:p14="http://schemas.microsoft.com/office/powerpoint/2010/main" val="173668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26F3BD-2563-8D53-700B-0F9446A4C2BF}"/>
              </a:ext>
            </a:extLst>
          </p:cNvPr>
          <p:cNvSpPr>
            <a:spLocks noGrp="1"/>
          </p:cNvSpPr>
          <p:nvPr>
            <p:ph type="title"/>
          </p:nvPr>
        </p:nvSpPr>
        <p:spPr>
          <a:xfrm>
            <a:off x="630936" y="630936"/>
            <a:ext cx="3599688" cy="1463040"/>
          </a:xfrm>
        </p:spPr>
        <p:txBody>
          <a:bodyPr anchor="ctr">
            <a:normAutofit/>
          </a:bodyPr>
          <a:lstStyle/>
          <a:p>
            <a:r>
              <a:rPr lang="en-AU" sz="4800" dirty="0">
                <a:solidFill>
                  <a:srgbClr val="FFFFFF"/>
                </a:solidFill>
              </a:rPr>
              <a:t>Top 10 Product sales</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E2DC071-3D56-3A9F-E0DA-13E071874876}"/>
              </a:ext>
            </a:extLst>
          </p:cNvPr>
          <p:cNvSpPr>
            <a:spLocks noGrp="1"/>
          </p:cNvSpPr>
          <p:nvPr>
            <p:ph idx="1"/>
          </p:nvPr>
        </p:nvSpPr>
        <p:spPr>
          <a:xfrm>
            <a:off x="4474462" y="585216"/>
            <a:ext cx="7074409" cy="1463040"/>
          </a:xfrm>
        </p:spPr>
        <p:txBody>
          <a:bodyPr anchor="ctr">
            <a:normAutofit/>
          </a:bodyPr>
          <a:lstStyle/>
          <a:p>
            <a:pPr marL="0">
              <a:spcAft>
                <a:spcPts val="600"/>
              </a:spcAft>
            </a:pPr>
            <a:r>
              <a:rPr lang="en-AU" sz="1900" dirty="0">
                <a:solidFill>
                  <a:srgbClr val="FFFFFF"/>
                </a:solidFill>
              </a:rPr>
              <a:t>The top-selling product in the dataset appears to be "Mountain-200 Black, 38" under the "Bikes" category, with significantly higher sales than other products.</a:t>
            </a:r>
            <a:endParaRPr lang="en-US" sz="1900" dirty="0">
              <a:solidFill>
                <a:srgbClr val="FFFFFF"/>
              </a:solidFill>
            </a:endParaRPr>
          </a:p>
        </p:txBody>
      </p:sp>
      <p:pic>
        <p:nvPicPr>
          <p:cNvPr id="5" name="Content Placeholder 4" descr="A screenshot of a computer&#10;&#10;Description automatically generated">
            <a:extLst>
              <a:ext uri="{FF2B5EF4-FFF2-40B4-BE49-F238E27FC236}">
                <a16:creationId xmlns:a16="http://schemas.microsoft.com/office/drawing/2014/main" id="{1DEE8D3A-844F-EB4C-A3F3-7915E79F78E9}"/>
              </a:ext>
            </a:extLst>
          </p:cNvPr>
          <p:cNvPicPr>
            <a:picLocks noChangeAspect="1"/>
          </p:cNvPicPr>
          <p:nvPr/>
        </p:nvPicPr>
        <p:blipFill>
          <a:blip r:embed="rId2"/>
          <a:stretch>
            <a:fillRect/>
          </a:stretch>
        </p:blipFill>
        <p:spPr>
          <a:xfrm>
            <a:off x="1338472" y="2971800"/>
            <a:ext cx="9502864" cy="3278488"/>
          </a:xfrm>
          <a:prstGeom prst="rect">
            <a:avLst/>
          </a:prstGeom>
        </p:spPr>
      </p:pic>
    </p:spTree>
    <p:extLst>
      <p:ext uri="{BB962C8B-B14F-4D97-AF65-F5344CB8AC3E}">
        <p14:creationId xmlns:p14="http://schemas.microsoft.com/office/powerpoint/2010/main" val="41837717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680</Words>
  <Application>Microsoft Office PowerPoint</Application>
  <PresentationFormat>Widescreen</PresentationFormat>
  <Paragraphs>142</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Segoe UI</vt:lpstr>
      <vt:lpstr>Söhne</vt:lpstr>
      <vt:lpstr>Custom Design</vt:lpstr>
      <vt:lpstr>Internet sales dashboard </vt:lpstr>
      <vt:lpstr>Overview Dashboard</vt:lpstr>
      <vt:lpstr>Customer Details</vt:lpstr>
      <vt:lpstr>Product Details</vt:lpstr>
      <vt:lpstr>introduction</vt:lpstr>
      <vt:lpstr>Sales comparing with budget from 2021 to 2023</vt:lpstr>
      <vt:lpstr>Customer details related to Sales </vt:lpstr>
      <vt:lpstr>Product details related to Sales</vt:lpstr>
      <vt:lpstr>Top 10 Product sales</vt:lpstr>
      <vt:lpstr>Limitation and suggestion </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M19738</cp:lastModifiedBy>
  <cp:revision>8</cp:revision>
  <dcterms:created xsi:type="dcterms:W3CDTF">2016-09-04T11:54:55Z</dcterms:created>
  <dcterms:modified xsi:type="dcterms:W3CDTF">2023-09-05T05:39:44Z</dcterms:modified>
</cp:coreProperties>
</file>