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49"/>
    <p:restoredTop sz="95283"/>
  </p:normalViewPr>
  <p:slideViewPr>
    <p:cSldViewPr snapToGrid="0" snapToObjects="1">
      <p:cViewPr varScale="1">
        <p:scale>
          <a:sx n="70" d="100"/>
          <a:sy n="70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8E8EF-5B21-4413-A638-6B98E352B0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212C4F-68B7-4816-9197-A09581F895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Analysis on 49 Continental States</a:t>
          </a:r>
        </a:p>
      </dgm:t>
    </dgm:pt>
    <dgm:pt modelId="{192CA9E0-D831-4D8C-A664-F11DCA04F5D0}" type="parTrans" cxnId="{5C5DAE27-3728-4997-B5E7-5CED217AC94F}">
      <dgm:prSet/>
      <dgm:spPr/>
      <dgm:t>
        <a:bodyPr/>
        <a:lstStyle/>
        <a:p>
          <a:endParaRPr lang="en-US"/>
        </a:p>
      </dgm:t>
    </dgm:pt>
    <dgm:pt modelId="{5D7AA109-1D48-452B-AEA0-0EE198BFF06B}" type="sibTrans" cxnId="{5C5DAE27-3728-4997-B5E7-5CED217AC94F}">
      <dgm:prSet/>
      <dgm:spPr/>
      <dgm:t>
        <a:bodyPr/>
        <a:lstStyle/>
        <a:p>
          <a:endParaRPr lang="en-US"/>
        </a:p>
      </dgm:t>
    </dgm:pt>
    <dgm:pt modelId="{0ADE3633-7556-4FFE-B694-0B220C2B7F53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600" dirty="0"/>
        </a:p>
      </dgm:t>
    </dgm:pt>
    <dgm:pt modelId="{1E2C6D61-790A-4096-96C2-4B3DB76AAAD3}" type="parTrans" cxnId="{180CEE49-D0BE-441D-9B0D-FB817B4B3BEC}">
      <dgm:prSet/>
      <dgm:spPr/>
      <dgm:t>
        <a:bodyPr/>
        <a:lstStyle/>
        <a:p>
          <a:endParaRPr lang="en-US"/>
        </a:p>
      </dgm:t>
    </dgm:pt>
    <dgm:pt modelId="{F4504F36-C841-4C82-A4DA-9DE542450E2C}" type="sibTrans" cxnId="{180CEE49-D0BE-441D-9B0D-FB817B4B3BEC}">
      <dgm:prSet/>
      <dgm:spPr/>
      <dgm:t>
        <a:bodyPr/>
        <a:lstStyle/>
        <a:p>
          <a:endParaRPr lang="en-US"/>
        </a:p>
      </dgm:t>
    </dgm:pt>
    <dgm:pt modelId="{6642C904-16E6-4F2E-8CFA-844ED53F36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Case Study: New York State</a:t>
          </a:r>
        </a:p>
      </dgm:t>
    </dgm:pt>
    <dgm:pt modelId="{1BE95F03-F831-4249-99B9-B65E3A92D546}" type="parTrans" cxnId="{DF4EEDB0-0190-4750-BBE7-BAB42DE509AC}">
      <dgm:prSet/>
      <dgm:spPr/>
      <dgm:t>
        <a:bodyPr/>
        <a:lstStyle/>
        <a:p>
          <a:endParaRPr lang="en-US"/>
        </a:p>
      </dgm:t>
    </dgm:pt>
    <dgm:pt modelId="{6C427F6E-738B-4649-A6AD-DDF42612D6A3}" type="sibTrans" cxnId="{DF4EEDB0-0190-4750-BBE7-BAB42DE509AC}">
      <dgm:prSet/>
      <dgm:spPr/>
      <dgm:t>
        <a:bodyPr/>
        <a:lstStyle/>
        <a:p>
          <a:endParaRPr lang="en-US"/>
        </a:p>
      </dgm:t>
    </dgm:pt>
    <dgm:pt modelId="{31F6EE8E-5AE1-48B7-8D7E-5861552A1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Non-Intersection General Linear Model</a:t>
          </a:r>
        </a:p>
      </dgm:t>
    </dgm:pt>
    <dgm:pt modelId="{58A8F7CB-96FF-462C-B637-7DDBEEE97689}" type="parTrans" cxnId="{272505E8-CF18-41C5-8D38-C321F073EA2F}">
      <dgm:prSet/>
      <dgm:spPr/>
      <dgm:t>
        <a:bodyPr/>
        <a:lstStyle/>
        <a:p>
          <a:endParaRPr lang="en-US"/>
        </a:p>
      </dgm:t>
    </dgm:pt>
    <dgm:pt modelId="{7740BCF9-8C5F-41A4-B62F-3F981E728C11}" type="sibTrans" cxnId="{272505E8-CF18-41C5-8D38-C321F073EA2F}">
      <dgm:prSet/>
      <dgm:spPr/>
      <dgm:t>
        <a:bodyPr/>
        <a:lstStyle/>
        <a:p>
          <a:endParaRPr lang="en-US"/>
        </a:p>
      </dgm:t>
    </dgm:pt>
    <dgm:pt modelId="{F1D534EA-137F-40E8-8406-7D78825C9B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Discussion</a:t>
          </a:r>
        </a:p>
      </dgm:t>
    </dgm:pt>
    <dgm:pt modelId="{ADE6749A-160B-4224-96B9-7A28BDDD2F70}" type="parTrans" cxnId="{6F17F73E-2098-435E-9A39-60F70E91A863}">
      <dgm:prSet/>
      <dgm:spPr/>
      <dgm:t>
        <a:bodyPr/>
        <a:lstStyle/>
        <a:p>
          <a:endParaRPr lang="en-US"/>
        </a:p>
      </dgm:t>
    </dgm:pt>
    <dgm:pt modelId="{808FA571-DBCD-4931-84C8-805F1605E108}" type="sibTrans" cxnId="{6F17F73E-2098-435E-9A39-60F70E91A863}">
      <dgm:prSet/>
      <dgm:spPr/>
      <dgm:t>
        <a:bodyPr/>
        <a:lstStyle/>
        <a:p>
          <a:endParaRPr lang="en-US"/>
        </a:p>
      </dgm:t>
    </dgm:pt>
    <dgm:pt modelId="{163FAFCB-DAD3-47F3-9CB9-1DC505E52803}" type="pres">
      <dgm:prSet presAssocID="{4EC8E8EF-5B21-4413-A638-6B98E352B0E0}" presName="root" presStyleCnt="0">
        <dgm:presLayoutVars>
          <dgm:dir/>
          <dgm:resizeHandles val="exact"/>
        </dgm:presLayoutVars>
      </dgm:prSet>
      <dgm:spPr/>
    </dgm:pt>
    <dgm:pt modelId="{FA762C51-CABB-4604-A4BC-643DBFE49701}" type="pres">
      <dgm:prSet presAssocID="{9A212C4F-68B7-4816-9197-A09581F89504}" presName="compNode" presStyleCnt="0"/>
      <dgm:spPr/>
    </dgm:pt>
    <dgm:pt modelId="{303035AA-D811-466D-8FA8-4928037FA071}" type="pres">
      <dgm:prSet presAssocID="{9A212C4F-68B7-4816-9197-A09581F89504}" presName="bgRect" presStyleLbl="bgShp" presStyleIdx="0" presStyleCnt="4"/>
      <dgm:spPr/>
    </dgm:pt>
    <dgm:pt modelId="{30116B75-3312-43DA-AEA6-994EE09C5CF7}" type="pres">
      <dgm:prSet presAssocID="{9A212C4F-68B7-4816-9197-A09581F895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2181CF4-1189-4F85-94C0-1A7F17300C0C}" type="pres">
      <dgm:prSet presAssocID="{9A212C4F-68B7-4816-9197-A09581F89504}" presName="spaceRect" presStyleCnt="0"/>
      <dgm:spPr/>
    </dgm:pt>
    <dgm:pt modelId="{AFE951B3-A7E9-4289-90F7-4B0F38F9E65A}" type="pres">
      <dgm:prSet presAssocID="{9A212C4F-68B7-4816-9197-A09581F89504}" presName="parTx" presStyleLbl="revTx" presStyleIdx="0" presStyleCnt="5" custScaleX="153035" custLinFactNeighborX="22975" custLinFactNeighborY="1018">
        <dgm:presLayoutVars>
          <dgm:chMax val="0"/>
          <dgm:chPref val="0"/>
        </dgm:presLayoutVars>
      </dgm:prSet>
      <dgm:spPr/>
    </dgm:pt>
    <dgm:pt modelId="{24235477-94E8-4ABF-A78F-6805C89ED793}" type="pres">
      <dgm:prSet presAssocID="{9A212C4F-68B7-4816-9197-A09581F89504}" presName="desTx" presStyleLbl="revTx" presStyleIdx="1" presStyleCnt="5" custScaleX="106970" custLinFactNeighborX="-13703" custLinFactNeighborY="0">
        <dgm:presLayoutVars/>
      </dgm:prSet>
      <dgm:spPr/>
    </dgm:pt>
    <dgm:pt modelId="{BF82CBB0-0C5B-4A4E-BC4D-EE349A1BA4E3}" type="pres">
      <dgm:prSet presAssocID="{5D7AA109-1D48-452B-AEA0-0EE198BFF06B}" presName="sibTrans" presStyleCnt="0"/>
      <dgm:spPr/>
    </dgm:pt>
    <dgm:pt modelId="{7508AD82-B92E-47B5-B26B-7B0834F9C76C}" type="pres">
      <dgm:prSet presAssocID="{6642C904-16E6-4F2E-8CFA-844ED53F36F8}" presName="compNode" presStyleCnt="0"/>
      <dgm:spPr/>
    </dgm:pt>
    <dgm:pt modelId="{9F09268A-6B4E-4165-B657-0DE5249204E3}" type="pres">
      <dgm:prSet presAssocID="{6642C904-16E6-4F2E-8CFA-844ED53F36F8}" presName="bgRect" presStyleLbl="bgShp" presStyleIdx="1" presStyleCnt="4"/>
      <dgm:spPr/>
    </dgm:pt>
    <dgm:pt modelId="{E3D446E6-F972-402B-BEBF-F07EF7F58EDE}" type="pres">
      <dgm:prSet presAssocID="{6642C904-16E6-4F2E-8CFA-844ED53F36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7B87FEB-D64C-4AC4-B111-9DAF4DC741CA}" type="pres">
      <dgm:prSet presAssocID="{6642C904-16E6-4F2E-8CFA-844ED53F36F8}" presName="spaceRect" presStyleCnt="0"/>
      <dgm:spPr/>
    </dgm:pt>
    <dgm:pt modelId="{E0CFE21C-EA41-400E-BDF2-AF3AFB3F2B85}" type="pres">
      <dgm:prSet presAssocID="{6642C904-16E6-4F2E-8CFA-844ED53F36F8}" presName="parTx" presStyleLbl="revTx" presStyleIdx="2" presStyleCnt="5" custLinFactNeighborX="-2191">
        <dgm:presLayoutVars>
          <dgm:chMax val="0"/>
          <dgm:chPref val="0"/>
        </dgm:presLayoutVars>
      </dgm:prSet>
      <dgm:spPr/>
    </dgm:pt>
    <dgm:pt modelId="{6BD6C6C5-57B2-46B9-86B8-5DE5A7CF4BEF}" type="pres">
      <dgm:prSet presAssocID="{6C427F6E-738B-4649-A6AD-DDF42612D6A3}" presName="sibTrans" presStyleCnt="0"/>
      <dgm:spPr/>
    </dgm:pt>
    <dgm:pt modelId="{479AE11C-71D3-4742-B531-72389CDC9998}" type="pres">
      <dgm:prSet presAssocID="{31F6EE8E-5AE1-48B7-8D7E-5861552A1E35}" presName="compNode" presStyleCnt="0"/>
      <dgm:spPr/>
    </dgm:pt>
    <dgm:pt modelId="{65354D80-FD76-4F0A-A2A4-BDD027341417}" type="pres">
      <dgm:prSet presAssocID="{31F6EE8E-5AE1-48B7-8D7E-5861552A1E35}" presName="bgRect" presStyleLbl="bgShp" presStyleIdx="2" presStyleCnt="4"/>
      <dgm:spPr/>
    </dgm:pt>
    <dgm:pt modelId="{B4B11EB9-1350-480A-AE9A-822DEF401274}" type="pres">
      <dgm:prSet presAssocID="{31F6EE8E-5AE1-48B7-8D7E-5861552A1E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6740DF-4E55-4D3F-83E2-666FC0F05671}" type="pres">
      <dgm:prSet presAssocID="{31F6EE8E-5AE1-48B7-8D7E-5861552A1E35}" presName="spaceRect" presStyleCnt="0"/>
      <dgm:spPr/>
    </dgm:pt>
    <dgm:pt modelId="{A3ABEBDB-8E70-48BA-99A7-39D4552B6A7C}" type="pres">
      <dgm:prSet presAssocID="{31F6EE8E-5AE1-48B7-8D7E-5861552A1E35}" presName="parTx" presStyleLbl="revTx" presStyleIdx="3" presStyleCnt="5">
        <dgm:presLayoutVars>
          <dgm:chMax val="0"/>
          <dgm:chPref val="0"/>
        </dgm:presLayoutVars>
      </dgm:prSet>
      <dgm:spPr/>
    </dgm:pt>
    <dgm:pt modelId="{028A8563-9B2A-4FC3-8FBA-1FD3D875DA35}" type="pres">
      <dgm:prSet presAssocID="{7740BCF9-8C5F-41A4-B62F-3F981E728C11}" presName="sibTrans" presStyleCnt="0"/>
      <dgm:spPr/>
    </dgm:pt>
    <dgm:pt modelId="{E0665D94-1C62-434A-9820-C908181E228F}" type="pres">
      <dgm:prSet presAssocID="{F1D534EA-137F-40E8-8406-7D78825C9BC8}" presName="compNode" presStyleCnt="0"/>
      <dgm:spPr/>
    </dgm:pt>
    <dgm:pt modelId="{E42CC4CF-6F86-43DE-B2EF-10C2EE4E05A0}" type="pres">
      <dgm:prSet presAssocID="{F1D534EA-137F-40E8-8406-7D78825C9BC8}" presName="bgRect" presStyleLbl="bgShp" presStyleIdx="3" presStyleCnt="4"/>
      <dgm:spPr/>
    </dgm:pt>
    <dgm:pt modelId="{A25AB1D1-EA02-4950-8B85-73A3EB1D1572}" type="pres">
      <dgm:prSet presAssocID="{F1D534EA-137F-40E8-8406-7D78825C9B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6ED652-17FC-406F-B1A5-8A800E41F782}" type="pres">
      <dgm:prSet presAssocID="{F1D534EA-137F-40E8-8406-7D78825C9BC8}" presName="spaceRect" presStyleCnt="0"/>
      <dgm:spPr/>
    </dgm:pt>
    <dgm:pt modelId="{5D898847-E7C7-47A5-B602-8A846471194C}" type="pres">
      <dgm:prSet presAssocID="{F1D534EA-137F-40E8-8406-7D78825C9B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C5DAE27-3728-4997-B5E7-5CED217AC94F}" srcId="{4EC8E8EF-5B21-4413-A638-6B98E352B0E0}" destId="{9A212C4F-68B7-4816-9197-A09581F89504}" srcOrd="0" destOrd="0" parTransId="{192CA9E0-D831-4D8C-A664-F11DCA04F5D0}" sibTransId="{5D7AA109-1D48-452B-AEA0-0EE198BFF06B}"/>
    <dgm:cxn modelId="{6C2A2430-4F2C-1A4E-A7E8-B8406E9BF67F}" type="presOf" srcId="{0ADE3633-7556-4FFE-B694-0B220C2B7F53}" destId="{24235477-94E8-4ABF-A78F-6805C89ED793}" srcOrd="0" destOrd="0" presId="urn:microsoft.com/office/officeart/2018/2/layout/IconVerticalSolidList"/>
    <dgm:cxn modelId="{6F17F73E-2098-435E-9A39-60F70E91A863}" srcId="{4EC8E8EF-5B21-4413-A638-6B98E352B0E0}" destId="{F1D534EA-137F-40E8-8406-7D78825C9BC8}" srcOrd="3" destOrd="0" parTransId="{ADE6749A-160B-4224-96B9-7A28BDDD2F70}" sibTransId="{808FA571-DBCD-4931-84C8-805F1605E108}"/>
    <dgm:cxn modelId="{180CEE49-D0BE-441D-9B0D-FB817B4B3BEC}" srcId="{9A212C4F-68B7-4816-9197-A09581F89504}" destId="{0ADE3633-7556-4FFE-B694-0B220C2B7F53}" srcOrd="0" destOrd="0" parTransId="{1E2C6D61-790A-4096-96C2-4B3DB76AAAD3}" sibTransId="{F4504F36-C841-4C82-A4DA-9DE542450E2C}"/>
    <dgm:cxn modelId="{BF858653-8A49-DB49-8630-BB087E7EE357}" type="presOf" srcId="{6642C904-16E6-4F2E-8CFA-844ED53F36F8}" destId="{E0CFE21C-EA41-400E-BDF2-AF3AFB3F2B85}" srcOrd="0" destOrd="0" presId="urn:microsoft.com/office/officeart/2018/2/layout/IconVerticalSolidList"/>
    <dgm:cxn modelId="{4C070A97-D07A-4341-81E1-FFBAD91AA81F}" type="presOf" srcId="{4EC8E8EF-5B21-4413-A638-6B98E352B0E0}" destId="{163FAFCB-DAD3-47F3-9CB9-1DC505E52803}" srcOrd="0" destOrd="0" presId="urn:microsoft.com/office/officeart/2018/2/layout/IconVerticalSolidList"/>
    <dgm:cxn modelId="{0A78A9A5-F1EF-0248-B01C-29EEF7BCE596}" type="presOf" srcId="{F1D534EA-137F-40E8-8406-7D78825C9BC8}" destId="{5D898847-E7C7-47A5-B602-8A846471194C}" srcOrd="0" destOrd="0" presId="urn:microsoft.com/office/officeart/2018/2/layout/IconVerticalSolidList"/>
    <dgm:cxn modelId="{DF4EEDB0-0190-4750-BBE7-BAB42DE509AC}" srcId="{4EC8E8EF-5B21-4413-A638-6B98E352B0E0}" destId="{6642C904-16E6-4F2E-8CFA-844ED53F36F8}" srcOrd="1" destOrd="0" parTransId="{1BE95F03-F831-4249-99B9-B65E3A92D546}" sibTransId="{6C427F6E-738B-4649-A6AD-DDF42612D6A3}"/>
    <dgm:cxn modelId="{B49AA9B5-68DF-2E4A-B8EE-CB17FD6CEFB5}" type="presOf" srcId="{31F6EE8E-5AE1-48B7-8D7E-5861552A1E35}" destId="{A3ABEBDB-8E70-48BA-99A7-39D4552B6A7C}" srcOrd="0" destOrd="0" presId="urn:microsoft.com/office/officeart/2018/2/layout/IconVerticalSolidList"/>
    <dgm:cxn modelId="{2237DCBB-178B-0649-A110-7D4F6DC448EF}" type="presOf" srcId="{9A212C4F-68B7-4816-9197-A09581F89504}" destId="{AFE951B3-A7E9-4289-90F7-4B0F38F9E65A}" srcOrd="0" destOrd="0" presId="urn:microsoft.com/office/officeart/2018/2/layout/IconVerticalSolidList"/>
    <dgm:cxn modelId="{272505E8-CF18-41C5-8D38-C321F073EA2F}" srcId="{4EC8E8EF-5B21-4413-A638-6B98E352B0E0}" destId="{31F6EE8E-5AE1-48B7-8D7E-5861552A1E35}" srcOrd="2" destOrd="0" parTransId="{58A8F7CB-96FF-462C-B637-7DDBEEE97689}" sibTransId="{7740BCF9-8C5F-41A4-B62F-3F981E728C11}"/>
    <dgm:cxn modelId="{C79970A9-BFAB-F743-9710-4A157A9CFE4E}" type="presParOf" srcId="{163FAFCB-DAD3-47F3-9CB9-1DC505E52803}" destId="{FA762C51-CABB-4604-A4BC-643DBFE49701}" srcOrd="0" destOrd="0" presId="urn:microsoft.com/office/officeart/2018/2/layout/IconVerticalSolidList"/>
    <dgm:cxn modelId="{23609D8B-8428-3D42-A79C-FFBF42609D42}" type="presParOf" srcId="{FA762C51-CABB-4604-A4BC-643DBFE49701}" destId="{303035AA-D811-466D-8FA8-4928037FA071}" srcOrd="0" destOrd="0" presId="urn:microsoft.com/office/officeart/2018/2/layout/IconVerticalSolidList"/>
    <dgm:cxn modelId="{FB6023CD-D1F7-5F4D-B91F-121085D8C88C}" type="presParOf" srcId="{FA762C51-CABB-4604-A4BC-643DBFE49701}" destId="{30116B75-3312-43DA-AEA6-994EE09C5CF7}" srcOrd="1" destOrd="0" presId="urn:microsoft.com/office/officeart/2018/2/layout/IconVerticalSolidList"/>
    <dgm:cxn modelId="{0BBC8624-93A2-D842-9454-B6C64D2B5A65}" type="presParOf" srcId="{FA762C51-CABB-4604-A4BC-643DBFE49701}" destId="{B2181CF4-1189-4F85-94C0-1A7F17300C0C}" srcOrd="2" destOrd="0" presId="urn:microsoft.com/office/officeart/2018/2/layout/IconVerticalSolidList"/>
    <dgm:cxn modelId="{865E1CC9-DC41-4546-B915-1D2D5323D65B}" type="presParOf" srcId="{FA762C51-CABB-4604-A4BC-643DBFE49701}" destId="{AFE951B3-A7E9-4289-90F7-4B0F38F9E65A}" srcOrd="3" destOrd="0" presId="urn:microsoft.com/office/officeart/2018/2/layout/IconVerticalSolidList"/>
    <dgm:cxn modelId="{6E5BE45C-3727-A141-8DB3-0EBE3FBEE69E}" type="presParOf" srcId="{FA762C51-CABB-4604-A4BC-643DBFE49701}" destId="{24235477-94E8-4ABF-A78F-6805C89ED793}" srcOrd="4" destOrd="0" presId="urn:microsoft.com/office/officeart/2018/2/layout/IconVerticalSolidList"/>
    <dgm:cxn modelId="{3BE94F52-5C46-9F4C-AF72-6C68AA9475A5}" type="presParOf" srcId="{163FAFCB-DAD3-47F3-9CB9-1DC505E52803}" destId="{BF82CBB0-0C5B-4A4E-BC4D-EE349A1BA4E3}" srcOrd="1" destOrd="0" presId="urn:microsoft.com/office/officeart/2018/2/layout/IconVerticalSolidList"/>
    <dgm:cxn modelId="{8989640C-831E-2544-AF2B-7B0C8E6D57D9}" type="presParOf" srcId="{163FAFCB-DAD3-47F3-9CB9-1DC505E52803}" destId="{7508AD82-B92E-47B5-B26B-7B0834F9C76C}" srcOrd="2" destOrd="0" presId="urn:microsoft.com/office/officeart/2018/2/layout/IconVerticalSolidList"/>
    <dgm:cxn modelId="{C84DD3FF-1CF9-0E4F-9B30-AB5FC26A310D}" type="presParOf" srcId="{7508AD82-B92E-47B5-B26B-7B0834F9C76C}" destId="{9F09268A-6B4E-4165-B657-0DE5249204E3}" srcOrd="0" destOrd="0" presId="urn:microsoft.com/office/officeart/2018/2/layout/IconVerticalSolidList"/>
    <dgm:cxn modelId="{B76A992E-00DD-0247-BE71-306BF1AA1F9B}" type="presParOf" srcId="{7508AD82-B92E-47B5-B26B-7B0834F9C76C}" destId="{E3D446E6-F972-402B-BEBF-F07EF7F58EDE}" srcOrd="1" destOrd="0" presId="urn:microsoft.com/office/officeart/2018/2/layout/IconVerticalSolidList"/>
    <dgm:cxn modelId="{C2A125C5-0732-B54E-89DE-15CCD07B9088}" type="presParOf" srcId="{7508AD82-B92E-47B5-B26B-7B0834F9C76C}" destId="{D7B87FEB-D64C-4AC4-B111-9DAF4DC741CA}" srcOrd="2" destOrd="0" presId="urn:microsoft.com/office/officeart/2018/2/layout/IconVerticalSolidList"/>
    <dgm:cxn modelId="{8AE9229F-B90A-9341-B8F5-F51C89237E49}" type="presParOf" srcId="{7508AD82-B92E-47B5-B26B-7B0834F9C76C}" destId="{E0CFE21C-EA41-400E-BDF2-AF3AFB3F2B85}" srcOrd="3" destOrd="0" presId="urn:microsoft.com/office/officeart/2018/2/layout/IconVerticalSolidList"/>
    <dgm:cxn modelId="{5900D8AC-579E-F441-9418-886BDCD4D2E1}" type="presParOf" srcId="{163FAFCB-DAD3-47F3-9CB9-1DC505E52803}" destId="{6BD6C6C5-57B2-46B9-86B8-5DE5A7CF4BEF}" srcOrd="3" destOrd="0" presId="urn:microsoft.com/office/officeart/2018/2/layout/IconVerticalSolidList"/>
    <dgm:cxn modelId="{4376EEFA-B61F-F149-BB45-0CC557CCD0A5}" type="presParOf" srcId="{163FAFCB-DAD3-47F3-9CB9-1DC505E52803}" destId="{479AE11C-71D3-4742-B531-72389CDC9998}" srcOrd="4" destOrd="0" presId="urn:microsoft.com/office/officeart/2018/2/layout/IconVerticalSolidList"/>
    <dgm:cxn modelId="{A03D2AA0-24F5-C34F-8E1C-E122993C61B3}" type="presParOf" srcId="{479AE11C-71D3-4742-B531-72389CDC9998}" destId="{65354D80-FD76-4F0A-A2A4-BDD027341417}" srcOrd="0" destOrd="0" presId="urn:microsoft.com/office/officeart/2018/2/layout/IconVerticalSolidList"/>
    <dgm:cxn modelId="{8A60E1C5-C252-D847-8D1A-54DA44592163}" type="presParOf" srcId="{479AE11C-71D3-4742-B531-72389CDC9998}" destId="{B4B11EB9-1350-480A-AE9A-822DEF401274}" srcOrd="1" destOrd="0" presId="urn:microsoft.com/office/officeart/2018/2/layout/IconVerticalSolidList"/>
    <dgm:cxn modelId="{ED716B9F-C114-994F-9007-AE27802139F2}" type="presParOf" srcId="{479AE11C-71D3-4742-B531-72389CDC9998}" destId="{E56740DF-4E55-4D3F-83E2-666FC0F05671}" srcOrd="2" destOrd="0" presId="urn:microsoft.com/office/officeart/2018/2/layout/IconVerticalSolidList"/>
    <dgm:cxn modelId="{E4F52E02-BA41-8D41-ADA5-A96D793C47C5}" type="presParOf" srcId="{479AE11C-71D3-4742-B531-72389CDC9998}" destId="{A3ABEBDB-8E70-48BA-99A7-39D4552B6A7C}" srcOrd="3" destOrd="0" presId="urn:microsoft.com/office/officeart/2018/2/layout/IconVerticalSolidList"/>
    <dgm:cxn modelId="{C100A737-CF51-4C44-A83E-0F18321CDB7D}" type="presParOf" srcId="{163FAFCB-DAD3-47F3-9CB9-1DC505E52803}" destId="{028A8563-9B2A-4FC3-8FBA-1FD3D875DA35}" srcOrd="5" destOrd="0" presId="urn:microsoft.com/office/officeart/2018/2/layout/IconVerticalSolidList"/>
    <dgm:cxn modelId="{E415BE27-D38E-734C-A500-C246F552CA71}" type="presParOf" srcId="{163FAFCB-DAD3-47F3-9CB9-1DC505E52803}" destId="{E0665D94-1C62-434A-9820-C908181E228F}" srcOrd="6" destOrd="0" presId="urn:microsoft.com/office/officeart/2018/2/layout/IconVerticalSolidList"/>
    <dgm:cxn modelId="{E848452F-CDE3-E94C-8C57-9D523E40360A}" type="presParOf" srcId="{E0665D94-1C62-434A-9820-C908181E228F}" destId="{E42CC4CF-6F86-43DE-B2EF-10C2EE4E05A0}" srcOrd="0" destOrd="0" presId="urn:microsoft.com/office/officeart/2018/2/layout/IconVerticalSolidList"/>
    <dgm:cxn modelId="{2F7FA036-9B5D-8840-8C2E-9C1D7F7995ED}" type="presParOf" srcId="{E0665D94-1C62-434A-9820-C908181E228F}" destId="{A25AB1D1-EA02-4950-8B85-73A3EB1D1572}" srcOrd="1" destOrd="0" presId="urn:microsoft.com/office/officeart/2018/2/layout/IconVerticalSolidList"/>
    <dgm:cxn modelId="{1BFD1E4F-588A-D64B-9236-63E704C2ACE8}" type="presParOf" srcId="{E0665D94-1C62-434A-9820-C908181E228F}" destId="{CB6ED652-17FC-406F-B1A5-8A800E41F782}" srcOrd="2" destOrd="0" presId="urn:microsoft.com/office/officeart/2018/2/layout/IconVerticalSolidList"/>
    <dgm:cxn modelId="{7F346652-0E4A-2042-BA69-CBD6121223A9}" type="presParOf" srcId="{E0665D94-1C62-434A-9820-C908181E228F}" destId="{5D898847-E7C7-47A5-B602-8A84647119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035AA-D811-466D-8FA8-4928037FA071}">
      <dsp:nvSpPr>
        <dsp:cNvPr id="0" name=""/>
        <dsp:cNvSpPr/>
      </dsp:nvSpPr>
      <dsp:spPr>
        <a:xfrm>
          <a:off x="-51344" y="9550"/>
          <a:ext cx="7728267" cy="10669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16B75-3312-43DA-AEA6-994EE09C5CF7}">
      <dsp:nvSpPr>
        <dsp:cNvPr id="0" name=""/>
        <dsp:cNvSpPr/>
      </dsp:nvSpPr>
      <dsp:spPr>
        <a:xfrm>
          <a:off x="271421" y="249623"/>
          <a:ext cx="586846" cy="586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951B3-A7E9-4289-90F7-4B0F38F9E65A}">
      <dsp:nvSpPr>
        <dsp:cNvPr id="0" name=""/>
        <dsp:cNvSpPr/>
      </dsp:nvSpPr>
      <dsp:spPr>
        <a:xfrm>
          <a:off x="1057836" y="20412"/>
          <a:ext cx="5322129" cy="1066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24" tIns="112924" rIns="112924" bIns="1129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Exploratory Analysis on 49 Continental States</a:t>
          </a:r>
        </a:p>
      </dsp:txBody>
      <dsp:txXfrm>
        <a:off x="1057836" y="20412"/>
        <a:ext cx="5322129" cy="1066994"/>
      </dsp:txXfrm>
    </dsp:sp>
    <dsp:sp modelId="{24235477-94E8-4ABF-A78F-6805C89ED793}">
      <dsp:nvSpPr>
        <dsp:cNvPr id="0" name=""/>
        <dsp:cNvSpPr/>
      </dsp:nvSpPr>
      <dsp:spPr>
        <a:xfrm>
          <a:off x="4140406" y="9550"/>
          <a:ext cx="3225956" cy="1066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24" tIns="112924" rIns="112924" bIns="1129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140406" y="9550"/>
        <a:ext cx="3225956" cy="1066994"/>
      </dsp:txXfrm>
    </dsp:sp>
    <dsp:sp modelId="{9F09268A-6B4E-4165-B657-0DE5249204E3}">
      <dsp:nvSpPr>
        <dsp:cNvPr id="0" name=""/>
        <dsp:cNvSpPr/>
      </dsp:nvSpPr>
      <dsp:spPr>
        <a:xfrm>
          <a:off x="-51344" y="1343293"/>
          <a:ext cx="7728267" cy="10669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46E6-F972-402B-BEBF-F07EF7F58EDE}">
      <dsp:nvSpPr>
        <dsp:cNvPr id="0" name=""/>
        <dsp:cNvSpPr/>
      </dsp:nvSpPr>
      <dsp:spPr>
        <a:xfrm>
          <a:off x="271421" y="1583366"/>
          <a:ext cx="586846" cy="586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FE21C-EA41-400E-BDF2-AF3AFB3F2B85}">
      <dsp:nvSpPr>
        <dsp:cNvPr id="0" name=""/>
        <dsp:cNvSpPr/>
      </dsp:nvSpPr>
      <dsp:spPr>
        <a:xfrm>
          <a:off x="1038762" y="1343293"/>
          <a:ext cx="6493477" cy="1066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24" tIns="112924" rIns="112924" bIns="1129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Case Study: New York State</a:t>
          </a:r>
        </a:p>
      </dsp:txBody>
      <dsp:txXfrm>
        <a:off x="1038762" y="1343293"/>
        <a:ext cx="6493477" cy="1066994"/>
      </dsp:txXfrm>
    </dsp:sp>
    <dsp:sp modelId="{65354D80-FD76-4F0A-A2A4-BDD027341417}">
      <dsp:nvSpPr>
        <dsp:cNvPr id="0" name=""/>
        <dsp:cNvSpPr/>
      </dsp:nvSpPr>
      <dsp:spPr>
        <a:xfrm>
          <a:off x="-51344" y="2677036"/>
          <a:ext cx="7728267" cy="10669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11EB9-1350-480A-AE9A-822DEF401274}">
      <dsp:nvSpPr>
        <dsp:cNvPr id="0" name=""/>
        <dsp:cNvSpPr/>
      </dsp:nvSpPr>
      <dsp:spPr>
        <a:xfrm>
          <a:off x="271421" y="2917110"/>
          <a:ext cx="586846" cy="586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BEBDB-8E70-48BA-99A7-39D4552B6A7C}">
      <dsp:nvSpPr>
        <dsp:cNvPr id="0" name=""/>
        <dsp:cNvSpPr/>
      </dsp:nvSpPr>
      <dsp:spPr>
        <a:xfrm>
          <a:off x="1181034" y="2677036"/>
          <a:ext cx="6493477" cy="1066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24" tIns="112924" rIns="112924" bIns="1129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Non-Intersection General Linear Model</a:t>
          </a:r>
        </a:p>
      </dsp:txBody>
      <dsp:txXfrm>
        <a:off x="1181034" y="2677036"/>
        <a:ext cx="6493477" cy="1066994"/>
      </dsp:txXfrm>
    </dsp:sp>
    <dsp:sp modelId="{E42CC4CF-6F86-43DE-B2EF-10C2EE4E05A0}">
      <dsp:nvSpPr>
        <dsp:cNvPr id="0" name=""/>
        <dsp:cNvSpPr/>
      </dsp:nvSpPr>
      <dsp:spPr>
        <a:xfrm>
          <a:off x="-51344" y="4010779"/>
          <a:ext cx="7728267" cy="10669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AB1D1-EA02-4950-8B85-73A3EB1D1572}">
      <dsp:nvSpPr>
        <dsp:cNvPr id="0" name=""/>
        <dsp:cNvSpPr/>
      </dsp:nvSpPr>
      <dsp:spPr>
        <a:xfrm>
          <a:off x="271421" y="4250853"/>
          <a:ext cx="586846" cy="5868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98847-E7C7-47A5-B602-8A846471194C}">
      <dsp:nvSpPr>
        <dsp:cNvPr id="0" name=""/>
        <dsp:cNvSpPr/>
      </dsp:nvSpPr>
      <dsp:spPr>
        <a:xfrm>
          <a:off x="1181034" y="4010779"/>
          <a:ext cx="6493477" cy="1066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24" tIns="112924" rIns="112924" bIns="1129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Discussion</a:t>
          </a:r>
        </a:p>
      </dsp:txBody>
      <dsp:txXfrm>
        <a:off x="1181034" y="4010779"/>
        <a:ext cx="6493477" cy="1066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6A44E-FDBA-6F4A-BCDA-807960606912}" type="datetimeFigureOut">
              <a:rPr lang="en-US" smtClean="0"/>
              <a:t>12/16/21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85651-1B22-104F-B4C9-3B5176151F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8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content/visionzero/pages/engineer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7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Augmented Dickey-Fuller Test</a:t>
            </a:r>
          </a:p>
          <a:p>
            <a:r>
              <a:rPr lang="en-US" dirty="0">
                <a:solidFill>
                  <a:schemeClr val="bg1"/>
                </a:solidFill>
              </a:rPr>
              <a:t>P-value=.01. </a:t>
            </a:r>
          </a:p>
          <a:p>
            <a:r>
              <a:rPr lang="en-US" dirty="0"/>
              <a:t>We want out p-value to be less than .05 which is what we have here which means this time series is stationary *****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9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sig lag at zero </a:t>
            </a:r>
          </a:p>
          <a:p>
            <a:endParaRPr lang="en-US" dirty="0"/>
          </a:p>
          <a:p>
            <a:r>
              <a:rPr lang="en-US" dirty="0"/>
              <a:t>just acf of seasonal arima and pacf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0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https://www1.nyc.gov/content/visionzero/pages/engineering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 Crossings: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reduce collisions between cyclists and turning motorists, offset crossings set protected bike lanes apart from the intersection, provide an advanced stop bar for cyclists, and better define a slow turning path for the vehicle. An NYC DOT survey of cyclists found that 93 percent felt safe riding through offset crossings.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idea that; the less distance yours crossing for or time you’re cross for will minimize death rates and accidents generally.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5651-1B22-104F-B4C9-3B5176151F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9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5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7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5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5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5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5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3334-9E0B-A547-97AF-2319FB8D4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0103" y="1336844"/>
            <a:ext cx="9020433" cy="1946784"/>
          </a:xfrm>
        </p:spPr>
        <p:txBody>
          <a:bodyPr>
            <a:normAutofit/>
          </a:bodyPr>
          <a:lstStyle/>
          <a:p>
            <a:r>
              <a:rPr lang="en-US" sz="3600" b="1" dirty="0"/>
              <a:t>Nudging Pedestrians to an Injury Rate of Zero: A Spatial-Temporal Analysis of Non-Intersection Pedestrian Injuries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9CDB0-DF65-6D42-8603-C447CD763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106" y="3531781"/>
            <a:ext cx="7315200" cy="1434726"/>
          </a:xfrm>
        </p:spPr>
        <p:txBody>
          <a:bodyPr>
            <a:normAutofit/>
          </a:bodyPr>
          <a:lstStyle/>
          <a:p>
            <a:r>
              <a:rPr lang="en-US" b="1" dirty="0"/>
              <a:t>Sherien Hassan</a:t>
            </a:r>
          </a:p>
          <a:p>
            <a:r>
              <a:rPr lang="en-US" b="1" dirty="0"/>
              <a:t>Mathematics and Statistics</a:t>
            </a:r>
          </a:p>
          <a:p>
            <a:r>
              <a:rPr lang="en-US" b="1" dirty="0"/>
              <a:t>Mentor: Dana Sylvan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D1FE9AE8-3B90-BC46-B6BD-7E2640A12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777604" y="577695"/>
            <a:ext cx="914400" cy="914400"/>
          </a:xfrm>
          <a:prstGeom prst="rect">
            <a:avLst/>
          </a:prstGeom>
        </p:spPr>
      </p:pic>
      <p:pic>
        <p:nvPicPr>
          <p:cNvPr id="10" name="Graphic 9" descr="Scooter">
            <a:extLst>
              <a:ext uri="{FF2B5EF4-FFF2-40B4-BE49-F238E27FC236}">
                <a16:creationId xmlns:a16="http://schemas.microsoft.com/office/drawing/2014/main" id="{09A1C819-203C-574B-82B6-05DB0E253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970246" y="596052"/>
            <a:ext cx="914400" cy="914400"/>
          </a:xfrm>
          <a:prstGeom prst="rect">
            <a:avLst/>
          </a:prstGeom>
        </p:spPr>
      </p:pic>
      <p:pic>
        <p:nvPicPr>
          <p:cNvPr id="14" name="Graphic 13" descr="Truck">
            <a:extLst>
              <a:ext uri="{FF2B5EF4-FFF2-40B4-BE49-F238E27FC236}">
                <a16:creationId xmlns:a16="http://schemas.microsoft.com/office/drawing/2014/main" id="{F113DF1A-C4E0-2642-A546-F8F8D1585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075686" y="577695"/>
            <a:ext cx="914400" cy="914400"/>
          </a:xfrm>
          <a:prstGeom prst="rect">
            <a:avLst/>
          </a:prstGeom>
        </p:spPr>
      </p:pic>
      <p:pic>
        <p:nvPicPr>
          <p:cNvPr id="16" name="Graphic 15" descr="Motorcycle">
            <a:extLst>
              <a:ext uri="{FF2B5EF4-FFF2-40B4-BE49-F238E27FC236}">
                <a16:creationId xmlns:a16="http://schemas.microsoft.com/office/drawing/2014/main" id="{5642E804-408E-F94A-B79F-88A2F2B3A2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921676" y="596052"/>
            <a:ext cx="914400" cy="914400"/>
          </a:xfrm>
          <a:prstGeom prst="rect">
            <a:avLst/>
          </a:prstGeom>
        </p:spPr>
      </p:pic>
      <p:pic>
        <p:nvPicPr>
          <p:cNvPr id="18" name="Graphic 17" descr="Run">
            <a:extLst>
              <a:ext uri="{FF2B5EF4-FFF2-40B4-BE49-F238E27FC236}">
                <a16:creationId xmlns:a16="http://schemas.microsoft.com/office/drawing/2014/main" id="{DCCE6741-C5A3-9347-8E9F-7A1C1C3B95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615" y="5210895"/>
            <a:ext cx="914400" cy="914400"/>
          </a:xfrm>
          <a:prstGeom prst="rect">
            <a:avLst/>
          </a:prstGeom>
        </p:spPr>
      </p:pic>
      <p:pic>
        <p:nvPicPr>
          <p:cNvPr id="20" name="Graphic 19" descr="Walk">
            <a:extLst>
              <a:ext uri="{FF2B5EF4-FFF2-40B4-BE49-F238E27FC236}">
                <a16:creationId xmlns:a16="http://schemas.microsoft.com/office/drawing/2014/main" id="{60BEB4E7-05BF-3E4E-9E57-E4E473A05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0015" y="5214660"/>
            <a:ext cx="914400" cy="914400"/>
          </a:xfrm>
          <a:prstGeom prst="rect">
            <a:avLst/>
          </a:prstGeom>
        </p:spPr>
      </p:pic>
      <p:pic>
        <p:nvPicPr>
          <p:cNvPr id="22" name="Graphic 21" descr="Person in wheelchair">
            <a:extLst>
              <a:ext uri="{FF2B5EF4-FFF2-40B4-BE49-F238E27FC236}">
                <a16:creationId xmlns:a16="http://schemas.microsoft.com/office/drawing/2014/main" id="{038262B7-C791-8B4F-900B-253D77329C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415" y="5243980"/>
            <a:ext cx="914400" cy="914400"/>
          </a:xfrm>
          <a:prstGeom prst="rect">
            <a:avLst/>
          </a:prstGeom>
        </p:spPr>
      </p:pic>
      <p:pic>
        <p:nvPicPr>
          <p:cNvPr id="24" name="Graphic 23" descr="Pregnant lady">
            <a:extLst>
              <a:ext uri="{FF2B5EF4-FFF2-40B4-BE49-F238E27FC236}">
                <a16:creationId xmlns:a16="http://schemas.microsoft.com/office/drawing/2014/main" id="{C9512446-A1A1-284A-9ADD-C508EE7D56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815" y="5199159"/>
            <a:ext cx="914400" cy="914400"/>
          </a:xfrm>
          <a:prstGeom prst="rect">
            <a:avLst/>
          </a:prstGeom>
        </p:spPr>
      </p:pic>
      <p:pic>
        <p:nvPicPr>
          <p:cNvPr id="26" name="Graphic 25" descr="Man with baby">
            <a:extLst>
              <a:ext uri="{FF2B5EF4-FFF2-40B4-BE49-F238E27FC236}">
                <a16:creationId xmlns:a16="http://schemas.microsoft.com/office/drawing/2014/main" id="{4E1AF3A4-8ABC-1243-AFA3-48FECF9A70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45714" y="5199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BD35-25E6-024F-9271-F2E25F3E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FC3A4-2B24-46A4-A6E2-CBA132CD9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18822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45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A0F20B5-DAA9-1E43-82FB-FB44FE114711}"/>
              </a:ext>
            </a:extLst>
          </p:cNvPr>
          <p:cNvSpPr txBox="1"/>
          <p:nvPr/>
        </p:nvSpPr>
        <p:spPr>
          <a:xfrm>
            <a:off x="423330" y="5589446"/>
            <a:ext cx="3070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Decomposition Graph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1DC38-F23A-0543-8DBA-6FD1C9D6E829}"/>
              </a:ext>
            </a:extLst>
          </p:cNvPr>
          <p:cNvSpPr/>
          <p:nvPr/>
        </p:nvSpPr>
        <p:spPr>
          <a:xfrm>
            <a:off x="6127633" y="758951"/>
            <a:ext cx="322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Pedestrian Crash Rates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BCB8C8-2ED0-1842-88A5-6B198A90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5" y="-219701"/>
            <a:ext cx="5979873" cy="55506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9B2D30F-91A2-4640-A4C9-C5D1A9B5B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343" y="1091756"/>
            <a:ext cx="6122649" cy="57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0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0198167-2E1D-6C4A-9DC8-C6E69258D220}"/>
              </a:ext>
            </a:extLst>
          </p:cNvPr>
          <p:cNvSpPr txBox="1"/>
          <p:nvPr/>
        </p:nvSpPr>
        <p:spPr>
          <a:xfrm>
            <a:off x="4655127" y="66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6A34F7-BC5B-734A-8D89-5D864DC6EF52}"/>
              </a:ext>
            </a:extLst>
          </p:cNvPr>
          <p:cNvSpPr txBox="1"/>
          <p:nvPr/>
        </p:nvSpPr>
        <p:spPr>
          <a:xfrm>
            <a:off x="2767913" y="5434888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20660-8D22-3E49-B6E3-981CCE43C05F}"/>
              </a:ext>
            </a:extLst>
          </p:cNvPr>
          <p:cNvSpPr/>
          <p:nvPr/>
        </p:nvSpPr>
        <p:spPr>
          <a:xfrm>
            <a:off x="5805215" y="3244334"/>
            <a:ext cx="58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626067-45DB-5740-8EF4-87BF7E5F3161}"/>
              </a:ext>
            </a:extLst>
          </p:cNvPr>
          <p:cNvSpPr/>
          <p:nvPr/>
        </p:nvSpPr>
        <p:spPr>
          <a:xfrm>
            <a:off x="8383038" y="1015522"/>
            <a:ext cx="70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PACF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66F6BCA-1F44-0449-A03D-9514C3DF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6" y="-206165"/>
            <a:ext cx="5755381" cy="575538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F70940A-F4BF-3240-807F-F74286DC2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081" y="1047315"/>
            <a:ext cx="6194733" cy="61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170C-398D-E648-9A49-9391824C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 dirty="0"/>
              <a:t>Seasonal Arima (5,1,2)(1,0,1)</a:t>
            </a:r>
            <a:br>
              <a:rPr lang="en-US" sz="4600" spc="-100" dirty="0"/>
            </a:br>
            <a:endParaRPr lang="en-US" sz="4600" i="1" spc="-1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F6FAC96-B142-C043-9DCD-D40393871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5700" y="863600"/>
            <a:ext cx="512127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2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87EC6BD-04B4-7945-8120-212B535F6741}"/>
              </a:ext>
            </a:extLst>
          </p:cNvPr>
          <p:cNvSpPr txBox="1"/>
          <p:nvPr/>
        </p:nvSpPr>
        <p:spPr>
          <a:xfrm>
            <a:off x="423330" y="5610465"/>
            <a:ext cx="143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ACF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2B4E2-1470-1249-8744-26569B1E7126}"/>
              </a:ext>
            </a:extLst>
          </p:cNvPr>
          <p:cNvSpPr txBox="1"/>
          <p:nvPr/>
        </p:nvSpPr>
        <p:spPr>
          <a:xfrm>
            <a:off x="6152418" y="787841"/>
            <a:ext cx="88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PACF</a:t>
            </a:r>
          </a:p>
        </p:txBody>
      </p:sp>
      <p:pic>
        <p:nvPicPr>
          <p:cNvPr id="50" name="Content Placeholder 49">
            <a:extLst>
              <a:ext uri="{FF2B5EF4-FFF2-40B4-BE49-F238E27FC236}">
                <a16:creationId xmlns:a16="http://schemas.microsoft.com/office/drawing/2014/main" id="{399994CB-8B3C-294E-9625-35288CAF8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85" y="289808"/>
            <a:ext cx="5813339" cy="5121275"/>
          </a:xfr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B1D30BC-9D7A-5148-B19B-867EE5F08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519" y="1249506"/>
            <a:ext cx="5926151" cy="59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7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8785C0-0421-054F-81AA-E8BE281A0760}"/>
              </a:ext>
            </a:extLst>
          </p:cNvPr>
          <p:cNvSpPr txBox="1"/>
          <p:nvPr/>
        </p:nvSpPr>
        <p:spPr>
          <a:xfrm>
            <a:off x="0" y="830975"/>
            <a:ext cx="331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Pedestrian  Crash Rate Forecast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674D85B-8F1B-324E-8FCC-5EF1FB00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62537"/>
              </p:ext>
            </p:extLst>
          </p:nvPr>
        </p:nvGraphicFramePr>
        <p:xfrm>
          <a:off x="6907426" y="172995"/>
          <a:ext cx="4988010" cy="614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22">
                  <a:extLst>
                    <a:ext uri="{9D8B030D-6E8A-4147-A177-3AD203B41FA5}">
                      <a16:colId xmlns:a16="http://schemas.microsoft.com/office/drawing/2014/main" val="2748382804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3499330910"/>
                    </a:ext>
                  </a:extLst>
                </a:gridCol>
                <a:gridCol w="1201076">
                  <a:extLst>
                    <a:ext uri="{9D8B030D-6E8A-4147-A177-3AD203B41FA5}">
                      <a16:colId xmlns:a16="http://schemas.microsoft.com/office/drawing/2014/main" val="679544205"/>
                    </a:ext>
                  </a:extLst>
                </a:gridCol>
                <a:gridCol w="1109637">
                  <a:extLst>
                    <a:ext uri="{9D8B030D-6E8A-4147-A177-3AD203B41FA5}">
                      <a16:colId xmlns:a16="http://schemas.microsoft.com/office/drawing/2014/main" val="2767247080"/>
                    </a:ext>
                  </a:extLst>
                </a:gridCol>
                <a:gridCol w="885567">
                  <a:extLst>
                    <a:ext uri="{9D8B030D-6E8A-4147-A177-3AD203B41FA5}">
                      <a16:colId xmlns:a16="http://schemas.microsoft.com/office/drawing/2014/main" val="122338407"/>
                    </a:ext>
                  </a:extLst>
                </a:gridCol>
              </a:tblGrid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44655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495.4741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641.7716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788.0691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70381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487.0700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639.3294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791.5889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77833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512.4485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666.8782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821.3079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67608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549.2444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705.0186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860.7929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31880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430.8879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588.6356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746.3834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22527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363.0883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522.1125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681.1367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4953"/>
                  </a:ext>
                </a:extLst>
              </a:tr>
              <a:tr h="76857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482.2135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641.8135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801.4136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62292"/>
                  </a:ext>
                </a:extLst>
              </a:tr>
            </a:tbl>
          </a:graphicData>
        </a:graphic>
      </p:graphicFrame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4327740-4C09-894E-9C68-797D7DF10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248" y="1200307"/>
            <a:ext cx="5631295" cy="5631295"/>
          </a:xfrm>
        </p:spPr>
      </p:pic>
    </p:spTree>
    <p:extLst>
      <p:ext uri="{BB962C8B-B14F-4D97-AF65-F5344CB8AC3E}">
        <p14:creationId xmlns:p14="http://schemas.microsoft.com/office/powerpoint/2010/main" val="391317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36E6-8109-D84B-A70D-5804C4E1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06" y="1285081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1B75-4EB7-9C4C-ABF2-7889D00B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511" y="1910828"/>
            <a:ext cx="8983489" cy="3554457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Nudge Theory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Vision Zero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Future Research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59AFF5AD-D5FF-ED49-BFD9-C6AF69A8A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109" y="993497"/>
            <a:ext cx="926089" cy="9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69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{FE53385F-1F03-6B41-9CE2-5994367CBC64}tf10001124</Template>
  <TotalTime>322</TotalTime>
  <Words>270</Words>
  <Application>Microsoft Macintosh PowerPoint</Application>
  <PresentationFormat>Widescreen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Frame</vt:lpstr>
      <vt:lpstr>Nudging Pedestrians to an Injury Rate of Zero: A Spatial-Temporal Analysis of Non-Intersection Pedestrian Injuries in the United States</vt:lpstr>
      <vt:lpstr>Overview</vt:lpstr>
      <vt:lpstr>PowerPoint Presentation</vt:lpstr>
      <vt:lpstr>PowerPoint Presentation</vt:lpstr>
      <vt:lpstr>Seasonal Arima (5,1,2)(1,0,1) </vt:lpstr>
      <vt:lpstr>PowerPoint Presentation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OPEN DATA: PEDESTRIAN CRASH RATES IN NEW YORK CITY </dc:title>
  <dc:creator>hassan.sherien@gmail.com</dc:creator>
  <cp:lastModifiedBy>hassan.sherien@gmail.com</cp:lastModifiedBy>
  <cp:revision>15</cp:revision>
  <dcterms:created xsi:type="dcterms:W3CDTF">2020-05-12T19:29:10Z</dcterms:created>
  <dcterms:modified xsi:type="dcterms:W3CDTF">2021-12-16T19:28:22Z</dcterms:modified>
</cp:coreProperties>
</file>