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08" r:id="rId3"/>
    <p:sldId id="309" r:id="rId4"/>
    <p:sldId id="310" r:id="rId5"/>
    <p:sldId id="311" r:id="rId6"/>
    <p:sldId id="312" r:id="rId7"/>
    <p:sldId id="314" r:id="rId8"/>
    <p:sldId id="315" r:id="rId9"/>
    <p:sldId id="313" r:id="rId10"/>
    <p:sldId id="318" r:id="rId11"/>
    <p:sldId id="319" r:id="rId12"/>
    <p:sldId id="320" r:id="rId13"/>
    <p:sldId id="316" r:id="rId14"/>
  </p:sldIdLst>
  <p:sldSz cx="9144000" cy="5143500" type="screen16x9"/>
  <p:notesSz cx="6858000" cy="9144000"/>
  <p:embeddedFontLst>
    <p:embeddedFont>
      <p:font typeface="Palanquin Dark" panose="020B0604020202020204" charset="0"/>
      <p:regular r:id="rId16"/>
      <p:bold r:id="rId17"/>
    </p:embeddedFont>
    <p:embeddedFont>
      <p:font typeface="Rubik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D6702-4D23-4271-AD9E-71BA9BF73C19}">
  <a:tblStyle styleId="{7F4D6702-4D23-4271-AD9E-71BA9BF73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Glucose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4-4D83-A130-C911CE615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Glucose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24-4D83-A130-C911CE615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Cholesterol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4F-49D1-9A71-A4FB4774EB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Cholesterol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4F-49D1-9A71-A4FB4774E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Diastolic_bp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9-427F-9449-1EFDFBA3CB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Diastolic_bp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39-427F-9449-1EFDFBA3C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Systolic_bp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9-47C1-A0EE-C462C3EE42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Systolic_bp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9-47C1-A0EE-C462C3EE4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Weight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0-4863-97E6-598C12A7C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Weight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40-4863-97E6-598C12A7C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Diabetes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7-43B6-AA7C-CA3994F89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Diabetes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7-43B6-AA7C-CA3994F89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561536"/>
        <c:axId val="1065564448"/>
      </c:barChart>
      <c:catAx>
        <c:axId val="10655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4448"/>
        <c:crosses val="autoZero"/>
        <c:auto val="1"/>
        <c:lblAlgn val="ctr"/>
        <c:lblOffset val="100"/>
        <c:noMultiLvlLbl val="0"/>
      </c:catAx>
      <c:valAx>
        <c:axId val="1065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5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1c68ef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1c68ef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dda5dfaa8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dda5dfaa8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46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dda5dfaa8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dda5dfaa8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6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dda5dfaa8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dda5dfaa8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1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c8f65fd9a_1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c8f65fd9a_1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9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21c68ef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21c68ef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4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21c68ef9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21c68ef9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91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21c68ef9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c21c68ef9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78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c21c68ef9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c21c68ef9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7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21c68ef9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c21c68ef9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9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21c68ef9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c21c68ef9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0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dda5dfaa8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dda5dfaa8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79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dda5dfaa8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dda5dfaa8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304" name="Google Shape;304;p2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4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309" name="Google Shape;309;p24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24"/>
          <p:cNvSpPr/>
          <p:nvPr/>
        </p:nvSpPr>
        <p:spPr>
          <a:xfrm flipH="1">
            <a:off x="5095800" y="0"/>
            <a:ext cx="4048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5760720" y="3037525"/>
            <a:ext cx="26883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lang="en"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9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938550" y="1581150"/>
            <a:ext cx="3218700" cy="19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3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2" y="390"/>
            <a:ext cx="9141067" cy="5143182"/>
            <a:chOff x="92" y="390"/>
            <a:chExt cx="9141067" cy="5143182"/>
          </a:xfrm>
        </p:grpSpPr>
        <p:sp>
          <p:nvSpPr>
            <p:cNvPr id="23" name="Google Shape;23;p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62" name="Google Shape;62;p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72" name="Google Shape;72;p7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048250" y="1724313"/>
            <a:ext cx="5047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0" y="2590000"/>
            <a:ext cx="9144000" cy="255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048250" y="3387100"/>
            <a:ext cx="50475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390"/>
            <a:ext cx="9141159" cy="5143110"/>
            <a:chOff x="0" y="390"/>
            <a:chExt cx="9141159" cy="5143110"/>
          </a:xfrm>
        </p:grpSpPr>
        <p:sp>
          <p:nvSpPr>
            <p:cNvPr id="127" name="Google Shape;127;p1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chemeClr val="accent2">
                  <a:alpha val="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3"/>
          <p:cNvSpPr txBox="1">
            <a:spLocks noGrp="1"/>
          </p:cNvSpPr>
          <p:nvPr>
            <p:ph type="title" hasCustomPrompt="1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1766200" y="1664176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328" name="Google Shape;328;p2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6"/>
          <p:cNvSpPr txBox="1">
            <a:spLocks noGrp="1"/>
          </p:cNvSpPr>
          <p:nvPr>
            <p:ph type="title"/>
          </p:nvPr>
        </p:nvSpPr>
        <p:spPr>
          <a:xfrm>
            <a:off x="2258550" y="3847250"/>
            <a:ext cx="4626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subTitle" idx="1"/>
          </p:nvPr>
        </p:nvSpPr>
        <p:spPr>
          <a:xfrm>
            <a:off x="2258550" y="1376950"/>
            <a:ext cx="46269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77" name="Google Shape;177;p1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71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72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qWs2XmSGy0__kYzt2ADZQAwPJjCBo7Y1U2AoaJGVpQ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" name="Google Shape;346;p29"/>
          <p:cNvSpPr txBox="1">
            <a:spLocks noGrp="1"/>
          </p:cNvSpPr>
          <p:nvPr>
            <p:ph type="ctrTitle"/>
          </p:nvPr>
        </p:nvSpPr>
        <p:spPr>
          <a:xfrm>
            <a:off x="2125950" y="1490965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Mellitus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8" name="Google Shape;348;p29"/>
          <p:cNvCxnSpPr/>
          <p:nvPr/>
        </p:nvCxnSpPr>
        <p:spPr>
          <a:xfrm>
            <a:off x="4236061" y="1279475"/>
            <a:ext cx="98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8;p29">
            <a:extLst>
              <a:ext uri="{FF2B5EF4-FFF2-40B4-BE49-F238E27FC236}">
                <a16:creationId xmlns:a16="http://schemas.microsoft.com/office/drawing/2014/main" id="{25556ABE-B2EB-441C-8ADB-1D4E4C58114E}"/>
              </a:ext>
            </a:extLst>
          </p:cNvPr>
          <p:cNvCxnSpPr/>
          <p:nvPr/>
        </p:nvCxnSpPr>
        <p:spPr>
          <a:xfrm>
            <a:off x="2401525" y="3613966"/>
            <a:ext cx="98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45;p29">
            <a:extLst>
              <a:ext uri="{FF2B5EF4-FFF2-40B4-BE49-F238E27FC236}">
                <a16:creationId xmlns:a16="http://schemas.microsoft.com/office/drawing/2014/main" id="{E2B702F1-8ADE-4565-ACB2-D74948F1B0F2}"/>
              </a:ext>
            </a:extLst>
          </p:cNvPr>
          <p:cNvSpPr txBox="1">
            <a:spLocks/>
          </p:cNvSpPr>
          <p:nvPr/>
        </p:nvSpPr>
        <p:spPr>
          <a:xfrm>
            <a:off x="3456449" y="3371716"/>
            <a:ext cx="3470823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Random Forest</a:t>
            </a:r>
          </a:p>
        </p:txBody>
      </p:sp>
      <p:sp>
        <p:nvSpPr>
          <p:cNvPr id="10" name="Google Shape;346;p29">
            <a:extLst>
              <a:ext uri="{FF2B5EF4-FFF2-40B4-BE49-F238E27FC236}">
                <a16:creationId xmlns:a16="http://schemas.microsoft.com/office/drawing/2014/main" id="{0622653A-304C-44F0-8282-EA74627EEAED}"/>
              </a:ext>
            </a:extLst>
          </p:cNvPr>
          <p:cNvSpPr txBox="1">
            <a:spLocks/>
          </p:cNvSpPr>
          <p:nvPr/>
        </p:nvSpPr>
        <p:spPr>
          <a:xfrm>
            <a:off x="5936672" y="4094018"/>
            <a:ext cx="3103419" cy="76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Palanquin Dark"/>
              <a:buNone/>
              <a:defRPr sz="60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Team 2</a:t>
            </a:r>
            <a:r>
              <a:rPr lang="ar-E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53;p37">
            <a:hlinkClick r:id="rId3"/>
            <a:extLst>
              <a:ext uri="{FF2B5EF4-FFF2-40B4-BE49-F238E27FC236}">
                <a16:creationId xmlns:a16="http://schemas.microsoft.com/office/drawing/2014/main" id="{4E68916C-C05F-4E42-A433-9DCF7A4CBB14}"/>
              </a:ext>
            </a:extLst>
          </p:cNvPr>
          <p:cNvPicPr preferRelativeResize="0"/>
          <p:nvPr/>
        </p:nvPicPr>
        <p:blipFill rotWithShape="1">
          <a:blip r:embed="rId4"/>
          <a:srcRect l="5589" t="21022" r="51934" b="4055"/>
          <a:stretch/>
        </p:blipFill>
        <p:spPr>
          <a:xfrm>
            <a:off x="1774135" y="315153"/>
            <a:ext cx="5595730" cy="4513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03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68827-FFFE-4155-965B-CDE6B6ABD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6" t="25723" r="43030" b="16768"/>
          <a:stretch/>
        </p:blipFill>
        <p:spPr>
          <a:xfrm>
            <a:off x="1137537" y="408746"/>
            <a:ext cx="6868926" cy="43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091D4-67F0-4B53-B38C-C88387573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6" t="28417" r="43637" b="14882"/>
          <a:stretch/>
        </p:blipFill>
        <p:spPr>
          <a:xfrm>
            <a:off x="1198532" y="452004"/>
            <a:ext cx="6746935" cy="42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7"/>
          <p:cNvSpPr txBox="1">
            <a:spLocks noGrp="1"/>
          </p:cNvSpPr>
          <p:nvPr>
            <p:ph type="title"/>
          </p:nvPr>
        </p:nvSpPr>
        <p:spPr>
          <a:xfrm>
            <a:off x="938550" y="1581150"/>
            <a:ext cx="3218700" cy="19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8" name="Google Shape;1108;p57"/>
          <p:cNvSpPr txBox="1"/>
          <p:nvPr/>
        </p:nvSpPr>
        <p:spPr>
          <a:xfrm>
            <a:off x="5789798" y="1447514"/>
            <a:ext cx="2688300" cy="112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ea typeface="Rubik"/>
                <a:cs typeface="Rubik"/>
                <a:sym typeface="Rubik"/>
              </a:rPr>
              <a:t>Do you have any questions?</a:t>
            </a:r>
            <a:endParaRPr sz="3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20" name="Google Shape;1120;p57"/>
          <p:cNvCxnSpPr/>
          <p:nvPr/>
        </p:nvCxnSpPr>
        <p:spPr>
          <a:xfrm>
            <a:off x="2547900" y="3863700"/>
            <a:ext cx="0" cy="1279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7"/>
          <p:cNvCxnSpPr/>
          <p:nvPr/>
        </p:nvCxnSpPr>
        <p:spPr>
          <a:xfrm>
            <a:off x="2547900" y="0"/>
            <a:ext cx="0" cy="1279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4631249-CA7D-4ECD-8D15-8AFF867E7AAF}"/>
              </a:ext>
            </a:extLst>
          </p:cNvPr>
          <p:cNvSpPr/>
          <p:nvPr/>
        </p:nvSpPr>
        <p:spPr>
          <a:xfrm>
            <a:off x="5789798" y="3173563"/>
            <a:ext cx="2649776" cy="1593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/>
          <p:nvPr/>
        </p:nvSpPr>
        <p:spPr>
          <a:xfrm>
            <a:off x="769550" y="139018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4943050" y="2211075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769550" y="2878313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943050" y="3699200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5939699" y="2181163"/>
            <a:ext cx="2677827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Results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2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results expected from our model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 idx="3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Model Demo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Eventually, we will show you a demo of our model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" name="Google Shape;370;p31"/>
          <p:cNvSpPr txBox="1">
            <a:spLocks noGrp="1"/>
          </p:cNvSpPr>
          <p:nvPr>
            <p:ph type="title" idx="7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" name="Google Shape;371;p31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312430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subTitle" idx="9"/>
          </p:nvPr>
        </p:nvSpPr>
        <p:spPr>
          <a:xfrm>
            <a:off x="1766200" y="1664175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brief of the classifier (Random Forest)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13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" name="Google Shape;374;p31"/>
          <p:cNvSpPr txBox="1">
            <a:spLocks noGrp="1"/>
          </p:cNvSpPr>
          <p:nvPr>
            <p:ph type="subTitle" idx="14"/>
          </p:nvPr>
        </p:nvSpPr>
        <p:spPr>
          <a:xfrm>
            <a:off x="1766199" y="2848425"/>
            <a:ext cx="272267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Explanation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subTitle" idx="15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brief description of the dataset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8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>
            <a:spLocks noGrp="1"/>
          </p:cNvSpPr>
          <p:nvPr>
            <p:ph type="title"/>
          </p:nvPr>
        </p:nvSpPr>
        <p:spPr>
          <a:xfrm>
            <a:off x="2048250" y="1724313"/>
            <a:ext cx="5047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4057338" y="539388"/>
            <a:ext cx="1029300" cy="102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1"/>
          </p:nvPr>
        </p:nvSpPr>
        <p:spPr>
          <a:xfrm>
            <a:off x="1319826" y="3002955"/>
            <a:ext cx="6660107" cy="1601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presentation, we will show you how we built a machine learning model that uses the classifier (Random Forest) to predict whether patients in a dataset have diabetes or not.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Google Shape;947;p48">
            <a:extLst>
              <a:ext uri="{FF2B5EF4-FFF2-40B4-BE49-F238E27FC236}">
                <a16:creationId xmlns:a16="http://schemas.microsoft.com/office/drawing/2014/main" id="{56276964-B981-427E-A4B2-173AC835F8B1}"/>
              </a:ext>
            </a:extLst>
          </p:cNvPr>
          <p:cNvSpPr/>
          <p:nvPr/>
        </p:nvSpPr>
        <p:spPr>
          <a:xfrm>
            <a:off x="4345156" y="683710"/>
            <a:ext cx="453664" cy="740656"/>
          </a:xfrm>
          <a:custGeom>
            <a:avLst/>
            <a:gdLst/>
            <a:ahLst/>
            <a:cxnLst/>
            <a:rect l="l" t="t" r="r" b="b"/>
            <a:pathLst>
              <a:path w="9086" h="14681" extrusionOk="0">
                <a:moveTo>
                  <a:pt x="7561" y="10002"/>
                </a:moveTo>
                <a:cubicBezTo>
                  <a:pt x="7883" y="10002"/>
                  <a:pt x="8121" y="10240"/>
                  <a:pt x="8121" y="10549"/>
                </a:cubicBezTo>
                <a:cubicBezTo>
                  <a:pt x="8121" y="10871"/>
                  <a:pt x="7859" y="11109"/>
                  <a:pt x="7561" y="11109"/>
                </a:cubicBezTo>
                <a:cubicBezTo>
                  <a:pt x="7252" y="11109"/>
                  <a:pt x="7014" y="10871"/>
                  <a:pt x="7014" y="10549"/>
                </a:cubicBezTo>
                <a:cubicBezTo>
                  <a:pt x="7014" y="10240"/>
                  <a:pt x="7252" y="10002"/>
                  <a:pt x="7561" y="10002"/>
                </a:cubicBezTo>
                <a:close/>
                <a:moveTo>
                  <a:pt x="3894" y="11049"/>
                </a:moveTo>
                <a:lnTo>
                  <a:pt x="3894" y="12371"/>
                </a:lnTo>
                <a:lnTo>
                  <a:pt x="3870" y="12371"/>
                </a:lnTo>
                <a:cubicBezTo>
                  <a:pt x="3870" y="13097"/>
                  <a:pt x="3275" y="13693"/>
                  <a:pt x="2549" y="13693"/>
                </a:cubicBezTo>
                <a:lnTo>
                  <a:pt x="2323" y="13693"/>
                </a:lnTo>
                <a:cubicBezTo>
                  <a:pt x="1573" y="13693"/>
                  <a:pt x="989" y="13109"/>
                  <a:pt x="989" y="12371"/>
                </a:cubicBezTo>
                <a:cubicBezTo>
                  <a:pt x="989" y="11645"/>
                  <a:pt x="1584" y="11049"/>
                  <a:pt x="2311" y="11049"/>
                </a:cubicBezTo>
                <a:close/>
                <a:moveTo>
                  <a:pt x="2477" y="0"/>
                </a:moveTo>
                <a:cubicBezTo>
                  <a:pt x="2192" y="0"/>
                  <a:pt x="1989" y="215"/>
                  <a:pt x="1989" y="489"/>
                </a:cubicBezTo>
                <a:lnTo>
                  <a:pt x="1989" y="703"/>
                </a:lnTo>
                <a:lnTo>
                  <a:pt x="799" y="703"/>
                </a:lnTo>
                <a:cubicBezTo>
                  <a:pt x="513" y="703"/>
                  <a:pt x="299" y="905"/>
                  <a:pt x="299" y="1191"/>
                </a:cubicBezTo>
                <a:lnTo>
                  <a:pt x="299" y="3858"/>
                </a:lnTo>
                <a:cubicBezTo>
                  <a:pt x="299" y="5906"/>
                  <a:pt x="1894" y="7609"/>
                  <a:pt x="3906" y="7787"/>
                </a:cubicBezTo>
                <a:lnTo>
                  <a:pt x="3906" y="10061"/>
                </a:lnTo>
                <a:lnTo>
                  <a:pt x="2311" y="10061"/>
                </a:lnTo>
                <a:cubicBezTo>
                  <a:pt x="1049" y="10061"/>
                  <a:pt x="1" y="11109"/>
                  <a:pt x="1" y="12371"/>
                </a:cubicBezTo>
                <a:cubicBezTo>
                  <a:pt x="1" y="13633"/>
                  <a:pt x="1049" y="14681"/>
                  <a:pt x="2323" y="14681"/>
                </a:cubicBezTo>
                <a:lnTo>
                  <a:pt x="2549" y="14681"/>
                </a:lnTo>
                <a:cubicBezTo>
                  <a:pt x="3811" y="14681"/>
                  <a:pt x="4859" y="13633"/>
                  <a:pt x="4859" y="12371"/>
                </a:cubicBezTo>
                <a:lnTo>
                  <a:pt x="4859" y="11049"/>
                </a:lnTo>
                <a:lnTo>
                  <a:pt x="6121" y="11049"/>
                </a:lnTo>
                <a:cubicBezTo>
                  <a:pt x="6335" y="11657"/>
                  <a:pt x="6895" y="12085"/>
                  <a:pt x="7561" y="12085"/>
                </a:cubicBezTo>
                <a:cubicBezTo>
                  <a:pt x="8419" y="12085"/>
                  <a:pt x="9085" y="11407"/>
                  <a:pt x="9085" y="10573"/>
                </a:cubicBezTo>
                <a:cubicBezTo>
                  <a:pt x="9085" y="9740"/>
                  <a:pt x="8395" y="9025"/>
                  <a:pt x="7561" y="9025"/>
                </a:cubicBezTo>
                <a:cubicBezTo>
                  <a:pt x="6895" y="9025"/>
                  <a:pt x="6335" y="9454"/>
                  <a:pt x="6121" y="10061"/>
                </a:cubicBezTo>
                <a:lnTo>
                  <a:pt x="4859" y="10061"/>
                </a:lnTo>
                <a:lnTo>
                  <a:pt x="4859" y="7787"/>
                </a:lnTo>
                <a:cubicBezTo>
                  <a:pt x="6835" y="7573"/>
                  <a:pt x="8395" y="5906"/>
                  <a:pt x="8395" y="3858"/>
                </a:cubicBezTo>
                <a:lnTo>
                  <a:pt x="8395" y="1191"/>
                </a:lnTo>
                <a:cubicBezTo>
                  <a:pt x="8395" y="905"/>
                  <a:pt x="8192" y="703"/>
                  <a:pt x="7907" y="703"/>
                </a:cubicBezTo>
                <a:lnTo>
                  <a:pt x="6776" y="703"/>
                </a:lnTo>
                <a:lnTo>
                  <a:pt x="6776" y="489"/>
                </a:lnTo>
                <a:cubicBezTo>
                  <a:pt x="6776" y="215"/>
                  <a:pt x="6573" y="0"/>
                  <a:pt x="6287" y="0"/>
                </a:cubicBezTo>
                <a:cubicBezTo>
                  <a:pt x="6002" y="0"/>
                  <a:pt x="5799" y="215"/>
                  <a:pt x="5799" y="489"/>
                </a:cubicBezTo>
                <a:lnTo>
                  <a:pt x="5799" y="1858"/>
                </a:lnTo>
                <a:cubicBezTo>
                  <a:pt x="5799" y="2144"/>
                  <a:pt x="6002" y="2358"/>
                  <a:pt x="6287" y="2358"/>
                </a:cubicBezTo>
                <a:cubicBezTo>
                  <a:pt x="6573" y="2358"/>
                  <a:pt x="6776" y="2144"/>
                  <a:pt x="6776" y="1858"/>
                </a:cubicBezTo>
                <a:lnTo>
                  <a:pt x="6776" y="1679"/>
                </a:lnTo>
                <a:lnTo>
                  <a:pt x="7430" y="1679"/>
                </a:lnTo>
                <a:lnTo>
                  <a:pt x="7430" y="3858"/>
                </a:lnTo>
                <a:cubicBezTo>
                  <a:pt x="7430" y="5489"/>
                  <a:pt x="6109" y="6823"/>
                  <a:pt x="4466" y="6823"/>
                </a:cubicBezTo>
                <a:lnTo>
                  <a:pt x="4251" y="6823"/>
                </a:lnTo>
                <a:cubicBezTo>
                  <a:pt x="2608" y="6823"/>
                  <a:pt x="1287" y="5489"/>
                  <a:pt x="1287" y="3858"/>
                </a:cubicBezTo>
                <a:lnTo>
                  <a:pt x="1287" y="1679"/>
                </a:lnTo>
                <a:lnTo>
                  <a:pt x="1989" y="1679"/>
                </a:lnTo>
                <a:lnTo>
                  <a:pt x="1989" y="1858"/>
                </a:lnTo>
                <a:cubicBezTo>
                  <a:pt x="1989" y="2144"/>
                  <a:pt x="2192" y="2358"/>
                  <a:pt x="2477" y="2358"/>
                </a:cubicBezTo>
                <a:cubicBezTo>
                  <a:pt x="2763" y="2358"/>
                  <a:pt x="2966" y="2144"/>
                  <a:pt x="2966" y="1858"/>
                </a:cubicBezTo>
                <a:lnTo>
                  <a:pt x="2966" y="489"/>
                </a:lnTo>
                <a:cubicBezTo>
                  <a:pt x="2966" y="215"/>
                  <a:pt x="2751" y="0"/>
                  <a:pt x="2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/>
          <p:nvPr/>
        </p:nvSpPr>
        <p:spPr>
          <a:xfrm>
            <a:off x="2491800" y="797588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2855950" y="1526621"/>
            <a:ext cx="3212152" cy="209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980850" y="36003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 idx="2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Google Shape;12866;p78">
            <a:extLst>
              <a:ext uri="{FF2B5EF4-FFF2-40B4-BE49-F238E27FC236}">
                <a16:creationId xmlns:a16="http://schemas.microsoft.com/office/drawing/2014/main" id="{3B060325-5400-484C-A8FB-D2C7951A5545}"/>
              </a:ext>
            </a:extLst>
          </p:cNvPr>
          <p:cNvSpPr/>
          <p:nvPr/>
        </p:nvSpPr>
        <p:spPr>
          <a:xfrm>
            <a:off x="5555703" y="2185784"/>
            <a:ext cx="749857" cy="716508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6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03;p46">
            <a:extLst>
              <a:ext uri="{FF2B5EF4-FFF2-40B4-BE49-F238E27FC236}">
                <a16:creationId xmlns:a16="http://schemas.microsoft.com/office/drawing/2014/main" id="{5B127D52-84D1-4EDA-9DD4-687FB3371E08}"/>
              </a:ext>
            </a:extLst>
          </p:cNvPr>
          <p:cNvSpPr/>
          <p:nvPr/>
        </p:nvSpPr>
        <p:spPr>
          <a:xfrm>
            <a:off x="713100" y="795130"/>
            <a:ext cx="7717800" cy="38099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1"/>
          </p:nvPr>
        </p:nvSpPr>
        <p:spPr>
          <a:xfrm>
            <a:off x="1302026" y="1149754"/>
            <a:ext cx="6539948" cy="319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is a machine learning method for classification, regression and many other tasks.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constructed from multiple decision trees with different parts of the dataset.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classification, the output of the random forest is the class selected by most trees, while for regression, the mean or average prediction of all the trees is returned.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Google Shape;348;p29">
            <a:extLst>
              <a:ext uri="{FF2B5EF4-FFF2-40B4-BE49-F238E27FC236}">
                <a16:creationId xmlns:a16="http://schemas.microsoft.com/office/drawing/2014/main" id="{CEF86CC5-805A-4CC5-8815-E53739CB8C73}"/>
              </a:ext>
            </a:extLst>
          </p:cNvPr>
          <p:cNvCxnSpPr/>
          <p:nvPr/>
        </p:nvCxnSpPr>
        <p:spPr>
          <a:xfrm>
            <a:off x="4078050" y="2035046"/>
            <a:ext cx="987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Google Shape;348;p29">
            <a:extLst>
              <a:ext uri="{FF2B5EF4-FFF2-40B4-BE49-F238E27FC236}">
                <a16:creationId xmlns:a16="http://schemas.microsoft.com/office/drawing/2014/main" id="{7E0AFE05-97A8-4E09-A570-6185C3D30A9F}"/>
              </a:ext>
            </a:extLst>
          </p:cNvPr>
          <p:cNvCxnSpPr/>
          <p:nvPr/>
        </p:nvCxnSpPr>
        <p:spPr>
          <a:xfrm>
            <a:off x="4078050" y="2903954"/>
            <a:ext cx="987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0789DD9-5955-4180-8FE3-B37DE0775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9" t="20695" r="10390" b="3091"/>
          <a:stretch/>
        </p:blipFill>
        <p:spPr>
          <a:xfrm>
            <a:off x="1199297" y="806740"/>
            <a:ext cx="6745406" cy="35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/>
          <p:nvPr/>
        </p:nvSpPr>
        <p:spPr>
          <a:xfrm>
            <a:off x="2491800" y="825300"/>
            <a:ext cx="41604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2832705" y="1293413"/>
            <a:ext cx="3478589" cy="209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980850" y="360038"/>
            <a:ext cx="875100" cy="87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 idx="2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oogle Shape;8967;p68">
            <a:extLst>
              <a:ext uri="{FF2B5EF4-FFF2-40B4-BE49-F238E27FC236}">
                <a16:creationId xmlns:a16="http://schemas.microsoft.com/office/drawing/2014/main" id="{C86B1038-A9FA-44F8-A5EA-E1BC865ADCB8}"/>
              </a:ext>
            </a:extLst>
          </p:cNvPr>
          <p:cNvGrpSpPr/>
          <p:nvPr/>
        </p:nvGrpSpPr>
        <p:grpSpPr>
          <a:xfrm>
            <a:off x="5094010" y="1982585"/>
            <a:ext cx="845645" cy="711911"/>
            <a:chOff x="951975" y="315800"/>
            <a:chExt cx="5860325" cy="4933550"/>
          </a:xfrm>
          <a:solidFill>
            <a:schemeClr val="accent5"/>
          </a:solidFill>
        </p:grpSpPr>
        <p:sp>
          <p:nvSpPr>
            <p:cNvPr id="18" name="Google Shape;8968;p68">
              <a:extLst>
                <a:ext uri="{FF2B5EF4-FFF2-40B4-BE49-F238E27FC236}">
                  <a16:creationId xmlns:a16="http://schemas.microsoft.com/office/drawing/2014/main" id="{7516B879-0506-493F-B6AD-4495D3C9A17A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69;p68">
              <a:extLst>
                <a:ext uri="{FF2B5EF4-FFF2-40B4-BE49-F238E27FC236}">
                  <a16:creationId xmlns:a16="http://schemas.microsoft.com/office/drawing/2014/main" id="{06745155-3E4C-4201-B31C-6869711B6D1A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70;p68">
              <a:extLst>
                <a:ext uri="{FF2B5EF4-FFF2-40B4-BE49-F238E27FC236}">
                  <a16:creationId xmlns:a16="http://schemas.microsoft.com/office/drawing/2014/main" id="{6C0E074D-7C23-4388-AED3-311D06FAAA65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71;p68">
              <a:extLst>
                <a:ext uri="{FF2B5EF4-FFF2-40B4-BE49-F238E27FC236}">
                  <a16:creationId xmlns:a16="http://schemas.microsoft.com/office/drawing/2014/main" id="{8E57FF59-645D-497F-92E6-E5B81D10BC3F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72;p68">
              <a:extLst>
                <a:ext uri="{FF2B5EF4-FFF2-40B4-BE49-F238E27FC236}">
                  <a16:creationId xmlns:a16="http://schemas.microsoft.com/office/drawing/2014/main" id="{4DC61DD9-76CA-49EC-82AD-AE1A23C5C76D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73;p68">
              <a:extLst>
                <a:ext uri="{FF2B5EF4-FFF2-40B4-BE49-F238E27FC236}">
                  <a16:creationId xmlns:a16="http://schemas.microsoft.com/office/drawing/2014/main" id="{E1C43353-E46E-4009-9B10-6A6740BC406F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74;p68">
              <a:extLst>
                <a:ext uri="{FF2B5EF4-FFF2-40B4-BE49-F238E27FC236}">
                  <a16:creationId xmlns:a16="http://schemas.microsoft.com/office/drawing/2014/main" id="{5097716C-FA5F-4EBD-91E2-2B9615C1C1B9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75;p68">
              <a:extLst>
                <a:ext uri="{FF2B5EF4-FFF2-40B4-BE49-F238E27FC236}">
                  <a16:creationId xmlns:a16="http://schemas.microsoft.com/office/drawing/2014/main" id="{987CD664-0DB3-4D8F-9ADA-05FFE50F443C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06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731F3CA-58AF-4151-B30B-FE327F989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18709"/>
              </p:ext>
            </p:extLst>
          </p:nvPr>
        </p:nvGraphicFramePr>
        <p:xfrm>
          <a:off x="200888" y="1279325"/>
          <a:ext cx="8742223" cy="34191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8895">
                  <a:extLst>
                    <a:ext uri="{9D8B030D-6E8A-4147-A177-3AD203B41FA5}">
                      <a16:colId xmlns:a16="http://schemas.microsoft.com/office/drawing/2014/main" val="582729110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2416650678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3768512770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183656492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848128633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4021282203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3543824541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2095002699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1847637769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1421878510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3011293326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1126935321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532430870"/>
                    </a:ext>
                  </a:extLst>
                </a:gridCol>
                <a:gridCol w="578895">
                  <a:extLst>
                    <a:ext uri="{9D8B030D-6E8A-4147-A177-3AD203B41FA5}">
                      <a16:colId xmlns:a16="http://schemas.microsoft.com/office/drawing/2014/main" val="82075632"/>
                    </a:ext>
                  </a:extLst>
                </a:gridCol>
                <a:gridCol w="637693">
                  <a:extLst>
                    <a:ext uri="{9D8B030D-6E8A-4147-A177-3AD203B41FA5}">
                      <a16:colId xmlns:a16="http://schemas.microsoft.com/office/drawing/2014/main" val="1961356750"/>
                    </a:ext>
                  </a:extLst>
                </a:gridCol>
              </a:tblGrid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Cholesterol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Glucose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hdl</a:t>
                      </a:r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_</a:t>
                      </a:r>
                    </a:p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Chol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Chol_</a:t>
                      </a:r>
                    </a:p>
                    <a:p>
                      <a:pPr algn="ctr"/>
                      <a:r>
                        <a:rPr lang="en-US" sz="800" dirty="0" err="1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hdl</a:t>
                      </a:r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_</a:t>
                      </a:r>
                    </a:p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ratio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Age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Gender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Height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Weight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bmi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Systolic_bp</a:t>
                      </a:r>
                      <a:endParaRPr lang="en-US" sz="800" dirty="0">
                        <a:effectLst/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Diastolic_bp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Waist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Hip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Waist_</a:t>
                      </a:r>
                    </a:p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Hip_</a:t>
                      </a:r>
                    </a:p>
                    <a:p>
                      <a:pPr algn="ctr"/>
                      <a:r>
                        <a:rPr lang="en-US" sz="8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ratio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effectLst/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1059905830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193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3,9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female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61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119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22,5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118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38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0,84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No diabetes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4224095900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146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41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3,6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female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135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26,4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108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58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33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0,83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No diabetes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2471425643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217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75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54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female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187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29,3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110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45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0,89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No diabetes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2184956203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226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97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3,2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female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114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19,6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122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31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0,79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No diabetes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1621868273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164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91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67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2,4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female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70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141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20,2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122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86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39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0,82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No diabetes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1177349049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…..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……</a:t>
                      </a:r>
                    </a:p>
                  </a:txBody>
                  <a:tcPr marL="52480" marR="52480" marT="26241" marB="26241" anchor="ctr"/>
                </a:tc>
                <a:extLst>
                  <a:ext uri="{0D108BD9-81ED-4DB2-BD59-A6C34878D82A}">
                    <a16:rowId xmlns:a16="http://schemas.microsoft.com/office/drawing/2014/main" val="46482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1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Parameters Leading to Diabetes:</a:t>
            </a:r>
            <a:endParaRPr u="sng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8BBEDD9-CFE3-4FAB-922D-1B76C8A0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46826"/>
              </p:ext>
            </p:extLst>
          </p:nvPr>
        </p:nvGraphicFramePr>
        <p:xfrm>
          <a:off x="679970" y="973435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462D2563-AF56-4D44-818B-947846DA2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009434"/>
              </p:ext>
            </p:extLst>
          </p:nvPr>
        </p:nvGraphicFramePr>
        <p:xfrm>
          <a:off x="3270769" y="973435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119F436-DE99-4F8A-95A4-1624FE58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960067"/>
              </p:ext>
            </p:extLst>
          </p:nvPr>
        </p:nvGraphicFramePr>
        <p:xfrm>
          <a:off x="5861568" y="973435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DC3CCA06-7E1A-4B3E-91B2-9EBC53A09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248040"/>
              </p:ext>
            </p:extLst>
          </p:nvPr>
        </p:nvGraphicFramePr>
        <p:xfrm>
          <a:off x="679970" y="3026139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4F6BDDB8-AAFE-4482-9131-60DD93B50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404387"/>
              </p:ext>
            </p:extLst>
          </p:nvPr>
        </p:nvGraphicFramePr>
        <p:xfrm>
          <a:off x="3270769" y="3026139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BA84F02A-F1D6-41F5-BF7C-7E8F41547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417359"/>
              </p:ext>
            </p:extLst>
          </p:nvPr>
        </p:nvGraphicFramePr>
        <p:xfrm>
          <a:off x="5861568" y="3026139"/>
          <a:ext cx="2590799" cy="20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110673077"/>
      </p:ext>
    </p:extLst>
  </p:cSld>
  <p:clrMapOvr>
    <a:masterClrMapping/>
  </p:clrMapOvr>
</p:sld>
</file>

<file path=ppt/theme/theme1.xml><?xml version="1.0" encoding="utf-8"?>
<a:theme xmlns:a="http://schemas.openxmlformats.org/drawingml/2006/main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307</Words>
  <Application>Microsoft Office PowerPoint</Application>
  <PresentationFormat>On-screen Show (16:9)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Rubik</vt:lpstr>
      <vt:lpstr>Palanquin Dark</vt:lpstr>
      <vt:lpstr>Arial</vt:lpstr>
      <vt:lpstr>Center for Health Statistics by Slidesgo</vt:lpstr>
      <vt:lpstr>Diabetes Mellitus</vt:lpstr>
      <vt:lpstr>TABLE OF CONTENTS</vt:lpstr>
      <vt:lpstr>INTRODUCTION</vt:lpstr>
      <vt:lpstr>Random Forest Classifier</vt:lpstr>
      <vt:lpstr>PowerPoint Presentation</vt:lpstr>
      <vt:lpstr>PowerPoint Presentation</vt:lpstr>
      <vt:lpstr> Dataset Explanation</vt:lpstr>
      <vt:lpstr>The Dataset</vt:lpstr>
      <vt:lpstr>Parameters Leading to Diabetes: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Mellitus</dc:title>
  <cp:lastModifiedBy>Laptop</cp:lastModifiedBy>
  <cp:revision>25</cp:revision>
  <dcterms:modified xsi:type="dcterms:W3CDTF">2022-05-20T14:10:27Z</dcterms:modified>
</cp:coreProperties>
</file>