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8" r:id="rId3"/>
    <p:sldId id="327" r:id="rId4"/>
    <p:sldId id="328" r:id="rId5"/>
    <p:sldId id="257" r:id="rId6"/>
    <p:sldId id="261" r:id="rId7"/>
    <p:sldId id="262" r:id="rId8"/>
    <p:sldId id="265" r:id="rId9"/>
    <p:sldId id="268" r:id="rId10"/>
    <p:sldId id="271" r:id="rId11"/>
    <p:sldId id="274" r:id="rId12"/>
    <p:sldId id="277" r:id="rId13"/>
    <p:sldId id="280" r:id="rId14"/>
    <p:sldId id="283" r:id="rId15"/>
    <p:sldId id="286" r:id="rId16"/>
    <p:sldId id="289" r:id="rId17"/>
    <p:sldId id="291" r:id="rId18"/>
    <p:sldId id="294" r:id="rId19"/>
    <p:sldId id="297" r:id="rId20"/>
    <p:sldId id="300" r:id="rId21"/>
    <p:sldId id="303" r:id="rId22"/>
    <p:sldId id="306" r:id="rId23"/>
    <p:sldId id="309" r:id="rId24"/>
    <p:sldId id="312" r:id="rId25"/>
    <p:sldId id="314" r:id="rId26"/>
    <p:sldId id="315" r:id="rId27"/>
    <p:sldId id="316" r:id="rId28"/>
    <p:sldId id="317" r:id="rId29"/>
    <p:sldId id="318" r:id="rId30"/>
    <p:sldId id="319" r:id="rId31"/>
    <p:sldId id="320" r:id="rId32"/>
    <p:sldId id="321" r:id="rId33"/>
    <p:sldId id="322" r:id="rId34"/>
    <p:sldId id="323" r:id="rId35"/>
    <p:sldId id="325" r:id="rId36"/>
    <p:sldId id="329" r:id="rId37"/>
    <p:sldId id="330" r:id="rId38"/>
    <p:sldId id="326" r:id="rId39"/>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416"/>
    <a:srgbClr val="0066FF"/>
    <a:srgbClr val="027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68"/>
  </p:normalViewPr>
  <p:slideViewPr>
    <p:cSldViewPr snapToGrid="0" snapToObjects="1">
      <p:cViewPr varScale="1">
        <p:scale>
          <a:sx n="82" d="100"/>
          <a:sy n="82" d="100"/>
        </p:scale>
        <p:origin x="84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5F77-3CC1-ADB5-DB28-FB4F96945E13}"/>
              </a:ext>
            </a:extLst>
          </p:cNvPr>
          <p:cNvSpPr>
            <a:spLocks noGrp="1"/>
          </p:cNvSpPr>
          <p:nvPr>
            <p:ph type="ctrTitle"/>
          </p:nvPr>
        </p:nvSpPr>
        <p:spPr>
          <a:xfrm>
            <a:off x="1524000" y="2630310"/>
            <a:ext cx="9144000" cy="1782765"/>
          </a:xfrm>
        </p:spPr>
        <p:txBody>
          <a:bodyPr anchor="b"/>
          <a:lstStyle>
            <a:lvl1pPr algn="ctr">
              <a:defRPr sz="6000">
                <a:solidFill>
                  <a:srgbClr val="0270FF"/>
                </a:solidFill>
              </a:defRPr>
            </a:lvl1pPr>
          </a:lstStyle>
          <a:p>
            <a:r>
              <a:rPr lang="en-US"/>
              <a:t>Click to edit Master title style</a:t>
            </a:r>
            <a:endParaRPr lang="en-EG"/>
          </a:p>
        </p:txBody>
      </p:sp>
      <p:sp>
        <p:nvSpPr>
          <p:cNvPr id="3" name="Subtitle 2">
            <a:extLst>
              <a:ext uri="{FF2B5EF4-FFF2-40B4-BE49-F238E27FC236}">
                <a16:creationId xmlns:a16="http://schemas.microsoft.com/office/drawing/2014/main" id="{FC472086-DB6D-308C-A498-D37B2C8B3CC3}"/>
              </a:ext>
            </a:extLst>
          </p:cNvPr>
          <p:cNvSpPr>
            <a:spLocks noGrp="1"/>
          </p:cNvSpPr>
          <p:nvPr>
            <p:ph type="subTitle" idx="1"/>
          </p:nvPr>
        </p:nvSpPr>
        <p:spPr>
          <a:xfrm>
            <a:off x="1524000" y="4505151"/>
            <a:ext cx="9144000" cy="1655762"/>
          </a:xfrm>
        </p:spPr>
        <p:txBody>
          <a:bodyPr/>
          <a:lstStyle>
            <a:lvl1pPr marL="0" indent="0" algn="ctr">
              <a:buNone/>
              <a:defRPr sz="2400">
                <a:solidFill>
                  <a:srgbClr val="F2841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pic>
        <p:nvPicPr>
          <p:cNvPr id="5" name="Picture 4" descr="Logo, company name&#10;&#10;Description automatically generated">
            <a:extLst>
              <a:ext uri="{FF2B5EF4-FFF2-40B4-BE49-F238E27FC236}">
                <a16:creationId xmlns:a16="http://schemas.microsoft.com/office/drawing/2014/main" id="{D321525A-52C1-FBCD-7B02-9EA1A98BE1E8}"/>
              </a:ext>
            </a:extLst>
          </p:cNvPr>
          <p:cNvPicPr>
            <a:picLocks noChangeAspect="1"/>
          </p:cNvPicPr>
          <p:nvPr userDrawn="1"/>
        </p:nvPicPr>
        <p:blipFill rotWithShape="1">
          <a:blip r:embed="rId2"/>
          <a:srcRect l="6213" t="15310" r="6543" b="15062"/>
          <a:stretch/>
        </p:blipFill>
        <p:spPr>
          <a:xfrm>
            <a:off x="4600222" y="150634"/>
            <a:ext cx="2991555" cy="2387600"/>
          </a:xfrm>
          <a:prstGeom prst="rect">
            <a:avLst/>
          </a:prstGeom>
        </p:spPr>
      </p:pic>
    </p:spTree>
    <p:extLst>
      <p:ext uri="{BB962C8B-B14F-4D97-AF65-F5344CB8AC3E}">
        <p14:creationId xmlns:p14="http://schemas.microsoft.com/office/powerpoint/2010/main" val="321388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38CA-AF13-F912-25E3-E3167EAC2E89}"/>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3FDF5688-3458-A002-4DB5-AB7D19596B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Tree>
    <p:extLst>
      <p:ext uri="{BB962C8B-B14F-4D97-AF65-F5344CB8AC3E}">
        <p14:creationId xmlns:p14="http://schemas.microsoft.com/office/powerpoint/2010/main" val="55936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4EE2F-802E-0CA2-BE70-A202BA9839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085E66F8-2E4C-9D87-A315-3156800A4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Tree>
    <p:extLst>
      <p:ext uri="{BB962C8B-B14F-4D97-AF65-F5344CB8AC3E}">
        <p14:creationId xmlns:p14="http://schemas.microsoft.com/office/powerpoint/2010/main" val="131208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81DB-1055-1548-AE92-1EBCB889580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8EF95A04-693F-67EB-00DA-A40A3C78E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Tree>
    <p:extLst>
      <p:ext uri="{BB962C8B-B14F-4D97-AF65-F5344CB8AC3E}">
        <p14:creationId xmlns:p14="http://schemas.microsoft.com/office/powerpoint/2010/main" val="116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CB7D-D37D-4BA3-25AA-6299CA845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CFAF800B-3A1C-C355-EC4A-C873F480A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0772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EAEC-C8A6-4DA8-59A5-30039839CB4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C2F78F06-6049-6090-CC18-29F77AF53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2D72CFF5-D532-652C-C95E-5570B56E7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Tree>
    <p:extLst>
      <p:ext uri="{BB962C8B-B14F-4D97-AF65-F5344CB8AC3E}">
        <p14:creationId xmlns:p14="http://schemas.microsoft.com/office/powerpoint/2010/main" val="225335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7F9F-E555-2C9F-E8CB-A1CE6D254E09}"/>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92DE54CD-EDAC-F3D3-6015-D9D942761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8EC01-432D-6F44-A884-01D7E47E7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9B30F9A3-7F4A-2497-2914-1DA17CA37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EA097-4781-E77A-DB2A-E88551814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Tree>
    <p:extLst>
      <p:ext uri="{BB962C8B-B14F-4D97-AF65-F5344CB8AC3E}">
        <p14:creationId xmlns:p14="http://schemas.microsoft.com/office/powerpoint/2010/main" val="222661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EF00-A9FB-2D5A-2739-93C66DB0551C}"/>
              </a:ext>
            </a:extLst>
          </p:cNvPr>
          <p:cNvSpPr>
            <a:spLocks noGrp="1"/>
          </p:cNvSpPr>
          <p:nvPr>
            <p:ph type="title"/>
          </p:nvPr>
        </p:nvSpPr>
        <p:spPr/>
        <p:txBody>
          <a:bodyPr/>
          <a:lstStyle/>
          <a:p>
            <a:r>
              <a:rPr lang="en-US"/>
              <a:t>Click to edit Master title style</a:t>
            </a:r>
            <a:endParaRPr lang="en-EG"/>
          </a:p>
        </p:txBody>
      </p:sp>
    </p:spTree>
    <p:extLst>
      <p:ext uri="{BB962C8B-B14F-4D97-AF65-F5344CB8AC3E}">
        <p14:creationId xmlns:p14="http://schemas.microsoft.com/office/powerpoint/2010/main" val="34411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9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FE45-B0D1-3CA5-5028-5AE36F814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85AB91E7-1E60-34F6-9877-5C4AB5EC5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128F18A4-57CC-4160-9BAF-943A29FE6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7324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E801-6EE0-1379-5D12-4F9FA74A8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55EF5769-6E7D-E132-C007-4BD45967C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62201D11-4877-EA23-0688-0F598259C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9855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5FE1E33-349E-BF27-6D15-3AEA522F798A}"/>
              </a:ext>
            </a:extLst>
          </p:cNvPr>
          <p:cNvPicPr>
            <a:picLocks noChangeAspect="1"/>
          </p:cNvPicPr>
          <p:nvPr userDrawn="1"/>
        </p:nvPicPr>
        <p:blipFill rotWithShape="1">
          <a:blip r:embed="rId13"/>
          <a:srcRect l="1" t="15214" r="26038" b="19820"/>
          <a:stretch/>
        </p:blipFill>
        <p:spPr>
          <a:xfrm rot="5400000" flipV="1">
            <a:off x="11387102" y="5549866"/>
            <a:ext cx="579502" cy="1030296"/>
          </a:xfrm>
          <a:prstGeom prst="rect">
            <a:avLst/>
          </a:prstGeom>
        </p:spPr>
      </p:pic>
      <p:sp>
        <p:nvSpPr>
          <p:cNvPr id="2" name="Title Placeholder 1">
            <a:extLst>
              <a:ext uri="{FF2B5EF4-FFF2-40B4-BE49-F238E27FC236}">
                <a16:creationId xmlns:a16="http://schemas.microsoft.com/office/drawing/2014/main" id="{5912FE25-6AC8-CE80-263B-80A006077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EG" dirty="0"/>
          </a:p>
        </p:txBody>
      </p:sp>
      <p:sp>
        <p:nvSpPr>
          <p:cNvPr id="3" name="Text Placeholder 2">
            <a:extLst>
              <a:ext uri="{FF2B5EF4-FFF2-40B4-BE49-F238E27FC236}">
                <a16:creationId xmlns:a16="http://schemas.microsoft.com/office/drawing/2014/main" id="{40F8CBB3-5A28-A15E-B07E-FE06CAB84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G" dirty="0"/>
          </a:p>
        </p:txBody>
      </p:sp>
      <p:sp>
        <p:nvSpPr>
          <p:cNvPr id="7" name="Rectangle 6">
            <a:extLst>
              <a:ext uri="{FF2B5EF4-FFF2-40B4-BE49-F238E27FC236}">
                <a16:creationId xmlns:a16="http://schemas.microsoft.com/office/drawing/2014/main" id="{4A827997-7860-A050-5E21-F6ADF82D70F4}"/>
              </a:ext>
            </a:extLst>
          </p:cNvPr>
          <p:cNvSpPr/>
          <p:nvPr userDrawn="1"/>
        </p:nvSpPr>
        <p:spPr>
          <a:xfrm>
            <a:off x="0" y="6358759"/>
            <a:ext cx="12192000" cy="509751"/>
          </a:xfrm>
          <a:prstGeom prst="rect">
            <a:avLst/>
          </a:prstGeom>
          <a:solidFill>
            <a:srgbClr val="0270FF"/>
          </a:solidFill>
          <a:ln>
            <a:solidFill>
              <a:srgbClr val="027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17" name="Group 16">
            <a:extLst>
              <a:ext uri="{FF2B5EF4-FFF2-40B4-BE49-F238E27FC236}">
                <a16:creationId xmlns:a16="http://schemas.microsoft.com/office/drawing/2014/main" id="{9591309D-FA4E-3945-C342-052FD160D8CA}"/>
              </a:ext>
            </a:extLst>
          </p:cNvPr>
          <p:cNvGrpSpPr/>
          <p:nvPr userDrawn="1"/>
        </p:nvGrpSpPr>
        <p:grpSpPr>
          <a:xfrm>
            <a:off x="0" y="6394957"/>
            <a:ext cx="2029482" cy="437354"/>
            <a:chOff x="0" y="6404388"/>
            <a:chExt cx="2029482" cy="437354"/>
          </a:xfrm>
        </p:grpSpPr>
        <p:pic>
          <p:nvPicPr>
            <p:cNvPr id="12" name="Picture 11">
              <a:extLst>
                <a:ext uri="{FF2B5EF4-FFF2-40B4-BE49-F238E27FC236}">
                  <a16:creationId xmlns:a16="http://schemas.microsoft.com/office/drawing/2014/main" id="{6E372D02-AFBA-FBDE-BA5B-571B86C40CED}"/>
                </a:ext>
              </a:extLst>
            </p:cNvPr>
            <p:cNvPicPr>
              <a:picLocks noChangeAspect="1"/>
            </p:cNvPicPr>
            <p:nvPr userDrawn="1"/>
          </p:nvPicPr>
          <p:blipFill rotWithShape="1">
            <a:blip r:embed="rId14"/>
            <a:srcRect l="25001" t="15624" r="20833" b="40626"/>
            <a:stretch/>
          </p:blipFill>
          <p:spPr>
            <a:xfrm>
              <a:off x="0" y="6405649"/>
              <a:ext cx="515007" cy="415969"/>
            </a:xfrm>
            <a:prstGeom prst="rect">
              <a:avLst/>
            </a:prstGeom>
          </p:spPr>
        </p:pic>
        <p:pic>
          <p:nvPicPr>
            <p:cNvPr id="16" name="Picture 15" descr="Logo&#10;&#10;Description automatically generated">
              <a:extLst>
                <a:ext uri="{FF2B5EF4-FFF2-40B4-BE49-F238E27FC236}">
                  <a16:creationId xmlns:a16="http://schemas.microsoft.com/office/drawing/2014/main" id="{DDCB68B3-48DE-9DF6-BA0C-7B44125DF4CE}"/>
                </a:ext>
              </a:extLst>
            </p:cNvPr>
            <p:cNvPicPr>
              <a:picLocks noChangeAspect="1"/>
            </p:cNvPicPr>
            <p:nvPr userDrawn="1"/>
          </p:nvPicPr>
          <p:blipFill rotWithShape="1">
            <a:blip r:embed="rId15"/>
            <a:srcRect l="6111" t="59792" r="6598" b="15000"/>
            <a:stretch/>
          </p:blipFill>
          <p:spPr>
            <a:xfrm>
              <a:off x="515007" y="6404388"/>
              <a:ext cx="1514475" cy="437354"/>
            </a:xfrm>
            <a:prstGeom prst="rect">
              <a:avLst/>
            </a:prstGeom>
          </p:spPr>
        </p:pic>
      </p:grpSp>
      <p:sp>
        <p:nvSpPr>
          <p:cNvPr id="20" name="Rectangle 19">
            <a:extLst>
              <a:ext uri="{FF2B5EF4-FFF2-40B4-BE49-F238E27FC236}">
                <a16:creationId xmlns:a16="http://schemas.microsoft.com/office/drawing/2014/main" id="{ED34042E-6926-8374-4EC7-517A5439DFD9}"/>
              </a:ext>
            </a:extLst>
          </p:cNvPr>
          <p:cNvSpPr/>
          <p:nvPr userDrawn="1"/>
        </p:nvSpPr>
        <p:spPr>
          <a:xfrm>
            <a:off x="10306050" y="6358759"/>
            <a:ext cx="1885950" cy="509751"/>
          </a:xfrm>
          <a:prstGeom prst="rect">
            <a:avLst/>
          </a:prstGeom>
          <a:solidFill>
            <a:srgbClr val="F28416"/>
          </a:solidFill>
          <a:ln>
            <a:solidFill>
              <a:srgbClr val="F28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pic>
        <p:nvPicPr>
          <p:cNvPr id="18" name="Picture 17">
            <a:extLst>
              <a:ext uri="{FF2B5EF4-FFF2-40B4-BE49-F238E27FC236}">
                <a16:creationId xmlns:a16="http://schemas.microsoft.com/office/drawing/2014/main" id="{213A548C-061B-79DF-CFB4-349684129AC5}"/>
              </a:ext>
            </a:extLst>
          </p:cNvPr>
          <p:cNvPicPr>
            <a:picLocks noChangeAspect="1"/>
          </p:cNvPicPr>
          <p:nvPr userDrawn="1"/>
        </p:nvPicPr>
        <p:blipFill>
          <a:blip r:embed="rId16">
            <a:biLevel thresh="25000"/>
            <a:extLst>
              <a:ext uri="{BEBA8EAE-BF5A-486C-A8C5-ECC9F3942E4B}">
                <a14:imgProps xmlns:a14="http://schemas.microsoft.com/office/drawing/2010/main">
                  <a14:imgLayer r:embed="rId1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234610" y="6237743"/>
            <a:ext cx="2014542" cy="604363"/>
          </a:xfrm>
          <a:prstGeom prst="rect">
            <a:avLst/>
          </a:prstGeom>
        </p:spPr>
      </p:pic>
    </p:spTree>
    <p:extLst>
      <p:ext uri="{BB962C8B-B14F-4D97-AF65-F5344CB8AC3E}">
        <p14:creationId xmlns:p14="http://schemas.microsoft.com/office/powerpoint/2010/main" val="50215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2841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270F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270F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270F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270F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270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7DC1-8B64-00E2-C89C-610CB43AA260}"/>
              </a:ext>
            </a:extLst>
          </p:cNvPr>
          <p:cNvSpPr>
            <a:spLocks noGrp="1"/>
          </p:cNvSpPr>
          <p:nvPr>
            <p:ph type="ctrTitle"/>
          </p:nvPr>
        </p:nvSpPr>
        <p:spPr>
          <a:xfrm>
            <a:off x="0" y="1852098"/>
            <a:ext cx="11935838" cy="1782765"/>
          </a:xfrm>
        </p:spPr>
        <p:txBody>
          <a:bodyPr>
            <a:normAutofit/>
          </a:bodyPr>
          <a:lstStyle/>
          <a:p>
            <a:r>
              <a:rPr lang="en-US" sz="4800" b="1" i="0" dirty="0">
                <a:solidFill>
                  <a:srgbClr val="002060"/>
                </a:solidFill>
                <a:effectLst/>
                <a:latin typeface="Calibri" panose="020F0502020204030204" pitchFamily="34" charset="0"/>
                <a:cs typeface="Calibri" panose="020F0502020204030204" pitchFamily="34" charset="0"/>
              </a:rPr>
              <a:t>Bank Marketing Dataset Team Project</a:t>
            </a:r>
            <a:endParaRPr lang="en-EG" sz="4800" dirty="0">
              <a:solidFill>
                <a:srgbClr val="002060"/>
              </a:solidFill>
            </a:endParaRPr>
          </a:p>
        </p:txBody>
      </p:sp>
      <p:sp>
        <p:nvSpPr>
          <p:cNvPr id="3" name="Subtitle 2">
            <a:extLst>
              <a:ext uri="{FF2B5EF4-FFF2-40B4-BE49-F238E27FC236}">
                <a16:creationId xmlns:a16="http://schemas.microsoft.com/office/drawing/2014/main" id="{4C3EF5FB-DA91-2098-CD24-B08ABDC89596}"/>
              </a:ext>
            </a:extLst>
          </p:cNvPr>
          <p:cNvSpPr>
            <a:spLocks noGrp="1"/>
          </p:cNvSpPr>
          <p:nvPr>
            <p:ph type="subTitle" idx="1"/>
          </p:nvPr>
        </p:nvSpPr>
        <p:spPr>
          <a:xfrm>
            <a:off x="1524000" y="4309353"/>
            <a:ext cx="9144000" cy="1851560"/>
          </a:xfrm>
        </p:spPr>
        <p:txBody>
          <a:bodyPr/>
          <a:lstStyle/>
          <a:p>
            <a:pPr algn="l"/>
            <a:r>
              <a:rPr lang="en-US" b="1" dirty="0">
                <a:solidFill>
                  <a:srgbClr val="202124"/>
                </a:solidFill>
                <a:latin typeface="Calibri" panose="020F0502020204030204" pitchFamily="34" charset="0"/>
                <a:cs typeface="Calibri" panose="020F0502020204030204" pitchFamily="34" charset="0"/>
              </a:rPr>
              <a:t>                                  </a:t>
            </a:r>
            <a:r>
              <a:rPr lang="en-US" sz="2400" b="1" i="0" dirty="0">
                <a:solidFill>
                  <a:srgbClr val="202124"/>
                </a:solidFill>
                <a:effectLst/>
                <a:latin typeface="Calibri" panose="020F0502020204030204" pitchFamily="34" charset="0"/>
                <a:cs typeface="Calibri" panose="020F0502020204030204" pitchFamily="34" charset="0"/>
              </a:rPr>
              <a:t>    </a:t>
            </a:r>
            <a:r>
              <a:rPr lang="en-US" sz="2400" b="1" i="0" dirty="0" err="1">
                <a:solidFill>
                  <a:srgbClr val="202124"/>
                </a:solidFill>
                <a:effectLst/>
                <a:latin typeface="Calibri" panose="020F0502020204030204" pitchFamily="34" charset="0"/>
                <a:cs typeface="Calibri" panose="020F0502020204030204" pitchFamily="34" charset="0"/>
              </a:rPr>
              <a:t>Sherif</a:t>
            </a:r>
            <a:r>
              <a:rPr lang="en-US" sz="2400" b="1" i="0" dirty="0">
                <a:solidFill>
                  <a:srgbClr val="202124"/>
                </a:solidFill>
                <a:effectLst/>
                <a:latin typeface="Calibri" panose="020F0502020204030204" pitchFamily="34" charset="0"/>
                <a:cs typeface="Calibri" panose="020F0502020204030204" pitchFamily="34" charset="0"/>
              </a:rPr>
              <a:t> Ahmed</a:t>
            </a:r>
          </a:p>
          <a:p>
            <a:pPr algn="l"/>
            <a:r>
              <a:rPr lang="en-US" b="1" dirty="0">
                <a:solidFill>
                  <a:srgbClr val="202124"/>
                </a:solidFill>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Team members </a:t>
            </a:r>
            <a:r>
              <a:rPr lang="en-US" b="1" dirty="0">
                <a:solidFill>
                  <a:srgbClr val="202124"/>
                </a:solidFill>
                <a:latin typeface="Calibri" panose="020F0502020204030204" pitchFamily="34" charset="0"/>
                <a:cs typeface="Calibri" panose="020F0502020204030204" pitchFamily="34" charset="0"/>
              </a:rPr>
              <a:t>:      </a:t>
            </a:r>
            <a:r>
              <a:rPr lang="en-US" sz="2400" b="1" i="0" dirty="0">
                <a:solidFill>
                  <a:srgbClr val="202124"/>
                </a:solidFill>
                <a:effectLst/>
                <a:latin typeface="Calibri" panose="020F0502020204030204" pitchFamily="34" charset="0"/>
                <a:cs typeface="Calibri" panose="020F0502020204030204" pitchFamily="34" charset="0"/>
              </a:rPr>
              <a:t>Nagham </a:t>
            </a:r>
            <a:r>
              <a:rPr lang="en-US" b="1" dirty="0">
                <a:solidFill>
                  <a:srgbClr val="202124"/>
                </a:solidFill>
                <a:latin typeface="Calibri" panose="020F0502020204030204" pitchFamily="34" charset="0"/>
                <a:cs typeface="Calibri" panose="020F0502020204030204" pitchFamily="34" charset="0"/>
              </a:rPr>
              <a:t>Mohamed</a:t>
            </a:r>
          </a:p>
          <a:p>
            <a:pPr algn="l"/>
            <a:r>
              <a:rPr lang="en-US" b="1" dirty="0">
                <a:solidFill>
                  <a:srgbClr val="202124"/>
                </a:solidFill>
                <a:latin typeface="Calibri" panose="020F0502020204030204" pitchFamily="34" charset="0"/>
                <a:cs typeface="Calibri" panose="020F0502020204030204" pitchFamily="34" charset="0"/>
              </a:rPr>
              <a:t>                                      Mahmoud </a:t>
            </a:r>
            <a:r>
              <a:rPr lang="en-US" b="1" dirty="0" err="1">
                <a:solidFill>
                  <a:srgbClr val="202124"/>
                </a:solidFill>
                <a:latin typeface="Calibri" panose="020F0502020204030204" pitchFamily="34" charset="0"/>
                <a:cs typeface="Calibri" panose="020F0502020204030204" pitchFamily="34" charset="0"/>
              </a:rPr>
              <a:t>Marey</a:t>
            </a:r>
            <a:endParaRPr lang="en-EG" dirty="0"/>
          </a:p>
        </p:txBody>
      </p:sp>
    </p:spTree>
    <p:extLst>
      <p:ext uri="{BB962C8B-B14F-4D97-AF65-F5344CB8AC3E}">
        <p14:creationId xmlns:p14="http://schemas.microsoft.com/office/powerpoint/2010/main" val="218705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358C2-9491-6EFD-57C6-8901EC71212D}"/>
              </a:ext>
            </a:extLst>
          </p:cNvPr>
          <p:cNvSpPr>
            <a:spLocks noGrp="1"/>
          </p:cNvSpPr>
          <p:nvPr>
            <p:ph idx="1"/>
          </p:nvPr>
        </p:nvSpPr>
        <p:spPr>
          <a:xfrm>
            <a:off x="186447" y="269199"/>
            <a:ext cx="10515600" cy="4351338"/>
          </a:xfrm>
        </p:spPr>
        <p:txBody>
          <a:bodyPr/>
          <a:lstStyle/>
          <a:p>
            <a:r>
              <a:rPr lang="en-US" sz="3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default and number of categories are 2</a:t>
            </a:r>
          </a:p>
          <a:p>
            <a:r>
              <a:rPr lang="en-US" sz="32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a:p>
            <a:pPr marL="0" indent="0">
              <a:buNone/>
            </a:pPr>
            <a:br>
              <a:rPr lang="en-US" sz="2800" dirty="0">
                <a:effectLst/>
                <a:latin typeface="Calibri" panose="020F0502020204030204" pitchFamily="34" charset="0"/>
                <a:ea typeface="Calibri" panose="020F0502020204030204" pitchFamily="34" charset="0"/>
                <a:cs typeface="Calibri" panose="020F0502020204030204" pitchFamily="34" charset="0"/>
              </a:rPr>
            </a:br>
            <a:endParaRPr lang="en-GB" dirty="0"/>
          </a:p>
        </p:txBody>
      </p:sp>
      <p:pic>
        <p:nvPicPr>
          <p:cNvPr id="2" name="Content Placeholder 3">
            <a:extLst>
              <a:ext uri="{FF2B5EF4-FFF2-40B4-BE49-F238E27FC236}">
                <a16:creationId xmlns:a16="http://schemas.microsoft.com/office/drawing/2014/main" id="{FC22EAF4-4EDD-1275-BDCE-8300E31B1CAD}"/>
              </a:ext>
            </a:extLst>
          </p:cNvPr>
          <p:cNvPicPr>
            <a:picLocks noChangeAspect="1"/>
          </p:cNvPicPr>
          <p:nvPr/>
        </p:nvPicPr>
        <p:blipFill>
          <a:blip r:embed="rId2"/>
          <a:stretch>
            <a:fillRect/>
          </a:stretch>
        </p:blipFill>
        <p:spPr>
          <a:xfrm>
            <a:off x="692887" y="1890944"/>
            <a:ext cx="10806226" cy="34170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95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B437D-1F0F-F454-5977-CC70D24DCCA6}"/>
              </a:ext>
            </a:extLst>
          </p:cNvPr>
          <p:cNvSpPr>
            <a:spLocks noGrp="1"/>
          </p:cNvSpPr>
          <p:nvPr>
            <p:ph idx="1"/>
          </p:nvPr>
        </p:nvSpPr>
        <p:spPr>
          <a:xfrm>
            <a:off x="283724" y="590212"/>
            <a:ext cx="10515600" cy="1822247"/>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housing and number of categories are 2</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a:p>
            <a:pPr marL="0" indent="0">
              <a:buNone/>
            </a:pPr>
            <a:r>
              <a:rPr lang="en-US" dirty="0">
                <a:solidFill>
                  <a:srgbClr val="000000"/>
                </a:solidFill>
                <a:latin typeface="Calibri" panose="020F0502020204030204" pitchFamily="34" charset="0"/>
                <a:cs typeface="Calibri" panose="020F0502020204030204" pitchFamily="34" charset="0"/>
              </a:rPr>
              <a:t> </a:t>
            </a:r>
            <a:endParaRPr lang="en-GB" dirty="0"/>
          </a:p>
        </p:txBody>
      </p:sp>
      <p:pic>
        <p:nvPicPr>
          <p:cNvPr id="2" name="Content Placeholder 3">
            <a:extLst>
              <a:ext uri="{FF2B5EF4-FFF2-40B4-BE49-F238E27FC236}">
                <a16:creationId xmlns:a16="http://schemas.microsoft.com/office/drawing/2014/main" id="{AC045A52-CED4-64B5-8B3A-A94E33425360}"/>
              </a:ext>
            </a:extLst>
          </p:cNvPr>
          <p:cNvPicPr>
            <a:picLocks noChangeAspect="1"/>
          </p:cNvPicPr>
          <p:nvPr/>
        </p:nvPicPr>
        <p:blipFill>
          <a:blip r:embed="rId2"/>
          <a:stretch>
            <a:fillRect/>
          </a:stretch>
        </p:blipFill>
        <p:spPr>
          <a:xfrm>
            <a:off x="614234" y="1752460"/>
            <a:ext cx="10963531" cy="39090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567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C56C6-3ABD-8C58-7F0F-FFBF9495792A}"/>
              </a:ext>
            </a:extLst>
          </p:cNvPr>
          <p:cNvSpPr>
            <a:spLocks noGrp="1"/>
          </p:cNvSpPr>
          <p:nvPr>
            <p:ph idx="1"/>
          </p:nvPr>
        </p:nvSpPr>
        <p:spPr>
          <a:xfrm>
            <a:off x="332362" y="551302"/>
            <a:ext cx="10515600" cy="4351338"/>
          </a:xfrm>
        </p:spPr>
        <p:txBody>
          <a:bodyPr>
            <a:normAutofit/>
          </a:bodyPr>
          <a:lstStyle/>
          <a:p>
            <a:r>
              <a:rPr lang="en-US" sz="320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feature is loan and number of categories are 2</a:t>
            </a:r>
            <a:endParaRPr lang="en-GB" sz="3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p:txBody>
      </p:sp>
      <p:pic>
        <p:nvPicPr>
          <p:cNvPr id="2" name="Content Placeholder 3">
            <a:extLst>
              <a:ext uri="{FF2B5EF4-FFF2-40B4-BE49-F238E27FC236}">
                <a16:creationId xmlns:a16="http://schemas.microsoft.com/office/drawing/2014/main" id="{5E2F12FE-25E1-C5F8-83CA-8A4AF28EFFFD}"/>
              </a:ext>
            </a:extLst>
          </p:cNvPr>
          <p:cNvPicPr>
            <a:picLocks noChangeAspect="1"/>
          </p:cNvPicPr>
          <p:nvPr/>
        </p:nvPicPr>
        <p:blipFill>
          <a:blip r:embed="rId2"/>
          <a:stretch>
            <a:fillRect/>
          </a:stretch>
        </p:blipFill>
        <p:spPr>
          <a:xfrm>
            <a:off x="641530" y="1844274"/>
            <a:ext cx="10908940" cy="39287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488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CEFEF-2401-FA2B-54B3-18947EB34A62}"/>
              </a:ext>
            </a:extLst>
          </p:cNvPr>
          <p:cNvSpPr>
            <a:spLocks noGrp="1"/>
          </p:cNvSpPr>
          <p:nvPr>
            <p:ph idx="1"/>
          </p:nvPr>
        </p:nvSpPr>
        <p:spPr>
          <a:xfrm>
            <a:off x="254541" y="502663"/>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contact and number of categories are 3</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p:txBody>
      </p:sp>
      <p:pic>
        <p:nvPicPr>
          <p:cNvPr id="2" name="Content Placeholder 3">
            <a:extLst>
              <a:ext uri="{FF2B5EF4-FFF2-40B4-BE49-F238E27FC236}">
                <a16:creationId xmlns:a16="http://schemas.microsoft.com/office/drawing/2014/main" id="{E7BA3D19-44A0-5643-EB59-C0B8FE865025}"/>
              </a:ext>
            </a:extLst>
          </p:cNvPr>
          <p:cNvPicPr>
            <a:picLocks noChangeAspect="1"/>
          </p:cNvPicPr>
          <p:nvPr/>
        </p:nvPicPr>
        <p:blipFill>
          <a:blip r:embed="rId2"/>
          <a:stretch>
            <a:fillRect/>
          </a:stretch>
        </p:blipFill>
        <p:spPr>
          <a:xfrm>
            <a:off x="537221" y="2092387"/>
            <a:ext cx="11117558" cy="3449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297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55E10-8356-CD3A-6500-537BA10E63FA}"/>
              </a:ext>
            </a:extLst>
          </p:cNvPr>
          <p:cNvSpPr>
            <a:spLocks noGrp="1"/>
          </p:cNvSpPr>
          <p:nvPr>
            <p:ph idx="1"/>
          </p:nvPr>
        </p:nvSpPr>
        <p:spPr>
          <a:xfrm>
            <a:off x="312906" y="551302"/>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month and number of categories are 12</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p:txBody>
      </p:sp>
      <p:pic>
        <p:nvPicPr>
          <p:cNvPr id="2" name="Content Placeholder 3">
            <a:extLst>
              <a:ext uri="{FF2B5EF4-FFF2-40B4-BE49-F238E27FC236}">
                <a16:creationId xmlns:a16="http://schemas.microsoft.com/office/drawing/2014/main" id="{8F5EDE11-79D2-2322-FBEB-104EF3BB1B51}"/>
              </a:ext>
            </a:extLst>
          </p:cNvPr>
          <p:cNvPicPr>
            <a:picLocks noChangeAspect="1"/>
          </p:cNvPicPr>
          <p:nvPr/>
        </p:nvPicPr>
        <p:blipFill>
          <a:blip r:embed="rId2"/>
          <a:stretch>
            <a:fillRect/>
          </a:stretch>
        </p:blipFill>
        <p:spPr>
          <a:xfrm>
            <a:off x="838200" y="1876049"/>
            <a:ext cx="10515600" cy="41198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777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6DF13-4244-6C0C-5607-844139ED751B}"/>
              </a:ext>
            </a:extLst>
          </p:cNvPr>
          <p:cNvSpPr>
            <a:spLocks noGrp="1"/>
          </p:cNvSpPr>
          <p:nvPr>
            <p:ph idx="1"/>
          </p:nvPr>
        </p:nvSpPr>
        <p:spPr>
          <a:xfrm>
            <a:off x="381000" y="697216"/>
            <a:ext cx="10515600" cy="4351338"/>
          </a:xfrm>
        </p:spPr>
        <p:txBody>
          <a:bodyPr/>
          <a:lstStyle/>
          <a:p>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a:t>
            </a:r>
            <a:r>
              <a:rPr lang="en-US"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poutcome</a:t>
            </a:r>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and number of categories are 4</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a:p>
            <a:pPr marL="0" indent="0">
              <a:buNone/>
            </a:pPr>
            <a:endPar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GB" dirty="0"/>
          </a:p>
        </p:txBody>
      </p:sp>
      <p:pic>
        <p:nvPicPr>
          <p:cNvPr id="2" name="Content Placeholder 3">
            <a:extLst>
              <a:ext uri="{FF2B5EF4-FFF2-40B4-BE49-F238E27FC236}">
                <a16:creationId xmlns:a16="http://schemas.microsoft.com/office/drawing/2014/main" id="{E381E1A1-99BC-648E-B246-8C53FEFC7135}"/>
              </a:ext>
            </a:extLst>
          </p:cNvPr>
          <p:cNvPicPr>
            <a:picLocks noChangeAspect="1"/>
          </p:cNvPicPr>
          <p:nvPr/>
        </p:nvPicPr>
        <p:blipFill>
          <a:blip r:embed="rId2"/>
          <a:stretch>
            <a:fillRect/>
          </a:stretch>
        </p:blipFill>
        <p:spPr>
          <a:xfrm>
            <a:off x="838200" y="1890144"/>
            <a:ext cx="10515600" cy="3985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021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271CA-BB18-E11E-FD6A-7A587C9EBF28}"/>
              </a:ext>
            </a:extLst>
          </p:cNvPr>
          <p:cNvSpPr>
            <a:spLocks noGrp="1"/>
          </p:cNvSpPr>
          <p:nvPr>
            <p:ph idx="1"/>
          </p:nvPr>
        </p:nvSpPr>
        <p:spPr>
          <a:xfrm>
            <a:off x="371272" y="609668"/>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y and number of categories are 2</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of each category : </a:t>
            </a:r>
          </a:p>
        </p:txBody>
      </p:sp>
      <p:pic>
        <p:nvPicPr>
          <p:cNvPr id="4" name="Content Placeholder 5">
            <a:extLst>
              <a:ext uri="{FF2B5EF4-FFF2-40B4-BE49-F238E27FC236}">
                <a16:creationId xmlns:a16="http://schemas.microsoft.com/office/drawing/2014/main" id="{1436D0CD-15CB-C1E6-F869-4CD7899146FE}"/>
              </a:ext>
            </a:extLst>
          </p:cNvPr>
          <p:cNvPicPr>
            <a:picLocks noChangeAspect="1"/>
          </p:cNvPicPr>
          <p:nvPr/>
        </p:nvPicPr>
        <p:blipFill>
          <a:blip r:embed="rId2"/>
          <a:stretch>
            <a:fillRect/>
          </a:stretch>
        </p:blipFill>
        <p:spPr>
          <a:xfrm>
            <a:off x="760944" y="1974715"/>
            <a:ext cx="10670112" cy="3836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033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FAE0-792D-07FE-3054-9B5CE31608CF}"/>
              </a:ext>
            </a:extLst>
          </p:cNvPr>
          <p:cNvSpPr>
            <a:spLocks noGrp="1"/>
          </p:cNvSpPr>
          <p:nvPr>
            <p:ph type="title"/>
          </p:nvPr>
        </p:nvSpPr>
        <p:spPr>
          <a:xfrm>
            <a:off x="273996" y="227688"/>
            <a:ext cx="10515600" cy="1325563"/>
          </a:xfrm>
        </p:spPr>
        <p:txBody>
          <a:bodyPr/>
          <a:lstStyle/>
          <a:p>
            <a:r>
              <a:rPr lang="en-US" sz="3600" b="1" i="0" dirty="0">
                <a:effectLst/>
                <a:latin typeface="Calibri" panose="020F0502020204030204" pitchFamily="34" charset="0"/>
                <a:cs typeface="Calibri" panose="020F0502020204030204" pitchFamily="34" charset="0"/>
              </a:rPr>
              <a:t>NUMERICAL VALUES</a:t>
            </a:r>
            <a:br>
              <a:rPr lang="en-US" sz="4400" b="1" i="0" dirty="0">
                <a:solidFill>
                  <a:srgbClr val="000000"/>
                </a:solidFill>
                <a:effectLst/>
                <a:latin typeface="Calibri" panose="020F0502020204030204" pitchFamily="34" charset="0"/>
                <a:cs typeface="Calibri" panose="020F0502020204030204" pitchFamily="34" charset="0"/>
              </a:rPr>
            </a:br>
            <a:endParaRPr lang="en-GB" dirty="0"/>
          </a:p>
        </p:txBody>
      </p:sp>
      <p:sp>
        <p:nvSpPr>
          <p:cNvPr id="3" name="Content Placeholder 2">
            <a:extLst>
              <a:ext uri="{FF2B5EF4-FFF2-40B4-BE49-F238E27FC236}">
                <a16:creationId xmlns:a16="http://schemas.microsoft.com/office/drawing/2014/main" id="{7089307B-3F06-B923-C409-0E4E7F38D1E7}"/>
              </a:ext>
            </a:extLst>
          </p:cNvPr>
          <p:cNvSpPr>
            <a:spLocks noGrp="1"/>
          </p:cNvSpPr>
          <p:nvPr>
            <p:ph idx="1"/>
          </p:nvPr>
        </p:nvSpPr>
        <p:spPr>
          <a:xfrm>
            <a:off x="273996" y="1008502"/>
            <a:ext cx="10515600" cy="4351338"/>
          </a:xfrm>
        </p:spPr>
        <p:txBody>
          <a:bodyPr>
            <a:normAutofit/>
          </a:bodyPr>
          <a:lstStyle/>
          <a:p>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age and number of unique values are 77</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D7C06270-35F6-CD6E-7E5F-BB0F46140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805" y="2132344"/>
            <a:ext cx="7816389" cy="39418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8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66462-0252-1A0C-1647-4D6AE187F2A2}"/>
              </a:ext>
            </a:extLst>
          </p:cNvPr>
          <p:cNvSpPr>
            <a:spLocks noGrp="1"/>
          </p:cNvSpPr>
          <p:nvPr>
            <p:ph idx="1"/>
          </p:nvPr>
        </p:nvSpPr>
        <p:spPr>
          <a:xfrm>
            <a:off x="244812" y="590213"/>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balance and number of unique values are 7168</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58F4431A-73EF-6F03-7B2B-B9EE5B261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302" y="1882401"/>
            <a:ext cx="8087395" cy="39958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7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6E12D-5199-0870-1E8D-C0A9B9BFE5BB}"/>
              </a:ext>
            </a:extLst>
          </p:cNvPr>
          <p:cNvSpPr>
            <a:spLocks noGrp="1"/>
          </p:cNvSpPr>
          <p:nvPr>
            <p:ph idx="1"/>
          </p:nvPr>
        </p:nvSpPr>
        <p:spPr>
          <a:xfrm>
            <a:off x="312906" y="356748"/>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day and number of unique values are 31</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765E5C73-F6EE-66EE-1DA2-29BFA4585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852" y="1622137"/>
            <a:ext cx="8628296" cy="4351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23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30B6-A6CA-E957-59A1-9AF2EFBDF19F}"/>
              </a:ext>
            </a:extLst>
          </p:cNvPr>
          <p:cNvSpPr>
            <a:spLocks noGrp="1"/>
          </p:cNvSpPr>
          <p:nvPr>
            <p:ph type="title"/>
          </p:nvPr>
        </p:nvSpPr>
        <p:spPr>
          <a:xfrm>
            <a:off x="838200" y="397872"/>
            <a:ext cx="10515600" cy="771086"/>
          </a:xfrm>
        </p:spPr>
        <p:txBody>
          <a:bodyPr/>
          <a:lstStyle/>
          <a:p>
            <a:pPr algn="ctr"/>
            <a:r>
              <a:rPr lang="en-GB" sz="4400" b="1" dirty="0">
                <a:latin typeface="Calibri" panose="020F0502020204030204" pitchFamily="34" charset="0"/>
                <a:cs typeface="Calibri" panose="020F0502020204030204" pitchFamily="34" charset="0"/>
              </a:rPr>
              <a:t>Table of contents</a:t>
            </a:r>
            <a:endParaRPr lang="en-EG" dirty="0"/>
          </a:p>
        </p:txBody>
      </p:sp>
      <p:sp>
        <p:nvSpPr>
          <p:cNvPr id="3" name="Content Placeholder 2">
            <a:extLst>
              <a:ext uri="{FF2B5EF4-FFF2-40B4-BE49-F238E27FC236}">
                <a16:creationId xmlns:a16="http://schemas.microsoft.com/office/drawing/2014/main" id="{D708BE51-BF60-FDA9-1599-629F00C6473B}"/>
              </a:ext>
            </a:extLst>
          </p:cNvPr>
          <p:cNvSpPr>
            <a:spLocks noGrp="1"/>
          </p:cNvSpPr>
          <p:nvPr>
            <p:ph idx="1"/>
          </p:nvPr>
        </p:nvSpPr>
        <p:spPr>
          <a:xfrm>
            <a:off x="838200" y="989045"/>
            <a:ext cx="10515600" cy="4676918"/>
          </a:xfrm>
        </p:spPr>
        <p:txBody>
          <a:bodyPr>
            <a:noAutofit/>
          </a:bodyPr>
          <a:lstStyle/>
          <a:p>
            <a:pPr marL="0" indent="0">
              <a:buNone/>
            </a:pPr>
            <a:endPar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marL="0" indent="0">
              <a:buNone/>
            </a:pPr>
            <a:endParaRPr lang="en-US" sz="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Business Question</a:t>
            </a:r>
          </a:p>
          <a:p>
            <a:pPr marL="0" indent="0">
              <a:buNone/>
            </a:pPr>
            <a:endParaRPr lang="en-US" sz="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Information About The Data</a:t>
            </a:r>
          </a:p>
          <a:p>
            <a:pPr marL="0" indent="0">
              <a:buNone/>
            </a:pPr>
            <a:endParaRPr lang="en-US" sz="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EDA And Visualization</a:t>
            </a:r>
          </a:p>
          <a:p>
            <a:pPr marL="0" indent="0">
              <a:buNone/>
            </a:pPr>
            <a:endParaRPr lang="en-US" sz="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buNone/>
            </a:pPr>
            <a:endParaRPr lang="en-US" sz="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dirty="0">
                <a:solidFill>
                  <a:srgbClr val="002060"/>
                </a:solidFill>
                <a:latin typeface="Times New Roman" panose="02020603050405020304" pitchFamily="18" charset="0"/>
                <a:cs typeface="Times New Roman" panose="02020603050405020304" pitchFamily="18" charset="0"/>
              </a:rPr>
              <a:t>Modelling</a:t>
            </a:r>
          </a:p>
          <a:p>
            <a:r>
              <a:rPr lang="en-GB" dirty="0">
                <a:solidFill>
                  <a:srgbClr val="002060"/>
                </a:solidFill>
                <a:latin typeface="Times New Roman" panose="02020603050405020304" pitchFamily="18" charset="0"/>
                <a:cs typeface="Times New Roman" panose="02020603050405020304" pitchFamily="18" charset="0"/>
              </a:rPr>
              <a:t>Deployment</a:t>
            </a:r>
          </a:p>
        </p:txBody>
      </p:sp>
    </p:spTree>
    <p:extLst>
      <p:ext uri="{BB962C8B-B14F-4D97-AF65-F5344CB8AC3E}">
        <p14:creationId xmlns:p14="http://schemas.microsoft.com/office/powerpoint/2010/main" val="321137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8D6DD-9FD5-F8F7-B40D-CC316B58EDC8}"/>
              </a:ext>
            </a:extLst>
          </p:cNvPr>
          <p:cNvSpPr>
            <a:spLocks noGrp="1"/>
          </p:cNvSpPr>
          <p:nvPr>
            <p:ph idx="1"/>
          </p:nvPr>
        </p:nvSpPr>
        <p:spPr>
          <a:xfrm>
            <a:off x="283724" y="444298"/>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duration and number of unique values are 1573</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928F9293-3FB1-99A4-E683-B84500489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600" y="1646754"/>
            <a:ext cx="8864800" cy="44248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802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248AB-25EC-BE0F-3F22-33DBC55707BD}"/>
              </a:ext>
            </a:extLst>
          </p:cNvPr>
          <p:cNvSpPr>
            <a:spLocks noGrp="1"/>
          </p:cNvSpPr>
          <p:nvPr>
            <p:ph idx="1"/>
          </p:nvPr>
        </p:nvSpPr>
        <p:spPr>
          <a:xfrm>
            <a:off x="293451" y="454025"/>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campaign and number of unique values are 48</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D32D4CD3-3284-13CC-C2F4-738D9F9FD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528" y="2005736"/>
            <a:ext cx="7774943" cy="39209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81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4483B-3E47-06F6-8A25-5998EBB630BA}"/>
              </a:ext>
            </a:extLst>
          </p:cNvPr>
          <p:cNvSpPr>
            <a:spLocks noGrp="1"/>
          </p:cNvSpPr>
          <p:nvPr>
            <p:ph idx="1"/>
          </p:nvPr>
        </p:nvSpPr>
        <p:spPr>
          <a:xfrm>
            <a:off x="293451" y="483208"/>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a:t>
            </a:r>
            <a:r>
              <a:rPr lang="en-US" sz="2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pdays</a:t>
            </a:r>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and number of unique values are 559</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4839A4C2-8901-C1A7-6EF9-A66E86785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616" y="1681696"/>
            <a:ext cx="8790767" cy="44104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07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0EB2F-68C8-BF53-39E4-2C25C2813309}"/>
              </a:ext>
            </a:extLst>
          </p:cNvPr>
          <p:cNvSpPr>
            <a:spLocks noGrp="1"/>
          </p:cNvSpPr>
          <p:nvPr>
            <p:ph idx="1"/>
          </p:nvPr>
        </p:nvSpPr>
        <p:spPr>
          <a:xfrm>
            <a:off x="283724" y="337293"/>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previous and number of unique values are 41</a:t>
            </a:r>
          </a:p>
          <a:p>
            <a:r>
              <a:rPr lang="en-US" dirty="0">
                <a:solidFill>
                  <a:srgbClr val="002060"/>
                </a:solidFill>
                <a:latin typeface="Times New Roman" panose="02020603050405020304" pitchFamily="18" charset="0"/>
                <a:cs typeface="Times New Roman" panose="02020603050405020304" pitchFamily="18" charset="0"/>
              </a:rPr>
              <a:t>Box-plot </a:t>
            </a:r>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for the yes’s &amp; no’s </a:t>
            </a:r>
            <a:r>
              <a:rPr lang="en-US" dirty="0">
                <a:solidFill>
                  <a:srgbClr val="002060"/>
                </a:solidFill>
                <a:latin typeface="Times New Roman" panose="02020603050405020304" pitchFamily="18" charset="0"/>
                <a:cs typeface="Times New Roman" panose="02020603050405020304" pitchFamily="18" charset="0"/>
              </a:rPr>
              <a:t>: </a:t>
            </a:r>
            <a:endParaRPr lang="en-GB" dirty="0">
              <a:solidFill>
                <a:srgbClr val="002060"/>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AFA2FB19-2416-7A0D-5EE0-F110F3ED7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537" y="1613601"/>
            <a:ext cx="8672925" cy="4351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59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0C008E8-E58C-209F-F4DD-63157518C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1795" y="992221"/>
            <a:ext cx="8307421" cy="50582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067EBD7-E920-CC4F-1CB2-9BFD4E0E610F}"/>
              </a:ext>
            </a:extLst>
          </p:cNvPr>
          <p:cNvSpPr txBox="1">
            <a:spLocks/>
          </p:cNvSpPr>
          <p:nvPr/>
        </p:nvSpPr>
        <p:spPr>
          <a:xfrm>
            <a:off x="283724" y="33729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270F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270F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270F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270F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270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dirty="0">
                <a:solidFill>
                  <a:srgbClr val="212121"/>
                </a:solidFill>
                <a:effectLst/>
                <a:latin typeface="Roboto" panose="02000000000000000000" pitchFamily="2" charset="0"/>
              </a:rPr>
              <a:t>Histograms And KDE Curves Of All The Numerical Features To Show Their PDFs</a:t>
            </a:r>
            <a:r>
              <a:rPr lang="en-US" sz="2000" dirty="0">
                <a:solidFill>
                  <a:srgbClr val="002060"/>
                </a:solidFill>
                <a:latin typeface="Times New Roman" panose="02020603050405020304" pitchFamily="18" charset="0"/>
                <a:cs typeface="Times New Roman" panose="02020603050405020304" pitchFamily="18" charset="0"/>
              </a:rPr>
              <a:t>: </a:t>
            </a: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685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CCC6-8848-A9DD-A7CF-0B9DB9DC2AF6}"/>
              </a:ext>
            </a:extLst>
          </p:cNvPr>
          <p:cNvSpPr>
            <a:spLocks noGrp="1"/>
          </p:cNvSpPr>
          <p:nvPr>
            <p:ph type="title"/>
          </p:nvPr>
        </p:nvSpPr>
        <p:spPr/>
        <p:txBody>
          <a:bodyPr/>
          <a:lstStyle/>
          <a:p>
            <a:pPr algn="ctr"/>
            <a:r>
              <a:rPr lang="en-US" sz="4400" b="1" i="0" dirty="0">
                <a:effectLst/>
                <a:latin typeface="Calibri" panose="020F0502020204030204" pitchFamily="34" charset="0"/>
                <a:cs typeface="Calibri" panose="020F0502020204030204" pitchFamily="34" charset="0"/>
              </a:rPr>
              <a:t>Data Pre-processing</a:t>
            </a:r>
            <a:endParaRPr lang="en-GB" b="1" dirty="0"/>
          </a:p>
        </p:txBody>
      </p:sp>
      <p:sp>
        <p:nvSpPr>
          <p:cNvPr id="3" name="Content Placeholder 2">
            <a:extLst>
              <a:ext uri="{FF2B5EF4-FFF2-40B4-BE49-F238E27FC236}">
                <a16:creationId xmlns:a16="http://schemas.microsoft.com/office/drawing/2014/main" id="{39CCC79F-06FD-493C-E923-04A5A82F67CB}"/>
              </a:ext>
            </a:extLst>
          </p:cNvPr>
          <p:cNvSpPr>
            <a:spLocks noGrp="1"/>
          </p:cNvSpPr>
          <p:nvPr>
            <p:ph idx="1"/>
          </p:nvPr>
        </p:nvSpPr>
        <p:spPr/>
        <p:txBody>
          <a:bodyPr/>
          <a:lstStyle/>
          <a:p>
            <a:r>
              <a:rPr lang="en-US" sz="3200" i="0" dirty="0">
                <a:solidFill>
                  <a:srgbClr val="002060"/>
                </a:solidFill>
                <a:effectLst/>
                <a:latin typeface="Times New Roman" panose="02020603050405020304" pitchFamily="18" charset="0"/>
                <a:cs typeface="Times New Roman" panose="02020603050405020304" pitchFamily="18" charset="0"/>
              </a:rPr>
              <a:t>Remove null values and duplicates</a:t>
            </a:r>
          </a:p>
          <a:p>
            <a:r>
              <a:rPr lang="en-US" sz="3200" i="0" dirty="0">
                <a:solidFill>
                  <a:srgbClr val="002060"/>
                </a:solidFill>
                <a:effectLst/>
                <a:latin typeface="Times New Roman" panose="02020603050405020304" pitchFamily="18" charset="0"/>
                <a:cs typeface="Times New Roman" panose="02020603050405020304" pitchFamily="18" charset="0"/>
              </a:rPr>
              <a:t>Correlation Analysis ( Heat Map )</a:t>
            </a:r>
          </a:p>
          <a:p>
            <a:r>
              <a:rPr lang="en-US" sz="3200" i="0" dirty="0">
                <a:solidFill>
                  <a:srgbClr val="002060"/>
                </a:solidFill>
                <a:effectLst/>
                <a:latin typeface="Times New Roman" panose="02020603050405020304" pitchFamily="18" charset="0"/>
                <a:cs typeface="Times New Roman" panose="02020603050405020304" pitchFamily="18" charset="0"/>
              </a:rPr>
              <a:t>Encoding</a:t>
            </a:r>
          </a:p>
          <a:p>
            <a:r>
              <a:rPr lang="en-US" sz="3200" i="0" dirty="0">
                <a:solidFill>
                  <a:srgbClr val="002060"/>
                </a:solidFill>
                <a:effectLst/>
                <a:latin typeface="Times New Roman" panose="02020603050405020304" pitchFamily="18" charset="0"/>
                <a:cs typeface="Times New Roman" panose="02020603050405020304" pitchFamily="18" charset="0"/>
              </a:rPr>
              <a:t>Normalization</a:t>
            </a:r>
          </a:p>
          <a:p>
            <a:r>
              <a:rPr lang="en-US" sz="3200" i="0" dirty="0">
                <a:solidFill>
                  <a:srgbClr val="002060"/>
                </a:solidFill>
                <a:effectLst/>
                <a:latin typeface="Times New Roman" panose="02020603050405020304" pitchFamily="18" charset="0"/>
                <a:cs typeface="Times New Roman" panose="02020603050405020304" pitchFamily="18" charset="0"/>
              </a:rPr>
              <a:t>Feature Selection</a:t>
            </a:r>
          </a:p>
          <a:p>
            <a:r>
              <a:rPr lang="en-US" sz="3200" i="0" dirty="0">
                <a:solidFill>
                  <a:srgbClr val="002060"/>
                </a:solidFill>
                <a:effectLst/>
                <a:latin typeface="Times New Roman" panose="02020603050405020304" pitchFamily="18" charset="0"/>
                <a:cs typeface="Times New Roman" panose="02020603050405020304" pitchFamily="18" charset="0"/>
              </a:rPr>
              <a:t>Splitting The Data</a:t>
            </a:r>
          </a:p>
          <a:p>
            <a:r>
              <a:rPr lang="en-US" sz="3200" i="0" dirty="0">
                <a:solidFill>
                  <a:srgbClr val="002060"/>
                </a:solidFill>
                <a:effectLst/>
                <a:latin typeface="Times New Roman" panose="02020603050405020304" pitchFamily="18" charset="0"/>
                <a:cs typeface="Times New Roman" panose="02020603050405020304" pitchFamily="18" charset="0"/>
              </a:rPr>
              <a:t>Oversampling</a:t>
            </a:r>
          </a:p>
          <a:p>
            <a:endParaRPr lang="en-GB" dirty="0"/>
          </a:p>
        </p:txBody>
      </p:sp>
    </p:spTree>
    <p:extLst>
      <p:ext uri="{BB962C8B-B14F-4D97-AF65-F5344CB8AC3E}">
        <p14:creationId xmlns:p14="http://schemas.microsoft.com/office/powerpoint/2010/main" val="368070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FD7D-D042-F94E-4472-DE298D066717}"/>
              </a:ext>
            </a:extLst>
          </p:cNvPr>
          <p:cNvSpPr>
            <a:spLocks noGrp="1"/>
          </p:cNvSpPr>
          <p:nvPr>
            <p:ph type="title"/>
          </p:nvPr>
        </p:nvSpPr>
        <p:spPr>
          <a:xfrm>
            <a:off x="419910" y="264673"/>
            <a:ext cx="10515600" cy="1325563"/>
          </a:xfrm>
        </p:spPr>
        <p:txBody>
          <a:bodyPr/>
          <a:lstStyle/>
          <a:p>
            <a:r>
              <a:rPr lang="en-US" sz="3600" b="1" i="0" dirty="0">
                <a:effectLst/>
                <a:latin typeface="Calibri" panose="020F0502020204030204" pitchFamily="34" charset="0"/>
                <a:cs typeface="Calibri" panose="020F0502020204030204" pitchFamily="34" charset="0"/>
              </a:rPr>
              <a:t>Remove null values and duplicates</a:t>
            </a:r>
            <a:br>
              <a:rPr lang="en-GB" dirty="0"/>
            </a:br>
            <a:endParaRPr lang="en-GB" dirty="0"/>
          </a:p>
        </p:txBody>
      </p:sp>
      <p:sp>
        <p:nvSpPr>
          <p:cNvPr id="3" name="TextBox 2">
            <a:extLst>
              <a:ext uri="{FF2B5EF4-FFF2-40B4-BE49-F238E27FC236}">
                <a16:creationId xmlns:a16="http://schemas.microsoft.com/office/drawing/2014/main" id="{303C6947-3E4E-FB0D-B524-8D5936AA3687}"/>
              </a:ext>
            </a:extLst>
          </p:cNvPr>
          <p:cNvSpPr txBox="1"/>
          <p:nvPr/>
        </p:nvSpPr>
        <p:spPr>
          <a:xfrm>
            <a:off x="419910" y="2019445"/>
            <a:ext cx="812696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We do not have any missing values.</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dirty="0"/>
              <a:t>There are no duplicates in the dataset.</a:t>
            </a:r>
          </a:p>
        </p:txBody>
      </p:sp>
    </p:spTree>
    <p:extLst>
      <p:ext uri="{BB962C8B-B14F-4D97-AF65-F5344CB8AC3E}">
        <p14:creationId xmlns:p14="http://schemas.microsoft.com/office/powerpoint/2010/main" val="164646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BE60-AFBA-28C4-C657-71BF666FB307}"/>
              </a:ext>
            </a:extLst>
          </p:cNvPr>
          <p:cNvSpPr>
            <a:spLocks noGrp="1"/>
          </p:cNvSpPr>
          <p:nvPr>
            <p:ph type="title"/>
          </p:nvPr>
        </p:nvSpPr>
        <p:spPr>
          <a:xfrm>
            <a:off x="244813" y="166046"/>
            <a:ext cx="10515600" cy="1325563"/>
          </a:xfrm>
        </p:spPr>
        <p:txBody>
          <a:bodyPr/>
          <a:lstStyle/>
          <a:p>
            <a:r>
              <a:rPr lang="en-US" sz="3600" b="1" i="0" dirty="0">
                <a:effectLst/>
                <a:latin typeface="Calibri" panose="020F0502020204030204" pitchFamily="34" charset="0"/>
                <a:cs typeface="Calibri" panose="020F0502020204030204" pitchFamily="34" charset="0"/>
              </a:rPr>
              <a:t>Correlation Analysis ( Heat Map )</a:t>
            </a:r>
            <a:br>
              <a:rPr lang="en-US" sz="4400" b="1" i="0" dirty="0">
                <a:solidFill>
                  <a:srgbClr val="000000"/>
                </a:solidFill>
                <a:effectLst/>
                <a:latin typeface="Calibri" panose="020F0502020204030204" pitchFamily="34" charset="0"/>
                <a:cs typeface="Calibri" panose="020F0502020204030204" pitchFamily="34" charset="0"/>
              </a:rPr>
            </a:br>
            <a:endParaRPr lang="en-GB" dirty="0"/>
          </a:p>
        </p:txBody>
      </p:sp>
      <p:pic>
        <p:nvPicPr>
          <p:cNvPr id="4" name="Picture 2">
            <a:extLst>
              <a:ext uri="{FF2B5EF4-FFF2-40B4-BE49-F238E27FC236}">
                <a16:creationId xmlns:a16="http://schemas.microsoft.com/office/drawing/2014/main" id="{30AD6195-53EA-41DE-E73F-B2A91FD03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970" y="900447"/>
            <a:ext cx="7701537" cy="4765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0DE79DB-3DCF-02C6-585F-4CAAA25DE6A7}"/>
              </a:ext>
            </a:extLst>
          </p:cNvPr>
          <p:cNvPicPr>
            <a:picLocks noChangeAspect="1"/>
          </p:cNvPicPr>
          <p:nvPr/>
        </p:nvPicPr>
        <p:blipFill>
          <a:blip r:embed="rId3"/>
          <a:stretch>
            <a:fillRect/>
          </a:stretch>
        </p:blipFill>
        <p:spPr>
          <a:xfrm>
            <a:off x="2589942" y="5796315"/>
            <a:ext cx="6497904" cy="5433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0959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5AD1-5548-1037-41A8-118C18F840A1}"/>
              </a:ext>
            </a:extLst>
          </p:cNvPr>
          <p:cNvSpPr>
            <a:spLocks noGrp="1"/>
          </p:cNvSpPr>
          <p:nvPr>
            <p:ph type="title"/>
          </p:nvPr>
        </p:nvSpPr>
        <p:spPr>
          <a:xfrm>
            <a:off x="303180" y="176211"/>
            <a:ext cx="10515600" cy="1009651"/>
          </a:xfrm>
        </p:spPr>
        <p:txBody>
          <a:bodyPr>
            <a:normAutofit/>
          </a:bodyPr>
          <a:lstStyle/>
          <a:p>
            <a:r>
              <a:rPr lang="en-US" sz="4000" b="1" i="0" dirty="0">
                <a:effectLst/>
                <a:latin typeface="Calibri" panose="020F0502020204030204" pitchFamily="34" charset="0"/>
                <a:cs typeface="Calibri" panose="020F0502020204030204" pitchFamily="34" charset="0"/>
              </a:rPr>
              <a:t>Encoding</a:t>
            </a:r>
            <a:endParaRPr lang="en-GB" sz="4000" dirty="0"/>
          </a:p>
        </p:txBody>
      </p:sp>
      <p:pic>
        <p:nvPicPr>
          <p:cNvPr id="4" name="Picture 3">
            <a:extLst>
              <a:ext uri="{FF2B5EF4-FFF2-40B4-BE49-F238E27FC236}">
                <a16:creationId xmlns:a16="http://schemas.microsoft.com/office/drawing/2014/main" id="{0C2505B3-8C82-4CDF-6E56-A7855285A593}"/>
              </a:ext>
            </a:extLst>
          </p:cNvPr>
          <p:cNvPicPr>
            <a:picLocks noChangeAspect="1"/>
          </p:cNvPicPr>
          <p:nvPr/>
        </p:nvPicPr>
        <p:blipFill>
          <a:blip r:embed="rId2"/>
          <a:stretch>
            <a:fillRect/>
          </a:stretch>
        </p:blipFill>
        <p:spPr>
          <a:xfrm>
            <a:off x="1306656" y="1141273"/>
            <a:ext cx="9380466" cy="28172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FA7CB77-4B9B-3C6F-C884-38C423B306BC}"/>
              </a:ext>
            </a:extLst>
          </p:cNvPr>
          <p:cNvPicPr>
            <a:picLocks noChangeAspect="1"/>
          </p:cNvPicPr>
          <p:nvPr/>
        </p:nvPicPr>
        <p:blipFill>
          <a:blip r:embed="rId3"/>
          <a:stretch>
            <a:fillRect/>
          </a:stretch>
        </p:blipFill>
        <p:spPr>
          <a:xfrm>
            <a:off x="1595536" y="1562071"/>
            <a:ext cx="8491000" cy="2927572"/>
          </a:xfrm>
          <a:prstGeom prst="rect">
            <a:avLst/>
          </a:prstGeom>
        </p:spPr>
      </p:pic>
      <p:pic>
        <p:nvPicPr>
          <p:cNvPr id="8" name="Picture 7">
            <a:extLst>
              <a:ext uri="{FF2B5EF4-FFF2-40B4-BE49-F238E27FC236}">
                <a16:creationId xmlns:a16="http://schemas.microsoft.com/office/drawing/2014/main" id="{99AC9B07-60F5-0C17-B014-036CB52B7849}"/>
              </a:ext>
            </a:extLst>
          </p:cNvPr>
          <p:cNvPicPr>
            <a:picLocks noChangeAspect="1"/>
          </p:cNvPicPr>
          <p:nvPr/>
        </p:nvPicPr>
        <p:blipFill>
          <a:blip r:embed="rId4"/>
          <a:stretch>
            <a:fillRect/>
          </a:stretch>
        </p:blipFill>
        <p:spPr>
          <a:xfrm>
            <a:off x="1595536" y="4628715"/>
            <a:ext cx="8397693" cy="1292849"/>
          </a:xfrm>
          <a:prstGeom prst="rect">
            <a:avLst/>
          </a:prstGeom>
        </p:spPr>
      </p:pic>
    </p:spTree>
    <p:extLst>
      <p:ext uri="{BB962C8B-B14F-4D97-AF65-F5344CB8AC3E}">
        <p14:creationId xmlns:p14="http://schemas.microsoft.com/office/powerpoint/2010/main" val="3426948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B024-5C8D-979A-7CD6-33539B8F8B5F}"/>
              </a:ext>
            </a:extLst>
          </p:cNvPr>
          <p:cNvSpPr>
            <a:spLocks noGrp="1"/>
          </p:cNvSpPr>
          <p:nvPr>
            <p:ph type="title"/>
          </p:nvPr>
        </p:nvSpPr>
        <p:spPr>
          <a:xfrm>
            <a:off x="254541" y="236165"/>
            <a:ext cx="10515600" cy="889744"/>
          </a:xfrm>
        </p:spPr>
        <p:txBody>
          <a:bodyPr>
            <a:normAutofit/>
          </a:bodyPr>
          <a:lstStyle/>
          <a:p>
            <a:r>
              <a:rPr lang="en-US" sz="3600" b="1" i="0" dirty="0">
                <a:effectLst/>
                <a:latin typeface="Calibri" panose="020F0502020204030204" pitchFamily="34" charset="0"/>
                <a:cs typeface="Calibri" panose="020F0502020204030204" pitchFamily="34" charset="0"/>
              </a:rPr>
              <a:t>Normalization</a:t>
            </a:r>
            <a:endParaRPr lang="en-GB" sz="3600" dirty="0"/>
          </a:p>
        </p:txBody>
      </p:sp>
      <p:pic>
        <p:nvPicPr>
          <p:cNvPr id="7" name="Picture 6">
            <a:extLst>
              <a:ext uri="{FF2B5EF4-FFF2-40B4-BE49-F238E27FC236}">
                <a16:creationId xmlns:a16="http://schemas.microsoft.com/office/drawing/2014/main" id="{FD925159-2F0C-7B88-DE2B-714F201BC123}"/>
              </a:ext>
            </a:extLst>
          </p:cNvPr>
          <p:cNvPicPr>
            <a:picLocks noChangeAspect="1"/>
          </p:cNvPicPr>
          <p:nvPr/>
        </p:nvPicPr>
        <p:blipFill>
          <a:blip r:embed="rId2"/>
          <a:stretch>
            <a:fillRect/>
          </a:stretch>
        </p:blipFill>
        <p:spPr>
          <a:xfrm>
            <a:off x="735999" y="3661679"/>
            <a:ext cx="10720002" cy="1794977"/>
          </a:xfrm>
          <a:prstGeom prst="rect">
            <a:avLst/>
          </a:prstGeom>
        </p:spPr>
      </p:pic>
      <p:pic>
        <p:nvPicPr>
          <p:cNvPr id="11" name="Picture 10">
            <a:extLst>
              <a:ext uri="{FF2B5EF4-FFF2-40B4-BE49-F238E27FC236}">
                <a16:creationId xmlns:a16="http://schemas.microsoft.com/office/drawing/2014/main" id="{C034901E-E297-DBE1-7A65-EB2D649DADB2}"/>
              </a:ext>
            </a:extLst>
          </p:cNvPr>
          <p:cNvPicPr>
            <a:picLocks noChangeAspect="1"/>
          </p:cNvPicPr>
          <p:nvPr/>
        </p:nvPicPr>
        <p:blipFill>
          <a:blip r:embed="rId3"/>
          <a:stretch>
            <a:fillRect/>
          </a:stretch>
        </p:blipFill>
        <p:spPr>
          <a:xfrm>
            <a:off x="507659" y="1945050"/>
            <a:ext cx="11176681" cy="1039198"/>
          </a:xfrm>
          <a:prstGeom prst="rect">
            <a:avLst/>
          </a:prstGeom>
        </p:spPr>
      </p:pic>
    </p:spTree>
    <p:extLst>
      <p:ext uri="{BB962C8B-B14F-4D97-AF65-F5344CB8AC3E}">
        <p14:creationId xmlns:p14="http://schemas.microsoft.com/office/powerpoint/2010/main" val="6344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660E-5703-A5C9-00EC-559E8DD8DECE}"/>
              </a:ext>
            </a:extLst>
          </p:cNvPr>
          <p:cNvSpPr>
            <a:spLocks noGrp="1"/>
          </p:cNvSpPr>
          <p:nvPr>
            <p:ph type="title"/>
          </p:nvPr>
        </p:nvSpPr>
        <p:spPr>
          <a:xfrm>
            <a:off x="838200" y="-3849"/>
            <a:ext cx="10515600" cy="1325563"/>
          </a:xfrm>
        </p:spPr>
        <p:txBody>
          <a:bodyPr/>
          <a:lstStyle/>
          <a:p>
            <a:pPr algn="ctr"/>
            <a:r>
              <a:rPr lang="en-GB" b="1" dirty="0">
                <a:latin typeface="+mn-lt"/>
              </a:rPr>
              <a:t>Problem Statement </a:t>
            </a:r>
          </a:p>
        </p:txBody>
      </p:sp>
      <p:sp>
        <p:nvSpPr>
          <p:cNvPr id="3" name="Content Placeholder 2">
            <a:extLst>
              <a:ext uri="{FF2B5EF4-FFF2-40B4-BE49-F238E27FC236}">
                <a16:creationId xmlns:a16="http://schemas.microsoft.com/office/drawing/2014/main" id="{4B4466DA-CAB9-BF5D-CF98-0EEEE4D99A9D}"/>
              </a:ext>
            </a:extLst>
          </p:cNvPr>
          <p:cNvSpPr>
            <a:spLocks noGrp="1"/>
          </p:cNvSpPr>
          <p:nvPr>
            <p:ph idx="1"/>
          </p:nvPr>
        </p:nvSpPr>
        <p:spPr>
          <a:xfrm>
            <a:off x="702013" y="1746556"/>
            <a:ext cx="10515600" cy="4351338"/>
          </a:xfrm>
        </p:spPr>
        <p:txBody>
          <a:bodyPr>
            <a:normAutofit/>
          </a:bodyPr>
          <a:lstStyle/>
          <a:p>
            <a:r>
              <a:rPr lang="en-GB" b="0" i="0" u="none" strike="noStrike" baseline="0" dirty="0">
                <a:solidFill>
                  <a:srgbClr val="002060"/>
                </a:solidFill>
                <a:latin typeface="Times New Roman" panose="02020603050405020304" pitchFamily="18" charset="0"/>
                <a:cs typeface="Times New Roman" panose="02020603050405020304" pitchFamily="18" charset="0"/>
              </a:rPr>
              <a:t>Banks spends a lot of time, money and efforts in making marketing campaigns. The goal of this campaigns is to bring new and returning customers. The dataset that we are working with is related with direct marketing campaigns of a Portuguese banking institution. </a:t>
            </a:r>
          </a:p>
          <a:p>
            <a:pPr marL="0" indent="0">
              <a:buNone/>
            </a:pPr>
            <a:endParaRPr lang="en-GB" sz="1800" b="0" i="0" u="none" strike="noStrike" baseline="0" dirty="0">
              <a:solidFill>
                <a:srgbClr val="002060"/>
              </a:solidFill>
              <a:latin typeface="Times New Roman" panose="02020603050405020304" pitchFamily="18" charset="0"/>
              <a:cs typeface="Times New Roman" panose="02020603050405020304" pitchFamily="18" charset="0"/>
            </a:endParaRPr>
          </a:p>
          <a:p>
            <a:r>
              <a:rPr lang="en-GB" b="0" i="0" u="none" strike="noStrike" baseline="0" dirty="0">
                <a:solidFill>
                  <a:srgbClr val="002060"/>
                </a:solidFill>
                <a:latin typeface="Times New Roman" panose="02020603050405020304" pitchFamily="18" charset="0"/>
                <a:cs typeface="Times New Roman" panose="02020603050405020304" pitchFamily="18" charset="0"/>
              </a:rPr>
              <a:t>The marketing campaigns were based on phone calls. Often, more than one contact to the same client was required, in order to access if the product (bank term deposit) would be ('yes') or not ('no') subscribed. </a:t>
            </a:r>
            <a:endParaRPr lang="en-GB"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63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09B3-8C87-7F56-2C13-3E48FF6A1AF3}"/>
              </a:ext>
            </a:extLst>
          </p:cNvPr>
          <p:cNvSpPr>
            <a:spLocks noGrp="1"/>
          </p:cNvSpPr>
          <p:nvPr>
            <p:ph type="title"/>
          </p:nvPr>
        </p:nvSpPr>
        <p:spPr>
          <a:xfrm>
            <a:off x="303178" y="147840"/>
            <a:ext cx="10515600" cy="951386"/>
          </a:xfrm>
        </p:spPr>
        <p:txBody>
          <a:bodyPr>
            <a:normAutofit/>
          </a:bodyPr>
          <a:lstStyle/>
          <a:p>
            <a:r>
              <a:rPr lang="en-US" sz="4000" b="1" i="0" dirty="0">
                <a:effectLst/>
                <a:latin typeface="Calibri" panose="020F0502020204030204" pitchFamily="34" charset="0"/>
                <a:cs typeface="Calibri" panose="020F0502020204030204" pitchFamily="34" charset="0"/>
              </a:rPr>
              <a:t>Feature Selection</a:t>
            </a:r>
            <a:endParaRPr lang="en-GB" sz="4000" dirty="0"/>
          </a:p>
        </p:txBody>
      </p:sp>
      <p:pic>
        <p:nvPicPr>
          <p:cNvPr id="4" name="Content Placeholder 4">
            <a:extLst>
              <a:ext uri="{FF2B5EF4-FFF2-40B4-BE49-F238E27FC236}">
                <a16:creationId xmlns:a16="http://schemas.microsoft.com/office/drawing/2014/main" id="{6978D1B9-ADD9-F8A1-E39A-E575F71244B6}"/>
              </a:ext>
            </a:extLst>
          </p:cNvPr>
          <p:cNvPicPr>
            <a:picLocks noGrp="1" noChangeAspect="1"/>
          </p:cNvPicPr>
          <p:nvPr>
            <p:ph idx="1"/>
          </p:nvPr>
        </p:nvPicPr>
        <p:blipFill>
          <a:blip r:embed="rId2"/>
          <a:stretch>
            <a:fillRect/>
          </a:stretch>
        </p:blipFill>
        <p:spPr>
          <a:xfrm>
            <a:off x="623294" y="1016044"/>
            <a:ext cx="11195812" cy="533461"/>
          </a:xfrm>
          <a:prstGeom prst="rect">
            <a:avLst/>
          </a:prstGeom>
          <a:ln>
            <a:noFill/>
          </a:ln>
          <a:effectLst>
            <a:outerShdw blurRad="292100" dist="139700" dir="2700000" algn="tl" rotWithShape="0">
              <a:srgbClr val="333333">
                <a:alpha val="65000"/>
              </a:srgbClr>
            </a:outerShdw>
          </a:effectLst>
        </p:spPr>
      </p:pic>
      <p:pic>
        <p:nvPicPr>
          <p:cNvPr id="5" name="Picture 2">
            <a:extLst>
              <a:ext uri="{FF2B5EF4-FFF2-40B4-BE49-F238E27FC236}">
                <a16:creationId xmlns:a16="http://schemas.microsoft.com/office/drawing/2014/main" id="{605B5E45-FD5D-09D5-1002-15AF76F7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197" y="1671375"/>
            <a:ext cx="8663084" cy="45036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D62FE0-0E82-EE51-6037-F8D145DF41E8}"/>
              </a:ext>
            </a:extLst>
          </p:cNvPr>
          <p:cNvSpPr txBox="1"/>
          <p:nvPr/>
        </p:nvSpPr>
        <p:spPr>
          <a:xfrm>
            <a:off x="1914719" y="1671375"/>
            <a:ext cx="3557919" cy="338554"/>
          </a:xfrm>
          <a:prstGeom prst="rect">
            <a:avLst/>
          </a:prstGeom>
          <a:noFill/>
        </p:spPr>
        <p:txBody>
          <a:bodyPr wrap="square" rtlCol="0">
            <a:spAutoFit/>
          </a:bodyPr>
          <a:lstStyle/>
          <a:p>
            <a:r>
              <a:rPr lang="en-US" sz="1600" b="1" dirty="0"/>
              <a:t>Feature selection for numerical features </a:t>
            </a:r>
          </a:p>
        </p:txBody>
      </p:sp>
    </p:spTree>
    <p:extLst>
      <p:ext uri="{BB962C8B-B14F-4D97-AF65-F5344CB8AC3E}">
        <p14:creationId xmlns:p14="http://schemas.microsoft.com/office/powerpoint/2010/main" val="2639404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358FB51-7C3B-2A31-5323-9F63CE56A6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6037" y="905070"/>
            <a:ext cx="9639926" cy="50114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FC58BB-1118-4DF2-CAE3-DBC51E32A72D}"/>
              </a:ext>
            </a:extLst>
          </p:cNvPr>
          <p:cNvSpPr txBox="1"/>
          <p:nvPr/>
        </p:nvSpPr>
        <p:spPr>
          <a:xfrm>
            <a:off x="1541884" y="941500"/>
            <a:ext cx="6125546" cy="369332"/>
          </a:xfrm>
          <a:prstGeom prst="rect">
            <a:avLst/>
          </a:prstGeom>
          <a:noFill/>
        </p:spPr>
        <p:txBody>
          <a:bodyPr wrap="square">
            <a:spAutoFit/>
          </a:bodyPr>
          <a:lstStyle/>
          <a:p>
            <a:r>
              <a:rPr lang="en-US" sz="1800" b="1" dirty="0"/>
              <a:t>Feature selection for categorical features </a:t>
            </a:r>
          </a:p>
        </p:txBody>
      </p:sp>
    </p:spTree>
    <p:extLst>
      <p:ext uri="{BB962C8B-B14F-4D97-AF65-F5344CB8AC3E}">
        <p14:creationId xmlns:p14="http://schemas.microsoft.com/office/powerpoint/2010/main" val="3540278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153B-4FB7-986B-A32F-0136B066DBCB}"/>
              </a:ext>
            </a:extLst>
          </p:cNvPr>
          <p:cNvSpPr>
            <a:spLocks noGrp="1"/>
          </p:cNvSpPr>
          <p:nvPr>
            <p:ph type="title"/>
          </p:nvPr>
        </p:nvSpPr>
        <p:spPr>
          <a:xfrm>
            <a:off x="236479" y="152022"/>
            <a:ext cx="10515600" cy="786015"/>
          </a:xfrm>
        </p:spPr>
        <p:txBody>
          <a:bodyPr>
            <a:normAutofit/>
          </a:bodyPr>
          <a:lstStyle/>
          <a:p>
            <a:r>
              <a:rPr lang="en-US" sz="3600" b="1" i="0" dirty="0">
                <a:effectLst/>
                <a:latin typeface="Calibri" panose="020F0502020204030204" pitchFamily="34" charset="0"/>
                <a:cs typeface="Calibri" panose="020F0502020204030204" pitchFamily="34" charset="0"/>
              </a:rPr>
              <a:t>Splitting The Data</a:t>
            </a:r>
            <a:endParaRPr lang="en-GB" sz="3600" dirty="0"/>
          </a:p>
        </p:txBody>
      </p:sp>
      <p:sp>
        <p:nvSpPr>
          <p:cNvPr id="8" name="TextBox 7">
            <a:extLst>
              <a:ext uri="{FF2B5EF4-FFF2-40B4-BE49-F238E27FC236}">
                <a16:creationId xmlns:a16="http://schemas.microsoft.com/office/drawing/2014/main" id="{EEC61631-ED08-FCB0-561E-F9A8D3E40DDB}"/>
              </a:ext>
            </a:extLst>
          </p:cNvPr>
          <p:cNvSpPr txBox="1"/>
          <p:nvPr/>
        </p:nvSpPr>
        <p:spPr>
          <a:xfrm>
            <a:off x="242647" y="1754156"/>
            <a:ext cx="11706705" cy="2862322"/>
          </a:xfrm>
          <a:prstGeom prst="rect">
            <a:avLst/>
          </a:prstGeom>
          <a:noFill/>
        </p:spPr>
        <p:txBody>
          <a:bodyPr wrap="square" rtlCol="0">
            <a:spAutoFit/>
          </a:bodyPr>
          <a:lstStyle/>
          <a:p>
            <a:r>
              <a:rPr lang="en-US" sz="2000" dirty="0"/>
              <a:t>Train data size: 80%</a:t>
            </a:r>
          </a:p>
          <a:p>
            <a:endParaRPr lang="en-US" sz="2000" dirty="0"/>
          </a:p>
          <a:p>
            <a:endParaRPr lang="en-US" sz="2000" dirty="0"/>
          </a:p>
          <a:p>
            <a:r>
              <a:rPr lang="en-US" sz="2000" dirty="0"/>
              <a:t>Test data size: 20%</a:t>
            </a:r>
          </a:p>
          <a:p>
            <a:endParaRPr lang="en-US" sz="2000" dirty="0"/>
          </a:p>
          <a:p>
            <a:endParaRPr lang="en-US" sz="2000" dirty="0"/>
          </a:p>
          <a:p>
            <a:r>
              <a:rPr lang="en-US" sz="2000" b="1" i="0" dirty="0">
                <a:effectLst/>
              </a:rPr>
              <a:t>Note:</a:t>
            </a:r>
          </a:p>
          <a:p>
            <a:r>
              <a:rPr lang="en-US" sz="2000" b="0" i="0" dirty="0">
                <a:effectLst/>
              </a:rPr>
              <a:t>Stratification was used in</a:t>
            </a:r>
            <a:r>
              <a:rPr lang="en-US" sz="2000" b="0" i="0" dirty="0">
                <a:solidFill>
                  <a:srgbClr val="BDC1C6"/>
                </a:solidFill>
                <a:effectLst/>
                <a:latin typeface="arial" panose="020B0604020202020204" pitchFamily="34" charset="0"/>
              </a:rPr>
              <a:t> </a:t>
            </a:r>
            <a:r>
              <a:rPr lang="en-US" sz="2000" i="0" dirty="0" err="1">
                <a:effectLst/>
              </a:rPr>
              <a:t>train_test_split</a:t>
            </a:r>
            <a:r>
              <a:rPr lang="en-US" sz="2000" i="0" dirty="0">
                <a:effectLst/>
              </a:rPr>
              <a:t> method which returns training and test subsets that have the same proportions of class labels as the input dataset.</a:t>
            </a:r>
            <a:endParaRPr lang="en-US" sz="2000" dirty="0"/>
          </a:p>
        </p:txBody>
      </p:sp>
    </p:spTree>
    <p:extLst>
      <p:ext uri="{BB962C8B-B14F-4D97-AF65-F5344CB8AC3E}">
        <p14:creationId xmlns:p14="http://schemas.microsoft.com/office/powerpoint/2010/main" val="2581844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054D-96E2-A3C3-6680-8B68CD0C300B}"/>
              </a:ext>
            </a:extLst>
          </p:cNvPr>
          <p:cNvSpPr>
            <a:spLocks noGrp="1"/>
          </p:cNvSpPr>
          <p:nvPr>
            <p:ph type="title"/>
          </p:nvPr>
        </p:nvSpPr>
        <p:spPr>
          <a:xfrm>
            <a:off x="244813" y="184926"/>
            <a:ext cx="10515600" cy="992221"/>
          </a:xfrm>
        </p:spPr>
        <p:txBody>
          <a:bodyPr>
            <a:normAutofit/>
          </a:bodyPr>
          <a:lstStyle/>
          <a:p>
            <a:r>
              <a:rPr lang="en-US" sz="3600" b="1" i="0" dirty="0">
                <a:effectLst/>
                <a:latin typeface="Calibri" panose="020F0502020204030204" pitchFamily="34" charset="0"/>
                <a:cs typeface="Calibri" panose="020F0502020204030204" pitchFamily="34" charset="0"/>
              </a:rPr>
              <a:t>Oversampling</a:t>
            </a:r>
            <a:endParaRPr lang="en-GB" sz="3600" dirty="0"/>
          </a:p>
        </p:txBody>
      </p:sp>
      <p:pic>
        <p:nvPicPr>
          <p:cNvPr id="4" name="Content Placeholder 3">
            <a:extLst>
              <a:ext uri="{FF2B5EF4-FFF2-40B4-BE49-F238E27FC236}">
                <a16:creationId xmlns:a16="http://schemas.microsoft.com/office/drawing/2014/main" id="{562EB781-9F97-212D-C7C8-00763847C34D}"/>
              </a:ext>
            </a:extLst>
          </p:cNvPr>
          <p:cNvPicPr>
            <a:picLocks noGrp="1" noChangeAspect="1"/>
          </p:cNvPicPr>
          <p:nvPr>
            <p:ph idx="1"/>
          </p:nvPr>
        </p:nvPicPr>
        <p:blipFill>
          <a:blip r:embed="rId2"/>
          <a:stretch>
            <a:fillRect/>
          </a:stretch>
        </p:blipFill>
        <p:spPr>
          <a:xfrm>
            <a:off x="386289" y="1079871"/>
            <a:ext cx="11312007" cy="88328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C171FB8-7A12-14AD-31D2-389198D6ED50}"/>
              </a:ext>
            </a:extLst>
          </p:cNvPr>
          <p:cNvPicPr>
            <a:picLocks noChangeAspect="1"/>
          </p:cNvPicPr>
          <p:nvPr/>
        </p:nvPicPr>
        <p:blipFill>
          <a:blip r:embed="rId3"/>
          <a:stretch>
            <a:fillRect/>
          </a:stretch>
        </p:blipFill>
        <p:spPr>
          <a:xfrm>
            <a:off x="2097930" y="3429000"/>
            <a:ext cx="7996140" cy="811416"/>
          </a:xfrm>
          <a:prstGeom prst="rect">
            <a:avLst/>
          </a:prstGeom>
        </p:spPr>
      </p:pic>
    </p:spTree>
    <p:extLst>
      <p:ext uri="{BB962C8B-B14F-4D97-AF65-F5344CB8AC3E}">
        <p14:creationId xmlns:p14="http://schemas.microsoft.com/office/powerpoint/2010/main" val="2669114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C81103C-A97A-2F96-8B69-D2BE273A518E}"/>
              </a:ext>
            </a:extLst>
          </p:cNvPr>
          <p:cNvSpPr>
            <a:spLocks noGrp="1"/>
          </p:cNvSpPr>
          <p:nvPr>
            <p:ph type="title"/>
          </p:nvPr>
        </p:nvSpPr>
        <p:spPr>
          <a:xfrm>
            <a:off x="838200" y="365125"/>
            <a:ext cx="10515600" cy="1325563"/>
          </a:xfrm>
        </p:spPr>
        <p:txBody>
          <a:bodyPr>
            <a:normAutofit/>
          </a:bodyPr>
          <a:lstStyle/>
          <a:p>
            <a:r>
              <a:rPr lang="en-GB" sz="4800" b="1" dirty="0">
                <a:latin typeface="+mn-lt"/>
              </a:rPr>
              <a:t>Modelling</a:t>
            </a:r>
          </a:p>
        </p:txBody>
      </p:sp>
      <p:pic>
        <p:nvPicPr>
          <p:cNvPr id="6" name="Picture 5">
            <a:extLst>
              <a:ext uri="{FF2B5EF4-FFF2-40B4-BE49-F238E27FC236}">
                <a16:creationId xmlns:a16="http://schemas.microsoft.com/office/drawing/2014/main" id="{31D21F2E-5D05-28F9-9D20-FE222C778A1A}"/>
              </a:ext>
            </a:extLst>
          </p:cNvPr>
          <p:cNvPicPr>
            <a:picLocks noChangeAspect="1"/>
          </p:cNvPicPr>
          <p:nvPr/>
        </p:nvPicPr>
        <p:blipFill>
          <a:blip r:embed="rId2"/>
          <a:stretch>
            <a:fillRect/>
          </a:stretch>
        </p:blipFill>
        <p:spPr>
          <a:xfrm>
            <a:off x="957262" y="1690688"/>
            <a:ext cx="10277475" cy="4114800"/>
          </a:xfrm>
          <a:prstGeom prst="rect">
            <a:avLst/>
          </a:prstGeom>
        </p:spPr>
      </p:pic>
    </p:spTree>
    <p:extLst>
      <p:ext uri="{BB962C8B-B14F-4D97-AF65-F5344CB8AC3E}">
        <p14:creationId xmlns:p14="http://schemas.microsoft.com/office/powerpoint/2010/main" val="1399217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980192-00A3-B467-AF33-462FE23B69F4}"/>
              </a:ext>
            </a:extLst>
          </p:cNvPr>
          <p:cNvSpPr>
            <a:spLocks noGrp="1"/>
          </p:cNvSpPr>
          <p:nvPr>
            <p:ph type="title"/>
          </p:nvPr>
        </p:nvSpPr>
        <p:spPr>
          <a:xfrm>
            <a:off x="831850" y="133965"/>
            <a:ext cx="10515600" cy="1268769"/>
          </a:xfrm>
        </p:spPr>
        <p:txBody>
          <a:bodyPr/>
          <a:lstStyle/>
          <a:p>
            <a:r>
              <a:rPr lang="en-US" dirty="0"/>
              <a:t> </a:t>
            </a:r>
          </a:p>
        </p:txBody>
      </p:sp>
      <p:sp>
        <p:nvSpPr>
          <p:cNvPr id="11" name="Text Placeholder 10">
            <a:extLst>
              <a:ext uri="{FF2B5EF4-FFF2-40B4-BE49-F238E27FC236}">
                <a16:creationId xmlns:a16="http://schemas.microsoft.com/office/drawing/2014/main" id="{C9EC57BA-C586-6411-3603-FCC09C48A710}"/>
              </a:ext>
            </a:extLst>
          </p:cNvPr>
          <p:cNvSpPr>
            <a:spLocks noGrp="1"/>
          </p:cNvSpPr>
          <p:nvPr>
            <p:ph type="body" idx="1"/>
          </p:nvPr>
        </p:nvSpPr>
        <p:spPr>
          <a:xfrm>
            <a:off x="831850" y="3269182"/>
            <a:ext cx="9972999" cy="2049267"/>
          </a:xfrm>
        </p:spPr>
        <p:txBody>
          <a:bodyPr/>
          <a:lstStyle/>
          <a:p>
            <a:pPr marL="342900" indent="-342900">
              <a:buFont typeface="Arial" panose="020B0604020202020204" pitchFamily="34" charset="0"/>
              <a:buChar char="•"/>
            </a:pPr>
            <a:r>
              <a:rPr lang="en-US" dirty="0">
                <a:solidFill>
                  <a:schemeClr val="tx1"/>
                </a:solidFill>
              </a:rPr>
              <a:t>The Voting Classifier achieved the best combined accuracy, precision and recall over any other classifier. </a:t>
            </a:r>
          </a:p>
          <a:p>
            <a:pPr marL="342900" indent="-342900">
              <a:buFont typeface="Arial" panose="020B0604020202020204" pitchFamily="34" charset="0"/>
              <a:buChar char="•"/>
            </a:pPr>
            <a:r>
              <a:rPr lang="en-US" dirty="0">
                <a:solidFill>
                  <a:schemeClr val="tx1"/>
                </a:solidFill>
              </a:rPr>
              <a:t>In our opinion the recall of the positive class (yes to the term deposit) is the most important metric to look at business value wise.</a:t>
            </a:r>
          </a:p>
        </p:txBody>
      </p:sp>
      <p:pic>
        <p:nvPicPr>
          <p:cNvPr id="3" name="Picture 2">
            <a:extLst>
              <a:ext uri="{FF2B5EF4-FFF2-40B4-BE49-F238E27FC236}">
                <a16:creationId xmlns:a16="http://schemas.microsoft.com/office/drawing/2014/main" id="{69B7E8E5-0EA8-BA8F-A2B9-6D3FFF1A781D}"/>
              </a:ext>
            </a:extLst>
          </p:cNvPr>
          <p:cNvPicPr>
            <a:picLocks noChangeAspect="1"/>
          </p:cNvPicPr>
          <p:nvPr/>
        </p:nvPicPr>
        <p:blipFill>
          <a:blip r:embed="rId2"/>
          <a:stretch>
            <a:fillRect/>
          </a:stretch>
        </p:blipFill>
        <p:spPr>
          <a:xfrm>
            <a:off x="1019440" y="1736952"/>
            <a:ext cx="10153119" cy="785035"/>
          </a:xfrm>
          <a:prstGeom prst="rect">
            <a:avLst/>
          </a:prstGeom>
        </p:spPr>
      </p:pic>
    </p:spTree>
    <p:extLst>
      <p:ext uri="{BB962C8B-B14F-4D97-AF65-F5344CB8AC3E}">
        <p14:creationId xmlns:p14="http://schemas.microsoft.com/office/powerpoint/2010/main" val="441979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980192-00A3-B467-AF33-462FE23B69F4}"/>
              </a:ext>
            </a:extLst>
          </p:cNvPr>
          <p:cNvSpPr>
            <a:spLocks noGrp="1"/>
          </p:cNvSpPr>
          <p:nvPr>
            <p:ph type="title"/>
          </p:nvPr>
        </p:nvSpPr>
        <p:spPr>
          <a:xfrm>
            <a:off x="831850" y="133965"/>
            <a:ext cx="10515600" cy="1268769"/>
          </a:xfrm>
        </p:spPr>
        <p:txBody>
          <a:bodyPr/>
          <a:lstStyle/>
          <a:p>
            <a:r>
              <a:rPr lang="en-US" sz="4800" b="1" dirty="0">
                <a:latin typeface="+mn-lt"/>
              </a:rPr>
              <a:t>Deployment</a:t>
            </a:r>
            <a:r>
              <a:rPr lang="en-US" dirty="0"/>
              <a:t> </a:t>
            </a:r>
          </a:p>
        </p:txBody>
      </p:sp>
      <p:sp>
        <p:nvSpPr>
          <p:cNvPr id="4" name="Text Placeholder 3">
            <a:extLst>
              <a:ext uri="{FF2B5EF4-FFF2-40B4-BE49-F238E27FC236}">
                <a16:creationId xmlns:a16="http://schemas.microsoft.com/office/drawing/2014/main" id="{399BFCDA-2CA8-111E-E4C7-BF8DCD476127}"/>
              </a:ext>
            </a:extLst>
          </p:cNvPr>
          <p:cNvSpPr>
            <a:spLocks noGrp="1"/>
          </p:cNvSpPr>
          <p:nvPr>
            <p:ph type="body" idx="1"/>
          </p:nvPr>
        </p:nvSpPr>
        <p:spPr>
          <a:xfrm>
            <a:off x="831850" y="1911577"/>
            <a:ext cx="10515600" cy="3509508"/>
          </a:xfrm>
        </p:spPr>
        <p:txBody>
          <a:bodyPr>
            <a:normAutofit/>
          </a:bodyPr>
          <a:lstStyle/>
          <a:p>
            <a:pPr marL="342900" indent="-342900">
              <a:buFont typeface="Arial" panose="020B0604020202020204" pitchFamily="34" charset="0"/>
              <a:buChar char="•"/>
            </a:pPr>
            <a:r>
              <a:rPr lang="en-US" dirty="0">
                <a:solidFill>
                  <a:schemeClr val="tx1"/>
                </a:solidFill>
              </a:rPr>
              <a:t>We used </a:t>
            </a:r>
            <a:r>
              <a:rPr lang="en-US" b="1" i="0" dirty="0" err="1">
                <a:solidFill>
                  <a:schemeClr val="tx1"/>
                </a:solidFill>
                <a:effectLst/>
              </a:rPr>
              <a:t>Streamlit</a:t>
            </a:r>
            <a:r>
              <a:rPr lang="en-US" i="0" dirty="0">
                <a:solidFill>
                  <a:schemeClr val="tx1"/>
                </a:solidFill>
                <a:effectLst/>
              </a:rPr>
              <a:t> which is an open source app framework in Python language.</a:t>
            </a:r>
          </a:p>
          <a:p>
            <a:endParaRPr lang="en-US" i="0" dirty="0">
              <a:solidFill>
                <a:schemeClr val="tx1"/>
              </a:solidFill>
              <a:effectLst/>
            </a:endParaRPr>
          </a:p>
          <a:p>
            <a:pPr marL="342900" indent="-342900">
              <a:buFont typeface="Arial" panose="020B0604020202020204" pitchFamily="34" charset="0"/>
              <a:buChar char="•"/>
            </a:pPr>
            <a:r>
              <a:rPr lang="en-US" i="0" dirty="0">
                <a:solidFill>
                  <a:schemeClr val="tx1"/>
                </a:solidFill>
                <a:effectLst/>
              </a:rPr>
              <a:t> It helps us create web apps for data science and machine learning in a short time. </a:t>
            </a:r>
          </a:p>
          <a:p>
            <a:pPr marL="342900" indent="-342900">
              <a:buFont typeface="Arial" panose="020B0604020202020204" pitchFamily="34" charset="0"/>
              <a:buChar char="•"/>
            </a:pPr>
            <a:r>
              <a:rPr lang="en-US" i="0" dirty="0">
                <a:solidFill>
                  <a:schemeClr val="tx1"/>
                </a:solidFill>
                <a:effectLst/>
              </a:rPr>
              <a:t>It is compatible with major Python libraries such as scikit-learn, </a:t>
            </a:r>
            <a:r>
              <a:rPr lang="en-US" i="0" dirty="0" err="1">
                <a:solidFill>
                  <a:schemeClr val="tx1"/>
                </a:solidFill>
                <a:effectLst/>
              </a:rPr>
              <a:t>Keras</a:t>
            </a:r>
            <a:r>
              <a:rPr lang="en-US" i="0" dirty="0">
                <a:solidFill>
                  <a:schemeClr val="tx1"/>
                </a:solidFill>
                <a:effectLst/>
              </a:rPr>
              <a:t>, </a:t>
            </a:r>
            <a:r>
              <a:rPr lang="en-US" i="0" dirty="0" err="1">
                <a:solidFill>
                  <a:schemeClr val="tx1"/>
                </a:solidFill>
                <a:effectLst/>
              </a:rPr>
              <a:t>PyTorch</a:t>
            </a:r>
            <a:r>
              <a:rPr lang="en-US" i="0" dirty="0">
                <a:solidFill>
                  <a:schemeClr val="tx1"/>
                </a:solidFill>
                <a:effectLst/>
              </a:rPr>
              <a:t>, </a:t>
            </a:r>
            <a:r>
              <a:rPr lang="en-US" i="0" dirty="0" err="1">
                <a:solidFill>
                  <a:schemeClr val="tx1"/>
                </a:solidFill>
                <a:effectLst/>
              </a:rPr>
              <a:t>SymPy</a:t>
            </a:r>
            <a:r>
              <a:rPr lang="en-US" i="0" dirty="0">
                <a:solidFill>
                  <a:schemeClr val="tx1"/>
                </a:solidFill>
                <a:effectLst/>
              </a:rPr>
              <a:t>(latex), NumPy, pandas, Matplotlib etc.</a:t>
            </a:r>
            <a:endParaRPr lang="en-US" dirty="0">
              <a:solidFill>
                <a:schemeClr val="tx1"/>
              </a:solidFill>
            </a:endParaRPr>
          </a:p>
        </p:txBody>
      </p:sp>
    </p:spTree>
    <p:extLst>
      <p:ext uri="{BB962C8B-B14F-4D97-AF65-F5344CB8AC3E}">
        <p14:creationId xmlns:p14="http://schemas.microsoft.com/office/powerpoint/2010/main" val="2825783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EDD243A-CD98-031B-33EC-D008E6504041}"/>
              </a:ext>
            </a:extLst>
          </p:cNvPr>
          <p:cNvPicPr>
            <a:picLocks noChangeAspect="1"/>
          </p:cNvPicPr>
          <p:nvPr/>
        </p:nvPicPr>
        <p:blipFill>
          <a:blip r:embed="rId2"/>
          <a:stretch>
            <a:fillRect/>
          </a:stretch>
        </p:blipFill>
        <p:spPr>
          <a:xfrm>
            <a:off x="78177" y="172616"/>
            <a:ext cx="4135716" cy="3671596"/>
          </a:xfrm>
          <a:prstGeom prst="rect">
            <a:avLst/>
          </a:prstGeom>
        </p:spPr>
      </p:pic>
      <p:pic>
        <p:nvPicPr>
          <p:cNvPr id="15" name="Picture 14">
            <a:extLst>
              <a:ext uri="{FF2B5EF4-FFF2-40B4-BE49-F238E27FC236}">
                <a16:creationId xmlns:a16="http://schemas.microsoft.com/office/drawing/2014/main" id="{27D71C62-3BD4-B58C-0902-D6F99A317920}"/>
              </a:ext>
            </a:extLst>
          </p:cNvPr>
          <p:cNvPicPr>
            <a:picLocks noChangeAspect="1"/>
          </p:cNvPicPr>
          <p:nvPr/>
        </p:nvPicPr>
        <p:blipFill>
          <a:blip r:embed="rId3"/>
          <a:stretch>
            <a:fillRect/>
          </a:stretch>
        </p:blipFill>
        <p:spPr>
          <a:xfrm>
            <a:off x="4288747" y="413534"/>
            <a:ext cx="3772901" cy="3430678"/>
          </a:xfrm>
          <a:prstGeom prst="rect">
            <a:avLst/>
          </a:prstGeom>
        </p:spPr>
      </p:pic>
      <p:pic>
        <p:nvPicPr>
          <p:cNvPr id="17" name="Picture 16">
            <a:extLst>
              <a:ext uri="{FF2B5EF4-FFF2-40B4-BE49-F238E27FC236}">
                <a16:creationId xmlns:a16="http://schemas.microsoft.com/office/drawing/2014/main" id="{DB582FCC-3488-C7C7-BABA-19A72F1D9076}"/>
              </a:ext>
            </a:extLst>
          </p:cNvPr>
          <p:cNvPicPr>
            <a:picLocks noChangeAspect="1"/>
          </p:cNvPicPr>
          <p:nvPr/>
        </p:nvPicPr>
        <p:blipFill>
          <a:blip r:embed="rId4"/>
          <a:stretch>
            <a:fillRect/>
          </a:stretch>
        </p:blipFill>
        <p:spPr>
          <a:xfrm>
            <a:off x="8304631" y="413534"/>
            <a:ext cx="3700757" cy="3424335"/>
          </a:xfrm>
          <a:prstGeom prst="rect">
            <a:avLst/>
          </a:prstGeom>
        </p:spPr>
      </p:pic>
      <p:pic>
        <p:nvPicPr>
          <p:cNvPr id="19" name="Picture 18">
            <a:extLst>
              <a:ext uri="{FF2B5EF4-FFF2-40B4-BE49-F238E27FC236}">
                <a16:creationId xmlns:a16="http://schemas.microsoft.com/office/drawing/2014/main" id="{854527B7-FF61-8387-14B0-68D34A43462D}"/>
              </a:ext>
            </a:extLst>
          </p:cNvPr>
          <p:cNvPicPr>
            <a:picLocks noChangeAspect="1"/>
          </p:cNvPicPr>
          <p:nvPr/>
        </p:nvPicPr>
        <p:blipFill>
          <a:blip r:embed="rId5"/>
          <a:stretch>
            <a:fillRect/>
          </a:stretch>
        </p:blipFill>
        <p:spPr>
          <a:xfrm>
            <a:off x="1824037" y="4378681"/>
            <a:ext cx="8543925" cy="1571625"/>
          </a:xfrm>
          <a:prstGeom prst="rect">
            <a:avLst/>
          </a:prstGeom>
        </p:spPr>
      </p:pic>
    </p:spTree>
    <p:extLst>
      <p:ext uri="{BB962C8B-B14F-4D97-AF65-F5344CB8AC3E}">
        <p14:creationId xmlns:p14="http://schemas.microsoft.com/office/powerpoint/2010/main" val="3675545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0576E4-55C5-63CD-82DB-3580F87DC2E4}"/>
              </a:ext>
            </a:extLst>
          </p:cNvPr>
          <p:cNvSpPr>
            <a:spLocks noGrp="1"/>
          </p:cNvSpPr>
          <p:nvPr>
            <p:ph type="ctrTitle"/>
          </p:nvPr>
        </p:nvSpPr>
        <p:spPr>
          <a:xfrm>
            <a:off x="1455906" y="3521869"/>
            <a:ext cx="9144000" cy="1782762"/>
          </a:xfrm>
        </p:spPr>
        <p:txBody>
          <a:bodyPr>
            <a:normAutofit/>
          </a:bodyPr>
          <a:lstStyle/>
          <a:p>
            <a:r>
              <a:rPr lang="en-GB" sz="6000" dirty="0">
                <a:solidFill>
                  <a:srgbClr val="002060"/>
                </a:solidFill>
                <a:latin typeface="Lucida Calligraphy" panose="03010101010101010101" pitchFamily="66" charset="0"/>
              </a:rPr>
              <a:t>Thank</a:t>
            </a:r>
            <a:r>
              <a:rPr lang="en-GB" sz="6000" dirty="0">
                <a:latin typeface="Lucida Calligraphy" panose="03010101010101010101" pitchFamily="66" charset="0"/>
              </a:rPr>
              <a:t> </a:t>
            </a:r>
            <a:r>
              <a:rPr lang="en-GB" sz="6000" dirty="0">
                <a:solidFill>
                  <a:srgbClr val="002060"/>
                </a:solidFill>
                <a:latin typeface="Lucida Calligraphy" panose="03010101010101010101" pitchFamily="66" charset="0"/>
              </a:rPr>
              <a:t>You</a:t>
            </a:r>
            <a:br>
              <a:rPr lang="en-GB" sz="4400" dirty="0">
                <a:solidFill>
                  <a:srgbClr val="0070C0"/>
                </a:solidFill>
                <a:latin typeface="Lucida Calligraphy" panose="03010101010101010101" pitchFamily="66" charset="0"/>
              </a:rPr>
            </a:br>
            <a:endParaRPr lang="en-GB" dirty="0"/>
          </a:p>
        </p:txBody>
      </p:sp>
    </p:spTree>
    <p:extLst>
      <p:ext uri="{BB962C8B-B14F-4D97-AF65-F5344CB8AC3E}">
        <p14:creationId xmlns:p14="http://schemas.microsoft.com/office/powerpoint/2010/main" val="251557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2FD5-A42D-76A8-2B3E-D63CEBB8E2DB}"/>
              </a:ext>
            </a:extLst>
          </p:cNvPr>
          <p:cNvSpPr>
            <a:spLocks noGrp="1"/>
          </p:cNvSpPr>
          <p:nvPr>
            <p:ph type="title"/>
          </p:nvPr>
        </p:nvSpPr>
        <p:spPr>
          <a:xfrm>
            <a:off x="838200" y="160844"/>
            <a:ext cx="10515600" cy="1325563"/>
          </a:xfrm>
        </p:spPr>
        <p:txBody>
          <a:bodyPr/>
          <a:lstStyle/>
          <a:p>
            <a:pPr algn="ctr"/>
            <a:r>
              <a:rPr lang="en-US" b="1" dirty="0">
                <a:latin typeface="+mn-lt"/>
                <a:ea typeface="Calibri" panose="020F0502020204030204" pitchFamily="34" charset="0"/>
                <a:cs typeface="Times New Roman" panose="02020603050405020304" pitchFamily="18" charset="0"/>
              </a:rPr>
              <a:t>Business Question</a:t>
            </a:r>
            <a:b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FD83B44F-896E-C283-978E-4AD857422241}"/>
              </a:ext>
            </a:extLst>
          </p:cNvPr>
          <p:cNvSpPr>
            <a:spLocks noGrp="1"/>
          </p:cNvSpPr>
          <p:nvPr>
            <p:ph idx="1"/>
          </p:nvPr>
        </p:nvSpPr>
        <p:spPr>
          <a:xfrm>
            <a:off x="604736" y="1057140"/>
            <a:ext cx="10515600" cy="4351338"/>
          </a:xfrm>
        </p:spPr>
        <p:txBody>
          <a:bodyPr>
            <a:normAutofit/>
          </a:bodyPr>
          <a:lstStyle/>
          <a:p>
            <a:pPr marL="0" indent="0">
              <a:buNone/>
            </a:pPr>
            <a:endParaRPr lang="en-GB" sz="4000" dirty="0">
              <a:solidFill>
                <a:srgbClr val="002060"/>
              </a:solidFill>
              <a:latin typeface="Times New Roman" panose="02020603050405020304" pitchFamily="18" charset="0"/>
              <a:cs typeface="Times New Roman" panose="02020603050405020304" pitchFamily="18" charset="0"/>
            </a:endParaRPr>
          </a:p>
          <a:p>
            <a:r>
              <a:rPr lang="en-GB" b="0" i="0" u="none" strike="noStrike" baseline="0" dirty="0">
                <a:solidFill>
                  <a:srgbClr val="002060"/>
                </a:solidFill>
                <a:latin typeface="Times New Roman" panose="02020603050405020304" pitchFamily="18" charset="0"/>
                <a:cs typeface="Times New Roman" panose="02020603050405020304" pitchFamily="18" charset="0"/>
              </a:rPr>
              <a:t>The banks consume a lot of money and time in these marketing campaigns so if there’s a model can predict accurately whether the customer will subscribe or not, then banks will save a lot of effort, money and time as then they can know better what can raise the probability of customer subscription and the campaigns will be more targeted for persons that are more likely to subscribe which can save more and more money and time. </a:t>
            </a:r>
          </a:p>
        </p:txBody>
      </p:sp>
    </p:spTree>
    <p:extLst>
      <p:ext uri="{BB962C8B-B14F-4D97-AF65-F5344CB8AC3E}">
        <p14:creationId xmlns:p14="http://schemas.microsoft.com/office/powerpoint/2010/main" val="210970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A2B-F393-8A0E-459A-586780E79F3E}"/>
              </a:ext>
            </a:extLst>
          </p:cNvPr>
          <p:cNvSpPr>
            <a:spLocks noGrp="1"/>
          </p:cNvSpPr>
          <p:nvPr>
            <p:ph type="title"/>
          </p:nvPr>
        </p:nvSpPr>
        <p:spPr>
          <a:xfrm>
            <a:off x="838200" y="29182"/>
            <a:ext cx="10515600" cy="873565"/>
          </a:xfrm>
        </p:spPr>
        <p:txBody>
          <a:bodyPr>
            <a:normAutofit/>
          </a:bodyPr>
          <a:lstStyle/>
          <a:p>
            <a:pPr algn="ctr"/>
            <a:r>
              <a:rPr lang="en-US" sz="4000" b="1" dirty="0">
                <a:effectLst/>
                <a:latin typeface="Calibri" panose="020F0502020204030204" pitchFamily="34" charset="0"/>
                <a:ea typeface="Calibri" panose="020F0502020204030204" pitchFamily="34" charset="0"/>
                <a:cs typeface="Arial" panose="020B0604020202020204" pitchFamily="34" charset="0"/>
              </a:rPr>
              <a:t>Information About The Data</a:t>
            </a:r>
            <a:endParaRPr lang="en-EG" sz="4000" dirty="0"/>
          </a:p>
        </p:txBody>
      </p:sp>
      <p:pic>
        <p:nvPicPr>
          <p:cNvPr id="4" name="Content Placeholder 4">
            <a:extLst>
              <a:ext uri="{FF2B5EF4-FFF2-40B4-BE49-F238E27FC236}">
                <a16:creationId xmlns:a16="http://schemas.microsoft.com/office/drawing/2014/main" id="{E7AC3A98-674F-8AFA-88F5-603541091DB7}"/>
              </a:ext>
            </a:extLst>
          </p:cNvPr>
          <p:cNvPicPr>
            <a:picLocks noGrp="1" noChangeAspect="1"/>
          </p:cNvPicPr>
          <p:nvPr>
            <p:ph idx="1"/>
          </p:nvPr>
        </p:nvPicPr>
        <p:blipFill>
          <a:blip r:embed="rId2"/>
          <a:stretch>
            <a:fillRect/>
          </a:stretch>
        </p:blipFill>
        <p:spPr>
          <a:xfrm>
            <a:off x="1737558" y="948207"/>
            <a:ext cx="8700220" cy="53501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042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00BC-6208-CC97-C7B0-215C66B836ED}"/>
              </a:ext>
            </a:extLst>
          </p:cNvPr>
          <p:cNvSpPr>
            <a:spLocks noGrp="1"/>
          </p:cNvSpPr>
          <p:nvPr>
            <p:ph type="title"/>
          </p:nvPr>
        </p:nvSpPr>
        <p:spPr/>
        <p:txBody>
          <a:bodyPr/>
          <a:lstStyle/>
          <a:p>
            <a:pPr algn="ctr"/>
            <a:r>
              <a:rPr lang="en-US" sz="4400" b="1" dirty="0">
                <a:effectLst/>
                <a:latin typeface="Calibri" panose="020F0502020204030204" pitchFamily="34" charset="0"/>
                <a:ea typeface="Calibri" panose="020F0502020204030204" pitchFamily="34" charset="0"/>
                <a:cs typeface="Arial" panose="020B0604020202020204" pitchFamily="34" charset="0"/>
              </a:rPr>
              <a:t>EDA And Visualization</a:t>
            </a:r>
            <a:endParaRPr lang="en-GB" dirty="0"/>
          </a:p>
        </p:txBody>
      </p:sp>
      <p:sp>
        <p:nvSpPr>
          <p:cNvPr id="3" name="Content Placeholder 2">
            <a:extLst>
              <a:ext uri="{FF2B5EF4-FFF2-40B4-BE49-F238E27FC236}">
                <a16:creationId xmlns:a16="http://schemas.microsoft.com/office/drawing/2014/main" id="{DFFEE745-AA38-F0B9-CD61-AC19DA58B6FF}"/>
              </a:ext>
            </a:extLst>
          </p:cNvPr>
          <p:cNvSpPr>
            <a:spLocks noGrp="1"/>
          </p:cNvSpPr>
          <p:nvPr>
            <p:ph idx="1"/>
          </p:nvPr>
        </p:nvSpPr>
        <p:spPr>
          <a:xfrm>
            <a:off x="838200" y="2148090"/>
            <a:ext cx="10515600" cy="4351338"/>
          </a:xfrm>
        </p:spPr>
        <p:txBody>
          <a:bodyPr/>
          <a:lstStyle/>
          <a:p>
            <a:r>
              <a:rPr lang="en-US" sz="3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Categorical Values</a:t>
            </a:r>
          </a:p>
          <a:p>
            <a:endParaRPr lang="en-US" sz="3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Numerical Values</a:t>
            </a:r>
            <a:endParaRPr lang="en-GB"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8000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4BC0-BD2B-6950-21FF-5417FCD80039}"/>
              </a:ext>
            </a:extLst>
          </p:cNvPr>
          <p:cNvSpPr>
            <a:spLocks noGrp="1"/>
          </p:cNvSpPr>
          <p:nvPr>
            <p:ph type="title"/>
          </p:nvPr>
        </p:nvSpPr>
        <p:spPr>
          <a:xfrm>
            <a:off x="633919" y="521031"/>
            <a:ext cx="10515600" cy="1325563"/>
          </a:xfrm>
        </p:spPr>
        <p:txBody>
          <a:bodyPr>
            <a:noAutofit/>
          </a:bodyPr>
          <a:lstStyle/>
          <a:p>
            <a:r>
              <a:rPr lang="en-US" sz="3600" b="1" dirty="0">
                <a:effectLst/>
                <a:latin typeface="Calibri" panose="020F0502020204030204" pitchFamily="34" charset="0"/>
                <a:ea typeface="Times New Roman" panose="02020603050405020304" pitchFamily="18" charset="0"/>
                <a:cs typeface="Calibri" panose="020F0502020204030204" pitchFamily="34" charset="0"/>
              </a:rPr>
              <a:t>CATEGORICAL VALUES</a:t>
            </a:r>
            <a:br>
              <a:rPr lang="en-US" sz="3600" b="1" dirty="0">
                <a:effectLst/>
                <a:latin typeface="Calibri" panose="020F0502020204030204" pitchFamily="34" charset="0"/>
                <a:ea typeface="Times New Roman" panose="02020603050405020304" pitchFamily="18" charset="0"/>
                <a:cs typeface="Calibri" panose="020F0502020204030204" pitchFamily="34" charset="0"/>
              </a:rPr>
            </a:br>
            <a:br>
              <a:rPr lang="en-US" sz="3600" b="1" dirty="0">
                <a:effectLst/>
                <a:latin typeface="Calibri" panose="020F0502020204030204" pitchFamily="34" charset="0"/>
                <a:ea typeface="Times New Roman" panose="02020603050405020304" pitchFamily="18" charset="0"/>
                <a:cs typeface="Calibri" panose="020F0502020204030204" pitchFamily="34" charset="0"/>
              </a:rPr>
            </a:br>
            <a:endParaRPr lang="en-GB" sz="3600" dirty="0"/>
          </a:p>
        </p:txBody>
      </p:sp>
      <p:sp>
        <p:nvSpPr>
          <p:cNvPr id="3" name="Content Placeholder 2">
            <a:extLst>
              <a:ext uri="{FF2B5EF4-FFF2-40B4-BE49-F238E27FC236}">
                <a16:creationId xmlns:a16="http://schemas.microsoft.com/office/drawing/2014/main" id="{2D6AE169-238B-EE91-EFEA-952E8A6C444D}"/>
              </a:ext>
            </a:extLst>
          </p:cNvPr>
          <p:cNvSpPr>
            <a:spLocks noGrp="1"/>
          </p:cNvSpPr>
          <p:nvPr>
            <p:ph idx="1"/>
          </p:nvPr>
        </p:nvSpPr>
        <p:spPr>
          <a:xfrm>
            <a:off x="838200" y="1183813"/>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job and number of categories are 12</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a:p>
            <a:pPr marL="0" indent="0">
              <a:buNone/>
            </a:pPr>
            <a:br>
              <a:rPr lang="en-US" sz="2800" dirty="0">
                <a:effectLst/>
                <a:latin typeface="Calibri" panose="020F0502020204030204" pitchFamily="34" charset="0"/>
                <a:ea typeface="Calibri" panose="020F0502020204030204" pitchFamily="34" charset="0"/>
                <a:cs typeface="Calibri" panose="020F0502020204030204" pitchFamily="34" charset="0"/>
              </a:rPr>
            </a:br>
            <a:endParaRPr lang="en-GB" dirty="0"/>
          </a:p>
        </p:txBody>
      </p:sp>
      <p:pic>
        <p:nvPicPr>
          <p:cNvPr id="5" name="Content Placeholder 4">
            <a:extLst>
              <a:ext uri="{FF2B5EF4-FFF2-40B4-BE49-F238E27FC236}">
                <a16:creationId xmlns:a16="http://schemas.microsoft.com/office/drawing/2014/main" id="{734F717D-134F-95AE-14D9-6B9917AB01C6}"/>
              </a:ext>
            </a:extLst>
          </p:cNvPr>
          <p:cNvPicPr>
            <a:picLocks noChangeAspect="1"/>
          </p:cNvPicPr>
          <p:nvPr/>
        </p:nvPicPr>
        <p:blipFill>
          <a:blip r:embed="rId2"/>
          <a:stretch>
            <a:fillRect/>
          </a:stretch>
        </p:blipFill>
        <p:spPr>
          <a:xfrm>
            <a:off x="1659575" y="2244937"/>
            <a:ext cx="8872849" cy="3952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3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A3FFE-6377-36D3-F178-0FC64A4EA737}"/>
              </a:ext>
            </a:extLst>
          </p:cNvPr>
          <p:cNvSpPr>
            <a:spLocks noGrp="1"/>
          </p:cNvSpPr>
          <p:nvPr>
            <p:ph idx="1"/>
          </p:nvPr>
        </p:nvSpPr>
        <p:spPr>
          <a:xfrm>
            <a:off x="273995" y="677760"/>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marital and number of categories are 3</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p:txBody>
      </p:sp>
      <p:pic>
        <p:nvPicPr>
          <p:cNvPr id="2" name="Content Placeholder 4">
            <a:extLst>
              <a:ext uri="{FF2B5EF4-FFF2-40B4-BE49-F238E27FC236}">
                <a16:creationId xmlns:a16="http://schemas.microsoft.com/office/drawing/2014/main" id="{A7E89C8A-3B3F-F3F4-5CCF-E7E57BEB5BFB}"/>
              </a:ext>
            </a:extLst>
          </p:cNvPr>
          <p:cNvPicPr>
            <a:picLocks noChangeAspect="1"/>
          </p:cNvPicPr>
          <p:nvPr/>
        </p:nvPicPr>
        <p:blipFill>
          <a:blip r:embed="rId2"/>
          <a:stretch>
            <a:fillRect/>
          </a:stretch>
        </p:blipFill>
        <p:spPr>
          <a:xfrm>
            <a:off x="838200" y="1877439"/>
            <a:ext cx="10515600" cy="40016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731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3101D-BF32-CD8B-DFE6-3CD801EAC34C}"/>
              </a:ext>
            </a:extLst>
          </p:cNvPr>
          <p:cNvSpPr>
            <a:spLocks noGrp="1"/>
          </p:cNvSpPr>
          <p:nvPr>
            <p:ph idx="1"/>
          </p:nvPr>
        </p:nvSpPr>
        <p:spPr>
          <a:xfrm>
            <a:off x="235085" y="561030"/>
            <a:ext cx="10515600" cy="4351338"/>
          </a:xfrm>
        </p:spPr>
        <p:txBody>
          <a:bodyPr/>
          <a:lstStyle/>
          <a:p>
            <a:r>
              <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feature is education and number of categories are 4</a:t>
            </a:r>
          </a:p>
          <a:p>
            <a:r>
              <a:rPr lang="en-US" sz="28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Count-plot for the yes’s &amp; no’s of each category : </a:t>
            </a:r>
          </a:p>
          <a:p>
            <a:pPr marL="0" indent="0">
              <a:buNone/>
            </a:pPr>
            <a:endParaRPr lang="en-US" sz="2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pic>
        <p:nvPicPr>
          <p:cNvPr id="2" name="Content Placeholder 3">
            <a:extLst>
              <a:ext uri="{FF2B5EF4-FFF2-40B4-BE49-F238E27FC236}">
                <a16:creationId xmlns:a16="http://schemas.microsoft.com/office/drawing/2014/main" id="{BEE24F44-1D70-3CF3-562D-FAA807005DBD}"/>
              </a:ext>
            </a:extLst>
          </p:cNvPr>
          <p:cNvPicPr>
            <a:picLocks noChangeAspect="1"/>
          </p:cNvPicPr>
          <p:nvPr/>
        </p:nvPicPr>
        <p:blipFill>
          <a:blip r:embed="rId2"/>
          <a:stretch>
            <a:fillRect/>
          </a:stretch>
        </p:blipFill>
        <p:spPr>
          <a:xfrm>
            <a:off x="581501" y="1824933"/>
            <a:ext cx="11028998" cy="3848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611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789</Words>
  <Application>Microsoft Office PowerPoint</Application>
  <PresentationFormat>Widescreen</PresentationFormat>
  <Paragraphs>109</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Lucida Calligraphy</vt:lpstr>
      <vt:lpstr>Roboto</vt:lpstr>
      <vt:lpstr>Times New Roman</vt:lpstr>
      <vt:lpstr>Office Theme</vt:lpstr>
      <vt:lpstr>Bank Marketing Dataset Team Project</vt:lpstr>
      <vt:lpstr>Table of contents</vt:lpstr>
      <vt:lpstr>Problem Statement </vt:lpstr>
      <vt:lpstr>Business Question </vt:lpstr>
      <vt:lpstr>Information About The Data</vt:lpstr>
      <vt:lpstr>EDA And Visualization</vt:lpstr>
      <vt:lpstr>CATEGORICAL 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Remove null values and duplicates </vt:lpstr>
      <vt:lpstr>Correlation Analysis ( Heat Map ) </vt:lpstr>
      <vt:lpstr>Encoding</vt:lpstr>
      <vt:lpstr>Normalization</vt:lpstr>
      <vt:lpstr>Feature Selection</vt:lpstr>
      <vt:lpstr>PowerPoint Presentation</vt:lpstr>
      <vt:lpstr>Splitting The Data</vt:lpstr>
      <vt:lpstr>Oversampling</vt:lpstr>
      <vt:lpstr>Modelling</vt:lpstr>
      <vt:lpstr> </vt:lpstr>
      <vt:lpstr>Deployment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Sayed A. Omar</dc:creator>
  <cp:lastModifiedBy>Sherif Ahmed Naiem Mohamed Mostafa 18P6546</cp:lastModifiedBy>
  <cp:revision>74</cp:revision>
  <dcterms:created xsi:type="dcterms:W3CDTF">2022-07-14T12:38:44Z</dcterms:created>
  <dcterms:modified xsi:type="dcterms:W3CDTF">2022-09-03T23:07:19Z</dcterms:modified>
</cp:coreProperties>
</file>