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859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100" y="1122363"/>
            <a:ext cx="13944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602038"/>
            <a:ext cx="13944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6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5472" y="365125"/>
            <a:ext cx="40090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255" y="365125"/>
            <a:ext cx="117948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9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1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1" y="1709739"/>
            <a:ext cx="160362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571" y="4589464"/>
            <a:ext cx="160362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8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25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260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365126"/>
            <a:ext cx="160362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8" y="1681163"/>
            <a:ext cx="78656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8" y="2505075"/>
            <a:ext cx="786562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2605" y="1681163"/>
            <a:ext cx="79043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2605" y="2505075"/>
            <a:ext cx="790436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6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7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9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62" y="987426"/>
            <a:ext cx="94126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1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4362" y="987426"/>
            <a:ext cx="94126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5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255" y="365126"/>
            <a:ext cx="16036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255" y="1825625"/>
            <a:ext cx="160362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25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F1E0-5D9A-461D-B9FA-2358B0F765B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8865" y="6356351"/>
            <a:ext cx="6275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3116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0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35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60A310C5-0933-4CB1-9BC8-EEB3C67AA338}"/>
              </a:ext>
            </a:extLst>
          </p:cNvPr>
          <p:cNvSpPr/>
          <p:nvPr/>
        </p:nvSpPr>
        <p:spPr>
          <a:xfrm>
            <a:off x="13045951" y="156801"/>
            <a:ext cx="4187275" cy="58491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8E11A2-F567-4DDC-823D-85A4D2954711}"/>
              </a:ext>
            </a:extLst>
          </p:cNvPr>
          <p:cNvSpPr/>
          <p:nvPr/>
        </p:nvSpPr>
        <p:spPr>
          <a:xfrm>
            <a:off x="365444" y="147859"/>
            <a:ext cx="2244984" cy="58491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C5359-697E-4C33-AC60-F7D41D178309}"/>
              </a:ext>
            </a:extLst>
          </p:cNvPr>
          <p:cNvSpPr/>
          <p:nvPr/>
        </p:nvSpPr>
        <p:spPr>
          <a:xfrm>
            <a:off x="888188" y="872706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FCAD4-3C4F-4799-A3F4-0B5520541A6D}"/>
              </a:ext>
            </a:extLst>
          </p:cNvPr>
          <p:cNvSpPr/>
          <p:nvPr/>
        </p:nvSpPr>
        <p:spPr>
          <a:xfrm>
            <a:off x="888188" y="2063331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Prop.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57855-811C-4135-96C2-6ACE4478BAA2}"/>
              </a:ext>
            </a:extLst>
          </p:cNvPr>
          <p:cNvSpPr/>
          <p:nvPr/>
        </p:nvSpPr>
        <p:spPr>
          <a:xfrm>
            <a:off x="888188" y="3253956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Prop.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99636-92CA-4CC2-813F-F38DEE903D77}"/>
              </a:ext>
            </a:extLst>
          </p:cNvPr>
          <p:cNvSpPr/>
          <p:nvPr/>
        </p:nvSpPr>
        <p:spPr>
          <a:xfrm>
            <a:off x="888188" y="4416007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16D341-6355-48AC-A002-BBAD6F0D1E70}"/>
              </a:ext>
            </a:extLst>
          </p:cNvPr>
          <p:cNvSpPr/>
          <p:nvPr/>
        </p:nvSpPr>
        <p:spPr>
          <a:xfrm>
            <a:off x="3888027" y="147859"/>
            <a:ext cx="8569189" cy="58491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80318-1DFE-44D5-87E9-99D23805F312}"/>
              </a:ext>
            </a:extLst>
          </p:cNvPr>
          <p:cNvSpPr txBox="1"/>
          <p:nvPr/>
        </p:nvSpPr>
        <p:spPr>
          <a:xfrm>
            <a:off x="710191" y="6058531"/>
            <a:ext cx="1514475" cy="578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</a:t>
            </a:r>
          </a:p>
          <a:p>
            <a:pPr algn="ctr"/>
            <a:r>
              <a:rPr lang="en-US" sz="1400" b="1" dirty="0"/>
              <a:t>(Flat Files)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6D37D-F761-4857-971B-49C579454D5B}"/>
              </a:ext>
            </a:extLst>
          </p:cNvPr>
          <p:cNvSpPr txBox="1"/>
          <p:nvPr/>
        </p:nvSpPr>
        <p:spPr>
          <a:xfrm>
            <a:off x="7190322" y="6116293"/>
            <a:ext cx="20730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Staging Area</a:t>
            </a:r>
          </a:p>
          <a:p>
            <a:r>
              <a:rPr lang="en-US" dirty="0"/>
              <a:t>Processing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557A52-81CA-4E52-B230-D63DBF8852EB}"/>
              </a:ext>
            </a:extLst>
          </p:cNvPr>
          <p:cNvCxnSpPr/>
          <p:nvPr/>
        </p:nvCxnSpPr>
        <p:spPr>
          <a:xfrm>
            <a:off x="2340064" y="2474274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5C71FE-344C-4B2E-B2A7-54A8401CF04A}"/>
              </a:ext>
            </a:extLst>
          </p:cNvPr>
          <p:cNvCxnSpPr/>
          <p:nvPr/>
        </p:nvCxnSpPr>
        <p:spPr>
          <a:xfrm>
            <a:off x="2406739" y="4788849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5FCD42-4747-48A7-BAC0-F6C381CDB464}"/>
              </a:ext>
            </a:extLst>
          </p:cNvPr>
          <p:cNvSpPr txBox="1"/>
          <p:nvPr/>
        </p:nvSpPr>
        <p:spPr>
          <a:xfrm>
            <a:off x="2692489" y="972213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Streaming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Pyspark</a:t>
            </a:r>
            <a:r>
              <a:rPr lang="en-US" sz="16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835F3C-3AD7-42F4-AF9E-01877679A4F5}"/>
              </a:ext>
            </a:extLst>
          </p:cNvPr>
          <p:cNvSpPr txBox="1"/>
          <p:nvPr/>
        </p:nvSpPr>
        <p:spPr>
          <a:xfrm>
            <a:off x="2692490" y="2192428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Batch*</a:t>
            </a:r>
          </a:p>
          <a:p>
            <a:pPr algn="ctr"/>
            <a:r>
              <a:rPr lang="en-US" sz="1600" dirty="0"/>
              <a:t>(Pandas)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5149FC-FF84-4A98-A111-F15F7DC05275}"/>
              </a:ext>
            </a:extLst>
          </p:cNvPr>
          <p:cNvSpPr txBox="1"/>
          <p:nvPr/>
        </p:nvSpPr>
        <p:spPr>
          <a:xfrm>
            <a:off x="2702017" y="3236277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Batch*</a:t>
            </a:r>
          </a:p>
          <a:p>
            <a:pPr algn="ctr"/>
            <a:r>
              <a:rPr lang="en-US" sz="1600" dirty="0"/>
              <a:t>(Pandas)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B10D8-A78C-46DE-A162-B9B7A00995EB}"/>
              </a:ext>
            </a:extLst>
          </p:cNvPr>
          <p:cNvSpPr txBox="1"/>
          <p:nvPr/>
        </p:nvSpPr>
        <p:spPr>
          <a:xfrm>
            <a:off x="2662963" y="4459227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Batch</a:t>
            </a:r>
          </a:p>
          <a:p>
            <a:pPr algn="ctr"/>
            <a:r>
              <a:rPr lang="en-US" sz="1600" dirty="0"/>
              <a:t>(Pandas)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940CA2-4E3A-4C3D-9E33-DF85637EA831}"/>
              </a:ext>
            </a:extLst>
          </p:cNvPr>
          <p:cNvSpPr/>
          <p:nvPr/>
        </p:nvSpPr>
        <p:spPr>
          <a:xfrm>
            <a:off x="13506461" y="551721"/>
            <a:ext cx="1419223" cy="64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5ABD6D-23E7-48CF-A82B-8C7AFD7247F4}"/>
              </a:ext>
            </a:extLst>
          </p:cNvPr>
          <p:cNvSpPr/>
          <p:nvPr/>
        </p:nvSpPr>
        <p:spPr>
          <a:xfrm>
            <a:off x="13506461" y="1589946"/>
            <a:ext cx="1419223" cy="64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Transactions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AF08860-FE80-427E-BA52-4FB250C5634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1668135" y="1485171"/>
            <a:ext cx="1838325" cy="425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91C7574-ACE3-40A3-979A-9E2210A1BF73}"/>
              </a:ext>
            </a:extLst>
          </p:cNvPr>
          <p:cNvCxnSpPr>
            <a:cxnSpLocks/>
          </p:cNvCxnSpPr>
          <p:nvPr/>
        </p:nvCxnSpPr>
        <p:spPr>
          <a:xfrm flipV="1">
            <a:off x="11668135" y="756974"/>
            <a:ext cx="1838325" cy="425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61CD89F-4915-43C2-AF95-91BB5E5D01F2}"/>
              </a:ext>
            </a:extLst>
          </p:cNvPr>
          <p:cNvSpPr/>
          <p:nvPr/>
        </p:nvSpPr>
        <p:spPr>
          <a:xfrm>
            <a:off x="13463597" y="2612916"/>
            <a:ext cx="1514475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 Prop. All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A187DF-D26B-4313-8A0A-EF7DA3AA153B}"/>
              </a:ext>
            </a:extLst>
          </p:cNvPr>
          <p:cNvCxnSpPr/>
          <p:nvPr/>
        </p:nvCxnSpPr>
        <p:spPr>
          <a:xfrm>
            <a:off x="10648054" y="2996758"/>
            <a:ext cx="2651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BE80D21-023E-457B-B3C6-8FB8D1891AE5}"/>
              </a:ext>
            </a:extLst>
          </p:cNvPr>
          <p:cNvSpPr/>
          <p:nvPr/>
        </p:nvSpPr>
        <p:spPr>
          <a:xfrm>
            <a:off x="13411207" y="4797847"/>
            <a:ext cx="1514475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Categories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B90FDE-1992-4732-B3E6-8B0C1ADC2F73}"/>
              </a:ext>
            </a:extLst>
          </p:cNvPr>
          <p:cNvCxnSpPr/>
          <p:nvPr/>
        </p:nvCxnSpPr>
        <p:spPr>
          <a:xfrm>
            <a:off x="11765286" y="5264572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E0D32B-54A8-41C2-9597-36008E8F162B}"/>
              </a:ext>
            </a:extLst>
          </p:cNvPr>
          <p:cNvSpPr/>
          <p:nvPr/>
        </p:nvSpPr>
        <p:spPr>
          <a:xfrm>
            <a:off x="4273529" y="1096946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649F81-0AEB-486F-B26F-F04B07CE23EE}"/>
              </a:ext>
            </a:extLst>
          </p:cNvPr>
          <p:cNvCxnSpPr/>
          <p:nvPr/>
        </p:nvCxnSpPr>
        <p:spPr>
          <a:xfrm>
            <a:off x="2406739" y="3569649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8B38893-1435-4275-A6B3-35DEA5748E07}"/>
              </a:ext>
            </a:extLst>
          </p:cNvPr>
          <p:cNvSpPr/>
          <p:nvPr/>
        </p:nvSpPr>
        <p:spPr>
          <a:xfrm>
            <a:off x="4259245" y="2309485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Aggregation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BB684A-8D74-4D65-A5A5-6E9D54483523}"/>
              </a:ext>
            </a:extLst>
          </p:cNvPr>
          <p:cNvSpPr/>
          <p:nvPr/>
        </p:nvSpPr>
        <p:spPr>
          <a:xfrm>
            <a:off x="4273530" y="3430106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Aggregation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3B32CB9-656D-41C2-AC07-C2BC6EB099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96452" y="2632852"/>
            <a:ext cx="457200" cy="274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EC88A85-4FED-4DD5-B21C-D4701BB9A857}"/>
              </a:ext>
            </a:extLst>
          </p:cNvPr>
          <p:cNvSpPr/>
          <p:nvPr/>
        </p:nvSpPr>
        <p:spPr>
          <a:xfrm>
            <a:off x="5218414" y="2859068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Merge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86A9D3-8488-426F-B0E5-11A6478D49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72416" y="3084110"/>
            <a:ext cx="365282" cy="326710"/>
          </a:xfrm>
          <a:prstGeom prst="bentConnector3">
            <a:avLst>
              <a:gd name="adj1" fmla="val 96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B74813-86C3-4F6A-B6EF-294C77C75E18}"/>
              </a:ext>
            </a:extLst>
          </p:cNvPr>
          <p:cNvCxnSpPr/>
          <p:nvPr/>
        </p:nvCxnSpPr>
        <p:spPr>
          <a:xfrm>
            <a:off x="6256387" y="2998612"/>
            <a:ext cx="914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F2BBCA8-0109-4F03-B7A2-4894A8D84E04}"/>
              </a:ext>
            </a:extLst>
          </p:cNvPr>
          <p:cNvSpPr/>
          <p:nvPr/>
        </p:nvSpPr>
        <p:spPr>
          <a:xfrm>
            <a:off x="7254677" y="2859068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Aggregation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DA8D9A-0904-409D-A23E-EE0D50E2BB79}"/>
              </a:ext>
            </a:extLst>
          </p:cNvPr>
          <p:cNvCxnSpPr/>
          <p:nvPr/>
        </p:nvCxnSpPr>
        <p:spPr>
          <a:xfrm>
            <a:off x="8447528" y="2996758"/>
            <a:ext cx="10058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2D23684-187C-439F-8762-91A9AFC9EBAB}"/>
              </a:ext>
            </a:extLst>
          </p:cNvPr>
          <p:cNvSpPr/>
          <p:nvPr/>
        </p:nvSpPr>
        <p:spPr>
          <a:xfrm>
            <a:off x="9550081" y="2846955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Reshape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0F47E2-8628-47A9-AB6A-5F604505DB3F}"/>
              </a:ext>
            </a:extLst>
          </p:cNvPr>
          <p:cNvSpPr/>
          <p:nvPr/>
        </p:nvSpPr>
        <p:spPr>
          <a:xfrm>
            <a:off x="888187" y="855025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12535F-0118-4A95-AF56-47CDB4602817}"/>
              </a:ext>
            </a:extLst>
          </p:cNvPr>
          <p:cNvSpPr/>
          <p:nvPr/>
        </p:nvSpPr>
        <p:spPr>
          <a:xfrm>
            <a:off x="888187" y="2045650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 Prop. 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490AC11-B31D-4386-8B4E-C2FDD1F81316}"/>
              </a:ext>
            </a:extLst>
          </p:cNvPr>
          <p:cNvSpPr/>
          <p:nvPr/>
        </p:nvSpPr>
        <p:spPr>
          <a:xfrm>
            <a:off x="888187" y="3236275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 Prop. 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99EA0A-EE21-4252-B229-AA8D801ABEB3}"/>
              </a:ext>
            </a:extLst>
          </p:cNvPr>
          <p:cNvSpPr/>
          <p:nvPr/>
        </p:nvSpPr>
        <p:spPr>
          <a:xfrm>
            <a:off x="888187" y="4398325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Categories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1EE472-9C09-477E-B167-5FA99DEC9DBC}"/>
              </a:ext>
            </a:extLst>
          </p:cNvPr>
          <p:cNvSpPr/>
          <p:nvPr/>
        </p:nvSpPr>
        <p:spPr>
          <a:xfrm>
            <a:off x="13506460" y="534040"/>
            <a:ext cx="1419223" cy="64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F8ACB0-6613-4060-8916-5CCB677F26C6}"/>
              </a:ext>
            </a:extLst>
          </p:cNvPr>
          <p:cNvCxnSpPr/>
          <p:nvPr/>
        </p:nvCxnSpPr>
        <p:spPr>
          <a:xfrm>
            <a:off x="2401974" y="1264599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97F60C4-F74F-4941-8AAD-E017E4F60BCC}"/>
              </a:ext>
            </a:extLst>
          </p:cNvPr>
          <p:cNvSpPr txBox="1"/>
          <p:nvPr/>
        </p:nvSpPr>
        <p:spPr>
          <a:xfrm rot="16200000">
            <a:off x="1256375" y="2709304"/>
            <a:ext cx="50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….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37118E-5EC4-412F-A199-3D649CFD7701}"/>
              </a:ext>
            </a:extLst>
          </p:cNvPr>
          <p:cNvSpPr txBox="1"/>
          <p:nvPr/>
        </p:nvSpPr>
        <p:spPr>
          <a:xfrm>
            <a:off x="14103068" y="6114193"/>
            <a:ext cx="20730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Loading Area</a:t>
            </a:r>
          </a:p>
          <a:p>
            <a:r>
              <a:rPr lang="en-US" dirty="0"/>
              <a:t>(DWH)</a:t>
            </a:r>
          </a:p>
        </p:txBody>
      </p:sp>
    </p:spTree>
    <p:extLst>
      <p:ext uri="{BB962C8B-B14F-4D97-AF65-F5344CB8AC3E}">
        <p14:creationId xmlns:p14="http://schemas.microsoft.com/office/powerpoint/2010/main" val="197697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0A310C5-0933-4CB1-9BC8-EEB3C67AA338}"/>
              </a:ext>
            </a:extLst>
          </p:cNvPr>
          <p:cNvSpPr/>
          <p:nvPr/>
        </p:nvSpPr>
        <p:spPr>
          <a:xfrm>
            <a:off x="15041218" y="156801"/>
            <a:ext cx="3130158" cy="5424602"/>
          </a:xfrm>
          <a:prstGeom prst="round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8E11A2-F567-4DDC-823D-85A4D2954711}"/>
              </a:ext>
            </a:extLst>
          </p:cNvPr>
          <p:cNvSpPr/>
          <p:nvPr/>
        </p:nvSpPr>
        <p:spPr>
          <a:xfrm>
            <a:off x="365444" y="147859"/>
            <a:ext cx="2244984" cy="542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C5359-697E-4C33-AC60-F7D41D178309}"/>
              </a:ext>
            </a:extLst>
          </p:cNvPr>
          <p:cNvSpPr/>
          <p:nvPr/>
        </p:nvSpPr>
        <p:spPr>
          <a:xfrm>
            <a:off x="888188" y="872706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FCAD4-3C4F-4799-A3F4-0B5520541A6D}"/>
              </a:ext>
            </a:extLst>
          </p:cNvPr>
          <p:cNvSpPr/>
          <p:nvPr/>
        </p:nvSpPr>
        <p:spPr>
          <a:xfrm>
            <a:off x="888188" y="2063331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Prop.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57855-811C-4135-96C2-6ACE4478BAA2}"/>
              </a:ext>
            </a:extLst>
          </p:cNvPr>
          <p:cNvSpPr/>
          <p:nvPr/>
        </p:nvSpPr>
        <p:spPr>
          <a:xfrm>
            <a:off x="888188" y="3253956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Prop.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99636-92CA-4CC2-813F-F38DEE903D77}"/>
              </a:ext>
            </a:extLst>
          </p:cNvPr>
          <p:cNvSpPr/>
          <p:nvPr/>
        </p:nvSpPr>
        <p:spPr>
          <a:xfrm>
            <a:off x="888188" y="4416007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16D341-6355-48AC-A002-BBAD6F0D1E70}"/>
              </a:ext>
            </a:extLst>
          </p:cNvPr>
          <p:cNvSpPr/>
          <p:nvPr/>
        </p:nvSpPr>
        <p:spPr>
          <a:xfrm>
            <a:off x="3888027" y="147859"/>
            <a:ext cx="10883036" cy="542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80318-1DFE-44D5-87E9-99D23805F312}"/>
              </a:ext>
            </a:extLst>
          </p:cNvPr>
          <p:cNvSpPr txBox="1"/>
          <p:nvPr/>
        </p:nvSpPr>
        <p:spPr>
          <a:xfrm>
            <a:off x="710191" y="5737898"/>
            <a:ext cx="1514475" cy="578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</a:t>
            </a:r>
          </a:p>
          <a:p>
            <a:pPr algn="ctr"/>
            <a:r>
              <a:rPr lang="en-US" sz="1400" b="1" dirty="0"/>
              <a:t>(Flat Files)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6D37D-F761-4857-971B-49C579454D5B}"/>
              </a:ext>
            </a:extLst>
          </p:cNvPr>
          <p:cNvSpPr txBox="1"/>
          <p:nvPr/>
        </p:nvSpPr>
        <p:spPr>
          <a:xfrm>
            <a:off x="7190322" y="5795660"/>
            <a:ext cx="20730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Staging Area</a:t>
            </a:r>
          </a:p>
          <a:p>
            <a:r>
              <a:rPr lang="en-US" dirty="0"/>
              <a:t>Processing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557A52-81CA-4E52-B230-D63DBF8852EB}"/>
              </a:ext>
            </a:extLst>
          </p:cNvPr>
          <p:cNvCxnSpPr/>
          <p:nvPr/>
        </p:nvCxnSpPr>
        <p:spPr>
          <a:xfrm>
            <a:off x="2340064" y="2474274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5C71FE-344C-4B2E-B2A7-54A8401CF04A}"/>
              </a:ext>
            </a:extLst>
          </p:cNvPr>
          <p:cNvCxnSpPr/>
          <p:nvPr/>
        </p:nvCxnSpPr>
        <p:spPr>
          <a:xfrm>
            <a:off x="2406739" y="4788849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5FCD42-4747-48A7-BAC0-F6C381CDB464}"/>
              </a:ext>
            </a:extLst>
          </p:cNvPr>
          <p:cNvSpPr txBox="1"/>
          <p:nvPr/>
        </p:nvSpPr>
        <p:spPr>
          <a:xfrm>
            <a:off x="2692489" y="972213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Streaming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Pyspark</a:t>
            </a:r>
            <a:r>
              <a:rPr lang="en-US" sz="16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835F3C-3AD7-42F4-AF9E-01877679A4F5}"/>
              </a:ext>
            </a:extLst>
          </p:cNvPr>
          <p:cNvSpPr txBox="1"/>
          <p:nvPr/>
        </p:nvSpPr>
        <p:spPr>
          <a:xfrm>
            <a:off x="2692489" y="2192429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Batch</a:t>
            </a:r>
            <a:r>
              <a:rPr lang="en-US" sz="1600" dirty="0">
                <a:solidFill>
                  <a:srgbClr val="FF0000"/>
                </a:solidFill>
              </a:rPr>
              <a:t>*</a:t>
            </a:r>
          </a:p>
          <a:p>
            <a:pPr algn="ctr"/>
            <a:r>
              <a:rPr lang="en-US" sz="1600" dirty="0"/>
              <a:t>(Pandas)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5149FC-FF84-4A98-A111-F15F7DC05275}"/>
              </a:ext>
            </a:extLst>
          </p:cNvPr>
          <p:cNvSpPr txBox="1"/>
          <p:nvPr/>
        </p:nvSpPr>
        <p:spPr>
          <a:xfrm>
            <a:off x="2702017" y="3236277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Batch</a:t>
            </a:r>
            <a:r>
              <a:rPr lang="en-US" sz="1600" dirty="0">
                <a:solidFill>
                  <a:srgbClr val="FF0000"/>
                </a:solidFill>
              </a:rPr>
              <a:t>*</a:t>
            </a:r>
          </a:p>
          <a:p>
            <a:pPr algn="ctr"/>
            <a:r>
              <a:rPr lang="en-US" sz="1600" dirty="0"/>
              <a:t>(Pandas)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B10D8-A78C-46DE-A162-B9B7A00995EB}"/>
              </a:ext>
            </a:extLst>
          </p:cNvPr>
          <p:cNvSpPr txBox="1"/>
          <p:nvPr/>
        </p:nvSpPr>
        <p:spPr>
          <a:xfrm>
            <a:off x="2662963" y="4459227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Batch</a:t>
            </a:r>
            <a:r>
              <a:rPr lang="en-US" sz="1600" dirty="0">
                <a:solidFill>
                  <a:schemeClr val="accent5"/>
                </a:solidFill>
              </a:rPr>
              <a:t>*</a:t>
            </a:r>
          </a:p>
          <a:p>
            <a:pPr algn="ctr"/>
            <a:r>
              <a:rPr lang="en-US" sz="1600" dirty="0"/>
              <a:t>(Pandas)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5ABD6D-23E7-48CF-A82B-8C7AFD7247F4}"/>
              </a:ext>
            </a:extLst>
          </p:cNvPr>
          <p:cNvSpPr/>
          <p:nvPr/>
        </p:nvSpPr>
        <p:spPr>
          <a:xfrm>
            <a:off x="16190284" y="1589946"/>
            <a:ext cx="1419223" cy="64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Transactions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AF08860-FE80-427E-BA52-4FB250C5634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4351958" y="1485171"/>
            <a:ext cx="1838325" cy="425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91C7574-ACE3-40A3-979A-9E2210A1BF73}"/>
              </a:ext>
            </a:extLst>
          </p:cNvPr>
          <p:cNvCxnSpPr>
            <a:cxnSpLocks/>
          </p:cNvCxnSpPr>
          <p:nvPr/>
        </p:nvCxnSpPr>
        <p:spPr>
          <a:xfrm flipV="1">
            <a:off x="14351961" y="756974"/>
            <a:ext cx="1838325" cy="425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61CD89F-4915-43C2-AF95-91BB5E5D01F2}"/>
              </a:ext>
            </a:extLst>
          </p:cNvPr>
          <p:cNvSpPr/>
          <p:nvPr/>
        </p:nvSpPr>
        <p:spPr>
          <a:xfrm>
            <a:off x="16147420" y="2612916"/>
            <a:ext cx="1514475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 Prop. All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A187DF-D26B-4313-8A0A-EF7DA3AA153B}"/>
              </a:ext>
            </a:extLst>
          </p:cNvPr>
          <p:cNvCxnSpPr/>
          <p:nvPr/>
        </p:nvCxnSpPr>
        <p:spPr>
          <a:xfrm>
            <a:off x="13453952" y="2996758"/>
            <a:ext cx="2651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BE80D21-023E-457B-B3C6-8FB8D1891AE5}"/>
              </a:ext>
            </a:extLst>
          </p:cNvPr>
          <p:cNvSpPr/>
          <p:nvPr/>
        </p:nvSpPr>
        <p:spPr>
          <a:xfrm>
            <a:off x="16118780" y="4334709"/>
            <a:ext cx="1514475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Categories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B90FDE-1992-4732-B3E6-8B0C1ADC2F73}"/>
              </a:ext>
            </a:extLst>
          </p:cNvPr>
          <p:cNvCxnSpPr/>
          <p:nvPr/>
        </p:nvCxnSpPr>
        <p:spPr>
          <a:xfrm>
            <a:off x="14389727" y="4801434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E0D32B-54A8-41C2-9597-36008E8F162B}"/>
              </a:ext>
            </a:extLst>
          </p:cNvPr>
          <p:cNvSpPr/>
          <p:nvPr/>
        </p:nvSpPr>
        <p:spPr>
          <a:xfrm>
            <a:off x="4273529" y="1096945"/>
            <a:ext cx="10205819" cy="421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Splitting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649F81-0AEB-486F-B26F-F04B07CE23EE}"/>
              </a:ext>
            </a:extLst>
          </p:cNvPr>
          <p:cNvCxnSpPr/>
          <p:nvPr/>
        </p:nvCxnSpPr>
        <p:spPr>
          <a:xfrm>
            <a:off x="2406739" y="3569649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8B38893-1435-4275-A6B3-35DEA5748E07}"/>
              </a:ext>
            </a:extLst>
          </p:cNvPr>
          <p:cNvSpPr/>
          <p:nvPr/>
        </p:nvSpPr>
        <p:spPr>
          <a:xfrm>
            <a:off x="4152368" y="2309484"/>
            <a:ext cx="2664069" cy="34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Sorting -&gt; Removing Duplicates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3B32CB9-656D-41C2-AC07-C2BC6EB099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96452" y="2632852"/>
            <a:ext cx="457200" cy="274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86A9D3-8488-426F-B0E5-11A6478D49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72416" y="3084110"/>
            <a:ext cx="365282" cy="326710"/>
          </a:xfrm>
          <a:prstGeom prst="bentConnector3">
            <a:avLst>
              <a:gd name="adj1" fmla="val 96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B74813-86C3-4F6A-B6EF-294C77C75E18}"/>
              </a:ext>
            </a:extLst>
          </p:cNvPr>
          <p:cNvCxnSpPr/>
          <p:nvPr/>
        </p:nvCxnSpPr>
        <p:spPr>
          <a:xfrm>
            <a:off x="5769501" y="2998612"/>
            <a:ext cx="914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DA8D9A-0904-409D-A23E-EE0D50E2BB79}"/>
              </a:ext>
            </a:extLst>
          </p:cNvPr>
          <p:cNvCxnSpPr/>
          <p:nvPr/>
        </p:nvCxnSpPr>
        <p:spPr>
          <a:xfrm>
            <a:off x="8732535" y="2996758"/>
            <a:ext cx="10058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2D23684-187C-439F-8762-91A9AFC9EBAB}"/>
              </a:ext>
            </a:extLst>
          </p:cNvPr>
          <p:cNvSpPr/>
          <p:nvPr/>
        </p:nvSpPr>
        <p:spPr>
          <a:xfrm>
            <a:off x="13395188" y="2845831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Reshape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0F47E2-8628-47A9-AB6A-5F604505DB3F}"/>
              </a:ext>
            </a:extLst>
          </p:cNvPr>
          <p:cNvSpPr/>
          <p:nvPr/>
        </p:nvSpPr>
        <p:spPr>
          <a:xfrm>
            <a:off x="888187" y="855025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12535F-0118-4A95-AF56-47CDB4602817}"/>
              </a:ext>
            </a:extLst>
          </p:cNvPr>
          <p:cNvSpPr/>
          <p:nvPr/>
        </p:nvSpPr>
        <p:spPr>
          <a:xfrm>
            <a:off x="888187" y="2045650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 Prop. 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490AC11-B31D-4386-8B4E-C2FDD1F81316}"/>
              </a:ext>
            </a:extLst>
          </p:cNvPr>
          <p:cNvSpPr/>
          <p:nvPr/>
        </p:nvSpPr>
        <p:spPr>
          <a:xfrm>
            <a:off x="888187" y="3236275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 Prop. 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99EA0A-EE21-4252-B229-AA8D801ABEB3}"/>
              </a:ext>
            </a:extLst>
          </p:cNvPr>
          <p:cNvSpPr/>
          <p:nvPr/>
        </p:nvSpPr>
        <p:spPr>
          <a:xfrm>
            <a:off x="888187" y="4398325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Categories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1EE472-9C09-477E-B167-5FA99DEC9DBC}"/>
              </a:ext>
            </a:extLst>
          </p:cNvPr>
          <p:cNvSpPr/>
          <p:nvPr/>
        </p:nvSpPr>
        <p:spPr>
          <a:xfrm>
            <a:off x="16190283" y="534040"/>
            <a:ext cx="1419223" cy="64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F8ACB0-6613-4060-8916-5CCB677F26C6}"/>
              </a:ext>
            </a:extLst>
          </p:cNvPr>
          <p:cNvCxnSpPr/>
          <p:nvPr/>
        </p:nvCxnSpPr>
        <p:spPr>
          <a:xfrm>
            <a:off x="2401974" y="1264599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97F60C4-F74F-4941-8AAD-E017E4F60BCC}"/>
              </a:ext>
            </a:extLst>
          </p:cNvPr>
          <p:cNvSpPr txBox="1"/>
          <p:nvPr/>
        </p:nvSpPr>
        <p:spPr>
          <a:xfrm rot="16200000">
            <a:off x="1256376" y="2709304"/>
            <a:ext cx="50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….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37118E-5EC4-412F-A199-3D649CFD7701}"/>
              </a:ext>
            </a:extLst>
          </p:cNvPr>
          <p:cNvSpPr txBox="1"/>
          <p:nvPr/>
        </p:nvSpPr>
        <p:spPr>
          <a:xfrm>
            <a:off x="15041218" y="5793560"/>
            <a:ext cx="20730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Loading Area</a:t>
            </a:r>
          </a:p>
          <a:p>
            <a:r>
              <a:rPr lang="en-US" dirty="0"/>
              <a:t>(DWH)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71190F7-2CBE-4F00-8851-2FEF87391F3A}"/>
              </a:ext>
            </a:extLst>
          </p:cNvPr>
          <p:cNvSpPr/>
          <p:nvPr/>
        </p:nvSpPr>
        <p:spPr>
          <a:xfrm>
            <a:off x="4148637" y="3475185"/>
            <a:ext cx="2664069" cy="34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Sorting -&gt; Removing Duplicates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08E5E86-0250-4143-92A4-BD31A45380FA}"/>
              </a:ext>
            </a:extLst>
          </p:cNvPr>
          <p:cNvSpPr/>
          <p:nvPr/>
        </p:nvSpPr>
        <p:spPr>
          <a:xfrm>
            <a:off x="6692507" y="2817493"/>
            <a:ext cx="2664069" cy="34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Sorting -&gt; Removing Duplicates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D2A85A7-65E4-4135-9277-1B9915BD7EBD}"/>
              </a:ext>
            </a:extLst>
          </p:cNvPr>
          <p:cNvSpPr/>
          <p:nvPr/>
        </p:nvSpPr>
        <p:spPr>
          <a:xfrm>
            <a:off x="4114721" y="4612225"/>
            <a:ext cx="2664069" cy="34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DFS Traversing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B4F746-BFC0-4BAB-AA05-2A4C9A3140CE}"/>
              </a:ext>
            </a:extLst>
          </p:cNvPr>
          <p:cNvCxnSpPr/>
          <p:nvPr/>
        </p:nvCxnSpPr>
        <p:spPr>
          <a:xfrm>
            <a:off x="6794878" y="4832871"/>
            <a:ext cx="10058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D1618D8-E14D-4818-B647-D929A9082FBE}"/>
              </a:ext>
            </a:extLst>
          </p:cNvPr>
          <p:cNvSpPr/>
          <p:nvPr/>
        </p:nvSpPr>
        <p:spPr>
          <a:xfrm>
            <a:off x="7778678" y="4683068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Reshape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66888DA-089C-4650-BA57-EF7DAD1D2002}"/>
              </a:ext>
            </a:extLst>
          </p:cNvPr>
          <p:cNvCxnSpPr/>
          <p:nvPr/>
        </p:nvCxnSpPr>
        <p:spPr>
          <a:xfrm>
            <a:off x="8859663" y="4843130"/>
            <a:ext cx="10058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6C7DAF3-EAE0-47CA-A137-BBF76872B6F1}"/>
              </a:ext>
            </a:extLst>
          </p:cNvPr>
          <p:cNvSpPr/>
          <p:nvPr/>
        </p:nvSpPr>
        <p:spPr>
          <a:xfrm>
            <a:off x="10116216" y="4669053"/>
            <a:ext cx="4546264" cy="264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column/s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33D587-9194-4649-BBB4-FE2FF140D7B2}"/>
              </a:ext>
            </a:extLst>
          </p:cNvPr>
          <p:cNvSpPr txBox="1"/>
          <p:nvPr/>
        </p:nvSpPr>
        <p:spPr>
          <a:xfrm>
            <a:off x="494332" y="6498558"/>
            <a:ext cx="5548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600" dirty="0"/>
              <a:t>Batch scheduler for weekly ETL job(3am)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F39494-3696-45BD-A557-722F1470E1EB}"/>
              </a:ext>
            </a:extLst>
          </p:cNvPr>
          <p:cNvSpPr txBox="1"/>
          <p:nvPr/>
        </p:nvSpPr>
        <p:spPr>
          <a:xfrm>
            <a:off x="4779345" y="6509516"/>
            <a:ext cx="5548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*</a:t>
            </a:r>
            <a:r>
              <a:rPr lang="en-US" sz="1600" dirty="0"/>
              <a:t>Batch scheduler for on demand ETL job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4C9E45-11A0-4E55-9DC0-61CE8D35A8A8}"/>
              </a:ext>
            </a:extLst>
          </p:cNvPr>
          <p:cNvSpPr txBox="1"/>
          <p:nvPr/>
        </p:nvSpPr>
        <p:spPr>
          <a:xfrm>
            <a:off x="1292284" y="2755587"/>
            <a:ext cx="100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    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EC88A85-4FED-4DD5-B21C-D4701BB9A857}"/>
              </a:ext>
            </a:extLst>
          </p:cNvPr>
          <p:cNvSpPr/>
          <p:nvPr/>
        </p:nvSpPr>
        <p:spPr>
          <a:xfrm>
            <a:off x="5254039" y="2859068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Merge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6373203-4A7C-4CE0-AC6D-88A3943CB417}"/>
              </a:ext>
            </a:extLst>
          </p:cNvPr>
          <p:cNvSpPr/>
          <p:nvPr/>
        </p:nvSpPr>
        <p:spPr>
          <a:xfrm>
            <a:off x="9738375" y="2824915"/>
            <a:ext cx="2664069" cy="34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De-hashing -&gt; Text Processing</a:t>
            </a:r>
          </a:p>
          <a:p>
            <a:r>
              <a:rPr lang="en-US" sz="1050" dirty="0"/>
              <a:t>   </a:t>
            </a:r>
            <a:r>
              <a:rPr lang="en-US" sz="105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(if algo is available)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C557E0-DCCD-40C7-9E22-E9B1D6990872}"/>
              </a:ext>
            </a:extLst>
          </p:cNvPr>
          <p:cNvCxnSpPr/>
          <p:nvPr/>
        </p:nvCxnSpPr>
        <p:spPr>
          <a:xfrm>
            <a:off x="12389348" y="3031395"/>
            <a:ext cx="10058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57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179</Words>
  <Application>Microsoft Office PowerPoint</Application>
  <PresentationFormat>Custom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Embarak Ebeed Hamed, Sherif (HCS)</dc:creator>
  <cp:lastModifiedBy>Embarak Ebeed Hamed, Sherif (HCS)</cp:lastModifiedBy>
  <cp:revision>16</cp:revision>
  <dcterms:created xsi:type="dcterms:W3CDTF">2022-06-10T15:45:08Z</dcterms:created>
  <dcterms:modified xsi:type="dcterms:W3CDTF">2022-06-12T06:51:22Z</dcterms:modified>
</cp:coreProperties>
</file>