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11887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604" y="-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197187"/>
            <a:ext cx="8915400" cy="2546773"/>
          </a:xfrm>
        </p:spPr>
        <p:txBody>
          <a:bodyPr anchor="b"/>
          <a:lstStyle>
            <a:lvl1pPr algn="ctr"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42174"/>
            <a:ext cx="8915400" cy="1766146"/>
          </a:xfrm>
        </p:spPr>
        <p:txBody>
          <a:bodyPr/>
          <a:lstStyle>
            <a:lvl1pPr marL="0" indent="0" algn="ctr">
              <a:buNone/>
              <a:defRPr sz="2340"/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EEB4-B278-479C-BBA0-380B65A6B4D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6C1-50A2-4891-8E50-EE656346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1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EEB4-B278-479C-BBA0-380B65A6B4D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6C1-50A2-4891-8E50-EE656346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0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89467"/>
            <a:ext cx="2563178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89467"/>
            <a:ext cx="7540943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EEB4-B278-479C-BBA0-380B65A6B4D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6C1-50A2-4891-8E50-EE656346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2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EEB4-B278-479C-BBA0-380B65A6B4D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6C1-50A2-4891-8E50-EE656346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7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823721"/>
            <a:ext cx="10252710" cy="3042919"/>
          </a:xfrm>
        </p:spPr>
        <p:txBody>
          <a:bodyPr anchor="b"/>
          <a:lstStyle>
            <a:lvl1pPr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895428"/>
            <a:ext cx="10252710" cy="1600199"/>
          </a:xfrm>
        </p:spPr>
        <p:txBody>
          <a:bodyPr/>
          <a:lstStyle>
            <a:lvl1pPr marL="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1pPr>
            <a:lvl2pPr marL="4457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EEB4-B278-479C-BBA0-380B65A6B4D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6C1-50A2-4891-8E50-EE656346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947333"/>
            <a:ext cx="50520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947333"/>
            <a:ext cx="50520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EEB4-B278-479C-BBA0-380B65A6B4D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6C1-50A2-4891-8E50-EE656346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8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89467"/>
            <a:ext cx="1025271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793241"/>
            <a:ext cx="5028842" cy="878839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672080"/>
            <a:ext cx="502884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793241"/>
            <a:ext cx="5053608" cy="878839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672080"/>
            <a:ext cx="505360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EEB4-B278-479C-BBA0-380B65A6B4D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6C1-50A2-4891-8E50-EE656346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6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EEB4-B278-479C-BBA0-380B65A6B4D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6C1-50A2-4891-8E50-EE656346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8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EEB4-B278-479C-BBA0-380B65A6B4D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6C1-50A2-4891-8E50-EE656346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87680"/>
            <a:ext cx="3833931" cy="170688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1053254"/>
            <a:ext cx="6017895" cy="5198533"/>
          </a:xfrm>
        </p:spPr>
        <p:txBody>
          <a:bodyPr/>
          <a:lstStyle>
            <a:lvl1pPr>
              <a:defRPr sz="3120"/>
            </a:lvl1pPr>
            <a:lvl2pPr>
              <a:defRPr sz="2730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194560"/>
            <a:ext cx="3833931" cy="4065694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EEB4-B278-479C-BBA0-380B65A6B4D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6C1-50A2-4891-8E50-EE656346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9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87680"/>
            <a:ext cx="3833931" cy="170688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1053254"/>
            <a:ext cx="6017895" cy="5198533"/>
          </a:xfrm>
        </p:spPr>
        <p:txBody>
          <a:bodyPr anchor="t"/>
          <a:lstStyle>
            <a:lvl1pPr marL="0" indent="0">
              <a:buNone/>
              <a:defRPr sz="3120"/>
            </a:lvl1pPr>
            <a:lvl2pPr marL="445770" indent="0">
              <a:buNone/>
              <a:defRPr sz="2730"/>
            </a:lvl2pPr>
            <a:lvl3pPr marL="891540" indent="0">
              <a:buNone/>
              <a:defRPr sz="2340"/>
            </a:lvl3pPr>
            <a:lvl4pPr marL="1337310" indent="0">
              <a:buNone/>
              <a:defRPr sz="1950"/>
            </a:lvl4pPr>
            <a:lvl5pPr marL="1783080" indent="0">
              <a:buNone/>
              <a:defRPr sz="1950"/>
            </a:lvl5pPr>
            <a:lvl6pPr marL="2228850" indent="0">
              <a:buNone/>
              <a:defRPr sz="1950"/>
            </a:lvl6pPr>
            <a:lvl7pPr marL="2674620" indent="0">
              <a:buNone/>
              <a:defRPr sz="1950"/>
            </a:lvl7pPr>
            <a:lvl8pPr marL="3120390" indent="0">
              <a:buNone/>
              <a:defRPr sz="1950"/>
            </a:lvl8pPr>
            <a:lvl9pPr marL="3566160" indent="0">
              <a:buNone/>
              <a:defRPr sz="1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194560"/>
            <a:ext cx="3833931" cy="4065694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EEB4-B278-479C-BBA0-380B65A6B4D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6C1-50A2-4891-8E50-EE656346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0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89467"/>
            <a:ext cx="1025271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947333"/>
            <a:ext cx="1025271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6780107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BEEB4-B278-479C-BBA0-380B65A6B4D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6780107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6780107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716C1-50A2-4891-8E50-EE656346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7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5251" y="1829674"/>
            <a:ext cx="1100763" cy="35112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6" name="Rectangle 5"/>
          <p:cNvSpPr/>
          <p:nvPr/>
        </p:nvSpPr>
        <p:spPr>
          <a:xfrm>
            <a:off x="3024789" y="1829674"/>
            <a:ext cx="6112068" cy="35112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7" name="Rounded Rectangle 6"/>
          <p:cNvSpPr/>
          <p:nvPr/>
        </p:nvSpPr>
        <p:spPr>
          <a:xfrm>
            <a:off x="9573772" y="1829674"/>
            <a:ext cx="1302803" cy="35112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8" name="Rectangle 7"/>
          <p:cNvSpPr/>
          <p:nvPr/>
        </p:nvSpPr>
        <p:spPr>
          <a:xfrm>
            <a:off x="1338518" y="2059579"/>
            <a:ext cx="766354" cy="452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67" b="1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1338518" y="2890183"/>
            <a:ext cx="766354" cy="452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67" b="1" dirty="0">
                <a:solidFill>
                  <a:schemeClr val="tx1"/>
                </a:solidFill>
              </a:rPr>
              <a:t>Item Prop.1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8518" y="3720786"/>
            <a:ext cx="766354" cy="452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67" b="1" dirty="0">
                <a:solidFill>
                  <a:schemeClr val="tx1"/>
                </a:solidFill>
              </a:rPr>
              <a:t>Item </a:t>
            </a:r>
            <a:r>
              <a:rPr lang="en-US" sz="1067" b="1" dirty="0" err="1">
                <a:solidFill>
                  <a:schemeClr val="tx1"/>
                </a:solidFill>
              </a:rPr>
              <a:t>Prop.n</a:t>
            </a:r>
            <a:endParaRPr lang="en-US" sz="1067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38518" y="4551390"/>
            <a:ext cx="766354" cy="452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67" b="1" dirty="0">
                <a:solidFill>
                  <a:schemeClr val="tx1"/>
                </a:solidFill>
              </a:rPr>
              <a:t>Categories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717754" y="2015454"/>
            <a:ext cx="998583" cy="4528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67" b="1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717754" y="2637053"/>
            <a:ext cx="998583" cy="4528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67" b="1" dirty="0">
                <a:solidFill>
                  <a:schemeClr val="tx1"/>
                </a:solidFill>
              </a:rPr>
              <a:t>Transactions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717754" y="3258652"/>
            <a:ext cx="998583" cy="4528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67" b="1" dirty="0">
                <a:solidFill>
                  <a:schemeClr val="tx1"/>
                </a:solidFill>
              </a:rPr>
              <a:t>Item Prop. All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717754" y="4507267"/>
            <a:ext cx="998583" cy="4528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67" b="1" dirty="0">
                <a:solidFill>
                  <a:schemeClr val="tx1"/>
                </a:solidFill>
              </a:rPr>
              <a:t>Categories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104877" y="2282521"/>
            <a:ext cx="884791" cy="3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104877" y="3116610"/>
            <a:ext cx="884791" cy="3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104877" y="3947212"/>
            <a:ext cx="884791" cy="3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104877" y="4777818"/>
            <a:ext cx="884791" cy="3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89347" y="2015457"/>
            <a:ext cx="84473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/>
              <a:t>Streaming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89347" y="2860264"/>
            <a:ext cx="84473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/>
              <a:t>Batch</a:t>
            </a:r>
            <a:r>
              <a:rPr lang="en-US" sz="1067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89347" y="4549873"/>
            <a:ext cx="84473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/>
              <a:t>Batch</a:t>
            </a:r>
            <a:r>
              <a:rPr lang="en-US" sz="1067" dirty="0">
                <a:solidFill>
                  <a:schemeClr val="accent5"/>
                </a:solidFill>
              </a:rPr>
              <a:t>*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89347" y="3705067"/>
            <a:ext cx="84473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/>
              <a:t>Batch</a:t>
            </a:r>
            <a:r>
              <a:rPr lang="en-US" sz="1067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80057" y="2305744"/>
            <a:ext cx="84473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i="1" dirty="0" err="1"/>
              <a:t>Pyspark</a:t>
            </a:r>
            <a:endParaRPr lang="en-US" sz="1067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2180057" y="3150549"/>
            <a:ext cx="84473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i="1" dirty="0"/>
              <a:t>Pandas</a:t>
            </a:r>
            <a:endParaRPr lang="en-US" sz="1067" i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80057" y="4840158"/>
            <a:ext cx="84473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i="1" dirty="0"/>
              <a:t>Pandas</a:t>
            </a:r>
            <a:endParaRPr lang="en-US" sz="1067" i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80057" y="3995352"/>
            <a:ext cx="84473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i="1" dirty="0"/>
              <a:t>Pandas</a:t>
            </a:r>
            <a:endParaRPr lang="en-US" sz="1067" i="1" dirty="0">
              <a:solidFill>
                <a:srgbClr val="C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209735" y="2149146"/>
            <a:ext cx="5712823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/>
              <a:t>Splitting</a:t>
            </a:r>
          </a:p>
        </p:txBody>
      </p:sp>
      <p:cxnSp>
        <p:nvCxnSpPr>
          <p:cNvPr id="32" name="Elbow Connector 31"/>
          <p:cNvCxnSpPr/>
          <p:nvPr/>
        </p:nvCxnSpPr>
        <p:spPr>
          <a:xfrm>
            <a:off x="8952850" y="2316367"/>
            <a:ext cx="822961" cy="55734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8952850" y="2217848"/>
            <a:ext cx="822961" cy="4975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200448" y="2963317"/>
            <a:ext cx="740519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i="1" dirty="0"/>
              <a:t>Removing Duplicates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209737" y="3749797"/>
            <a:ext cx="740519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i="1" dirty="0"/>
              <a:t>Removing Duplicates</a:t>
            </a:r>
          </a:p>
        </p:txBody>
      </p:sp>
      <p:cxnSp>
        <p:nvCxnSpPr>
          <p:cNvPr id="37" name="Elbow Connector 36"/>
          <p:cNvCxnSpPr/>
          <p:nvPr/>
        </p:nvCxnSpPr>
        <p:spPr>
          <a:xfrm>
            <a:off x="3954643" y="3116605"/>
            <a:ext cx="209006" cy="20900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flipV="1">
            <a:off x="3954643" y="3687113"/>
            <a:ext cx="209006" cy="20900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3863462" y="3316339"/>
            <a:ext cx="740519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i="1" dirty="0"/>
              <a:t>Merging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527341" y="3470224"/>
            <a:ext cx="278674" cy="3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4840271" y="3150549"/>
            <a:ext cx="740519" cy="520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i="1" dirty="0"/>
              <a:t>Removing Duplicates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5498236" y="3454050"/>
            <a:ext cx="278674" cy="3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5830329" y="3150549"/>
            <a:ext cx="1031785" cy="515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i="1" dirty="0"/>
              <a:t>De-Hashing</a:t>
            </a:r>
            <a:br>
              <a:rPr lang="en-US" sz="1050" i="1" dirty="0"/>
            </a:br>
            <a:r>
              <a:rPr lang="en-US" sz="901" i="1" dirty="0">
                <a:solidFill>
                  <a:schemeClr val="tx1"/>
                </a:solidFill>
              </a:rPr>
              <a:t>(if </a:t>
            </a:r>
            <a:r>
              <a:rPr lang="en-US" sz="901" i="1" dirty="0" err="1">
                <a:solidFill>
                  <a:schemeClr val="tx1"/>
                </a:solidFill>
              </a:rPr>
              <a:t>algo</a:t>
            </a:r>
            <a:r>
              <a:rPr lang="en-US" sz="901" i="1" dirty="0">
                <a:solidFill>
                  <a:schemeClr val="tx1"/>
                </a:solidFill>
              </a:rPr>
              <a:t> is available)</a:t>
            </a:r>
            <a:endParaRPr lang="en-US" sz="1050" i="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841628" y="3443212"/>
            <a:ext cx="278674" cy="3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153009" y="3165813"/>
            <a:ext cx="837070" cy="51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i="1" dirty="0"/>
              <a:t>Text Processing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7884126" y="3438467"/>
            <a:ext cx="278674" cy="3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8174591" y="3289920"/>
            <a:ext cx="740519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i="1" dirty="0"/>
              <a:t>Reshaping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8832555" y="3438467"/>
            <a:ext cx="905692" cy="3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3204875" y="4581986"/>
            <a:ext cx="1393372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i="1" dirty="0"/>
              <a:t>DFS Traversing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4588669" y="4735871"/>
            <a:ext cx="557348" cy="3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5203494" y="4571148"/>
            <a:ext cx="1254034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i="1" dirty="0"/>
              <a:t>Reshape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6465255" y="4719696"/>
            <a:ext cx="487680" cy="3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7076019" y="4565812"/>
            <a:ext cx="1811383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i="1" dirty="0"/>
              <a:t>Add Column/s</a:t>
            </a:r>
            <a:endParaRPr lang="en-US" sz="1050" i="1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8722325" y="4708860"/>
            <a:ext cx="1005841" cy="3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129939" y="5659126"/>
            <a:ext cx="1230812" cy="3034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72" b="1" i="1" dirty="0"/>
              <a:t>Sources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450739" y="5659124"/>
            <a:ext cx="1230812" cy="3034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72" b="1" i="1" dirty="0"/>
              <a:t>Staging Area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614091" y="5658190"/>
            <a:ext cx="1230812" cy="3034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72" b="1" i="1" dirty="0"/>
              <a:t>Loading Area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517744" y="3391212"/>
            <a:ext cx="522514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dirty="0"/>
              <a:t>(….)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54919" y="6155960"/>
            <a:ext cx="4186637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C00000"/>
                </a:solidFill>
              </a:rPr>
              <a:t>*</a:t>
            </a:r>
            <a:r>
              <a:rPr lang="en-US" sz="1067" dirty="0"/>
              <a:t>Batch Scheduler for weekly ETL job (3am)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-236929" y="6141424"/>
            <a:ext cx="4186637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chemeClr val="accent5"/>
                </a:solidFill>
              </a:rPr>
              <a:t>*</a:t>
            </a:r>
            <a:r>
              <a:rPr lang="en-US" sz="1067" dirty="0"/>
              <a:t>Batch Scheduler for on-demand ETL job 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09324" y="1537066"/>
            <a:ext cx="10345783" cy="4604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78" name="TextBox 77"/>
          <p:cNvSpPr txBox="1"/>
          <p:nvPr/>
        </p:nvSpPr>
        <p:spPr>
          <a:xfrm>
            <a:off x="890122" y="663707"/>
            <a:ext cx="3033353" cy="7487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133" b="1" dirty="0"/>
              <a:t>ETL Architecture Diagram</a:t>
            </a:r>
          </a:p>
          <a:p>
            <a:r>
              <a:rPr lang="en-US" sz="2133" b="1" dirty="0"/>
              <a:t>Full Initial Load</a:t>
            </a:r>
          </a:p>
        </p:txBody>
      </p:sp>
    </p:spTree>
    <p:extLst>
      <p:ext uri="{BB962C8B-B14F-4D97-AF65-F5344CB8AC3E}">
        <p14:creationId xmlns:p14="http://schemas.microsoft.com/office/powerpoint/2010/main" val="75368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83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CIB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Fatma Ahmad</dc:creator>
  <cp:lastModifiedBy>Sherif Embarak Ebeed Hamed</cp:lastModifiedBy>
  <cp:revision>8</cp:revision>
  <dcterms:created xsi:type="dcterms:W3CDTF">2022-06-12T16:33:04Z</dcterms:created>
  <dcterms:modified xsi:type="dcterms:W3CDTF">2022-06-13T09:29:01Z</dcterms:modified>
</cp:coreProperties>
</file>