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3"/>
  </p:notesMasterIdLst>
  <p:handoutMasterIdLst>
    <p:handoutMasterId r:id="rId14"/>
  </p:handoutMasterIdLst>
  <p:sldIdLst>
    <p:sldId id="315" r:id="rId5"/>
    <p:sldId id="309" r:id="rId6"/>
    <p:sldId id="312" r:id="rId7"/>
    <p:sldId id="317" r:id="rId8"/>
    <p:sldId id="318" r:id="rId9"/>
    <p:sldId id="319" r:id="rId10"/>
    <p:sldId id="305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9EB4-0648-4174-B36F-B3F7ADE076B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5B50F1-AEE5-488A-8B39-47F947101C19}">
      <dgm:prSet/>
      <dgm:spPr/>
      <dgm:t>
        <a:bodyPr/>
        <a:lstStyle/>
        <a:p>
          <a:r>
            <a:rPr lang="en-US" dirty="0"/>
            <a:t>What is the population growth rate for several countries?</a:t>
          </a:r>
        </a:p>
      </dgm:t>
    </dgm:pt>
    <dgm:pt modelId="{31643847-0A39-4C04-B2EE-9FA85B05D15E}" type="parTrans" cxnId="{FF789336-F4F3-4D7D-A7C9-2EB0BA94B71C}">
      <dgm:prSet/>
      <dgm:spPr/>
      <dgm:t>
        <a:bodyPr/>
        <a:lstStyle/>
        <a:p>
          <a:endParaRPr lang="en-US"/>
        </a:p>
      </dgm:t>
    </dgm:pt>
    <dgm:pt modelId="{D1BD0BCB-5FE9-487A-8D3A-6E92BC9A2783}" type="sibTrans" cxnId="{FF789336-F4F3-4D7D-A7C9-2EB0BA94B71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99BBABF-20E4-40FE-A48D-E5B647C5055F}">
      <dgm:prSet/>
      <dgm:spPr/>
      <dgm:t>
        <a:bodyPr/>
        <a:lstStyle/>
        <a:p>
          <a:r>
            <a:rPr lang="en-US" b="0" baseline="0" dirty="0"/>
            <a:t>Does population growth affect Health and Education?</a:t>
          </a:r>
          <a:endParaRPr lang="en-US" dirty="0"/>
        </a:p>
      </dgm:t>
    </dgm:pt>
    <dgm:pt modelId="{7E9D7B91-8B7B-4904-9313-168224047FC4}" type="parTrans" cxnId="{0E79733B-18B5-4818-88AA-B015BB0332D8}">
      <dgm:prSet/>
      <dgm:spPr/>
      <dgm:t>
        <a:bodyPr/>
        <a:lstStyle/>
        <a:p>
          <a:endParaRPr lang="en-US"/>
        </a:p>
      </dgm:t>
    </dgm:pt>
    <dgm:pt modelId="{F3B8689C-9621-43AE-A129-1358E58BF90D}" type="sibTrans" cxnId="{0E79733B-18B5-4818-88AA-B015BB0332D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F3604E-B893-42A9-B871-823050573DD6}">
      <dgm:prSet/>
      <dgm:spPr/>
      <dgm:t>
        <a:bodyPr/>
        <a:lstStyle/>
        <a:p>
          <a:r>
            <a:rPr lang="en-US" b="0" baseline="0" dirty="0"/>
            <a:t>What its impact on the economy?!</a:t>
          </a:r>
          <a:endParaRPr lang="en-US" dirty="0"/>
        </a:p>
      </dgm:t>
    </dgm:pt>
    <dgm:pt modelId="{4EC6207B-B440-45BF-977E-95601CA0DECD}" type="parTrans" cxnId="{E2C54731-FDFF-4099-B4E6-DC06C63998A0}">
      <dgm:prSet/>
      <dgm:spPr/>
      <dgm:t>
        <a:bodyPr/>
        <a:lstStyle/>
        <a:p>
          <a:endParaRPr lang="en-US"/>
        </a:p>
      </dgm:t>
    </dgm:pt>
    <dgm:pt modelId="{CB83BDAA-D863-43D9-8A64-02D66A72BAAF}" type="sibTrans" cxnId="{E2C54731-FDFF-4099-B4E6-DC06C63998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3507D2-1728-418A-9E73-A1576623476F}" type="pres">
      <dgm:prSet presAssocID="{A68E9EB4-0648-4174-B36F-B3F7ADE076B4}" presName="Name0" presStyleCnt="0">
        <dgm:presLayoutVars>
          <dgm:animLvl val="lvl"/>
          <dgm:resizeHandles val="exact"/>
        </dgm:presLayoutVars>
      </dgm:prSet>
      <dgm:spPr/>
    </dgm:pt>
    <dgm:pt modelId="{E683A692-3C04-48B7-B566-DB6C39231EAE}" type="pres">
      <dgm:prSet presAssocID="{255B50F1-AEE5-488A-8B39-47F947101C19}" presName="compositeNode" presStyleCnt="0">
        <dgm:presLayoutVars>
          <dgm:bulletEnabled val="1"/>
        </dgm:presLayoutVars>
      </dgm:prSet>
      <dgm:spPr/>
    </dgm:pt>
    <dgm:pt modelId="{A5E2B83C-A6A5-414E-9129-3430E990C2D5}" type="pres">
      <dgm:prSet presAssocID="{255B50F1-AEE5-488A-8B39-47F947101C19}" presName="bgRect" presStyleLbl="alignNode1" presStyleIdx="0" presStyleCnt="3"/>
      <dgm:spPr/>
    </dgm:pt>
    <dgm:pt modelId="{ACA81AF3-9300-4384-A372-ECEB1C300C7D}" type="pres">
      <dgm:prSet presAssocID="{D1BD0BCB-5FE9-487A-8D3A-6E92BC9A278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F7D888F-F5A9-41F4-BA42-F1B0057CA88B}" type="pres">
      <dgm:prSet presAssocID="{255B50F1-AEE5-488A-8B39-47F947101C19}" presName="nodeRect" presStyleLbl="alignNode1" presStyleIdx="0" presStyleCnt="3">
        <dgm:presLayoutVars>
          <dgm:bulletEnabled val="1"/>
        </dgm:presLayoutVars>
      </dgm:prSet>
      <dgm:spPr/>
    </dgm:pt>
    <dgm:pt modelId="{D734B071-8FB2-44DE-8D0A-22E503CFA804}" type="pres">
      <dgm:prSet presAssocID="{D1BD0BCB-5FE9-487A-8D3A-6E92BC9A2783}" presName="sibTrans" presStyleCnt="0"/>
      <dgm:spPr/>
    </dgm:pt>
    <dgm:pt modelId="{BCC237A7-A9FD-4AF1-AB6D-E0E7BAA99986}" type="pres">
      <dgm:prSet presAssocID="{E99BBABF-20E4-40FE-A48D-E5B647C5055F}" presName="compositeNode" presStyleCnt="0">
        <dgm:presLayoutVars>
          <dgm:bulletEnabled val="1"/>
        </dgm:presLayoutVars>
      </dgm:prSet>
      <dgm:spPr/>
    </dgm:pt>
    <dgm:pt modelId="{85379712-A6C1-4F5E-A92E-1824C233D137}" type="pres">
      <dgm:prSet presAssocID="{E99BBABF-20E4-40FE-A48D-E5B647C5055F}" presName="bgRect" presStyleLbl="alignNode1" presStyleIdx="1" presStyleCnt="3"/>
      <dgm:spPr/>
    </dgm:pt>
    <dgm:pt modelId="{F9A08AE7-4401-47BB-B7FA-E8E608D8D73D}" type="pres">
      <dgm:prSet presAssocID="{F3B8689C-9621-43AE-A129-1358E58BF9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140254-A718-443F-A71B-0D32D0A29793}" type="pres">
      <dgm:prSet presAssocID="{E99BBABF-20E4-40FE-A48D-E5B647C5055F}" presName="nodeRect" presStyleLbl="alignNode1" presStyleIdx="1" presStyleCnt="3">
        <dgm:presLayoutVars>
          <dgm:bulletEnabled val="1"/>
        </dgm:presLayoutVars>
      </dgm:prSet>
      <dgm:spPr/>
    </dgm:pt>
    <dgm:pt modelId="{3B01B33F-2BE4-43D3-A315-25A3EF0EEF86}" type="pres">
      <dgm:prSet presAssocID="{F3B8689C-9621-43AE-A129-1358E58BF90D}" presName="sibTrans" presStyleCnt="0"/>
      <dgm:spPr/>
    </dgm:pt>
    <dgm:pt modelId="{60567FBB-E890-4964-9C60-84F6FB7A661E}" type="pres">
      <dgm:prSet presAssocID="{63F3604E-B893-42A9-B871-823050573DD6}" presName="compositeNode" presStyleCnt="0">
        <dgm:presLayoutVars>
          <dgm:bulletEnabled val="1"/>
        </dgm:presLayoutVars>
      </dgm:prSet>
      <dgm:spPr/>
    </dgm:pt>
    <dgm:pt modelId="{B22E9EE8-9BB4-4678-A1B6-3FA44E7DA705}" type="pres">
      <dgm:prSet presAssocID="{63F3604E-B893-42A9-B871-823050573DD6}" presName="bgRect" presStyleLbl="alignNode1" presStyleIdx="2" presStyleCnt="3"/>
      <dgm:spPr/>
    </dgm:pt>
    <dgm:pt modelId="{AE6E6C4D-312E-4C0F-85BE-0AFAE6392E68}" type="pres">
      <dgm:prSet presAssocID="{CB83BDAA-D863-43D9-8A64-02D66A72BAA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880CD7F-5EBB-4D77-AA0D-ABAACF74D8F9}" type="pres">
      <dgm:prSet presAssocID="{63F3604E-B893-42A9-B871-823050573DD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4218807-0B6E-4742-97C0-F7E52EED5B8A}" type="presOf" srcId="{A68E9EB4-0648-4174-B36F-B3F7ADE076B4}" destId="{A63507D2-1728-418A-9E73-A1576623476F}" srcOrd="0" destOrd="0" presId="urn:microsoft.com/office/officeart/2016/7/layout/LinearBlockProcessNumbered"/>
    <dgm:cxn modelId="{5C815F0D-5C34-4BB0-A888-BA909D671C5E}" type="presOf" srcId="{F3B8689C-9621-43AE-A129-1358E58BF90D}" destId="{F9A08AE7-4401-47BB-B7FA-E8E608D8D73D}" srcOrd="0" destOrd="0" presId="urn:microsoft.com/office/officeart/2016/7/layout/LinearBlockProcessNumbered"/>
    <dgm:cxn modelId="{11E36B1C-43FC-4DBA-9DD1-89B6758354F0}" type="presOf" srcId="{CB83BDAA-D863-43D9-8A64-02D66A72BAAF}" destId="{AE6E6C4D-312E-4C0F-85BE-0AFAE6392E68}" srcOrd="0" destOrd="0" presId="urn:microsoft.com/office/officeart/2016/7/layout/LinearBlockProcessNumbered"/>
    <dgm:cxn modelId="{E2C54731-FDFF-4099-B4E6-DC06C63998A0}" srcId="{A68E9EB4-0648-4174-B36F-B3F7ADE076B4}" destId="{63F3604E-B893-42A9-B871-823050573DD6}" srcOrd="2" destOrd="0" parTransId="{4EC6207B-B440-45BF-977E-95601CA0DECD}" sibTransId="{CB83BDAA-D863-43D9-8A64-02D66A72BAAF}"/>
    <dgm:cxn modelId="{FF789336-F4F3-4D7D-A7C9-2EB0BA94B71C}" srcId="{A68E9EB4-0648-4174-B36F-B3F7ADE076B4}" destId="{255B50F1-AEE5-488A-8B39-47F947101C19}" srcOrd="0" destOrd="0" parTransId="{31643847-0A39-4C04-B2EE-9FA85B05D15E}" sibTransId="{D1BD0BCB-5FE9-487A-8D3A-6E92BC9A2783}"/>
    <dgm:cxn modelId="{0E79733B-18B5-4818-88AA-B015BB0332D8}" srcId="{A68E9EB4-0648-4174-B36F-B3F7ADE076B4}" destId="{E99BBABF-20E4-40FE-A48D-E5B647C5055F}" srcOrd="1" destOrd="0" parTransId="{7E9D7B91-8B7B-4904-9313-168224047FC4}" sibTransId="{F3B8689C-9621-43AE-A129-1358E58BF90D}"/>
    <dgm:cxn modelId="{EF768D3C-58B0-4119-95F7-B237143E908A}" type="presOf" srcId="{63F3604E-B893-42A9-B871-823050573DD6}" destId="{B22E9EE8-9BB4-4678-A1B6-3FA44E7DA705}" srcOrd="0" destOrd="0" presId="urn:microsoft.com/office/officeart/2016/7/layout/LinearBlockProcessNumbered"/>
    <dgm:cxn modelId="{B2FA4F84-01D6-488E-9517-46AFDBDFA1F4}" type="presOf" srcId="{255B50F1-AEE5-488A-8B39-47F947101C19}" destId="{EF7D888F-F5A9-41F4-BA42-F1B0057CA88B}" srcOrd="1" destOrd="0" presId="urn:microsoft.com/office/officeart/2016/7/layout/LinearBlockProcessNumbered"/>
    <dgm:cxn modelId="{0C54AE9F-82C6-4B50-A8D9-84C111CB4C1D}" type="presOf" srcId="{63F3604E-B893-42A9-B871-823050573DD6}" destId="{0880CD7F-5EBB-4D77-AA0D-ABAACF74D8F9}" srcOrd="1" destOrd="0" presId="urn:microsoft.com/office/officeart/2016/7/layout/LinearBlockProcessNumbered"/>
    <dgm:cxn modelId="{3929E0B8-7104-414F-A6A5-B046DDD5AB91}" type="presOf" srcId="{E99BBABF-20E4-40FE-A48D-E5B647C5055F}" destId="{7F140254-A718-443F-A71B-0D32D0A29793}" srcOrd="1" destOrd="0" presId="urn:microsoft.com/office/officeart/2016/7/layout/LinearBlockProcessNumbered"/>
    <dgm:cxn modelId="{914493D3-65FB-40C9-9026-E0D0F9663577}" type="presOf" srcId="{255B50F1-AEE5-488A-8B39-47F947101C19}" destId="{A5E2B83C-A6A5-414E-9129-3430E990C2D5}" srcOrd="0" destOrd="0" presId="urn:microsoft.com/office/officeart/2016/7/layout/LinearBlockProcessNumbered"/>
    <dgm:cxn modelId="{3EBB4BED-07A9-4A73-BDFA-A350394380F5}" type="presOf" srcId="{E99BBABF-20E4-40FE-A48D-E5B647C5055F}" destId="{85379712-A6C1-4F5E-A92E-1824C233D137}" srcOrd="0" destOrd="0" presId="urn:microsoft.com/office/officeart/2016/7/layout/LinearBlockProcessNumbered"/>
    <dgm:cxn modelId="{9D4FAFFE-2404-4F61-87A6-5F61F0AC0B7F}" type="presOf" srcId="{D1BD0BCB-5FE9-487A-8D3A-6E92BC9A2783}" destId="{ACA81AF3-9300-4384-A372-ECEB1C300C7D}" srcOrd="0" destOrd="0" presId="urn:microsoft.com/office/officeart/2016/7/layout/LinearBlockProcessNumbered"/>
    <dgm:cxn modelId="{A3634B62-4CF6-4097-BE8F-693E1E1137AE}" type="presParOf" srcId="{A63507D2-1728-418A-9E73-A1576623476F}" destId="{E683A692-3C04-48B7-B566-DB6C39231EAE}" srcOrd="0" destOrd="0" presId="urn:microsoft.com/office/officeart/2016/7/layout/LinearBlockProcessNumbered"/>
    <dgm:cxn modelId="{86B9B65B-AF47-4475-92F9-9704ADEAF06D}" type="presParOf" srcId="{E683A692-3C04-48B7-B566-DB6C39231EAE}" destId="{A5E2B83C-A6A5-414E-9129-3430E990C2D5}" srcOrd="0" destOrd="0" presId="urn:microsoft.com/office/officeart/2016/7/layout/LinearBlockProcessNumbered"/>
    <dgm:cxn modelId="{1AE9C17D-3B2B-4747-A616-31C87C632443}" type="presParOf" srcId="{E683A692-3C04-48B7-B566-DB6C39231EAE}" destId="{ACA81AF3-9300-4384-A372-ECEB1C300C7D}" srcOrd="1" destOrd="0" presId="urn:microsoft.com/office/officeart/2016/7/layout/LinearBlockProcessNumbered"/>
    <dgm:cxn modelId="{8288C076-34A9-48C3-8326-3403F3D24404}" type="presParOf" srcId="{E683A692-3C04-48B7-B566-DB6C39231EAE}" destId="{EF7D888F-F5A9-41F4-BA42-F1B0057CA88B}" srcOrd="2" destOrd="0" presId="urn:microsoft.com/office/officeart/2016/7/layout/LinearBlockProcessNumbered"/>
    <dgm:cxn modelId="{33068D7C-A361-42DE-A62E-0A82734F0C7C}" type="presParOf" srcId="{A63507D2-1728-418A-9E73-A1576623476F}" destId="{D734B071-8FB2-44DE-8D0A-22E503CFA804}" srcOrd="1" destOrd="0" presId="urn:microsoft.com/office/officeart/2016/7/layout/LinearBlockProcessNumbered"/>
    <dgm:cxn modelId="{86862576-F9DB-4224-8992-43BE4641B357}" type="presParOf" srcId="{A63507D2-1728-418A-9E73-A1576623476F}" destId="{BCC237A7-A9FD-4AF1-AB6D-E0E7BAA99986}" srcOrd="2" destOrd="0" presId="urn:microsoft.com/office/officeart/2016/7/layout/LinearBlockProcessNumbered"/>
    <dgm:cxn modelId="{644E4FEC-D1BF-436B-8000-3E4C4BA535DF}" type="presParOf" srcId="{BCC237A7-A9FD-4AF1-AB6D-E0E7BAA99986}" destId="{85379712-A6C1-4F5E-A92E-1824C233D137}" srcOrd="0" destOrd="0" presId="urn:microsoft.com/office/officeart/2016/7/layout/LinearBlockProcessNumbered"/>
    <dgm:cxn modelId="{D5FF8457-D76C-4375-9BDB-73127BD4408D}" type="presParOf" srcId="{BCC237A7-A9FD-4AF1-AB6D-E0E7BAA99986}" destId="{F9A08AE7-4401-47BB-B7FA-E8E608D8D73D}" srcOrd="1" destOrd="0" presId="urn:microsoft.com/office/officeart/2016/7/layout/LinearBlockProcessNumbered"/>
    <dgm:cxn modelId="{0E6B016A-C1E6-410A-8728-5ECA72F05EFE}" type="presParOf" srcId="{BCC237A7-A9FD-4AF1-AB6D-E0E7BAA99986}" destId="{7F140254-A718-443F-A71B-0D32D0A29793}" srcOrd="2" destOrd="0" presId="urn:microsoft.com/office/officeart/2016/7/layout/LinearBlockProcessNumbered"/>
    <dgm:cxn modelId="{2589958D-3EFC-4A79-BF58-1D6DF634D01E}" type="presParOf" srcId="{A63507D2-1728-418A-9E73-A1576623476F}" destId="{3B01B33F-2BE4-43D3-A315-25A3EF0EEF86}" srcOrd="3" destOrd="0" presId="urn:microsoft.com/office/officeart/2016/7/layout/LinearBlockProcessNumbered"/>
    <dgm:cxn modelId="{6370843E-2F5D-4E39-8F51-E8CEC424353E}" type="presParOf" srcId="{A63507D2-1728-418A-9E73-A1576623476F}" destId="{60567FBB-E890-4964-9C60-84F6FB7A661E}" srcOrd="4" destOrd="0" presId="urn:microsoft.com/office/officeart/2016/7/layout/LinearBlockProcessNumbered"/>
    <dgm:cxn modelId="{F729F32B-B7C9-4ED9-B152-4D43B76A9126}" type="presParOf" srcId="{60567FBB-E890-4964-9C60-84F6FB7A661E}" destId="{B22E9EE8-9BB4-4678-A1B6-3FA44E7DA705}" srcOrd="0" destOrd="0" presId="urn:microsoft.com/office/officeart/2016/7/layout/LinearBlockProcessNumbered"/>
    <dgm:cxn modelId="{C4DDB0F7-1F04-4F16-A4EB-F4D8F603599B}" type="presParOf" srcId="{60567FBB-E890-4964-9C60-84F6FB7A661E}" destId="{AE6E6C4D-312E-4C0F-85BE-0AFAE6392E68}" srcOrd="1" destOrd="0" presId="urn:microsoft.com/office/officeart/2016/7/layout/LinearBlockProcessNumbered"/>
    <dgm:cxn modelId="{48CFA150-3466-4F28-9790-695365D702CF}" type="presParOf" srcId="{60567FBB-E890-4964-9C60-84F6FB7A661E}" destId="{0880CD7F-5EBB-4D77-AA0D-ABAACF74D8F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2B83C-A6A5-414E-9129-3430E990C2D5}">
      <dsp:nvSpPr>
        <dsp:cNvPr id="0" name=""/>
        <dsp:cNvSpPr/>
      </dsp:nvSpPr>
      <dsp:spPr>
        <a:xfrm>
          <a:off x="530" y="900114"/>
          <a:ext cx="2148590" cy="25783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population growth rate for several countries?</a:t>
          </a:r>
        </a:p>
      </dsp:txBody>
      <dsp:txXfrm>
        <a:off x="530" y="1931438"/>
        <a:ext cx="2148590" cy="1546984"/>
      </dsp:txXfrm>
    </dsp:sp>
    <dsp:sp modelId="{ACA81AF3-9300-4384-A372-ECEB1C300C7D}">
      <dsp:nvSpPr>
        <dsp:cNvPr id="0" name=""/>
        <dsp:cNvSpPr/>
      </dsp:nvSpPr>
      <dsp:spPr>
        <a:xfrm>
          <a:off x="530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530" y="900114"/>
        <a:ext cx="2148590" cy="1031323"/>
      </dsp:txXfrm>
    </dsp:sp>
    <dsp:sp modelId="{85379712-A6C1-4F5E-A92E-1824C233D137}">
      <dsp:nvSpPr>
        <dsp:cNvPr id="0" name=""/>
        <dsp:cNvSpPr/>
      </dsp:nvSpPr>
      <dsp:spPr>
        <a:xfrm>
          <a:off x="2321007" y="900114"/>
          <a:ext cx="2148590" cy="2578308"/>
        </a:xfrm>
        <a:prstGeom prst="rect">
          <a:avLst/>
        </a:prstGeom>
        <a:solidFill>
          <a:schemeClr val="accent5">
            <a:hueOff val="-9360190"/>
            <a:satOff val="12758"/>
            <a:lumOff val="-2941"/>
            <a:alphaOff val="0"/>
          </a:schemeClr>
        </a:solidFill>
        <a:ln w="12700" cap="flat" cmpd="sng" algn="ctr">
          <a:solidFill>
            <a:schemeClr val="accent5">
              <a:hueOff val="-9360190"/>
              <a:satOff val="12758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Does population growth affect Health and Education?</a:t>
          </a:r>
          <a:endParaRPr lang="en-US" sz="1300" kern="1200" dirty="0"/>
        </a:p>
      </dsp:txBody>
      <dsp:txXfrm>
        <a:off x="2321007" y="1931438"/>
        <a:ext cx="2148590" cy="1546984"/>
      </dsp:txXfrm>
    </dsp:sp>
    <dsp:sp modelId="{F9A08AE7-4401-47BB-B7FA-E8E608D8D73D}">
      <dsp:nvSpPr>
        <dsp:cNvPr id="0" name=""/>
        <dsp:cNvSpPr/>
      </dsp:nvSpPr>
      <dsp:spPr>
        <a:xfrm>
          <a:off x="2321007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2321007" y="900114"/>
        <a:ext cx="2148590" cy="1031323"/>
      </dsp:txXfrm>
    </dsp:sp>
    <dsp:sp modelId="{B22E9EE8-9BB4-4678-A1B6-3FA44E7DA705}">
      <dsp:nvSpPr>
        <dsp:cNvPr id="0" name=""/>
        <dsp:cNvSpPr/>
      </dsp:nvSpPr>
      <dsp:spPr>
        <a:xfrm>
          <a:off x="4641485" y="900114"/>
          <a:ext cx="2148590" cy="2578308"/>
        </a:xfrm>
        <a:prstGeom prst="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accent5">
              <a:hueOff val="-18720379"/>
              <a:satOff val="2551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0" rIns="21223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baseline="0" dirty="0"/>
            <a:t>What its impact on the economy?!</a:t>
          </a:r>
          <a:endParaRPr lang="en-US" sz="1300" kern="1200" dirty="0"/>
        </a:p>
      </dsp:txBody>
      <dsp:txXfrm>
        <a:off x="4641485" y="1931438"/>
        <a:ext cx="2148590" cy="1546984"/>
      </dsp:txXfrm>
    </dsp:sp>
    <dsp:sp modelId="{AE6E6C4D-312E-4C0F-85BE-0AFAE6392E68}">
      <dsp:nvSpPr>
        <dsp:cNvPr id="0" name=""/>
        <dsp:cNvSpPr/>
      </dsp:nvSpPr>
      <dsp:spPr>
        <a:xfrm>
          <a:off x="4641485" y="900114"/>
          <a:ext cx="2148590" cy="103132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33" tIns="165100" rIns="212233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4641485" y="900114"/>
        <a:ext cx="2148590" cy="103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1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9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1" r:id="rId12"/>
    <p:sldLayoutId id="2147483703" r:id="rId13"/>
    <p:sldLayoutId id="2147483704" r:id="rId14"/>
    <p:sldLayoutId id="2147483705" r:id="rId15"/>
    <p:sldLayoutId id="2147483709" r:id="rId16"/>
    <p:sldLayoutId id="2147483682" r:id="rId17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Population Growth Analysis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600" dirty="0"/>
              <a:t>with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</a:rPr>
              <a:t>Population growth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E2AA544-B147-E058-ABB4-BD954A04A3FF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4130259912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count and analysis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As we can see fertility rate decrease for all the 4 countries, we decided to make this analysis on, but with a different rate!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growth effect on health and nourishment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Although the population growth decreases year by year, the undernourishment in Egypt increased massively, also the current health expenditure decreased!</a:t>
            </a:r>
          </a:p>
        </p:txBody>
      </p:sp>
    </p:spTree>
    <p:extLst>
      <p:ext uri="{BB962C8B-B14F-4D97-AF65-F5344CB8AC3E}">
        <p14:creationId xmlns:p14="http://schemas.microsoft.com/office/powerpoint/2010/main" val="134572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effect on education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There is an increase in some countries in primary education enrollment but there’s decrease in another and also the average out-of-school children varies.</a:t>
            </a:r>
          </a:p>
        </p:txBody>
      </p:sp>
    </p:spTree>
    <p:extLst>
      <p:ext uri="{BB962C8B-B14F-4D97-AF65-F5344CB8AC3E}">
        <p14:creationId xmlns:p14="http://schemas.microsoft.com/office/powerpoint/2010/main" val="22934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498" y="570411"/>
            <a:ext cx="3195079" cy="269590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Population growth effect on economy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EBC9A9B-46A8-4AFB-BC4C-E29F8F630F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6" r="6"/>
          <a:stretch/>
        </p:blipFill>
        <p:spPr>
          <a:xfrm>
            <a:off x="141054" y="1308949"/>
            <a:ext cx="8014839" cy="42401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58D53-EF89-4E7F-9ECD-9F284159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4996" y="3429000"/>
            <a:ext cx="2954581" cy="2971800"/>
          </a:xfrm>
        </p:spPr>
        <p:txBody>
          <a:bodyPr>
            <a:noAutofit/>
          </a:bodyPr>
          <a:lstStyle/>
          <a:p>
            <a:r>
              <a:rPr lang="en-US" sz="1400" dirty="0"/>
              <a:t>The currency value deteriorates rapidly for some countries even if the population growth rate is decreasing, but the unemployment rate on other hand is decreasing but at much slower pace.</a:t>
            </a:r>
          </a:p>
        </p:txBody>
      </p:sp>
    </p:spTree>
    <p:extLst>
      <p:ext uri="{BB962C8B-B14F-4D97-AF65-F5344CB8AC3E}">
        <p14:creationId xmlns:p14="http://schemas.microsoft.com/office/powerpoint/2010/main" val="8804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590800"/>
            <a:ext cx="9360568" cy="3718557"/>
          </a:xfrm>
        </p:spPr>
        <p:txBody>
          <a:bodyPr>
            <a:normAutofit/>
          </a:bodyPr>
          <a:lstStyle/>
          <a:p>
            <a:r>
              <a:rPr lang="en-US" dirty="0"/>
              <a:t>Population growth is very dangerous if it is not controlled but if it is used correctly, you can build a better future, As we saw, although the population growth is decreasing, it didn’t serve much good.</a:t>
            </a:r>
          </a:p>
          <a:p>
            <a:r>
              <a:rPr lang="en-US" dirty="0"/>
              <a:t>So, we must stop blaming population growth for poor quality of life or bad economical situations, because human capital constitutes  the real wealth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Sherif Ashraf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{9C705CB0-A481-4337-AC94-6E1760BC83EB}tf56000440_win32</Template>
  <TotalTime>32</TotalTime>
  <Words>249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Calibri</vt:lpstr>
      <vt:lpstr>Corbel</vt:lpstr>
      <vt:lpstr>Wingdings</vt:lpstr>
      <vt:lpstr>ShojiVTI</vt:lpstr>
      <vt:lpstr>Population Growth Analysis        with Tableau</vt:lpstr>
      <vt:lpstr>Population growth analysis</vt:lpstr>
      <vt:lpstr>Population count and analysis</vt:lpstr>
      <vt:lpstr>Population growth effect on health and nourishment</vt:lpstr>
      <vt:lpstr>Population effect on education</vt:lpstr>
      <vt:lpstr>Population growth effect on economy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</dc:title>
  <dc:creator>Sherif ashraf abdelhamid awad</dc:creator>
  <cp:lastModifiedBy>Sherif ashraf abdelhamid awad</cp:lastModifiedBy>
  <cp:revision>6</cp:revision>
  <dcterms:created xsi:type="dcterms:W3CDTF">2024-05-13T22:55:22Z</dcterms:created>
  <dcterms:modified xsi:type="dcterms:W3CDTF">2024-05-14T06:58:03Z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