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2"/>
  </p:notesMasterIdLst>
  <p:handoutMasterIdLst>
    <p:handoutMasterId r:id="rId33"/>
  </p:handoutMasterIdLst>
  <p:sldIdLst>
    <p:sldId id="257" r:id="rId2"/>
    <p:sldId id="395" r:id="rId3"/>
    <p:sldId id="416" r:id="rId4"/>
    <p:sldId id="312" r:id="rId5"/>
    <p:sldId id="394" r:id="rId6"/>
    <p:sldId id="393" r:id="rId7"/>
    <p:sldId id="414" r:id="rId8"/>
    <p:sldId id="392" r:id="rId9"/>
    <p:sldId id="398" r:id="rId10"/>
    <p:sldId id="397" r:id="rId11"/>
    <p:sldId id="396" r:id="rId12"/>
    <p:sldId id="417" r:id="rId13"/>
    <p:sldId id="415" r:id="rId14"/>
    <p:sldId id="418" r:id="rId15"/>
    <p:sldId id="399" r:id="rId16"/>
    <p:sldId id="419" r:id="rId17"/>
    <p:sldId id="402" r:id="rId18"/>
    <p:sldId id="401" r:id="rId19"/>
    <p:sldId id="405" r:id="rId20"/>
    <p:sldId id="400" r:id="rId21"/>
    <p:sldId id="404" r:id="rId22"/>
    <p:sldId id="403" r:id="rId23"/>
    <p:sldId id="408" r:id="rId24"/>
    <p:sldId id="407" r:id="rId25"/>
    <p:sldId id="406" r:id="rId26"/>
    <p:sldId id="413" r:id="rId27"/>
    <p:sldId id="410" r:id="rId28"/>
    <p:sldId id="412" r:id="rId29"/>
    <p:sldId id="411" r:id="rId30"/>
    <p:sldId id="391" r:id="rId31"/>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tza Tomova" initials="ET" lastIdx="1" clrIdx="0"/>
  <p:cmAuthor id="1" name="Eli" initials="E" lastIdx="3" clrIdx="1">
    <p:extLst>
      <p:ext uri="{19B8F6BF-5375-455C-9EA6-DF929625EA0E}">
        <p15:presenceInfo xmlns:p15="http://schemas.microsoft.com/office/powerpoint/2012/main" userId="E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3333CC"/>
    <a:srgbClr val="666699"/>
    <a:srgbClr val="333333"/>
    <a:srgbClr val="0033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95878" autoAdjust="0"/>
  </p:normalViewPr>
  <p:slideViewPr>
    <p:cSldViewPr>
      <p:cViewPr varScale="1">
        <p:scale>
          <a:sx n="82" d="100"/>
          <a:sy n="82" d="100"/>
        </p:scale>
        <p:origin x="1560" y="67"/>
      </p:cViewPr>
      <p:guideLst>
        <p:guide orient="horz" pos="2160"/>
        <p:guide pos="2880"/>
      </p:guideLst>
    </p:cSldViewPr>
  </p:slideViewPr>
  <p:outlineViewPr>
    <p:cViewPr>
      <p:scale>
        <a:sx n="33" d="100"/>
        <a:sy n="33" d="100"/>
      </p:scale>
      <p:origin x="0" y="-3936"/>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56" d="100"/>
          <a:sy n="56" d="100"/>
        </p:scale>
        <p:origin x="-19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5T13:34:17.363" idx="2">
    <p:pos x="10" y="10"/>
    <p:text>Тук пускам клипа с кораба (рус)</p:text>
    <p:extLst>
      <p:ext uri="{C676402C-5697-4E1C-873F-D02D1690AC5C}">
        <p15:threadingInfo xmlns:p15="http://schemas.microsoft.com/office/powerpoint/2012/main" timeZoneBias="-120"/>
      </p:ext>
    </p:extLst>
  </p:cm>
  <p:cm authorId="1" dt="2019-02-15T13:35:39.040" idx="3">
    <p:pos x="10" y="146"/>
    <p:text>(Преди слайда)</p:text>
    <p:extLst>
      <p:ext uri="{C676402C-5697-4E1C-873F-D02D1690AC5C}">
        <p15:threadingInfo xmlns:p15="http://schemas.microsoft.com/office/powerpoint/2012/main" timeZoneBias="-120">
          <p15:parentCm authorId="1" idx="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bg-BG"/>
          </a:p>
        </p:txBody>
      </p:sp>
      <p:sp>
        <p:nvSpPr>
          <p:cNvPr id="1075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bg-BG"/>
          </a:p>
        </p:txBody>
      </p:sp>
      <p:sp>
        <p:nvSpPr>
          <p:cNvPr id="1075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bg-BG"/>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EE5E4DB7-8442-4014-A405-0E93998EA327}" type="slidenum">
              <a:rPr lang="bg-BG"/>
              <a:pPr/>
              <a:t>‹#›</a:t>
            </a:fld>
            <a:endParaRPr lang="bg-BG"/>
          </a:p>
        </p:txBody>
      </p:sp>
    </p:spTree>
    <p:extLst>
      <p:ext uri="{BB962C8B-B14F-4D97-AF65-F5344CB8AC3E}">
        <p14:creationId xmlns:p14="http://schemas.microsoft.com/office/powerpoint/2010/main" val="2894233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bg-BG"/>
          </a:p>
        </p:txBody>
      </p:sp>
      <p:sp>
        <p:nvSpPr>
          <p:cNvPr id="798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bg-BG"/>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p:cNvSpPr>
            <a:spLocks noGrp="1" noChangeArrowheads="1"/>
          </p:cNvSpPr>
          <p:nvPr>
            <p:ph type="body" sz="quarter" idx="3"/>
          </p:nvPr>
        </p:nvSpPr>
        <p:spPr bwMode="auto">
          <a:xfrm>
            <a:off x="692150" y="43561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t>Click to edit Master text styles</a:t>
            </a:r>
          </a:p>
          <a:p>
            <a:pPr lvl="1"/>
            <a:r>
              <a:rPr lang="bg-BG"/>
              <a:t>Second level</a:t>
            </a:r>
          </a:p>
          <a:p>
            <a:pPr lvl="2"/>
            <a:r>
              <a:rPr lang="bg-BG"/>
              <a:t>Third level</a:t>
            </a:r>
          </a:p>
          <a:p>
            <a:pPr lvl="3"/>
            <a:r>
              <a:rPr lang="bg-BG"/>
              <a:t>Fourth level</a:t>
            </a:r>
          </a:p>
          <a:p>
            <a:pPr lvl="4"/>
            <a:r>
              <a:rPr lang="bg-BG"/>
              <a:t>Fifth level</a:t>
            </a:r>
          </a:p>
        </p:txBody>
      </p:sp>
      <p:sp>
        <p:nvSpPr>
          <p:cNvPr id="798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bg-BG"/>
          </a:p>
        </p:txBody>
      </p:sp>
      <p:sp>
        <p:nvSpPr>
          <p:cNvPr id="798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EB63B242-671F-4338-8EC8-EE4290B1A82A}" type="slidenum">
              <a:rPr lang="bg-BG"/>
              <a:pPr/>
              <a:t>‹#›</a:t>
            </a:fld>
            <a:endParaRPr lang="bg-BG"/>
          </a:p>
        </p:txBody>
      </p:sp>
    </p:spTree>
    <p:extLst>
      <p:ext uri="{BB962C8B-B14F-4D97-AF65-F5344CB8AC3E}">
        <p14:creationId xmlns:p14="http://schemas.microsoft.com/office/powerpoint/2010/main" val="1033507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EB63B242-671F-4338-8EC8-EE4290B1A82A}" type="slidenum">
              <a:rPr lang="bg-BG" smtClean="0"/>
              <a:pPr/>
              <a:t>1</a:t>
            </a:fld>
            <a:endParaRPr lang="bg-BG"/>
          </a:p>
        </p:txBody>
      </p:sp>
    </p:spTree>
    <p:extLst>
      <p:ext uri="{BB962C8B-B14F-4D97-AF65-F5344CB8AC3E}">
        <p14:creationId xmlns:p14="http://schemas.microsoft.com/office/powerpoint/2010/main" val="272194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5506DD4-3F3F-4539-8B60-7F01F6884569}" type="slidenum">
              <a:rPr lang="bg-BG"/>
              <a:pPr/>
              <a:t>4</a:t>
            </a:fld>
            <a:endParaRPr lang="bg-BG"/>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720739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EB63B242-671F-4338-8EC8-EE4290B1A82A}" type="slidenum">
              <a:rPr lang="bg-BG" smtClean="0"/>
              <a:pPr/>
              <a:t>17</a:t>
            </a:fld>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578" name="Group 2"/>
          <p:cNvGrpSpPr>
            <a:grpSpLocks/>
          </p:cNvGrpSpPr>
          <p:nvPr/>
        </p:nvGrpSpPr>
        <p:grpSpPr bwMode="auto">
          <a:xfrm>
            <a:off x="0" y="0"/>
            <a:ext cx="8458200" cy="5943600"/>
            <a:chOff x="0" y="0"/>
            <a:chExt cx="5328" cy="3744"/>
          </a:xfrm>
        </p:grpSpPr>
        <p:sp>
          <p:nvSpPr>
            <p:cNvPr id="24579" name="Freeform 3"/>
            <p:cNvSpPr>
              <a:spLocks/>
            </p:cNvSpPr>
            <p:nvPr/>
          </p:nvSpPr>
          <p:spPr bwMode="hidden">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Lst>
              <a:ahLst/>
              <a:cxnLst>
                <a:cxn ang="0">
                  <a:pos x="T0" y="T1"/>
                </a:cxn>
                <a:cxn ang="0">
                  <a:pos x="T2" y="T3"/>
                </a:cxn>
                <a:cxn ang="0">
                  <a:pos x="T4" y="T5"/>
                </a:cxn>
                <a:cxn ang="0">
                  <a:pos x="T6" y="T7"/>
                </a:cxn>
                <a:cxn ang="0">
                  <a:pos x="T8" y="T9"/>
                </a:cxn>
                <a:cxn ang="0">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sp>
          <p:nvSpPr>
            <p:cNvPr id="24580" name="Freeform 4"/>
            <p:cNvSpPr>
              <a:spLocks/>
            </p:cNvSpPr>
            <p:nvPr/>
          </p:nvSpPr>
          <p:spPr bwMode="hidden">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Lst>
              <a:ahLst/>
              <a:cxnLst>
                <a:cxn ang="0">
                  <a:pos x="T0" y="T1"/>
                </a:cxn>
                <a:cxn ang="0">
                  <a:pos x="T2" y="T3"/>
                </a:cxn>
                <a:cxn ang="0">
                  <a:pos x="T4" y="T5"/>
                </a:cxn>
                <a:cxn ang="0">
                  <a:pos x="T6" y="T7"/>
                </a:cxn>
                <a:cxn ang="0">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bg-BG"/>
            </a:p>
          </p:txBody>
        </p:sp>
      </p:grpSp>
      <p:sp>
        <p:nvSpPr>
          <p:cNvPr id="24581" name="Rectangle 5"/>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bg-BG" noProof="0"/>
              <a:t>Click to edit Master subtitle style</a:t>
            </a:r>
          </a:p>
        </p:txBody>
      </p:sp>
      <p:sp>
        <p:nvSpPr>
          <p:cNvPr id="24582" name="Rectangle 6"/>
          <p:cNvSpPr>
            <a:spLocks noGrp="1" noChangeArrowheads="1"/>
          </p:cNvSpPr>
          <p:nvPr>
            <p:ph type="dt" sz="quarter" idx="2"/>
          </p:nvPr>
        </p:nvSpPr>
        <p:spPr/>
        <p:txBody>
          <a:bodyPr/>
          <a:lstStyle>
            <a:lvl1pPr>
              <a:defRPr/>
            </a:lvl1pPr>
          </a:lstStyle>
          <a:p>
            <a:endParaRPr lang="bg-BG"/>
          </a:p>
        </p:txBody>
      </p:sp>
      <p:sp>
        <p:nvSpPr>
          <p:cNvPr id="24583" name="Rectangle 7"/>
          <p:cNvSpPr>
            <a:spLocks noGrp="1" noChangeArrowheads="1"/>
          </p:cNvSpPr>
          <p:nvPr>
            <p:ph type="ftr" sz="quarter" idx="3"/>
          </p:nvPr>
        </p:nvSpPr>
        <p:spPr/>
        <p:txBody>
          <a:bodyPr/>
          <a:lstStyle>
            <a:lvl1pPr>
              <a:defRPr/>
            </a:lvl1pPr>
          </a:lstStyle>
          <a:p>
            <a:endParaRPr lang="bg-BG"/>
          </a:p>
        </p:txBody>
      </p:sp>
      <p:sp>
        <p:nvSpPr>
          <p:cNvPr id="24584" name="Rectangle 8"/>
          <p:cNvSpPr>
            <a:spLocks noGrp="1" noChangeArrowheads="1"/>
          </p:cNvSpPr>
          <p:nvPr>
            <p:ph type="sldNum" sz="quarter" idx="4"/>
          </p:nvPr>
        </p:nvSpPr>
        <p:spPr/>
        <p:txBody>
          <a:bodyPr/>
          <a:lstStyle>
            <a:lvl1pPr>
              <a:defRPr/>
            </a:lvl1pPr>
          </a:lstStyle>
          <a:p>
            <a:fld id="{C1D9291B-2F75-4D45-947F-1EF2F9AF5E53}" type="slidenum">
              <a:rPr lang="bg-BG"/>
              <a:pPr/>
              <a:t>‹#›</a:t>
            </a:fld>
            <a:endParaRPr lang="bg-BG"/>
          </a:p>
        </p:txBody>
      </p:sp>
      <p:sp>
        <p:nvSpPr>
          <p:cNvPr id="24585" name="Rectangle 9"/>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bg-BG"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4C1622D1-4B4D-4074-92E7-2D87CA2252D7}" type="slidenum">
              <a:rPr lang="bg-BG"/>
              <a:pPr/>
              <a:t>‹#›</a:t>
            </a:fld>
            <a:endParaRPr lang="bg-BG"/>
          </a:p>
        </p:txBody>
      </p:sp>
    </p:spTree>
    <p:extLst>
      <p:ext uri="{BB962C8B-B14F-4D97-AF65-F5344CB8AC3E}">
        <p14:creationId xmlns:p14="http://schemas.microsoft.com/office/powerpoint/2010/main" val="116153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324666E8-23F8-4E01-B47D-AD8260717BDF}" type="slidenum">
              <a:rPr lang="bg-BG"/>
              <a:pPr/>
              <a:t>‹#›</a:t>
            </a:fld>
            <a:endParaRPr lang="bg-BG"/>
          </a:p>
        </p:txBody>
      </p:sp>
    </p:spTree>
    <p:extLst>
      <p:ext uri="{BB962C8B-B14F-4D97-AF65-F5344CB8AC3E}">
        <p14:creationId xmlns:p14="http://schemas.microsoft.com/office/powerpoint/2010/main" val="8800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BFE999D1-F9A4-4778-B8C7-0170286633BE}" type="slidenum">
              <a:rPr lang="bg-BG"/>
              <a:pPr/>
              <a:t>‹#›</a:t>
            </a:fld>
            <a:endParaRPr lang="bg-BG"/>
          </a:p>
        </p:txBody>
      </p:sp>
    </p:spTree>
    <p:extLst>
      <p:ext uri="{BB962C8B-B14F-4D97-AF65-F5344CB8AC3E}">
        <p14:creationId xmlns:p14="http://schemas.microsoft.com/office/powerpoint/2010/main" val="89181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bg-BG"/>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86F61F63-30F6-4656-B1DF-C727E29C4C97}" type="slidenum">
              <a:rPr lang="bg-BG"/>
              <a:pPr/>
              <a:t>‹#›</a:t>
            </a:fld>
            <a:endParaRPr lang="bg-BG"/>
          </a:p>
        </p:txBody>
      </p:sp>
    </p:spTree>
    <p:extLst>
      <p:ext uri="{BB962C8B-B14F-4D97-AF65-F5344CB8AC3E}">
        <p14:creationId xmlns:p14="http://schemas.microsoft.com/office/powerpoint/2010/main" val="197377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FAD55A98-07B2-4777-A1FF-9B8634CEC671}" type="slidenum">
              <a:rPr lang="bg-BG"/>
              <a:pPr/>
              <a:t>‹#›</a:t>
            </a:fld>
            <a:endParaRPr lang="bg-BG"/>
          </a:p>
        </p:txBody>
      </p:sp>
    </p:spTree>
    <p:extLst>
      <p:ext uri="{BB962C8B-B14F-4D97-AF65-F5344CB8AC3E}">
        <p14:creationId xmlns:p14="http://schemas.microsoft.com/office/powerpoint/2010/main" val="150652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bg-BG"/>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A3C1324F-748D-49BA-A0B3-2B19D61276AC}" type="slidenum">
              <a:rPr lang="bg-BG"/>
              <a:pPr/>
              <a:t>‹#›</a:t>
            </a:fld>
            <a:endParaRPr lang="bg-BG"/>
          </a:p>
        </p:txBody>
      </p:sp>
    </p:spTree>
    <p:extLst>
      <p:ext uri="{BB962C8B-B14F-4D97-AF65-F5344CB8AC3E}">
        <p14:creationId xmlns:p14="http://schemas.microsoft.com/office/powerpoint/2010/main" val="158912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BBE74DF1-95FD-4233-989A-E947752D8EA5}" type="slidenum">
              <a:rPr lang="bg-BG"/>
              <a:pPr/>
              <a:t>‹#›</a:t>
            </a:fld>
            <a:endParaRPr lang="bg-BG"/>
          </a:p>
        </p:txBody>
      </p:sp>
    </p:spTree>
    <p:extLst>
      <p:ext uri="{BB962C8B-B14F-4D97-AF65-F5344CB8AC3E}">
        <p14:creationId xmlns:p14="http://schemas.microsoft.com/office/powerpoint/2010/main" val="306538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BCD6DC90-EC19-4549-80CF-97CE8607858B}" type="slidenum">
              <a:rPr lang="bg-BG"/>
              <a:pPr/>
              <a:t>‹#›</a:t>
            </a:fld>
            <a:endParaRPr lang="bg-BG"/>
          </a:p>
        </p:txBody>
      </p:sp>
    </p:spTree>
    <p:extLst>
      <p:ext uri="{BB962C8B-B14F-4D97-AF65-F5344CB8AC3E}">
        <p14:creationId xmlns:p14="http://schemas.microsoft.com/office/powerpoint/2010/main" val="218405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bg-BG"/>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590C64C0-C293-4FA6-9462-58CAB1D21A23}" type="slidenum">
              <a:rPr lang="bg-BG"/>
              <a:pPr/>
              <a:t>‹#›</a:t>
            </a:fld>
            <a:endParaRPr lang="bg-BG"/>
          </a:p>
        </p:txBody>
      </p:sp>
    </p:spTree>
    <p:extLst>
      <p:ext uri="{BB962C8B-B14F-4D97-AF65-F5344CB8AC3E}">
        <p14:creationId xmlns:p14="http://schemas.microsoft.com/office/powerpoint/2010/main" val="303463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bg-BG"/>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B17CCC71-350A-4C05-9B69-110B539A962F}" type="slidenum">
              <a:rPr lang="bg-BG"/>
              <a:pPr/>
              <a:t>‹#›</a:t>
            </a:fld>
            <a:endParaRPr lang="bg-BG"/>
          </a:p>
        </p:txBody>
      </p:sp>
    </p:spTree>
    <p:extLst>
      <p:ext uri="{BB962C8B-B14F-4D97-AF65-F5344CB8AC3E}">
        <p14:creationId xmlns:p14="http://schemas.microsoft.com/office/powerpoint/2010/main" val="291480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554" name="Group 2"/>
          <p:cNvGrpSpPr>
            <a:grpSpLocks/>
          </p:cNvGrpSpPr>
          <p:nvPr/>
        </p:nvGrpSpPr>
        <p:grpSpPr bwMode="auto">
          <a:xfrm>
            <a:off x="0" y="0"/>
            <a:ext cx="7242175" cy="1981200"/>
            <a:chOff x="0" y="0"/>
            <a:chExt cx="4562" cy="1248"/>
          </a:xfrm>
        </p:grpSpPr>
        <p:sp>
          <p:nvSpPr>
            <p:cNvPr id="23555" name="Freeform 3"/>
            <p:cNvSpPr>
              <a:spLocks/>
            </p:cNvSpPr>
            <p:nvPr/>
          </p:nvSpPr>
          <p:spPr bwMode="hidden">
            <a:xfrm>
              <a:off x="0" y="583"/>
              <a:ext cx="4487" cy="665"/>
            </a:xfrm>
            <a:custGeom>
              <a:avLst/>
              <a:gdLst>
                <a:gd name="T0" fmla="*/ 4800 w 4806"/>
                <a:gd name="T1" fmla="*/ 299 h 665"/>
                <a:gd name="T2" fmla="*/ 0 w 4806"/>
                <a:gd name="T3" fmla="*/ 665 h 665"/>
                <a:gd name="T4" fmla="*/ 0 w 4806"/>
                <a:gd name="T5" fmla="*/ 0 h 665"/>
                <a:gd name="T6" fmla="*/ 4806 w 4806"/>
                <a:gd name="T7" fmla="*/ 1 h 665"/>
                <a:gd name="T8" fmla="*/ 4800 w 4806"/>
                <a:gd name="T9" fmla="*/ 153 h 665"/>
                <a:gd name="T10" fmla="*/ 4800 w 4806"/>
                <a:gd name="T11" fmla="*/ 299 h 665"/>
              </a:gdLst>
              <a:ahLst/>
              <a:cxnLst>
                <a:cxn ang="0">
                  <a:pos x="T0" y="T1"/>
                </a:cxn>
                <a:cxn ang="0">
                  <a:pos x="T2" y="T3"/>
                </a:cxn>
                <a:cxn ang="0">
                  <a:pos x="T4" y="T5"/>
                </a:cxn>
                <a:cxn ang="0">
                  <a:pos x="T6" y="T7"/>
                </a:cxn>
                <a:cxn ang="0">
                  <a:pos x="T8" y="T9"/>
                </a:cxn>
                <a:cxn ang="0">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chemeClr val="bg1">
                    <a:gamma/>
                    <a:shade val="94118"/>
                    <a:invGamma/>
                  </a:schemeClr>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bg-BG"/>
            </a:p>
          </p:txBody>
        </p:sp>
        <p:sp>
          <p:nvSpPr>
            <p:cNvPr id="23556" name="Freeform 4"/>
            <p:cNvSpPr>
              <a:spLocks/>
            </p:cNvSpPr>
            <p:nvPr/>
          </p:nvSpPr>
          <p:spPr bwMode="hidden">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Lst>
              <a:ahLst/>
              <a:cxnLst>
                <a:cxn ang="0">
                  <a:pos x="T0" y="T1"/>
                </a:cxn>
                <a:cxn ang="0">
                  <a:pos x="T2" y="T3"/>
                </a:cxn>
                <a:cxn ang="0">
                  <a:pos x="T4" y="T5"/>
                </a:cxn>
                <a:cxn ang="0">
                  <a:pos x="T6" y="T7"/>
                </a:cxn>
                <a:cxn ang="0">
                  <a:pos x="T8" y="T9"/>
                </a:cxn>
                <a:cxn ang="0">
                  <a:pos x="T10" y="T11"/>
                </a:cxn>
              </a:cxnLst>
              <a:rect l="0" t="0" r="r" b="b"/>
              <a:pathLst>
                <a:path w="4562" h="1199">
                  <a:moveTo>
                    <a:pt x="4560" y="932"/>
                  </a:moveTo>
                  <a:lnTo>
                    <a:pt x="0" y="1199"/>
                  </a:lnTo>
                  <a:lnTo>
                    <a:pt x="0" y="0"/>
                  </a:lnTo>
                  <a:lnTo>
                    <a:pt x="4562" y="0"/>
                  </a:lnTo>
                  <a:lnTo>
                    <a:pt x="4560" y="932"/>
                  </a:lnTo>
                  <a:lnTo>
                    <a:pt x="4560" y="932"/>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bg-BG"/>
            </a:p>
          </p:txBody>
        </p:sp>
      </p:grpSp>
      <p:sp>
        <p:nvSpPr>
          <p:cNvPr id="23557" name="Rectangle 5"/>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bg-BG"/>
              <a:t>Click to edit Master title style</a:t>
            </a:r>
          </a:p>
        </p:txBody>
      </p:sp>
      <p:sp>
        <p:nvSpPr>
          <p:cNvPr id="23558" name="Rectangle 6"/>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t>Click to edit Master text styles</a:t>
            </a:r>
          </a:p>
          <a:p>
            <a:pPr lvl="1"/>
            <a:r>
              <a:rPr lang="bg-BG"/>
              <a:t>Second level</a:t>
            </a:r>
          </a:p>
          <a:p>
            <a:pPr lvl="2"/>
            <a:r>
              <a:rPr lang="bg-BG"/>
              <a:t>Third level</a:t>
            </a:r>
          </a:p>
          <a:p>
            <a:pPr lvl="3"/>
            <a:r>
              <a:rPr lang="bg-BG"/>
              <a:t>Fourth level</a:t>
            </a:r>
          </a:p>
          <a:p>
            <a:pPr lvl="4"/>
            <a:r>
              <a:rPr lang="bg-BG"/>
              <a:t>Fifth level</a:t>
            </a:r>
          </a:p>
        </p:txBody>
      </p:sp>
      <p:sp>
        <p:nvSpPr>
          <p:cNvPr id="23559" name="Rectangle 7"/>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bg-BG"/>
          </a:p>
        </p:txBody>
      </p:sp>
      <p:sp>
        <p:nvSpPr>
          <p:cNvPr id="23560"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C0C0C0"/>
                  </a:outerShdw>
                </a:effectLst>
              </a:defRPr>
            </a:lvl1pPr>
          </a:lstStyle>
          <a:p>
            <a:endParaRPr lang="bg-BG"/>
          </a:p>
        </p:txBody>
      </p:sp>
      <p:sp>
        <p:nvSpPr>
          <p:cNvPr id="23561" name="Rectangle 9"/>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D98E4E3A-3C7C-4215-A500-BD683819AF90}" type="slidenum">
              <a:rPr lang="bg-BG"/>
              <a:pPr/>
              <a:t>‹#›</a:t>
            </a:fld>
            <a:endParaRPr lang="bg-BG"/>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rtl="0" fontAlgn="base">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ahoma" panose="020B0604030504040204" pitchFamily="34"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lgn="tl">
              <a:srgbClr val="C0C0C0"/>
            </a:outerShdw>
          </a:effectLst>
          <a:latin typeface="+mn-lt"/>
          <a:ea typeface="+mn-ea"/>
          <a:cs typeface="+mn-cs"/>
        </a:defRPr>
      </a:lvl3pPr>
      <a:lvl4pPr marL="1346200" indent="-23813" algn="l" rtl="0" fontAlgn="base">
        <a:spcBef>
          <a:spcPct val="20000"/>
        </a:spcBef>
        <a:spcAft>
          <a:spcPct val="0"/>
        </a:spcAft>
        <a:buChar char="–"/>
        <a:defRPr sz="2000" kern="1200">
          <a:solidFill>
            <a:schemeClr val="tx1"/>
          </a:solidFill>
          <a:effectLst>
            <a:outerShdw blurRad="38100" dist="38100" dir="2700000" algn="tl">
              <a:srgbClr val="C0C0C0"/>
            </a:outerShdw>
          </a:effectLst>
          <a:latin typeface="+mn-lt"/>
          <a:ea typeface="+mn-ea"/>
          <a:cs typeface="+mn-cs"/>
        </a:defRPr>
      </a:lvl4pPr>
      <a:lvl5pPr marL="1730375" algn="l" rtl="0" fontAlgn="base">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8" Type="http://schemas.openxmlformats.org/officeDocument/2006/relationships/image" Target="../media/image55.jpe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oleObject" Target="../embeddings/oleObject9.bin"/><Relationship Id="rId3" Type="http://schemas.openxmlformats.org/officeDocument/2006/relationships/image" Target="../media/image60.png"/><Relationship Id="rId21" Type="http://schemas.openxmlformats.org/officeDocument/2006/relationships/image" Target="../media/image57.wmf"/><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5" Type="http://schemas.openxmlformats.org/officeDocument/2006/relationships/image" Target="../media/image59.wmf"/><Relationship Id="rId16" Type="http://schemas.openxmlformats.org/officeDocument/2006/relationships/image" Target="../media/image73.png"/><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24" Type="http://schemas.openxmlformats.org/officeDocument/2006/relationships/oleObject" Target="../embeddings/oleObject12.bin"/><Relationship Id="rId5" Type="http://schemas.openxmlformats.org/officeDocument/2006/relationships/image" Target="../media/image62.png"/><Relationship Id="rId15" Type="http://schemas.openxmlformats.org/officeDocument/2006/relationships/image" Target="../media/image72.png"/><Relationship Id="rId23" Type="http://schemas.openxmlformats.org/officeDocument/2006/relationships/image" Target="../media/image58.wmf"/><Relationship Id="rId10" Type="http://schemas.openxmlformats.org/officeDocument/2006/relationships/image" Target="../media/image67.png"/><Relationship Id="rId19" Type="http://schemas.openxmlformats.org/officeDocument/2006/relationships/image" Target="../media/image56.wmf"/><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 Id="rId22"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78.emf"/><Relationship Id="rId2" Type="http://schemas.openxmlformats.org/officeDocument/2006/relationships/image" Target="../media/image60.emf"/><Relationship Id="rId1" Type="http://schemas.openxmlformats.org/officeDocument/2006/relationships/slideLayout" Target="../slideLayouts/slideLayout2.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png"/></Relationships>
</file>

<file path=ppt/slides/_rels/slide1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1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image" Target="../media/image94.jpeg"/><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11" Type="http://schemas.openxmlformats.org/officeDocument/2006/relationships/image" Target="../media/image93.jpeg"/><Relationship Id="rId5" Type="http://schemas.openxmlformats.org/officeDocument/2006/relationships/image" Target="../media/image89.wmf"/><Relationship Id="rId10" Type="http://schemas.openxmlformats.org/officeDocument/2006/relationships/image" Target="../media/image92.png"/><Relationship Id="rId4" Type="http://schemas.openxmlformats.org/officeDocument/2006/relationships/oleObject" Target="../embeddings/oleObject14.bin"/><Relationship Id="rId9" Type="http://schemas.openxmlformats.org/officeDocument/2006/relationships/image" Target="../media/image91.wmf"/></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95.jpeg"/><Relationship Id="rId1" Type="http://schemas.openxmlformats.org/officeDocument/2006/relationships/slideLayout" Target="../slideLayouts/slideLayout2.xml"/><Relationship Id="rId6" Type="http://schemas.openxmlformats.org/officeDocument/2006/relationships/image" Target="../media/image97.wmf"/><Relationship Id="rId5" Type="http://schemas.openxmlformats.org/officeDocument/2006/relationships/oleObject" Target="../embeddings/oleObject18.bin"/><Relationship Id="rId4" Type="http://schemas.openxmlformats.org/officeDocument/2006/relationships/image" Target="../media/image96.wmf"/></Relationships>
</file>

<file path=ppt/slides/_rels/slide21.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100.jpeg"/><Relationship Id="rId4" Type="http://schemas.openxmlformats.org/officeDocument/2006/relationships/image" Target="../media/image99.jpe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106.wmf"/><Relationship Id="rId18" Type="http://schemas.openxmlformats.org/officeDocument/2006/relationships/image" Target="../media/image109.png"/><Relationship Id="rId3" Type="http://schemas.openxmlformats.org/officeDocument/2006/relationships/image" Target="../media/image101.wmf"/><Relationship Id="rId7" Type="http://schemas.openxmlformats.org/officeDocument/2006/relationships/image" Target="../media/image103.wmf"/><Relationship Id="rId12" Type="http://schemas.openxmlformats.org/officeDocument/2006/relationships/oleObject" Target="../embeddings/oleObject25.bin"/><Relationship Id="rId17" Type="http://schemas.openxmlformats.org/officeDocument/2006/relationships/image" Target="../media/image108.wmf"/><Relationship Id="rId2" Type="http://schemas.openxmlformats.org/officeDocument/2006/relationships/oleObject" Target="../embeddings/oleObject20.bin"/><Relationship Id="rId16" Type="http://schemas.openxmlformats.org/officeDocument/2006/relationships/oleObject" Target="../embeddings/oleObject27.bin"/><Relationship Id="rId20" Type="http://schemas.openxmlformats.org/officeDocument/2006/relationships/image" Target="../media/image110.wmf"/><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105.wmf"/><Relationship Id="rId5" Type="http://schemas.openxmlformats.org/officeDocument/2006/relationships/image" Target="../media/image102.wmf"/><Relationship Id="rId15" Type="http://schemas.openxmlformats.org/officeDocument/2006/relationships/image" Target="../media/image107.wmf"/><Relationship Id="rId10" Type="http://schemas.openxmlformats.org/officeDocument/2006/relationships/oleObject" Target="../embeddings/oleObject24.bin"/><Relationship Id="rId19" Type="http://schemas.openxmlformats.org/officeDocument/2006/relationships/oleObject" Target="../embeddings/oleObject28.bin"/><Relationship Id="rId4" Type="http://schemas.openxmlformats.org/officeDocument/2006/relationships/oleObject" Target="../embeddings/oleObject21.bin"/><Relationship Id="rId9" Type="http://schemas.openxmlformats.org/officeDocument/2006/relationships/image" Target="../media/image104.wmf"/><Relationship Id="rId14" Type="http://schemas.openxmlformats.org/officeDocument/2006/relationships/oleObject" Target="../embeddings/oleObject2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117.wmf"/><Relationship Id="rId3" Type="http://schemas.openxmlformats.org/officeDocument/2006/relationships/image" Target="../media/image112.png"/><Relationship Id="rId7" Type="http://schemas.openxmlformats.org/officeDocument/2006/relationships/image" Target="../media/image114.wmf"/><Relationship Id="rId12" Type="http://schemas.openxmlformats.org/officeDocument/2006/relationships/oleObject" Target="../embeddings/oleObject33.bin"/><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oleObject" Target="../embeddings/oleObject30.bin"/><Relationship Id="rId11" Type="http://schemas.openxmlformats.org/officeDocument/2006/relationships/image" Target="../media/image116.wmf"/><Relationship Id="rId5" Type="http://schemas.openxmlformats.org/officeDocument/2006/relationships/image" Target="../media/image113.wmf"/><Relationship Id="rId15" Type="http://schemas.openxmlformats.org/officeDocument/2006/relationships/image" Target="../media/image11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115.wmf"/><Relationship Id="rId14"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1.wmf"/><Relationship Id="rId12" Type="http://schemas.openxmlformats.org/officeDocument/2006/relationships/oleObject" Target="../embeddings/oleObject40.bin"/><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123.wmf"/><Relationship Id="rId5" Type="http://schemas.openxmlformats.org/officeDocument/2006/relationships/image" Target="../media/image120.wmf"/><Relationship Id="rId15" Type="http://schemas.openxmlformats.org/officeDocument/2006/relationships/image" Target="../media/image125.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122.wmf"/><Relationship Id="rId14"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image" Target="../media/image126.jpeg"/><Relationship Id="rId1" Type="http://schemas.openxmlformats.org/officeDocument/2006/relationships/slideLayout" Target="../slideLayouts/slideLayout2.xml"/><Relationship Id="rId6" Type="http://schemas.openxmlformats.org/officeDocument/2006/relationships/image" Target="../media/image128.wmf"/><Relationship Id="rId5" Type="http://schemas.openxmlformats.org/officeDocument/2006/relationships/oleObject" Target="../embeddings/oleObject43.bin"/><Relationship Id="rId4" Type="http://schemas.openxmlformats.org/officeDocument/2006/relationships/image" Target="../media/image127.wmf"/></Relationships>
</file>

<file path=ppt/slides/_rels/slide26.xml.rels><?xml version="1.0" encoding="UTF-8" standalone="yes"?>
<Relationships xmlns="http://schemas.openxmlformats.org/package/2006/relationships"><Relationship Id="rId3" Type="http://schemas.openxmlformats.org/officeDocument/2006/relationships/image" Target="../media/image130.jpe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3.jpeg"/><Relationship Id="rId7" Type="http://schemas.openxmlformats.org/officeDocument/2006/relationships/oleObject" Target="../embeddings/oleObject45.bin"/><Relationship Id="rId12" Type="http://schemas.openxmlformats.org/officeDocument/2006/relationships/image" Target="../media/image138.wmf"/><Relationship Id="rId2" Type="http://schemas.openxmlformats.org/officeDocument/2006/relationships/image" Target="../media/image132.jpeg"/><Relationship Id="rId1" Type="http://schemas.openxmlformats.org/officeDocument/2006/relationships/slideLayout" Target="../slideLayouts/slideLayout2.xml"/><Relationship Id="rId6" Type="http://schemas.openxmlformats.org/officeDocument/2006/relationships/image" Target="../media/image135.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137.wmf"/><Relationship Id="rId4" Type="http://schemas.openxmlformats.org/officeDocument/2006/relationships/image" Target="../media/image134.jpeg"/><Relationship Id="rId9" Type="http://schemas.openxmlformats.org/officeDocument/2006/relationships/oleObject" Target="../embeddings/oleObject4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145.wmf"/><Relationship Id="rId3" Type="http://schemas.openxmlformats.org/officeDocument/2006/relationships/image" Target="../media/image140.jpeg"/><Relationship Id="rId7" Type="http://schemas.openxmlformats.org/officeDocument/2006/relationships/image" Target="../media/image142.wmf"/><Relationship Id="rId12" Type="http://schemas.openxmlformats.org/officeDocument/2006/relationships/oleObject" Target="../embeddings/oleObject52.bin"/><Relationship Id="rId2" Type="http://schemas.openxmlformats.org/officeDocument/2006/relationships/image" Target="../media/image139.jpeg"/><Relationship Id="rId1" Type="http://schemas.openxmlformats.org/officeDocument/2006/relationships/slideLayout" Target="../slideLayouts/slideLayout2.xml"/><Relationship Id="rId6" Type="http://schemas.openxmlformats.org/officeDocument/2006/relationships/oleObject" Target="../embeddings/oleObject49.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14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7.wmf"/><Relationship Id="rId3" Type="http://schemas.openxmlformats.org/officeDocument/2006/relationships/image" Target="../media/image1.png"/><Relationship Id="rId7" Type="http://schemas.openxmlformats.org/officeDocument/2006/relationships/image" Target="../media/image4.wmf"/><Relationship Id="rId12" Type="http://schemas.openxmlformats.org/officeDocument/2006/relationships/oleObject" Target="../embeddings/oleObject4.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6.wmf"/><Relationship Id="rId5" Type="http://schemas.openxmlformats.org/officeDocument/2006/relationships/image" Target="../media/image3.png"/><Relationship Id="rId10" Type="http://schemas.openxmlformats.org/officeDocument/2006/relationships/oleObject" Target="../embeddings/oleObject3.bin"/><Relationship Id="rId4" Type="http://schemas.openxmlformats.org/officeDocument/2006/relationships/image" Target="../media/image2.jpeg"/><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wmf"/><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oleObject" Target="../embeddings/oleObject7.bin"/><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wmf"/><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oleObject" Target="../embeddings/oleObject8.bin"/><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692275" y="274638"/>
            <a:ext cx="6994525" cy="777875"/>
          </a:xfrm>
        </p:spPr>
        <p:txBody>
          <a:bodyPr/>
          <a:lstStyle/>
          <a:p>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Технически Университет – София</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Машиностроителен факултет</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Катедра “Прецизна техника и уредостроене”</a:t>
            </a:r>
            <a:br>
              <a:rPr lang="bg-BG" sz="1800" dirty="0">
                <a:solidFill>
                  <a:schemeClr val="tx1"/>
                </a:solidFill>
                <a:latin typeface="Arial" pitchFamily="34" charset="0"/>
                <a:cs typeface="Arial" pitchFamily="34" charset="0"/>
              </a:rPr>
            </a:br>
            <a:endParaRPr lang="bg-BG" sz="1800" dirty="0">
              <a:solidFill>
                <a:schemeClr val="tx1"/>
              </a:solidFill>
              <a:latin typeface="Arial" pitchFamily="34" charset="0"/>
              <a:cs typeface="Arial" pitchFamily="34" charset="0"/>
            </a:endParaRPr>
          </a:p>
        </p:txBody>
      </p:sp>
      <p:sp>
        <p:nvSpPr>
          <p:cNvPr id="3075" name="Rectangle 3"/>
          <p:cNvSpPr>
            <a:spLocks noGrp="1" noChangeArrowheads="1"/>
          </p:cNvSpPr>
          <p:nvPr>
            <p:ph type="body" idx="1"/>
          </p:nvPr>
        </p:nvSpPr>
        <p:spPr>
          <a:xfrm>
            <a:off x="443407" y="1291005"/>
            <a:ext cx="8362950" cy="4298235"/>
          </a:xfrm>
        </p:spPr>
        <p:txBody>
          <a:bodyPr/>
          <a:lstStyle/>
          <a:p>
            <a:pPr algn="ctr" eaLnBrk="1" hangingPunct="1">
              <a:spcBef>
                <a:spcPct val="0"/>
              </a:spcBef>
              <a:buClrTx/>
              <a:buSzTx/>
              <a:buFontTx/>
              <a:buNone/>
            </a:pPr>
            <a:endParaRPr lang="en-US" dirty="0">
              <a:solidFill>
                <a:srgbClr val="C00000"/>
              </a:solidFill>
              <a:effectLst/>
              <a:latin typeface="Arial" pitchFamily="34" charset="0"/>
              <a:cs typeface="Arial" pitchFamily="34" charset="0"/>
            </a:endParaRPr>
          </a:p>
          <a:p>
            <a:pPr algn="ctr" eaLnBrk="1" hangingPunct="1">
              <a:spcBef>
                <a:spcPct val="0"/>
              </a:spcBef>
              <a:buClrTx/>
              <a:buSzTx/>
              <a:buFontTx/>
              <a:buNone/>
            </a:pPr>
            <a:r>
              <a:rPr lang="bg-BG" dirty="0">
                <a:solidFill>
                  <a:srgbClr val="C00000"/>
                </a:solidFill>
                <a:effectLst/>
                <a:latin typeface="Arial" pitchFamily="34" charset="0"/>
                <a:cs typeface="Arial" pitchFamily="34" charset="0"/>
              </a:rPr>
              <a:t>Кинематика на механизмите</a:t>
            </a:r>
            <a:endParaRPr lang="en-US" dirty="0">
              <a:solidFill>
                <a:srgbClr val="C00000"/>
              </a:solidFill>
              <a:effectLst/>
              <a:latin typeface="Arial" pitchFamily="34" charset="0"/>
              <a:cs typeface="Arial" pitchFamily="34" charset="0"/>
            </a:endParaRPr>
          </a:p>
          <a:p>
            <a:pPr algn="ctr" eaLnBrk="1" hangingPunct="1">
              <a:spcBef>
                <a:spcPct val="0"/>
              </a:spcBef>
              <a:buClrTx/>
              <a:buSzTx/>
              <a:buFontTx/>
              <a:buNone/>
            </a:pPr>
            <a:endParaRPr lang="en-US" dirty="0">
              <a:solidFill>
                <a:srgbClr val="C00000"/>
              </a:solidFill>
              <a:effectLst/>
              <a:latin typeface="Arial" pitchFamily="34" charset="0"/>
              <a:cs typeface="Arial" pitchFamily="34" charset="0"/>
            </a:endParaRPr>
          </a:p>
          <a:p>
            <a:pPr>
              <a:buFont typeface="Wingdings" pitchFamily="2" charset="2"/>
              <a:buChar char="Ø"/>
            </a:pPr>
            <a:r>
              <a:rPr lang="bg-BG" sz="2800" dirty="0">
                <a:latin typeface="Arial" pitchFamily="34" charset="0"/>
                <a:cs typeface="Arial" pitchFamily="34" charset="0"/>
              </a:rPr>
              <a:t>Кинематика на точка</a:t>
            </a:r>
          </a:p>
          <a:p>
            <a:pPr marL="109537" indent="0">
              <a:buFont typeface="Wingdings" pitchFamily="2" charset="2"/>
              <a:buChar char="Ø"/>
            </a:pPr>
            <a:endParaRPr lang="bg-BG" sz="2800" dirty="0">
              <a:latin typeface="Arial" pitchFamily="34" charset="0"/>
              <a:cs typeface="Arial" pitchFamily="34" charset="0"/>
            </a:endParaRPr>
          </a:p>
          <a:p>
            <a:pPr>
              <a:buFont typeface="Wingdings" pitchFamily="2" charset="2"/>
              <a:buChar char="Ø"/>
            </a:pPr>
            <a:r>
              <a:rPr lang="bg-BG" sz="2800" dirty="0">
                <a:latin typeface="Arial" pitchFamily="34" charset="0"/>
                <a:cs typeface="Arial" pitchFamily="34" charset="0"/>
              </a:rPr>
              <a:t>Прости движения на твърдо тяло</a:t>
            </a:r>
          </a:p>
          <a:p>
            <a:pPr marL="109537" indent="0">
              <a:buFont typeface="Wingdings" pitchFamily="2" charset="2"/>
              <a:buChar char="Ø"/>
            </a:pPr>
            <a:endParaRPr lang="bg-BG" sz="2800" dirty="0">
              <a:latin typeface="Arial" pitchFamily="34" charset="0"/>
              <a:cs typeface="Arial" pitchFamily="34" charset="0"/>
            </a:endParaRPr>
          </a:p>
          <a:p>
            <a:pPr>
              <a:buFont typeface="Wingdings" pitchFamily="2" charset="2"/>
              <a:buChar char="Ø"/>
            </a:pPr>
            <a:r>
              <a:rPr lang="bg-BG" sz="2800" dirty="0">
                <a:latin typeface="Arial" pitchFamily="34" charset="0"/>
                <a:cs typeface="Arial" pitchFamily="34" charset="0"/>
              </a:rPr>
              <a:t>Общо равнинно движение на твърдо тяло</a:t>
            </a:r>
          </a:p>
          <a:p>
            <a:pPr algn="ctr" eaLnBrk="1" hangingPunct="1">
              <a:spcBef>
                <a:spcPct val="0"/>
              </a:spcBef>
              <a:buClrTx/>
              <a:buSzTx/>
              <a:buFont typeface="Wingdings" pitchFamily="2" charset="2"/>
              <a:buChar char="Ø"/>
            </a:pPr>
            <a:endParaRPr lang="bg-BG" sz="2800" dirty="0">
              <a:effectLst/>
              <a:latin typeface="Arial" pitchFamily="34" charset="0"/>
              <a:ea typeface="Arial Unicode MS" panose="020B0604020202020204" pitchFamily="34" charset="-128"/>
              <a:cs typeface="Arial" pitchFamily="34" charset="0"/>
            </a:endParaRPr>
          </a:p>
        </p:txBody>
      </p:sp>
      <p:sp>
        <p:nvSpPr>
          <p:cNvPr id="2" name="Slide Number Placeholder 1"/>
          <p:cNvSpPr>
            <a:spLocks noGrp="1"/>
          </p:cNvSpPr>
          <p:nvPr>
            <p:ph type="sldNum" sz="quarter" idx="12"/>
          </p:nvPr>
        </p:nvSpPr>
        <p:spPr/>
        <p:txBody>
          <a:bodyPr/>
          <a:lstStyle/>
          <a:p>
            <a:fld id="{BFE999D1-F9A4-4778-B8C7-0170286633BE}" type="slidenum">
              <a:rPr lang="bg-BG" smtClean="0"/>
              <a:pPr/>
              <a:t>1</a:t>
            </a:fld>
            <a:endParaRPr lang="bg-BG"/>
          </a:p>
        </p:txBody>
      </p:sp>
      <p:pic>
        <p:nvPicPr>
          <p:cNvPr id="6" name="Picture 5" descr="Logo-TU-blue-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44" y="142852"/>
            <a:ext cx="857256"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70EBCE34-808E-486D-B81F-FC3BEE866110}"/>
              </a:ext>
            </a:extLst>
          </p:cNvPr>
          <p:cNvSpPr txBox="1"/>
          <p:nvPr/>
        </p:nvSpPr>
        <p:spPr>
          <a:xfrm>
            <a:off x="4211959" y="5733256"/>
            <a:ext cx="4594397" cy="369332"/>
          </a:xfrm>
          <a:prstGeom prst="rect">
            <a:avLst/>
          </a:prstGeom>
          <a:noFill/>
        </p:spPr>
        <p:txBody>
          <a:bodyPr wrap="square" rtlCol="0">
            <a:spAutoFit/>
          </a:bodyPr>
          <a:lstStyle/>
          <a:p>
            <a:r>
              <a:rPr lang="bg-BG" dirty="0">
                <a:solidFill>
                  <a:srgbClr val="FF0000"/>
                </a:solidFill>
              </a:rPr>
              <a:t>Следва видео с основните понятия</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bg-BG" sz="2200" dirty="0">
                <a:solidFill>
                  <a:srgbClr val="C00000"/>
                </a:solidFill>
                <a:latin typeface="Arial" pitchFamily="34" charset="0"/>
                <a:cs typeface="Arial" pitchFamily="34" charset="0"/>
              </a:rPr>
              <a:t>КИНЕМАТИКА НА ТОЧКА.Скорост и ускорение.</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10</a:t>
            </a:fld>
            <a:endParaRPr lang="bg-BG"/>
          </a:p>
        </p:txBody>
      </p:sp>
      <p:pic>
        <p:nvPicPr>
          <p:cNvPr id="7170" name="Picture 2"/>
          <p:cNvPicPr>
            <a:picLocks noGrp="1" noChangeAspect="1" noChangeArrowheads="1"/>
          </p:cNvPicPr>
          <p:nvPr>
            <p:ph idx="1"/>
          </p:nvPr>
        </p:nvPicPr>
        <p:blipFill>
          <a:blip r:embed="rId2"/>
          <a:srcRect/>
          <a:stretch>
            <a:fillRect/>
          </a:stretch>
        </p:blipFill>
        <p:spPr bwMode="auto">
          <a:xfrm>
            <a:off x="357157" y="1071546"/>
            <a:ext cx="5859641" cy="107157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390626" y="2069973"/>
            <a:ext cx="5000660" cy="579280"/>
          </a:xfrm>
          <a:prstGeom prst="rect">
            <a:avLst/>
          </a:prstGeom>
          <a:solidFill>
            <a:schemeClr val="accent2"/>
          </a:solidFill>
          <a:ln w="9525">
            <a:noFill/>
            <a:miter lim="800000"/>
            <a:headEnd/>
            <a:tailEnd/>
          </a:ln>
          <a:effectLst/>
        </p:spPr>
      </p:pic>
      <p:sp>
        <p:nvSpPr>
          <p:cNvPr id="7" name="TextBox 6"/>
          <p:cNvSpPr txBox="1"/>
          <p:nvPr/>
        </p:nvSpPr>
        <p:spPr>
          <a:xfrm>
            <a:off x="6357950" y="1357298"/>
            <a:ext cx="1428760" cy="369332"/>
          </a:xfrm>
          <a:prstGeom prst="rect">
            <a:avLst/>
          </a:prstGeom>
          <a:noFill/>
        </p:spPr>
        <p:txBody>
          <a:bodyPr wrap="square" rtlCol="0">
            <a:spAutoFit/>
          </a:bodyPr>
          <a:lstStyle/>
          <a:p>
            <a:r>
              <a:rPr lang="bg-BG" dirty="0"/>
              <a:t>или:</a:t>
            </a:r>
          </a:p>
        </p:txBody>
      </p:sp>
      <p:sp>
        <p:nvSpPr>
          <p:cNvPr id="8" name="TextBox 7"/>
          <p:cNvSpPr txBox="1"/>
          <p:nvPr/>
        </p:nvSpPr>
        <p:spPr>
          <a:xfrm>
            <a:off x="285720" y="2714620"/>
            <a:ext cx="9144000" cy="369332"/>
          </a:xfrm>
          <a:prstGeom prst="rect">
            <a:avLst/>
          </a:prstGeom>
          <a:noFill/>
        </p:spPr>
        <p:txBody>
          <a:bodyPr wrap="square" rtlCol="0">
            <a:spAutoFit/>
          </a:bodyPr>
          <a:lstStyle/>
          <a:p>
            <a:r>
              <a:rPr lang="bg-BG" dirty="0">
                <a:latin typeface="Arial" pitchFamily="34" charset="0"/>
              </a:rPr>
              <a:t>И за проекциите на уравнението върху координатните оси се получава:</a:t>
            </a:r>
          </a:p>
        </p:txBody>
      </p:sp>
      <p:pic>
        <p:nvPicPr>
          <p:cNvPr id="7173" name="Picture 5"/>
          <p:cNvPicPr>
            <a:picLocks noChangeAspect="1" noChangeArrowheads="1"/>
          </p:cNvPicPr>
          <p:nvPr/>
        </p:nvPicPr>
        <p:blipFill>
          <a:blip r:embed="rId4"/>
          <a:srcRect/>
          <a:stretch>
            <a:fillRect/>
          </a:stretch>
        </p:blipFill>
        <p:spPr bwMode="auto">
          <a:xfrm>
            <a:off x="357158" y="3143248"/>
            <a:ext cx="7215206" cy="996499"/>
          </a:xfrm>
          <a:prstGeom prst="rect">
            <a:avLst/>
          </a:prstGeom>
          <a:noFill/>
          <a:ln w="9525">
            <a:noFill/>
            <a:miter lim="800000"/>
            <a:headEnd/>
            <a:tailEnd/>
          </a:ln>
          <a:effectLst/>
        </p:spPr>
      </p:pic>
      <p:sp>
        <p:nvSpPr>
          <p:cNvPr id="11" name="TextBox 10"/>
          <p:cNvSpPr txBox="1"/>
          <p:nvPr/>
        </p:nvSpPr>
        <p:spPr>
          <a:xfrm>
            <a:off x="500034" y="4071942"/>
            <a:ext cx="7858180" cy="646331"/>
          </a:xfrm>
          <a:prstGeom prst="rect">
            <a:avLst/>
          </a:prstGeom>
          <a:noFill/>
        </p:spPr>
        <p:txBody>
          <a:bodyPr wrap="square" rtlCol="0">
            <a:spAutoFit/>
          </a:bodyPr>
          <a:lstStyle/>
          <a:p>
            <a:r>
              <a:rPr lang="bg-BG" dirty="0">
                <a:latin typeface="Arial" pitchFamily="34" charset="0"/>
              </a:rPr>
              <a:t>Големината на ускорението и направлението му се намират съответно от изразите:</a:t>
            </a:r>
          </a:p>
        </p:txBody>
      </p:sp>
      <p:pic>
        <p:nvPicPr>
          <p:cNvPr id="7174" name="Picture 6"/>
          <p:cNvPicPr>
            <a:picLocks noChangeAspect="1" noChangeArrowheads="1"/>
          </p:cNvPicPr>
          <p:nvPr/>
        </p:nvPicPr>
        <p:blipFill>
          <a:blip r:embed="rId5"/>
          <a:srcRect/>
          <a:stretch>
            <a:fillRect/>
          </a:stretch>
        </p:blipFill>
        <p:spPr bwMode="auto">
          <a:xfrm>
            <a:off x="1571604" y="4714884"/>
            <a:ext cx="5848332" cy="182823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lstStyle/>
          <a:p>
            <a:r>
              <a:rPr lang="bg-BG" sz="2200" dirty="0">
                <a:solidFill>
                  <a:srgbClr val="C00000"/>
                </a:solidFill>
                <a:latin typeface="Arial" pitchFamily="34" charset="0"/>
                <a:cs typeface="Arial" pitchFamily="34" charset="0"/>
              </a:rPr>
              <a:t>КИНЕМАТИКА НА ТОЧКА.Скорост и ускорение.</a:t>
            </a:r>
            <a:r>
              <a:rPr lang="en-US" sz="2200" dirty="0">
                <a:solidFill>
                  <a:srgbClr val="C00000"/>
                </a:solidFill>
                <a:latin typeface="Arial" pitchFamily="34" charset="0"/>
                <a:cs typeface="Arial" pitchFamily="34" charset="0"/>
              </a:rPr>
              <a:t> </a:t>
            </a:r>
            <a:r>
              <a:rPr lang="bg-BG" sz="2200" dirty="0">
                <a:solidFill>
                  <a:srgbClr val="C00000"/>
                </a:solidFill>
                <a:latin typeface="Arial" pitchFamily="34" charset="0"/>
                <a:cs typeface="Arial" pitchFamily="34" charset="0"/>
              </a:rPr>
              <a:t>Естествена координатна система.</a:t>
            </a:r>
            <a:endParaRPr lang="bg-BG" sz="2200" dirty="0"/>
          </a:p>
        </p:txBody>
      </p:sp>
      <p:sp>
        <p:nvSpPr>
          <p:cNvPr id="3" name="Content Placeholder 2"/>
          <p:cNvSpPr>
            <a:spLocks noGrp="1"/>
          </p:cNvSpPr>
          <p:nvPr>
            <p:ph idx="1"/>
          </p:nvPr>
        </p:nvSpPr>
        <p:spPr>
          <a:xfrm>
            <a:off x="107504" y="928670"/>
            <a:ext cx="8579296" cy="500066"/>
          </a:xfrm>
        </p:spPr>
        <p:txBody>
          <a:bodyPr/>
          <a:lstStyle/>
          <a:p>
            <a:r>
              <a:rPr lang="bg-BG" sz="2000" dirty="0">
                <a:latin typeface="Arial" pitchFamily="34" charset="0"/>
                <a:cs typeface="Arial" pitchFamily="34" charset="0"/>
              </a:rPr>
              <a:t>Определя се скоростта на точката в този случай:</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11</a:t>
            </a:fld>
            <a:endParaRPr lang="bg-BG"/>
          </a:p>
        </p:txBody>
      </p:sp>
      <p:pic>
        <p:nvPicPr>
          <p:cNvPr id="8194" name="Picture 2"/>
          <p:cNvPicPr>
            <a:picLocks noChangeAspect="1" noChangeArrowheads="1"/>
          </p:cNvPicPr>
          <p:nvPr/>
        </p:nvPicPr>
        <p:blipFill>
          <a:blip r:embed="rId2"/>
          <a:srcRect/>
          <a:stretch>
            <a:fillRect/>
          </a:stretch>
        </p:blipFill>
        <p:spPr bwMode="auto">
          <a:xfrm>
            <a:off x="5347160" y="1350456"/>
            <a:ext cx="3051458" cy="910028"/>
          </a:xfrm>
          <a:prstGeom prst="rect">
            <a:avLst/>
          </a:prstGeom>
          <a:noFill/>
          <a:ln w="9525">
            <a:noFill/>
            <a:miter lim="800000"/>
            <a:headEnd/>
            <a:tailEnd/>
          </a:ln>
          <a:effectLst/>
        </p:spPr>
      </p:pic>
      <p:sp>
        <p:nvSpPr>
          <p:cNvPr id="6" name="TextBox 5"/>
          <p:cNvSpPr txBox="1"/>
          <p:nvPr/>
        </p:nvSpPr>
        <p:spPr>
          <a:xfrm>
            <a:off x="325920" y="2256888"/>
            <a:ext cx="1285884" cy="369332"/>
          </a:xfrm>
          <a:prstGeom prst="rect">
            <a:avLst/>
          </a:prstGeom>
          <a:noFill/>
        </p:spPr>
        <p:txBody>
          <a:bodyPr wrap="square" rtlCol="0">
            <a:spAutoFit/>
          </a:bodyPr>
          <a:lstStyle/>
          <a:p>
            <a:r>
              <a:rPr lang="bg-BG" dirty="0"/>
              <a:t>Векторът </a:t>
            </a:r>
          </a:p>
        </p:txBody>
      </p:sp>
      <p:pic>
        <p:nvPicPr>
          <p:cNvPr id="8195" name="Picture 3"/>
          <p:cNvPicPr>
            <a:picLocks noChangeAspect="1" noChangeArrowheads="1"/>
          </p:cNvPicPr>
          <p:nvPr/>
        </p:nvPicPr>
        <p:blipFill>
          <a:blip r:embed="rId3"/>
          <a:srcRect/>
          <a:stretch>
            <a:fillRect/>
          </a:stretch>
        </p:blipFill>
        <p:spPr bwMode="auto">
          <a:xfrm>
            <a:off x="1554791" y="1966622"/>
            <a:ext cx="415270" cy="714380"/>
          </a:xfrm>
          <a:prstGeom prst="rect">
            <a:avLst/>
          </a:prstGeom>
          <a:noFill/>
          <a:ln w="9525">
            <a:noFill/>
            <a:miter lim="800000"/>
            <a:headEnd/>
            <a:tailEnd/>
          </a:ln>
          <a:effectLst/>
        </p:spPr>
      </p:pic>
      <p:sp>
        <p:nvSpPr>
          <p:cNvPr id="8" name="TextBox 7"/>
          <p:cNvSpPr txBox="1"/>
          <p:nvPr/>
        </p:nvSpPr>
        <p:spPr>
          <a:xfrm>
            <a:off x="2071170" y="2253979"/>
            <a:ext cx="3214710" cy="369332"/>
          </a:xfrm>
          <a:prstGeom prst="rect">
            <a:avLst/>
          </a:prstGeom>
          <a:noFill/>
        </p:spPr>
        <p:txBody>
          <a:bodyPr wrap="square" rtlCol="0">
            <a:spAutoFit/>
          </a:bodyPr>
          <a:lstStyle/>
          <a:p>
            <a:r>
              <a:rPr lang="bg-BG" dirty="0"/>
              <a:t>е граница на отношението </a:t>
            </a:r>
          </a:p>
        </p:txBody>
      </p:sp>
      <p:pic>
        <p:nvPicPr>
          <p:cNvPr id="8196" name="Picture 4"/>
          <p:cNvPicPr>
            <a:picLocks noChangeAspect="1" noChangeArrowheads="1"/>
          </p:cNvPicPr>
          <p:nvPr/>
        </p:nvPicPr>
        <p:blipFill>
          <a:blip r:embed="rId4"/>
          <a:srcRect/>
          <a:stretch>
            <a:fillRect/>
          </a:stretch>
        </p:blipFill>
        <p:spPr bwMode="auto">
          <a:xfrm>
            <a:off x="5188167" y="2184666"/>
            <a:ext cx="3571900" cy="698613"/>
          </a:xfrm>
          <a:prstGeom prst="rect">
            <a:avLst/>
          </a:prstGeom>
          <a:noFill/>
          <a:ln w="9525">
            <a:noFill/>
            <a:miter lim="800000"/>
            <a:headEnd/>
            <a:tailEnd/>
          </a:ln>
          <a:effectLst/>
        </p:spPr>
      </p:pic>
      <p:sp>
        <p:nvSpPr>
          <p:cNvPr id="10" name="TextBox 9"/>
          <p:cNvSpPr txBox="1"/>
          <p:nvPr/>
        </p:nvSpPr>
        <p:spPr>
          <a:xfrm>
            <a:off x="4860032" y="3143248"/>
            <a:ext cx="3998248" cy="1477328"/>
          </a:xfrm>
          <a:prstGeom prst="rect">
            <a:avLst/>
          </a:prstGeom>
          <a:noFill/>
        </p:spPr>
        <p:txBody>
          <a:bodyPr wrap="square" rtlCol="0">
            <a:spAutoFit/>
          </a:bodyPr>
          <a:lstStyle/>
          <a:p>
            <a:r>
              <a:rPr lang="bg-BG" dirty="0">
                <a:latin typeface="Arial" pitchFamily="34" charset="0"/>
              </a:rPr>
              <a:t>Но когато ∆</a:t>
            </a:r>
            <a:r>
              <a:rPr lang="en-US" dirty="0">
                <a:latin typeface="Arial" pitchFamily="34" charset="0"/>
              </a:rPr>
              <a:t>s </a:t>
            </a:r>
            <a:r>
              <a:rPr lang="bg-BG" dirty="0">
                <a:latin typeface="Arial" pitchFamily="34" charset="0"/>
              </a:rPr>
              <a:t>клони към 0, големината на вектора става равна на единица, тъй като хордата ∆</a:t>
            </a:r>
            <a:r>
              <a:rPr lang="en-US" dirty="0">
                <a:latin typeface="Arial" pitchFamily="34" charset="0"/>
              </a:rPr>
              <a:t>r </a:t>
            </a:r>
            <a:r>
              <a:rPr lang="bg-BG" dirty="0">
                <a:latin typeface="Arial" pitchFamily="34" charset="0"/>
              </a:rPr>
              <a:t>се доближава до ∆</a:t>
            </a:r>
            <a:r>
              <a:rPr lang="en-US" dirty="0">
                <a:latin typeface="Arial" pitchFamily="34" charset="0"/>
              </a:rPr>
              <a:t>s, </a:t>
            </a:r>
            <a:r>
              <a:rPr lang="bg-BG" dirty="0">
                <a:latin typeface="Arial" pitchFamily="34" charset="0"/>
              </a:rPr>
              <a:t>т. М</a:t>
            </a:r>
            <a:r>
              <a:rPr lang="bg-BG" sz="1200" dirty="0">
                <a:latin typeface="Arial" pitchFamily="34" charset="0"/>
              </a:rPr>
              <a:t>1</a:t>
            </a:r>
            <a:r>
              <a:rPr lang="bg-BG" dirty="0">
                <a:latin typeface="Arial" pitchFamily="34" charset="0"/>
              </a:rPr>
              <a:t> клони към т.М и:</a:t>
            </a:r>
          </a:p>
        </p:txBody>
      </p:sp>
      <p:pic>
        <p:nvPicPr>
          <p:cNvPr id="8197" name="Picture 5"/>
          <p:cNvPicPr>
            <a:picLocks noChangeAspect="1" noChangeArrowheads="1"/>
          </p:cNvPicPr>
          <p:nvPr/>
        </p:nvPicPr>
        <p:blipFill>
          <a:blip r:embed="rId5"/>
          <a:srcRect/>
          <a:stretch>
            <a:fillRect/>
          </a:stretch>
        </p:blipFill>
        <p:spPr bwMode="auto">
          <a:xfrm>
            <a:off x="5659088" y="4630132"/>
            <a:ext cx="2630058" cy="904429"/>
          </a:xfrm>
          <a:prstGeom prst="rect">
            <a:avLst/>
          </a:prstGeom>
          <a:noFill/>
          <a:ln w="9525">
            <a:noFill/>
            <a:miter lim="800000"/>
            <a:headEnd/>
            <a:tailEnd/>
          </a:ln>
          <a:effectLst/>
        </p:spPr>
      </p:pic>
      <p:sp>
        <p:nvSpPr>
          <p:cNvPr id="13" name="TextBox 12"/>
          <p:cNvSpPr txBox="1"/>
          <p:nvPr/>
        </p:nvSpPr>
        <p:spPr>
          <a:xfrm>
            <a:off x="107504" y="5308976"/>
            <a:ext cx="8822214" cy="1323439"/>
          </a:xfrm>
          <a:prstGeom prst="rect">
            <a:avLst/>
          </a:prstGeom>
          <a:noFill/>
        </p:spPr>
        <p:txBody>
          <a:bodyPr wrap="square" rtlCol="0">
            <a:spAutoFit/>
          </a:bodyPr>
          <a:lstStyle/>
          <a:p>
            <a:r>
              <a:rPr lang="bg-BG" sz="2000" dirty="0">
                <a:latin typeface="Arial" pitchFamily="34" charset="0"/>
              </a:rPr>
              <a:t>Направлението на този вектор съвпада с тангентата към траекторията и следователно векторът       е равен на </a:t>
            </a:r>
          </a:p>
          <a:p>
            <a:endParaRPr lang="en-US" sz="2000" dirty="0">
              <a:latin typeface="Arial" pitchFamily="34" charset="0"/>
            </a:endParaRPr>
          </a:p>
          <a:p>
            <a:r>
              <a:rPr lang="bg-BG" sz="2000" dirty="0">
                <a:solidFill>
                  <a:srgbClr val="3333CC"/>
                </a:solidFill>
                <a:latin typeface="Arial" pitchFamily="34" charset="0"/>
              </a:rPr>
              <a:t>единичния вектор  по тангентата</a:t>
            </a:r>
            <a:r>
              <a:rPr lang="bg-BG" sz="2000" dirty="0">
                <a:latin typeface="Arial" pitchFamily="34" charset="0"/>
              </a:rPr>
              <a:t>.</a:t>
            </a:r>
          </a:p>
        </p:txBody>
      </p:sp>
      <p:pic>
        <p:nvPicPr>
          <p:cNvPr id="8199" name="Picture 7"/>
          <p:cNvPicPr>
            <a:picLocks noChangeAspect="1" noChangeArrowheads="1"/>
          </p:cNvPicPr>
          <p:nvPr/>
        </p:nvPicPr>
        <p:blipFill>
          <a:blip r:embed="rId6"/>
          <a:srcRect/>
          <a:stretch>
            <a:fillRect/>
          </a:stretch>
        </p:blipFill>
        <p:spPr bwMode="auto">
          <a:xfrm>
            <a:off x="4928690" y="5673432"/>
            <a:ext cx="357190" cy="684407"/>
          </a:xfrm>
          <a:prstGeom prst="rect">
            <a:avLst/>
          </a:prstGeom>
          <a:noFill/>
          <a:ln w="9525">
            <a:noFill/>
            <a:miter lim="800000"/>
            <a:headEnd/>
            <a:tailEnd/>
          </a:ln>
          <a:effectLst/>
        </p:spPr>
      </p:pic>
      <p:pic>
        <p:nvPicPr>
          <p:cNvPr id="8200" name="Picture 8"/>
          <p:cNvPicPr>
            <a:picLocks noChangeAspect="1" noChangeArrowheads="1"/>
          </p:cNvPicPr>
          <p:nvPr/>
        </p:nvPicPr>
        <p:blipFill>
          <a:blip r:embed="rId7"/>
          <a:srcRect/>
          <a:stretch>
            <a:fillRect/>
          </a:stretch>
        </p:blipFill>
        <p:spPr bwMode="auto">
          <a:xfrm>
            <a:off x="3131840" y="5630471"/>
            <a:ext cx="216098" cy="375823"/>
          </a:xfrm>
          <a:prstGeom prst="rect">
            <a:avLst/>
          </a:prstGeom>
          <a:noFill/>
          <a:ln w="9525">
            <a:noFill/>
            <a:miter lim="800000"/>
            <a:headEnd/>
            <a:tailEnd/>
          </a:ln>
          <a:effectLst/>
        </p:spPr>
      </p:pic>
      <p:pic>
        <p:nvPicPr>
          <p:cNvPr id="16" name="Картина 14">
            <a:extLst>
              <a:ext uri="{FF2B5EF4-FFF2-40B4-BE49-F238E27FC236}">
                <a16:creationId xmlns:a16="http://schemas.microsoft.com/office/drawing/2014/main" id="{2503204B-D4EF-40F7-A7B9-8C74167B4D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3658" y="2602710"/>
            <a:ext cx="3335802" cy="26686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A58E-48C8-4DE5-90CB-B5CC299F8F5E}"/>
              </a:ext>
            </a:extLst>
          </p:cNvPr>
          <p:cNvSpPr>
            <a:spLocks noGrp="1"/>
          </p:cNvSpPr>
          <p:nvPr>
            <p:ph type="title"/>
          </p:nvPr>
        </p:nvSpPr>
        <p:spPr>
          <a:xfrm>
            <a:off x="457200" y="152400"/>
            <a:ext cx="8229600" cy="900336"/>
          </a:xfrm>
        </p:spPr>
        <p:txBody>
          <a:bodyPr/>
          <a:lstStyle/>
          <a:p>
            <a:r>
              <a:rPr lang="bg-BG" sz="2200" dirty="0">
                <a:solidFill>
                  <a:srgbClr val="C00000"/>
                </a:solidFill>
                <a:latin typeface="Arial" pitchFamily="34" charset="0"/>
                <a:cs typeface="Arial" pitchFamily="34" charset="0"/>
              </a:rPr>
              <a:t>КИНЕМАТИКА НА ТОЧКА.Скорост и ускорение.</a:t>
            </a:r>
            <a:r>
              <a:rPr lang="en-US" sz="2200" dirty="0">
                <a:solidFill>
                  <a:srgbClr val="C00000"/>
                </a:solidFill>
                <a:latin typeface="Arial" pitchFamily="34" charset="0"/>
                <a:cs typeface="Arial" pitchFamily="34" charset="0"/>
              </a:rPr>
              <a:t> </a:t>
            </a:r>
            <a:r>
              <a:rPr lang="bg-BG" sz="2200" dirty="0">
                <a:solidFill>
                  <a:srgbClr val="C00000"/>
                </a:solidFill>
                <a:latin typeface="Arial" pitchFamily="34" charset="0"/>
                <a:cs typeface="Arial" pitchFamily="34" charset="0"/>
              </a:rPr>
              <a:t>Естествена координатна система.</a:t>
            </a:r>
            <a:endParaRPr lang="en-US" dirty="0"/>
          </a:p>
        </p:txBody>
      </p:sp>
      <p:sp>
        <p:nvSpPr>
          <p:cNvPr id="4" name="Slide Number Placeholder 3">
            <a:extLst>
              <a:ext uri="{FF2B5EF4-FFF2-40B4-BE49-F238E27FC236}">
                <a16:creationId xmlns:a16="http://schemas.microsoft.com/office/drawing/2014/main" id="{61B827F5-3F60-4E81-8ABC-9D8470DC5D02}"/>
              </a:ext>
            </a:extLst>
          </p:cNvPr>
          <p:cNvSpPr>
            <a:spLocks noGrp="1"/>
          </p:cNvSpPr>
          <p:nvPr>
            <p:ph type="sldNum" sz="quarter" idx="12"/>
          </p:nvPr>
        </p:nvSpPr>
        <p:spPr/>
        <p:txBody>
          <a:bodyPr/>
          <a:lstStyle/>
          <a:p>
            <a:fld id="{BFE999D1-F9A4-4778-B8C7-0170286633BE}" type="slidenum">
              <a:rPr lang="bg-BG" smtClean="0"/>
              <a:pPr/>
              <a:t>12</a:t>
            </a:fld>
            <a:endParaRPr lang="bg-BG"/>
          </a:p>
        </p:txBody>
      </p:sp>
      <p:cxnSp>
        <p:nvCxnSpPr>
          <p:cNvPr id="5" name="Извито съединение 53">
            <a:extLst>
              <a:ext uri="{FF2B5EF4-FFF2-40B4-BE49-F238E27FC236}">
                <a16:creationId xmlns:a16="http://schemas.microsoft.com/office/drawing/2014/main" id="{26DABE1E-0B39-4CAA-8613-1B3AA0E0B073}"/>
              </a:ext>
            </a:extLst>
          </p:cNvPr>
          <p:cNvCxnSpPr/>
          <p:nvPr/>
        </p:nvCxnSpPr>
        <p:spPr>
          <a:xfrm rot="10800000" flipV="1">
            <a:off x="5547317" y="2889967"/>
            <a:ext cx="2551280" cy="1191759"/>
          </a:xfrm>
          <a:prstGeom prst="curvedConnector4">
            <a:avLst>
              <a:gd name="adj1" fmla="val 47884"/>
              <a:gd name="adj2" fmla="val 119182"/>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Съединител &quot;права стрелка&quot; 54">
            <a:extLst>
              <a:ext uri="{FF2B5EF4-FFF2-40B4-BE49-F238E27FC236}">
                <a16:creationId xmlns:a16="http://schemas.microsoft.com/office/drawing/2014/main" id="{F4251B93-6381-4E86-8398-C2AFFC067AA6}"/>
              </a:ext>
            </a:extLst>
          </p:cNvPr>
          <p:cNvCxnSpPr>
            <a:stCxn id="14" idx="5"/>
          </p:cNvCxnSpPr>
          <p:nvPr/>
        </p:nvCxnSpPr>
        <p:spPr>
          <a:xfrm>
            <a:off x="5982585" y="3429162"/>
            <a:ext cx="766306" cy="333816"/>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 name="Съединител &quot;права стрелка&quot; 55">
            <a:extLst>
              <a:ext uri="{FF2B5EF4-FFF2-40B4-BE49-F238E27FC236}">
                <a16:creationId xmlns:a16="http://schemas.microsoft.com/office/drawing/2014/main" id="{96C64ACE-6F11-4738-976C-2D0435C7C90F}"/>
              </a:ext>
            </a:extLst>
          </p:cNvPr>
          <p:cNvCxnSpPr/>
          <p:nvPr/>
        </p:nvCxnSpPr>
        <p:spPr>
          <a:xfrm flipH="1">
            <a:off x="5601359" y="3343214"/>
            <a:ext cx="304894" cy="7385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8" name="Съединител &quot;права стрелка&quot; 56">
            <a:extLst>
              <a:ext uri="{FF2B5EF4-FFF2-40B4-BE49-F238E27FC236}">
                <a16:creationId xmlns:a16="http://schemas.microsoft.com/office/drawing/2014/main" id="{EEEB70F8-6843-4927-8DCB-45769D30E0A3}"/>
              </a:ext>
            </a:extLst>
          </p:cNvPr>
          <p:cNvCxnSpPr>
            <a:stCxn id="11" idx="7"/>
            <a:endCxn id="12" idx="3"/>
          </p:cNvCxnSpPr>
          <p:nvPr/>
        </p:nvCxnSpPr>
        <p:spPr>
          <a:xfrm flipV="1">
            <a:off x="5656567" y="3844362"/>
            <a:ext cx="1090059" cy="244793"/>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9" name="Дъга 61">
            <a:extLst>
              <a:ext uri="{FF2B5EF4-FFF2-40B4-BE49-F238E27FC236}">
                <a16:creationId xmlns:a16="http://schemas.microsoft.com/office/drawing/2014/main" id="{2720800C-FAB7-4E6C-9F06-B4B4FB729D6E}"/>
              </a:ext>
            </a:extLst>
          </p:cNvPr>
          <p:cNvSpPr/>
          <p:nvPr/>
        </p:nvSpPr>
        <p:spPr>
          <a:xfrm rot="13198480">
            <a:off x="4612689" y="3448233"/>
            <a:ext cx="2587128" cy="859678"/>
          </a:xfrm>
          <a:prstGeom prst="arc">
            <a:avLst>
              <a:gd name="adj1" fmla="val 16498660"/>
              <a:gd name="adj2" fmla="val 21005676"/>
            </a:avLst>
          </a:prstGeom>
          <a:ln w="76200">
            <a:solidFill>
              <a:srgbClr val="00B050"/>
            </a:solidFill>
          </a:ln>
        </p:spPr>
        <p:style>
          <a:lnRef idx="1">
            <a:schemeClr val="dk1"/>
          </a:lnRef>
          <a:fillRef idx="0">
            <a:schemeClr val="dk1"/>
          </a:fillRef>
          <a:effectRef idx="0">
            <a:schemeClr val="dk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black"/>
              </a:solidFill>
              <a:effectLst/>
              <a:uLnTx/>
              <a:uFillTx/>
              <a:latin typeface="Georgia"/>
              <a:ea typeface="+mn-ea"/>
              <a:cs typeface="+mn-cs"/>
            </a:endParaRPr>
          </a:p>
        </p:txBody>
      </p:sp>
      <p:sp>
        <p:nvSpPr>
          <p:cNvPr id="10" name="Овал 63">
            <a:extLst>
              <a:ext uri="{FF2B5EF4-FFF2-40B4-BE49-F238E27FC236}">
                <a16:creationId xmlns:a16="http://schemas.microsoft.com/office/drawing/2014/main" id="{90D54741-DA84-48CA-8122-CB5F3E042924}"/>
              </a:ext>
            </a:extLst>
          </p:cNvPr>
          <p:cNvSpPr/>
          <p:nvPr/>
        </p:nvSpPr>
        <p:spPr>
          <a:xfrm>
            <a:off x="4780486" y="3203900"/>
            <a:ext cx="215900"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white"/>
              </a:solidFill>
              <a:effectLst/>
              <a:uLnTx/>
              <a:uFillTx/>
              <a:latin typeface="Georgia"/>
              <a:ea typeface="+mn-ea"/>
              <a:cs typeface="+mn-cs"/>
            </a:endParaRPr>
          </a:p>
        </p:txBody>
      </p:sp>
      <p:sp>
        <p:nvSpPr>
          <p:cNvPr id="11" name="Овал 64">
            <a:extLst>
              <a:ext uri="{FF2B5EF4-FFF2-40B4-BE49-F238E27FC236}">
                <a16:creationId xmlns:a16="http://schemas.microsoft.com/office/drawing/2014/main" id="{5B680ECF-200E-4E59-9515-5C66A3F2F72B}"/>
              </a:ext>
            </a:extLst>
          </p:cNvPr>
          <p:cNvSpPr/>
          <p:nvPr/>
        </p:nvSpPr>
        <p:spPr>
          <a:xfrm>
            <a:off x="5472285" y="4055212"/>
            <a:ext cx="215900" cy="231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white"/>
              </a:solidFill>
              <a:effectLst/>
              <a:uLnTx/>
              <a:uFillTx/>
              <a:latin typeface="Georgia"/>
              <a:ea typeface="+mn-ea"/>
              <a:cs typeface="+mn-cs"/>
            </a:endParaRPr>
          </a:p>
        </p:txBody>
      </p:sp>
      <p:sp>
        <p:nvSpPr>
          <p:cNvPr id="12" name="Овал 65">
            <a:extLst>
              <a:ext uri="{FF2B5EF4-FFF2-40B4-BE49-F238E27FC236}">
                <a16:creationId xmlns:a16="http://schemas.microsoft.com/office/drawing/2014/main" id="{3D261C77-EC1D-4A94-94C6-0012A7EE834B}"/>
              </a:ext>
            </a:extLst>
          </p:cNvPr>
          <p:cNvSpPr/>
          <p:nvPr/>
        </p:nvSpPr>
        <p:spPr>
          <a:xfrm>
            <a:off x="6715008" y="3647884"/>
            <a:ext cx="215900"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white"/>
              </a:solidFill>
              <a:effectLst/>
              <a:uLnTx/>
              <a:uFillTx/>
              <a:latin typeface="Georgia"/>
              <a:ea typeface="+mn-ea"/>
              <a:cs typeface="+mn-cs"/>
            </a:endParaRPr>
          </a:p>
        </p:txBody>
      </p:sp>
      <p:cxnSp>
        <p:nvCxnSpPr>
          <p:cNvPr id="13" name="Съединител &quot;права стрелка&quot; 69">
            <a:extLst>
              <a:ext uri="{FF2B5EF4-FFF2-40B4-BE49-F238E27FC236}">
                <a16:creationId xmlns:a16="http://schemas.microsoft.com/office/drawing/2014/main" id="{4A995646-F9D8-4AEF-9FA9-9CB3C55BF9FD}"/>
              </a:ext>
            </a:extLst>
          </p:cNvPr>
          <p:cNvCxnSpPr/>
          <p:nvPr/>
        </p:nvCxnSpPr>
        <p:spPr>
          <a:xfrm>
            <a:off x="5168316" y="3941404"/>
            <a:ext cx="1901504" cy="109711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Овал 86">
            <a:extLst>
              <a:ext uri="{FF2B5EF4-FFF2-40B4-BE49-F238E27FC236}">
                <a16:creationId xmlns:a16="http://schemas.microsoft.com/office/drawing/2014/main" id="{C869057D-903F-43A3-80AD-24E6238281D0}"/>
              </a:ext>
            </a:extLst>
          </p:cNvPr>
          <p:cNvSpPr/>
          <p:nvPr/>
        </p:nvSpPr>
        <p:spPr>
          <a:xfrm>
            <a:off x="5798303" y="3232684"/>
            <a:ext cx="215900"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white"/>
              </a:solidFill>
              <a:effectLst/>
              <a:uLnTx/>
              <a:uFillTx/>
              <a:latin typeface="Georgia"/>
              <a:ea typeface="+mn-ea"/>
              <a:cs typeface="+mn-cs"/>
            </a:endParaRPr>
          </a:p>
        </p:txBody>
      </p:sp>
      <p:cxnSp>
        <p:nvCxnSpPr>
          <p:cNvPr id="15" name="Право съединение 88">
            <a:extLst>
              <a:ext uri="{FF2B5EF4-FFF2-40B4-BE49-F238E27FC236}">
                <a16:creationId xmlns:a16="http://schemas.microsoft.com/office/drawing/2014/main" id="{7A7F6CEC-3815-4FFD-A5B0-C8A64BD6D680}"/>
              </a:ext>
            </a:extLst>
          </p:cNvPr>
          <p:cNvCxnSpPr/>
          <p:nvPr/>
        </p:nvCxnSpPr>
        <p:spPr>
          <a:xfrm flipV="1">
            <a:off x="4638808" y="3033212"/>
            <a:ext cx="532408" cy="44336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sp>
        <p:nvSpPr>
          <p:cNvPr id="16" name="Плюс 92">
            <a:extLst>
              <a:ext uri="{FF2B5EF4-FFF2-40B4-BE49-F238E27FC236}">
                <a16:creationId xmlns:a16="http://schemas.microsoft.com/office/drawing/2014/main" id="{09B143A0-F2A9-4424-AE4A-35DD9DAB27F0}"/>
              </a:ext>
            </a:extLst>
          </p:cNvPr>
          <p:cNvSpPr/>
          <p:nvPr/>
        </p:nvSpPr>
        <p:spPr>
          <a:xfrm>
            <a:off x="5095944" y="3135404"/>
            <a:ext cx="228680" cy="20781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white"/>
              </a:solidFill>
              <a:effectLst/>
              <a:uLnTx/>
              <a:uFillTx/>
              <a:latin typeface="Georgia"/>
              <a:ea typeface="+mn-ea"/>
              <a:cs typeface="+mn-cs"/>
            </a:endParaRPr>
          </a:p>
        </p:txBody>
      </p:sp>
      <p:sp>
        <p:nvSpPr>
          <p:cNvPr id="17" name="Минус 93">
            <a:extLst>
              <a:ext uri="{FF2B5EF4-FFF2-40B4-BE49-F238E27FC236}">
                <a16:creationId xmlns:a16="http://schemas.microsoft.com/office/drawing/2014/main" id="{8FC58882-3260-4387-852D-6651A33E10A8}"/>
              </a:ext>
            </a:extLst>
          </p:cNvPr>
          <p:cNvSpPr/>
          <p:nvPr/>
        </p:nvSpPr>
        <p:spPr>
          <a:xfrm>
            <a:off x="4944108" y="2858816"/>
            <a:ext cx="167859" cy="234887"/>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bg-BG" sz="1800" b="0" i="0" u="none" strike="noStrike" kern="1200" cap="none" spc="0" normalizeH="0" baseline="0" noProof="0">
              <a:ln>
                <a:noFill/>
              </a:ln>
              <a:solidFill>
                <a:prstClr val="white"/>
              </a:solidFill>
              <a:effectLst/>
              <a:uLnTx/>
              <a:uFillTx/>
              <a:latin typeface="Georgia"/>
              <a:ea typeface="+mn-ea"/>
              <a:cs typeface="+mn-cs"/>
            </a:endParaRPr>
          </a:p>
        </p:txBody>
      </p:sp>
      <p:cxnSp>
        <p:nvCxnSpPr>
          <p:cNvPr id="18" name="Съединител &quot;права стрелка&quot; 76">
            <a:extLst>
              <a:ext uri="{FF2B5EF4-FFF2-40B4-BE49-F238E27FC236}">
                <a16:creationId xmlns:a16="http://schemas.microsoft.com/office/drawing/2014/main" id="{99BD1EE8-7565-4809-9D7C-3E30F62297BA}"/>
              </a:ext>
            </a:extLst>
          </p:cNvPr>
          <p:cNvCxnSpPr/>
          <p:nvPr/>
        </p:nvCxnSpPr>
        <p:spPr>
          <a:xfrm>
            <a:off x="5656567" y="4251302"/>
            <a:ext cx="610514" cy="315793"/>
          </a:xfrm>
          <a:prstGeom prst="straightConnector1">
            <a:avLst/>
          </a:prstGeom>
          <a:ln w="28575">
            <a:solidFill>
              <a:srgbClr val="7030A0"/>
            </a:solidFill>
            <a:tailEnd type="arrow"/>
          </a:ln>
        </p:spPr>
        <p:style>
          <a:lnRef idx="2">
            <a:schemeClr val="accent3"/>
          </a:lnRef>
          <a:fillRef idx="0">
            <a:schemeClr val="accent3"/>
          </a:fillRef>
          <a:effectRef idx="1">
            <a:schemeClr val="accent3"/>
          </a:effectRef>
          <a:fontRef idx="minor">
            <a:schemeClr val="tx1"/>
          </a:fontRef>
        </p:style>
      </p:cxnSp>
      <p:cxnSp>
        <p:nvCxnSpPr>
          <p:cNvPr id="19" name="Съединител &quot;права стрелка&quot; 70">
            <a:extLst>
              <a:ext uri="{FF2B5EF4-FFF2-40B4-BE49-F238E27FC236}">
                <a16:creationId xmlns:a16="http://schemas.microsoft.com/office/drawing/2014/main" id="{FA176B16-66A2-49F6-A6E0-57B378F24AB4}"/>
              </a:ext>
            </a:extLst>
          </p:cNvPr>
          <p:cNvCxnSpPr/>
          <p:nvPr/>
        </p:nvCxnSpPr>
        <p:spPr>
          <a:xfrm>
            <a:off x="5601358" y="4196241"/>
            <a:ext cx="371652" cy="234015"/>
          </a:xfrm>
          <a:prstGeom prst="straightConnector1">
            <a:avLst/>
          </a:prstGeom>
          <a:ln w="28575">
            <a:solidFill>
              <a:srgbClr val="FFFF00"/>
            </a:solidFill>
            <a:tailEnd type="arrow"/>
          </a:ln>
        </p:spPr>
        <p:style>
          <a:lnRef idx="2">
            <a:schemeClr val="accent3"/>
          </a:lnRef>
          <a:fillRef idx="0">
            <a:schemeClr val="accent3"/>
          </a:fillRef>
          <a:effectRef idx="1">
            <a:schemeClr val="accent3"/>
          </a:effectRef>
          <a:fontRef idx="minor">
            <a:schemeClr val="tx1"/>
          </a:fontRef>
        </p:style>
      </p:cxnSp>
      <p:cxnSp>
        <p:nvCxnSpPr>
          <p:cNvPr id="20" name="Съединител &quot;права стрелка&quot; 150">
            <a:extLst>
              <a:ext uri="{FF2B5EF4-FFF2-40B4-BE49-F238E27FC236}">
                <a16:creationId xmlns:a16="http://schemas.microsoft.com/office/drawing/2014/main" id="{12C02943-F902-4D67-A340-D9D1EFA33840}"/>
              </a:ext>
            </a:extLst>
          </p:cNvPr>
          <p:cNvCxnSpPr/>
          <p:nvPr/>
        </p:nvCxnSpPr>
        <p:spPr>
          <a:xfrm flipV="1">
            <a:off x="6715008" y="2053121"/>
            <a:ext cx="596478" cy="221111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Съединител &quot;права стрелка&quot; 151">
            <a:extLst>
              <a:ext uri="{FF2B5EF4-FFF2-40B4-BE49-F238E27FC236}">
                <a16:creationId xmlns:a16="http://schemas.microsoft.com/office/drawing/2014/main" id="{17A27A81-2DC3-44AC-B515-1167E32B1F92}"/>
              </a:ext>
            </a:extLst>
          </p:cNvPr>
          <p:cNvCxnSpPr/>
          <p:nvPr/>
        </p:nvCxnSpPr>
        <p:spPr>
          <a:xfrm flipV="1">
            <a:off x="6899290" y="3023042"/>
            <a:ext cx="162235" cy="573028"/>
          </a:xfrm>
          <a:prstGeom prst="straightConnector1">
            <a:avLst/>
          </a:prstGeom>
          <a:ln w="28575">
            <a:solidFill>
              <a:srgbClr val="7030A0"/>
            </a:solidFill>
            <a:tailEnd type="arrow"/>
          </a:ln>
        </p:spPr>
        <p:style>
          <a:lnRef idx="2">
            <a:schemeClr val="accent3"/>
          </a:lnRef>
          <a:fillRef idx="0">
            <a:schemeClr val="accent3"/>
          </a:fillRef>
          <a:effectRef idx="1">
            <a:schemeClr val="accent3"/>
          </a:effectRef>
          <a:fontRef idx="minor">
            <a:schemeClr val="tx1"/>
          </a:fontRef>
        </p:style>
      </p:cxnSp>
      <p:cxnSp>
        <p:nvCxnSpPr>
          <p:cNvPr id="22" name="Съединител &quot;права стрелка&quot; 152">
            <a:extLst>
              <a:ext uri="{FF2B5EF4-FFF2-40B4-BE49-F238E27FC236}">
                <a16:creationId xmlns:a16="http://schemas.microsoft.com/office/drawing/2014/main" id="{EE2CB3E7-AD73-4FBA-9086-C3307A9DE519}"/>
              </a:ext>
            </a:extLst>
          </p:cNvPr>
          <p:cNvCxnSpPr/>
          <p:nvPr/>
        </p:nvCxnSpPr>
        <p:spPr>
          <a:xfrm flipV="1">
            <a:off x="6834568" y="3371722"/>
            <a:ext cx="129443" cy="391256"/>
          </a:xfrm>
          <a:prstGeom prst="straightConnector1">
            <a:avLst/>
          </a:prstGeom>
          <a:ln w="28575">
            <a:solidFill>
              <a:srgbClr val="FFFF00"/>
            </a:solidFill>
            <a:tailEnd type="arrow"/>
          </a:ln>
        </p:spPr>
        <p:style>
          <a:lnRef idx="2">
            <a:schemeClr val="accent3"/>
          </a:lnRef>
          <a:fillRef idx="0">
            <a:schemeClr val="accent3"/>
          </a:fillRef>
          <a:effectRef idx="1">
            <a:schemeClr val="accent3"/>
          </a:effectRef>
          <a:fontRef idx="minor">
            <a:schemeClr val="tx1"/>
          </a:fontRef>
        </p:style>
      </p:cxnSp>
      <mc:AlternateContent xmlns:mc="http://schemas.openxmlformats.org/markup-compatibility/2006" xmlns:a14="http://schemas.microsoft.com/office/drawing/2010/main">
        <mc:Choice Requires="a14">
          <p:sp>
            <p:nvSpPr>
              <p:cNvPr id="23" name="Текстово поле 175">
                <a:extLst>
                  <a:ext uri="{FF2B5EF4-FFF2-40B4-BE49-F238E27FC236}">
                    <a16:creationId xmlns:a16="http://schemas.microsoft.com/office/drawing/2014/main" id="{0F85A388-4E73-480C-BB91-3AE917456018}"/>
                  </a:ext>
                </a:extLst>
              </p:cNvPr>
              <p:cNvSpPr txBox="1"/>
              <p:nvPr/>
            </p:nvSpPr>
            <p:spPr>
              <a:xfrm>
                <a:off x="4289953" y="2976259"/>
                <a:ext cx="549381"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r>
                            <a:rPr kumimoji="0" lang="en-US" sz="1800" b="0" i="1" u="none" strike="noStrike" kern="1200" cap="none" spc="0" normalizeH="0" baseline="0" noProof="0" smtClean="0">
                              <a:ln>
                                <a:noFill/>
                              </a:ln>
                              <a:solidFill>
                                <a:prstClr val="black"/>
                              </a:solidFill>
                              <a:effectLst/>
                              <a:uLnTx/>
                              <a:uFillTx/>
                              <a:latin typeface="Cambria Math"/>
                              <a:ea typeface="+mn-ea"/>
                            </a:rPr>
                            <m:t>𝑀</m:t>
                          </m:r>
                        </m:e>
                        <m:sub>
                          <m:r>
                            <a:rPr kumimoji="0" lang="en-US" sz="1800" b="0" i="1" u="none" strike="noStrike" kern="1200" cap="none" spc="0" normalizeH="0" baseline="0" noProof="0" smtClean="0">
                              <a:ln>
                                <a:noFill/>
                              </a:ln>
                              <a:solidFill>
                                <a:prstClr val="black"/>
                              </a:solidFill>
                              <a:effectLst/>
                              <a:uLnTx/>
                              <a:uFillTx/>
                              <a:latin typeface="Cambria Math"/>
                              <a:ea typeface="+mn-ea"/>
                            </a:rPr>
                            <m:t>0</m:t>
                          </m:r>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3" name="Текстово поле 175">
                <a:extLst>
                  <a:ext uri="{FF2B5EF4-FFF2-40B4-BE49-F238E27FC236}">
                    <a16:creationId xmlns:a16="http://schemas.microsoft.com/office/drawing/2014/main" id="{0F85A388-4E73-480C-BB91-3AE917456018}"/>
                  </a:ext>
                </a:extLst>
              </p:cNvPr>
              <p:cNvSpPr txBox="1">
                <a:spLocks noRot="1" noChangeAspect="1" noMove="1" noResize="1" noEditPoints="1" noAdjustHandles="1" noChangeArrowheads="1" noChangeShapeType="1" noTextEdit="1"/>
              </p:cNvSpPr>
              <p:nvPr/>
            </p:nvSpPr>
            <p:spPr>
              <a:xfrm>
                <a:off x="4289953" y="2976259"/>
                <a:ext cx="54938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Текстово поле 176">
                <a:extLst>
                  <a:ext uri="{FF2B5EF4-FFF2-40B4-BE49-F238E27FC236}">
                    <a16:creationId xmlns:a16="http://schemas.microsoft.com/office/drawing/2014/main" id="{A617BDC2-A06E-4BD1-8CF6-0927B38AE8F6}"/>
                  </a:ext>
                </a:extLst>
              </p:cNvPr>
              <p:cNvSpPr txBox="1"/>
              <p:nvPr/>
            </p:nvSpPr>
            <p:spPr>
              <a:xfrm>
                <a:off x="4982043" y="4128582"/>
                <a:ext cx="62061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r>
                            <a:rPr kumimoji="0" lang="en-US" sz="1800" b="0" i="1" u="none" strike="noStrike" kern="1200" cap="none" spc="0" normalizeH="0" baseline="0" noProof="0" smtClean="0">
                              <a:ln>
                                <a:noFill/>
                              </a:ln>
                              <a:solidFill>
                                <a:prstClr val="black"/>
                              </a:solidFill>
                              <a:effectLst/>
                              <a:uLnTx/>
                              <a:uFillTx/>
                              <a:latin typeface="Cambria Math"/>
                              <a:ea typeface="+mn-ea"/>
                            </a:rPr>
                            <m:t>𝑀</m:t>
                          </m:r>
                        </m:e>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4" name="Текстово поле 176">
                <a:extLst>
                  <a:ext uri="{FF2B5EF4-FFF2-40B4-BE49-F238E27FC236}">
                    <a16:creationId xmlns:a16="http://schemas.microsoft.com/office/drawing/2014/main" id="{A617BDC2-A06E-4BD1-8CF6-0927B38AE8F6}"/>
                  </a:ext>
                </a:extLst>
              </p:cNvPr>
              <p:cNvSpPr txBox="1">
                <a:spLocks noRot="1" noChangeAspect="1" noMove="1" noResize="1" noEditPoints="1" noAdjustHandles="1" noChangeArrowheads="1" noChangeShapeType="1" noTextEdit="1"/>
              </p:cNvSpPr>
              <p:nvPr/>
            </p:nvSpPr>
            <p:spPr>
              <a:xfrm>
                <a:off x="4982043" y="4128582"/>
                <a:ext cx="620619"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Текстово поле 177">
                <a:extLst>
                  <a:ext uri="{FF2B5EF4-FFF2-40B4-BE49-F238E27FC236}">
                    <a16:creationId xmlns:a16="http://schemas.microsoft.com/office/drawing/2014/main" id="{CAE84741-2E01-4B88-ADF5-933DBF175B34}"/>
                  </a:ext>
                </a:extLst>
              </p:cNvPr>
              <p:cNvSpPr txBox="1"/>
              <p:nvPr/>
            </p:nvSpPr>
            <p:spPr>
              <a:xfrm>
                <a:off x="6822958" y="3826909"/>
                <a:ext cx="54406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r>
                            <a:rPr kumimoji="0" lang="en-US" sz="1800" b="0" i="1" u="none" strike="noStrike" kern="1200" cap="none" spc="0" normalizeH="0" baseline="0" noProof="0" smtClean="0">
                              <a:ln>
                                <a:noFill/>
                              </a:ln>
                              <a:solidFill>
                                <a:prstClr val="black"/>
                              </a:solidFill>
                              <a:effectLst/>
                              <a:uLnTx/>
                              <a:uFillTx/>
                              <a:latin typeface="Cambria Math"/>
                              <a:ea typeface="+mn-ea"/>
                            </a:rPr>
                            <m:t>𝑀</m:t>
                          </m:r>
                        </m:e>
                        <m:sub>
                          <m:r>
                            <a:rPr kumimoji="0" lang="en-US" sz="1800" b="0" i="1" u="none" strike="noStrike" kern="1200" cap="none" spc="0" normalizeH="0" baseline="0" noProof="0" smtClean="0">
                              <a:ln>
                                <a:noFill/>
                              </a:ln>
                              <a:solidFill>
                                <a:prstClr val="black"/>
                              </a:solidFill>
                              <a:effectLst/>
                              <a:uLnTx/>
                              <a:uFillTx/>
                              <a:latin typeface="Cambria Math"/>
                              <a:ea typeface="+mn-ea"/>
                            </a:rPr>
                            <m:t>1</m:t>
                          </m:r>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5" name="Текстово поле 177">
                <a:extLst>
                  <a:ext uri="{FF2B5EF4-FFF2-40B4-BE49-F238E27FC236}">
                    <a16:creationId xmlns:a16="http://schemas.microsoft.com/office/drawing/2014/main" id="{CAE84741-2E01-4B88-ADF5-933DBF175B34}"/>
                  </a:ext>
                </a:extLst>
              </p:cNvPr>
              <p:cNvSpPr txBox="1">
                <a:spLocks noRot="1" noChangeAspect="1" noMove="1" noResize="1" noEditPoints="1" noAdjustHandles="1" noChangeArrowheads="1" noChangeShapeType="1" noTextEdit="1"/>
              </p:cNvSpPr>
              <p:nvPr/>
            </p:nvSpPr>
            <p:spPr>
              <a:xfrm>
                <a:off x="6822958" y="3826909"/>
                <a:ext cx="54406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Текстово поле 178">
                <a:extLst>
                  <a:ext uri="{FF2B5EF4-FFF2-40B4-BE49-F238E27FC236}">
                    <a16:creationId xmlns:a16="http://schemas.microsoft.com/office/drawing/2014/main" id="{7DCC37F6-8A06-4A26-AADE-243B71451432}"/>
                  </a:ext>
                </a:extLst>
              </p:cNvPr>
              <p:cNvSpPr txBox="1"/>
              <p:nvPr/>
            </p:nvSpPr>
            <p:spPr>
              <a:xfrm>
                <a:off x="5758266" y="2903340"/>
                <a:ext cx="419538"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mn-ea"/>
                        </a:rPr>
                        <m:t>𝑂</m:t>
                      </m:r>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6" name="Текстово поле 178">
                <a:extLst>
                  <a:ext uri="{FF2B5EF4-FFF2-40B4-BE49-F238E27FC236}">
                    <a16:creationId xmlns:a16="http://schemas.microsoft.com/office/drawing/2014/main" id="{7DCC37F6-8A06-4A26-AADE-243B71451432}"/>
                  </a:ext>
                </a:extLst>
              </p:cNvPr>
              <p:cNvSpPr txBox="1">
                <a:spLocks noRot="1" noChangeAspect="1" noMove="1" noResize="1" noEditPoints="1" noAdjustHandles="1" noChangeArrowheads="1" noChangeShapeType="1" noTextEdit="1"/>
              </p:cNvSpPr>
              <p:nvPr/>
            </p:nvSpPr>
            <p:spPr>
              <a:xfrm>
                <a:off x="5758266" y="2903340"/>
                <a:ext cx="41953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Текстово поле 179">
                <a:extLst>
                  <a:ext uri="{FF2B5EF4-FFF2-40B4-BE49-F238E27FC236}">
                    <a16:creationId xmlns:a16="http://schemas.microsoft.com/office/drawing/2014/main" id="{8EAC7C14-2C3C-486C-B129-1EA069235554}"/>
                  </a:ext>
                </a:extLst>
              </p:cNvPr>
              <p:cNvSpPr txBox="1"/>
              <p:nvPr/>
            </p:nvSpPr>
            <p:spPr>
              <a:xfrm>
                <a:off x="5413453" y="3508740"/>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smtClean="0">
                              <a:ln>
                                <a:noFill/>
                              </a:ln>
                              <a:solidFill>
                                <a:prstClr val="black"/>
                              </a:solidFill>
                              <a:effectLst/>
                              <a:uLnTx/>
                              <a:uFillTx/>
                              <a:latin typeface="Cambria Math"/>
                              <a:ea typeface="+mn-ea"/>
                            </a:rPr>
                            <m:t>𝑟</m:t>
                          </m:r>
                        </m:e>
                      </m:acc>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7" name="Текстово поле 179">
                <a:extLst>
                  <a:ext uri="{FF2B5EF4-FFF2-40B4-BE49-F238E27FC236}">
                    <a16:creationId xmlns:a16="http://schemas.microsoft.com/office/drawing/2014/main" id="{8EAC7C14-2C3C-486C-B129-1EA069235554}"/>
                  </a:ext>
                </a:extLst>
              </p:cNvPr>
              <p:cNvSpPr txBox="1">
                <a:spLocks noRot="1" noChangeAspect="1" noMove="1" noResize="1" noEditPoints="1" noAdjustHandles="1" noChangeArrowheads="1" noChangeShapeType="1" noTextEdit="1"/>
              </p:cNvSpPr>
              <p:nvPr/>
            </p:nvSpPr>
            <p:spPr>
              <a:xfrm>
                <a:off x="5413453" y="3508740"/>
                <a:ext cx="403805" cy="369332"/>
              </a:xfrm>
              <a:prstGeom prst="rect">
                <a:avLst/>
              </a:prstGeom>
              <a:blipFill>
                <a:blip r:embed="rId7"/>
                <a:stretch>
                  <a:fillRect t="-26667" r="-30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Текстово поле 47">
                <a:extLst>
                  <a:ext uri="{FF2B5EF4-FFF2-40B4-BE49-F238E27FC236}">
                    <a16:creationId xmlns:a16="http://schemas.microsoft.com/office/drawing/2014/main" id="{9B7FBF72-7B1D-4DBD-8EF2-B8C457BC0CC2}"/>
                  </a:ext>
                </a:extLst>
              </p:cNvPr>
              <p:cNvSpPr txBox="1"/>
              <p:nvPr/>
            </p:nvSpPr>
            <p:spPr>
              <a:xfrm>
                <a:off x="6226820" y="3254892"/>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a:ln>
                                    <a:noFill/>
                                  </a:ln>
                                  <a:solidFill>
                                    <a:prstClr val="black"/>
                                  </a:solidFill>
                                  <a:effectLst/>
                                  <a:uLnTx/>
                                  <a:uFillTx/>
                                  <a:latin typeface="Cambria Math"/>
                                  <a:ea typeface="+mn-ea"/>
                                </a:rPr>
                                <m:t>𝑟</m:t>
                              </m:r>
                            </m:e>
                          </m:acc>
                        </m:e>
                        <m:sub>
                          <m:r>
                            <a:rPr kumimoji="0" lang="en-US" sz="1800" b="0" i="1" u="none" strike="noStrike" kern="1200" cap="none" spc="0" normalizeH="0" baseline="0" noProof="0" smtClean="0">
                              <a:ln>
                                <a:noFill/>
                              </a:ln>
                              <a:solidFill>
                                <a:prstClr val="black"/>
                              </a:solidFill>
                              <a:effectLst/>
                              <a:uLnTx/>
                              <a:uFillTx/>
                              <a:latin typeface="Cambria Math"/>
                              <a:ea typeface="+mn-ea"/>
                            </a:rPr>
                            <m:t>1</m:t>
                          </m:r>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8" name="Текстово поле 47">
                <a:extLst>
                  <a:ext uri="{FF2B5EF4-FFF2-40B4-BE49-F238E27FC236}">
                    <a16:creationId xmlns:a16="http://schemas.microsoft.com/office/drawing/2014/main" id="{9B7FBF72-7B1D-4DBD-8EF2-B8C457BC0CC2}"/>
                  </a:ext>
                </a:extLst>
              </p:cNvPr>
              <p:cNvSpPr txBox="1">
                <a:spLocks noRot="1" noChangeAspect="1" noMove="1" noResize="1" noEditPoints="1" noAdjustHandles="1" noChangeArrowheads="1" noChangeShapeType="1" noTextEdit="1"/>
              </p:cNvSpPr>
              <p:nvPr/>
            </p:nvSpPr>
            <p:spPr>
              <a:xfrm>
                <a:off x="6226820" y="3254892"/>
                <a:ext cx="403805" cy="369332"/>
              </a:xfrm>
              <a:prstGeom prst="rect">
                <a:avLst/>
              </a:prstGeom>
              <a:blipFill>
                <a:blip r:embed="rId8"/>
                <a:stretch>
                  <a:fillRect t="-26230" r="-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Текстово поле 48">
                <a:extLst>
                  <a:ext uri="{FF2B5EF4-FFF2-40B4-BE49-F238E27FC236}">
                    <a16:creationId xmlns:a16="http://schemas.microsoft.com/office/drawing/2014/main" id="{0F1ADF36-BAD1-4DF1-8066-2893697F39C7}"/>
                  </a:ext>
                </a:extLst>
              </p:cNvPr>
              <p:cNvSpPr txBox="1"/>
              <p:nvPr/>
            </p:nvSpPr>
            <p:spPr>
              <a:xfrm>
                <a:off x="5982585" y="3676342"/>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rPr>
                        <m:t>∆</m:t>
                      </m:r>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smtClean="0">
                              <a:ln>
                                <a:noFill/>
                              </a:ln>
                              <a:solidFill>
                                <a:prstClr val="black"/>
                              </a:solidFill>
                              <a:effectLst/>
                              <a:uLnTx/>
                              <a:uFillTx/>
                              <a:latin typeface="Cambria Math"/>
                              <a:ea typeface="+mn-ea"/>
                            </a:rPr>
                            <m:t>𝑟</m:t>
                          </m:r>
                        </m:e>
                      </m:acc>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29" name="Текстово поле 48">
                <a:extLst>
                  <a:ext uri="{FF2B5EF4-FFF2-40B4-BE49-F238E27FC236}">
                    <a16:creationId xmlns:a16="http://schemas.microsoft.com/office/drawing/2014/main" id="{0F1ADF36-BAD1-4DF1-8066-2893697F39C7}"/>
                  </a:ext>
                </a:extLst>
              </p:cNvPr>
              <p:cNvSpPr txBox="1">
                <a:spLocks noRot="1" noChangeAspect="1" noMove="1" noResize="1" noEditPoints="1" noAdjustHandles="1" noChangeArrowheads="1" noChangeShapeType="1" noTextEdit="1"/>
              </p:cNvSpPr>
              <p:nvPr/>
            </p:nvSpPr>
            <p:spPr>
              <a:xfrm>
                <a:off x="5982585" y="3676342"/>
                <a:ext cx="403805" cy="369332"/>
              </a:xfrm>
              <a:prstGeom prst="rect">
                <a:avLst/>
              </a:prstGeom>
              <a:blipFill>
                <a:blip r:embed="rId9"/>
                <a:stretch>
                  <a:fillRect t="-26230" r="-492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Текстово поле 49">
                <a:extLst>
                  <a:ext uri="{FF2B5EF4-FFF2-40B4-BE49-F238E27FC236}">
                    <a16:creationId xmlns:a16="http://schemas.microsoft.com/office/drawing/2014/main" id="{7F985F39-A4E3-4E46-A7AF-FA7F105D6CE2}"/>
                  </a:ext>
                </a:extLst>
              </p:cNvPr>
              <p:cNvSpPr txBox="1"/>
              <p:nvPr/>
            </p:nvSpPr>
            <p:spPr>
              <a:xfrm>
                <a:off x="5486282" y="4313248"/>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smtClean="0">
                              <a:ln>
                                <a:noFill/>
                              </a:ln>
                              <a:solidFill>
                                <a:prstClr val="black"/>
                              </a:solidFill>
                              <a:effectLst/>
                              <a:uLnTx/>
                              <a:uFillTx/>
                              <a:latin typeface="Cambria Math"/>
                              <a:ea typeface="Cambria Math"/>
                            </a:rPr>
                            <m:t>𝜏</m:t>
                          </m:r>
                        </m:e>
                      </m:acc>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0" name="Текстово поле 49">
                <a:extLst>
                  <a:ext uri="{FF2B5EF4-FFF2-40B4-BE49-F238E27FC236}">
                    <a16:creationId xmlns:a16="http://schemas.microsoft.com/office/drawing/2014/main" id="{7F985F39-A4E3-4E46-A7AF-FA7F105D6CE2}"/>
                  </a:ext>
                </a:extLst>
              </p:cNvPr>
              <p:cNvSpPr txBox="1">
                <a:spLocks noRot="1" noChangeAspect="1" noMove="1" noResize="1" noEditPoints="1" noAdjustHandles="1" noChangeArrowheads="1" noChangeShapeType="1" noTextEdit="1"/>
              </p:cNvSpPr>
              <p:nvPr/>
            </p:nvSpPr>
            <p:spPr>
              <a:xfrm>
                <a:off x="5486282" y="4313248"/>
                <a:ext cx="403805" cy="369332"/>
              </a:xfrm>
              <a:prstGeom prst="rect">
                <a:avLst/>
              </a:prstGeom>
              <a:blipFill>
                <a:blip r:embed="rId10"/>
                <a:stretch>
                  <a:fillRect t="-26667" r="-28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Текстово поле 50">
                <a:extLst>
                  <a:ext uri="{FF2B5EF4-FFF2-40B4-BE49-F238E27FC236}">
                    <a16:creationId xmlns:a16="http://schemas.microsoft.com/office/drawing/2014/main" id="{E681E7E4-B203-4F87-B560-33A26A7684AC}"/>
                  </a:ext>
                </a:extLst>
              </p:cNvPr>
              <p:cNvSpPr txBox="1"/>
              <p:nvPr/>
            </p:nvSpPr>
            <p:spPr>
              <a:xfrm>
                <a:off x="6907001" y="3393646"/>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smtClean="0">
                                  <a:ln>
                                    <a:noFill/>
                                  </a:ln>
                                  <a:solidFill>
                                    <a:prstClr val="black"/>
                                  </a:solidFill>
                                  <a:effectLst/>
                                  <a:uLnTx/>
                                  <a:uFillTx/>
                                  <a:latin typeface="Cambria Math"/>
                                  <a:ea typeface="Cambria Math"/>
                                </a:rPr>
                                <m:t>𝜏</m:t>
                              </m:r>
                            </m:e>
                          </m:acc>
                        </m:e>
                        <m:sub>
                          <m:r>
                            <a:rPr kumimoji="0" lang="en-US" sz="1800" b="0" i="1" u="none" strike="noStrike" kern="1200" cap="none" spc="0" normalizeH="0" baseline="0" noProof="0" smtClean="0">
                              <a:ln>
                                <a:noFill/>
                              </a:ln>
                              <a:solidFill>
                                <a:prstClr val="black"/>
                              </a:solidFill>
                              <a:effectLst/>
                              <a:uLnTx/>
                              <a:uFillTx/>
                              <a:latin typeface="Cambria Math"/>
                              <a:ea typeface="+mn-ea"/>
                            </a:rPr>
                            <m:t>1</m:t>
                          </m:r>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1" name="Текстово поле 50">
                <a:extLst>
                  <a:ext uri="{FF2B5EF4-FFF2-40B4-BE49-F238E27FC236}">
                    <a16:creationId xmlns:a16="http://schemas.microsoft.com/office/drawing/2014/main" id="{E681E7E4-B203-4F87-B560-33A26A7684AC}"/>
                  </a:ext>
                </a:extLst>
              </p:cNvPr>
              <p:cNvSpPr txBox="1">
                <a:spLocks noRot="1" noChangeAspect="1" noMove="1" noResize="1" noEditPoints="1" noAdjustHandles="1" noChangeArrowheads="1" noChangeShapeType="1" noTextEdit="1"/>
              </p:cNvSpPr>
              <p:nvPr/>
            </p:nvSpPr>
            <p:spPr>
              <a:xfrm>
                <a:off x="6907001" y="3393646"/>
                <a:ext cx="403805" cy="369332"/>
              </a:xfrm>
              <a:prstGeom prst="rect">
                <a:avLst/>
              </a:prstGeom>
              <a:blipFill>
                <a:blip r:embed="rId11"/>
                <a:stretch>
                  <a:fillRect t="-26667"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Текстово поле 51">
                <a:extLst>
                  <a:ext uri="{FF2B5EF4-FFF2-40B4-BE49-F238E27FC236}">
                    <a16:creationId xmlns:a16="http://schemas.microsoft.com/office/drawing/2014/main" id="{A52FD71D-3C62-4F55-A01E-A1F3C257B971}"/>
                  </a:ext>
                </a:extLst>
              </p:cNvPr>
              <p:cNvSpPr txBox="1"/>
              <p:nvPr/>
            </p:nvSpPr>
            <p:spPr>
              <a:xfrm>
                <a:off x="6621055" y="2942660"/>
                <a:ext cx="403805" cy="4029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smtClean="0">
                                  <a:ln>
                                    <a:noFill/>
                                  </a:ln>
                                  <a:solidFill>
                                    <a:prstClr val="black"/>
                                  </a:solidFill>
                                  <a:effectLst/>
                                  <a:uLnTx/>
                                  <a:uFillTx/>
                                  <a:latin typeface="Cambria Math"/>
                                  <a:ea typeface="+mn-ea"/>
                                </a:rPr>
                                <m:t>𝑉</m:t>
                              </m:r>
                            </m:e>
                          </m:acc>
                        </m:e>
                        <m:sub>
                          <m:r>
                            <a:rPr kumimoji="0" lang="en-US" sz="1800" b="0" i="1" u="none" strike="noStrike" kern="1200" cap="none" spc="0" normalizeH="0" baseline="0" noProof="0" smtClean="0">
                              <a:ln>
                                <a:noFill/>
                              </a:ln>
                              <a:solidFill>
                                <a:prstClr val="black"/>
                              </a:solidFill>
                              <a:effectLst/>
                              <a:uLnTx/>
                              <a:uFillTx/>
                              <a:latin typeface="Cambria Math"/>
                              <a:ea typeface="+mn-ea"/>
                            </a:rPr>
                            <m:t>1</m:t>
                          </m:r>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2" name="Текстово поле 51">
                <a:extLst>
                  <a:ext uri="{FF2B5EF4-FFF2-40B4-BE49-F238E27FC236}">
                    <a16:creationId xmlns:a16="http://schemas.microsoft.com/office/drawing/2014/main" id="{A52FD71D-3C62-4F55-A01E-A1F3C257B971}"/>
                  </a:ext>
                </a:extLst>
              </p:cNvPr>
              <p:cNvSpPr txBox="1">
                <a:spLocks noRot="1" noChangeAspect="1" noMove="1" noResize="1" noEditPoints="1" noAdjustHandles="1" noChangeArrowheads="1" noChangeShapeType="1" noTextEdit="1"/>
              </p:cNvSpPr>
              <p:nvPr/>
            </p:nvSpPr>
            <p:spPr>
              <a:xfrm>
                <a:off x="6621055" y="2942660"/>
                <a:ext cx="403805" cy="40293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Текстово поле 52">
                <a:extLst>
                  <a:ext uri="{FF2B5EF4-FFF2-40B4-BE49-F238E27FC236}">
                    <a16:creationId xmlns:a16="http://schemas.microsoft.com/office/drawing/2014/main" id="{A6433AD8-99D0-4175-96AE-D76C43EF59E9}"/>
                  </a:ext>
                </a:extLst>
              </p:cNvPr>
              <p:cNvSpPr txBox="1"/>
              <p:nvPr/>
            </p:nvSpPr>
            <p:spPr>
              <a:xfrm>
                <a:off x="6875795" y="1868455"/>
                <a:ext cx="466217"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r>
                            <a:rPr kumimoji="0" lang="en-US" sz="1800" b="0" i="1" u="none" strike="noStrike" kern="1200" cap="none" spc="0" normalizeH="0" baseline="0" noProof="0" smtClean="0">
                              <a:ln>
                                <a:noFill/>
                              </a:ln>
                              <a:solidFill>
                                <a:prstClr val="black"/>
                              </a:solidFill>
                              <a:effectLst/>
                              <a:uLnTx/>
                              <a:uFillTx/>
                              <a:latin typeface="Cambria Math"/>
                              <a:ea typeface="Cambria Math"/>
                            </a:rPr>
                            <m:t>𝜏</m:t>
                          </m:r>
                        </m:e>
                        <m:sub>
                          <m:r>
                            <a:rPr kumimoji="0" lang="en-US" sz="1800" b="0" i="1" u="none" strike="noStrike" kern="1200" cap="none" spc="0" normalizeH="0" baseline="0" noProof="0" smtClean="0">
                              <a:ln>
                                <a:noFill/>
                              </a:ln>
                              <a:solidFill>
                                <a:prstClr val="black"/>
                              </a:solidFill>
                              <a:effectLst/>
                              <a:uLnTx/>
                              <a:uFillTx/>
                              <a:latin typeface="Cambria Math"/>
                              <a:ea typeface="+mn-ea"/>
                            </a:rPr>
                            <m:t>1</m:t>
                          </m:r>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3" name="Текстово поле 52">
                <a:extLst>
                  <a:ext uri="{FF2B5EF4-FFF2-40B4-BE49-F238E27FC236}">
                    <a16:creationId xmlns:a16="http://schemas.microsoft.com/office/drawing/2014/main" id="{A6433AD8-99D0-4175-96AE-D76C43EF59E9}"/>
                  </a:ext>
                </a:extLst>
              </p:cNvPr>
              <p:cNvSpPr txBox="1">
                <a:spLocks noRot="1" noChangeAspect="1" noMove="1" noResize="1" noEditPoints="1" noAdjustHandles="1" noChangeArrowheads="1" noChangeShapeType="1" noTextEdit="1"/>
              </p:cNvSpPr>
              <p:nvPr/>
            </p:nvSpPr>
            <p:spPr>
              <a:xfrm>
                <a:off x="6875795" y="1868455"/>
                <a:ext cx="466217"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Текстово поле 57">
                <a:extLst>
                  <a:ext uri="{FF2B5EF4-FFF2-40B4-BE49-F238E27FC236}">
                    <a16:creationId xmlns:a16="http://schemas.microsoft.com/office/drawing/2014/main" id="{AAC01B17-94BF-4829-9507-DE6E8A7DE1EC}"/>
                  </a:ext>
                </a:extLst>
              </p:cNvPr>
              <p:cNvSpPr txBox="1"/>
              <p:nvPr/>
            </p:nvSpPr>
            <p:spPr>
              <a:xfrm>
                <a:off x="6569944" y="4860070"/>
                <a:ext cx="529247"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r>
                            <a:rPr kumimoji="0" lang="en-US" sz="1800" b="0" i="1" u="none" strike="noStrike" kern="1200" cap="none" spc="0" normalizeH="0" baseline="0" noProof="0" smtClean="0">
                              <a:ln>
                                <a:noFill/>
                              </a:ln>
                              <a:solidFill>
                                <a:prstClr val="black"/>
                              </a:solidFill>
                              <a:effectLst/>
                              <a:uLnTx/>
                              <a:uFillTx/>
                              <a:latin typeface="Cambria Math"/>
                              <a:ea typeface="Cambria Math"/>
                            </a:rPr>
                            <m:t>𝜏</m:t>
                          </m:r>
                        </m:e>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4" name="Текстово поле 57">
                <a:extLst>
                  <a:ext uri="{FF2B5EF4-FFF2-40B4-BE49-F238E27FC236}">
                    <a16:creationId xmlns:a16="http://schemas.microsoft.com/office/drawing/2014/main" id="{AAC01B17-94BF-4829-9507-DE6E8A7DE1EC}"/>
                  </a:ext>
                </a:extLst>
              </p:cNvPr>
              <p:cNvSpPr txBox="1">
                <a:spLocks noRot="1" noChangeAspect="1" noMove="1" noResize="1" noEditPoints="1" noAdjustHandles="1" noChangeArrowheads="1" noChangeShapeType="1" noTextEdit="1"/>
              </p:cNvSpPr>
              <p:nvPr/>
            </p:nvSpPr>
            <p:spPr>
              <a:xfrm>
                <a:off x="6569944" y="4860070"/>
                <a:ext cx="529247"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Текстово поле 58">
                <a:extLst>
                  <a:ext uri="{FF2B5EF4-FFF2-40B4-BE49-F238E27FC236}">
                    <a16:creationId xmlns:a16="http://schemas.microsoft.com/office/drawing/2014/main" id="{CE303488-A248-4B76-9E80-D949F9F006ED}"/>
                  </a:ext>
                </a:extLst>
              </p:cNvPr>
              <p:cNvSpPr txBox="1"/>
              <p:nvPr/>
            </p:nvSpPr>
            <p:spPr>
              <a:xfrm>
                <a:off x="5917165" y="4545802"/>
                <a:ext cx="403805" cy="4029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rPr>
                              </m:ctrlPr>
                            </m:accPr>
                            <m:e>
                              <m:r>
                                <a:rPr kumimoji="0" lang="en-US" sz="1800" b="0" i="1" u="none" strike="noStrike" kern="1200" cap="none" spc="0" normalizeH="0" baseline="0" noProof="0" smtClean="0">
                                  <a:ln>
                                    <a:noFill/>
                                  </a:ln>
                                  <a:solidFill>
                                    <a:prstClr val="black"/>
                                  </a:solidFill>
                                  <a:effectLst/>
                                  <a:uLnTx/>
                                  <a:uFillTx/>
                                  <a:latin typeface="Cambria Math"/>
                                  <a:ea typeface="+mn-ea"/>
                                </a:rPr>
                                <m:t>𝑉</m:t>
                              </m:r>
                            </m:e>
                          </m:acc>
                        </m:e>
                        <m:sub/>
                      </m:sSub>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5" name="Текстово поле 58">
                <a:extLst>
                  <a:ext uri="{FF2B5EF4-FFF2-40B4-BE49-F238E27FC236}">
                    <a16:creationId xmlns:a16="http://schemas.microsoft.com/office/drawing/2014/main" id="{CE303488-A248-4B76-9E80-D949F9F006ED}"/>
                  </a:ext>
                </a:extLst>
              </p:cNvPr>
              <p:cNvSpPr txBox="1">
                <a:spLocks noRot="1" noChangeAspect="1" noMove="1" noResize="1" noEditPoints="1" noAdjustHandles="1" noChangeArrowheads="1" noChangeShapeType="1" noTextEdit="1"/>
              </p:cNvSpPr>
              <p:nvPr/>
            </p:nvSpPr>
            <p:spPr>
              <a:xfrm>
                <a:off x="5917165" y="4545802"/>
                <a:ext cx="403805" cy="40293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Текстово поле 59">
                <a:extLst>
                  <a:ext uri="{FF2B5EF4-FFF2-40B4-BE49-F238E27FC236}">
                    <a16:creationId xmlns:a16="http://schemas.microsoft.com/office/drawing/2014/main" id="{39D79E6D-7883-4C7B-BC9F-1BB18B4362CC}"/>
                  </a:ext>
                </a:extLst>
              </p:cNvPr>
              <p:cNvSpPr txBox="1"/>
              <p:nvPr/>
            </p:nvSpPr>
            <p:spPr>
              <a:xfrm>
                <a:off x="6320970" y="4243619"/>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Cambria Math"/>
                        </a:rPr>
                        <m:t>∆</m:t>
                      </m:r>
                      <m:r>
                        <a:rPr kumimoji="0" lang="en-US" sz="1800" b="0" i="1" u="none" strike="noStrike" kern="1200" cap="none" spc="0" normalizeH="0" baseline="0" noProof="0" smtClean="0">
                          <a:ln>
                            <a:noFill/>
                          </a:ln>
                          <a:solidFill>
                            <a:prstClr val="black"/>
                          </a:solidFill>
                          <a:effectLst/>
                          <a:uLnTx/>
                          <a:uFillTx/>
                          <a:latin typeface="Cambria Math"/>
                          <a:ea typeface="+mn-ea"/>
                        </a:rPr>
                        <m:t>𝑠</m:t>
                      </m:r>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6" name="Текстово поле 59">
                <a:extLst>
                  <a:ext uri="{FF2B5EF4-FFF2-40B4-BE49-F238E27FC236}">
                    <a16:creationId xmlns:a16="http://schemas.microsoft.com/office/drawing/2014/main" id="{39D79E6D-7883-4C7B-BC9F-1BB18B4362CC}"/>
                  </a:ext>
                </a:extLst>
              </p:cNvPr>
              <p:cNvSpPr txBox="1">
                <a:spLocks noRot="1" noChangeAspect="1" noMove="1" noResize="1" noEditPoints="1" noAdjustHandles="1" noChangeArrowheads="1" noChangeShapeType="1" noTextEdit="1"/>
              </p:cNvSpPr>
              <p:nvPr/>
            </p:nvSpPr>
            <p:spPr>
              <a:xfrm>
                <a:off x="6320970" y="4243619"/>
                <a:ext cx="403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Текстово поле 60">
                <a:extLst>
                  <a:ext uri="{FF2B5EF4-FFF2-40B4-BE49-F238E27FC236}">
                    <a16:creationId xmlns:a16="http://schemas.microsoft.com/office/drawing/2014/main" id="{5F0024F5-6458-48B0-8026-E3A6237978B1}"/>
                  </a:ext>
                </a:extLst>
              </p:cNvPr>
              <p:cNvSpPr txBox="1"/>
              <p:nvPr/>
            </p:nvSpPr>
            <p:spPr>
              <a:xfrm>
                <a:off x="4758755" y="3597426"/>
                <a:ext cx="403805"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a:ea typeface="+mn-ea"/>
                        </a:rPr>
                        <m:t>𝑠</m:t>
                      </m:r>
                    </m:oMath>
                  </m:oMathPara>
                </a14:m>
                <a:endParaRPr kumimoji="0" lang="bg-BG" sz="1800" b="0" i="0" u="none" strike="noStrike" kern="1200" cap="none" spc="0" normalizeH="0" baseline="0" noProof="0" dirty="0">
                  <a:ln>
                    <a:noFill/>
                  </a:ln>
                  <a:solidFill>
                    <a:prstClr val="black"/>
                  </a:solidFill>
                  <a:effectLst/>
                  <a:uLnTx/>
                  <a:uFillTx/>
                  <a:latin typeface="Lucida Sans Unicode" pitchFamily="34" charset="0"/>
                  <a:ea typeface="+mn-ea"/>
                  <a:cs typeface="Arial" charset="0"/>
                </a:endParaRPr>
              </a:p>
            </p:txBody>
          </p:sp>
        </mc:Choice>
        <mc:Fallback xmlns="">
          <p:sp>
            <p:nvSpPr>
              <p:cNvPr id="37" name="Текстово поле 60">
                <a:extLst>
                  <a:ext uri="{FF2B5EF4-FFF2-40B4-BE49-F238E27FC236}">
                    <a16:creationId xmlns:a16="http://schemas.microsoft.com/office/drawing/2014/main" id="{5F0024F5-6458-48B0-8026-E3A6237978B1}"/>
                  </a:ext>
                </a:extLst>
              </p:cNvPr>
              <p:cNvSpPr txBox="1">
                <a:spLocks noRot="1" noChangeAspect="1" noMove="1" noResize="1" noEditPoints="1" noAdjustHandles="1" noChangeArrowheads="1" noChangeShapeType="1" noTextEdit="1"/>
              </p:cNvSpPr>
              <p:nvPr/>
            </p:nvSpPr>
            <p:spPr>
              <a:xfrm>
                <a:off x="4758755" y="3597426"/>
                <a:ext cx="403805" cy="369332"/>
              </a:xfrm>
              <a:prstGeom prst="rect">
                <a:avLst/>
              </a:prstGeom>
              <a:blipFill>
                <a:blip r:embed="rId17"/>
                <a:stretch>
                  <a:fillRect/>
                </a:stretch>
              </a:blipFill>
            </p:spPr>
            <p:txBody>
              <a:bodyPr/>
              <a:lstStyle/>
              <a:p>
                <a:r>
                  <a:rPr lang="en-US">
                    <a:noFill/>
                  </a:rPr>
                  <a:t> </a:t>
                </a:r>
              </a:p>
            </p:txBody>
          </p:sp>
        </mc:Fallback>
      </mc:AlternateContent>
      <p:graphicFrame>
        <p:nvGraphicFramePr>
          <p:cNvPr id="38" name="Обект 25">
            <a:extLst>
              <a:ext uri="{FF2B5EF4-FFF2-40B4-BE49-F238E27FC236}">
                <a16:creationId xmlns:a16="http://schemas.microsoft.com/office/drawing/2014/main" id="{2B558F7A-F9AD-4DBA-88E3-043F3B031DC0}"/>
              </a:ext>
            </a:extLst>
          </p:cNvPr>
          <p:cNvGraphicFramePr>
            <a:graphicFrameLocks noChangeAspect="1"/>
          </p:cNvGraphicFramePr>
          <p:nvPr>
            <p:extLst>
              <p:ext uri="{D42A27DB-BD31-4B8C-83A1-F6EECF244321}">
                <p14:modId xmlns:p14="http://schemas.microsoft.com/office/powerpoint/2010/main" val="238331410"/>
              </p:ext>
            </p:extLst>
          </p:nvPr>
        </p:nvGraphicFramePr>
        <p:xfrm>
          <a:off x="679627" y="5247050"/>
          <a:ext cx="2520280" cy="1156364"/>
        </p:xfrm>
        <a:graphic>
          <a:graphicData uri="http://schemas.openxmlformats.org/presentationml/2006/ole">
            <mc:AlternateContent xmlns:mc="http://schemas.openxmlformats.org/markup-compatibility/2006">
              <mc:Choice xmlns:v="urn:schemas-microsoft-com:vml" Requires="v">
                <p:oleObj name="Equation" r:id="rId18" imgW="812447" imgH="368140" progId="Equation.DSMT4">
                  <p:embed/>
                </p:oleObj>
              </mc:Choice>
              <mc:Fallback>
                <p:oleObj name="Equation" r:id="rId18" imgW="812447" imgH="368140" progId="Equation.DSMT4">
                  <p:embed/>
                  <p:pic>
                    <p:nvPicPr>
                      <p:cNvPr id="26" name="Обект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9627" y="5247050"/>
                        <a:ext cx="2520280" cy="1156364"/>
                      </a:xfrm>
                      <a:prstGeom prst="rect">
                        <a:avLst/>
                      </a:prstGeom>
                      <a:solidFill>
                        <a:schemeClr val="bg2"/>
                      </a:solidFill>
                    </p:spPr>
                  </p:pic>
                </p:oleObj>
              </mc:Fallback>
            </mc:AlternateContent>
          </a:graphicData>
        </a:graphic>
      </p:graphicFrame>
      <p:graphicFrame>
        <p:nvGraphicFramePr>
          <p:cNvPr id="39" name="Обект 2">
            <a:extLst>
              <a:ext uri="{FF2B5EF4-FFF2-40B4-BE49-F238E27FC236}">
                <a16:creationId xmlns:a16="http://schemas.microsoft.com/office/drawing/2014/main" id="{C614FAA9-815E-4A25-9B9B-AF702E67B386}"/>
              </a:ext>
            </a:extLst>
          </p:cNvPr>
          <p:cNvGraphicFramePr>
            <a:graphicFrameLocks noChangeAspect="1"/>
          </p:cNvGraphicFramePr>
          <p:nvPr>
            <p:extLst>
              <p:ext uri="{D42A27DB-BD31-4B8C-83A1-F6EECF244321}">
                <p14:modId xmlns:p14="http://schemas.microsoft.com/office/powerpoint/2010/main" val="1583395414"/>
              </p:ext>
            </p:extLst>
          </p:nvPr>
        </p:nvGraphicFramePr>
        <p:xfrm>
          <a:off x="705828" y="1345809"/>
          <a:ext cx="1826007" cy="635134"/>
        </p:xfrm>
        <a:graphic>
          <a:graphicData uri="http://schemas.openxmlformats.org/presentationml/2006/ole">
            <mc:AlternateContent xmlns:mc="http://schemas.openxmlformats.org/markup-compatibility/2006">
              <mc:Choice xmlns:v="urn:schemas-microsoft-com:vml" Requires="v">
                <p:oleObj name="Equation" r:id="rId20" imgW="660240" imgH="228600" progId="Equation.DSMT4">
                  <p:embed/>
                </p:oleObj>
              </mc:Choice>
              <mc:Fallback>
                <p:oleObj name="Equation" r:id="rId20" imgW="660240" imgH="228600" progId="Equation.DSMT4">
                  <p:embed/>
                  <p:pic>
                    <p:nvPicPr>
                      <p:cNvPr id="63" name="Обект 2">
                        <a:extLst>
                          <a:ext uri="{FF2B5EF4-FFF2-40B4-BE49-F238E27FC236}">
                            <a16:creationId xmlns:a16="http://schemas.microsoft.com/office/drawing/2014/main" id="{AD387D37-0098-46D5-8274-CF411A65200B}"/>
                          </a:ext>
                        </a:extLst>
                      </p:cNvPr>
                      <p:cNvPicPr>
                        <a:picLocks noChangeAspect="1" noChangeArrowheads="1"/>
                      </p:cNvPicPr>
                      <p:nvPr/>
                    </p:nvPicPr>
                    <p:blipFill>
                      <a:blip r:embed="rId21"/>
                      <a:srcRect/>
                      <a:stretch>
                        <a:fillRect/>
                      </a:stretch>
                    </p:blipFill>
                    <p:spPr bwMode="auto">
                      <a:xfrm>
                        <a:off x="705828" y="1345809"/>
                        <a:ext cx="1826007" cy="635134"/>
                      </a:xfrm>
                      <a:prstGeom prst="rect">
                        <a:avLst/>
                      </a:prstGeom>
                      <a:solidFill>
                        <a:schemeClr val="bg2"/>
                      </a:solidFill>
                    </p:spPr>
                  </p:pic>
                </p:oleObj>
              </mc:Fallback>
            </mc:AlternateContent>
          </a:graphicData>
        </a:graphic>
      </p:graphicFrame>
      <p:graphicFrame>
        <p:nvGraphicFramePr>
          <p:cNvPr id="40" name="Обект 21">
            <a:extLst>
              <a:ext uri="{FF2B5EF4-FFF2-40B4-BE49-F238E27FC236}">
                <a16:creationId xmlns:a16="http://schemas.microsoft.com/office/drawing/2014/main" id="{A38F4A67-95E8-4059-A20A-18D9433B5CBB}"/>
              </a:ext>
            </a:extLst>
          </p:cNvPr>
          <p:cNvGraphicFramePr>
            <a:graphicFrameLocks noChangeAspect="1"/>
          </p:cNvGraphicFramePr>
          <p:nvPr>
            <p:extLst>
              <p:ext uri="{D42A27DB-BD31-4B8C-83A1-F6EECF244321}">
                <p14:modId xmlns:p14="http://schemas.microsoft.com/office/powerpoint/2010/main" val="2845627393"/>
              </p:ext>
            </p:extLst>
          </p:nvPr>
        </p:nvGraphicFramePr>
        <p:xfrm>
          <a:off x="711712" y="2195788"/>
          <a:ext cx="2610751" cy="1008112"/>
        </p:xfrm>
        <a:graphic>
          <a:graphicData uri="http://schemas.openxmlformats.org/presentationml/2006/ole">
            <mc:AlternateContent xmlns:mc="http://schemas.openxmlformats.org/markup-compatibility/2006">
              <mc:Choice xmlns:v="urn:schemas-microsoft-com:vml" Requires="v">
                <p:oleObj name="Equation" r:id="rId22" imgW="965200" imgH="368300" progId="Equation.DSMT4">
                  <p:embed/>
                </p:oleObj>
              </mc:Choice>
              <mc:Fallback>
                <p:oleObj name="Equation" r:id="rId22" imgW="965200" imgH="368300" progId="Equation.DSMT4">
                  <p:embed/>
                  <p:pic>
                    <p:nvPicPr>
                      <p:cNvPr id="67" name="Обект 21">
                        <a:extLst>
                          <a:ext uri="{FF2B5EF4-FFF2-40B4-BE49-F238E27FC236}">
                            <a16:creationId xmlns:a16="http://schemas.microsoft.com/office/drawing/2014/main" id="{5D7BCF9C-E4B4-4FCE-904C-E2992DFE43F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1712" y="2195788"/>
                        <a:ext cx="2610751" cy="1008112"/>
                      </a:xfrm>
                      <a:prstGeom prst="rect">
                        <a:avLst/>
                      </a:prstGeom>
                      <a:solidFill>
                        <a:schemeClr val="bg2"/>
                      </a:solidFill>
                    </p:spPr>
                  </p:pic>
                </p:oleObj>
              </mc:Fallback>
            </mc:AlternateContent>
          </a:graphicData>
        </a:graphic>
      </p:graphicFrame>
      <p:graphicFrame>
        <p:nvGraphicFramePr>
          <p:cNvPr id="41" name="Обект 23">
            <a:extLst>
              <a:ext uri="{FF2B5EF4-FFF2-40B4-BE49-F238E27FC236}">
                <a16:creationId xmlns:a16="http://schemas.microsoft.com/office/drawing/2014/main" id="{3628F0EF-A735-4015-B4FF-47310EBBA709}"/>
              </a:ext>
            </a:extLst>
          </p:cNvPr>
          <p:cNvGraphicFramePr>
            <a:graphicFrameLocks noChangeAspect="1"/>
          </p:cNvGraphicFramePr>
          <p:nvPr>
            <p:extLst>
              <p:ext uri="{D42A27DB-BD31-4B8C-83A1-F6EECF244321}">
                <p14:modId xmlns:p14="http://schemas.microsoft.com/office/powerpoint/2010/main" val="4127772321"/>
              </p:ext>
            </p:extLst>
          </p:nvPr>
        </p:nvGraphicFramePr>
        <p:xfrm>
          <a:off x="679627" y="3374227"/>
          <a:ext cx="2817813" cy="1668463"/>
        </p:xfrm>
        <a:graphic>
          <a:graphicData uri="http://schemas.openxmlformats.org/presentationml/2006/ole">
            <mc:AlternateContent xmlns:mc="http://schemas.openxmlformats.org/markup-compatibility/2006">
              <mc:Choice xmlns:v="urn:schemas-microsoft-com:vml" Requires="v">
                <p:oleObj name="Equation" r:id="rId24" imgW="1041120" imgH="609480" progId="Equation.DSMT4">
                  <p:embed/>
                </p:oleObj>
              </mc:Choice>
              <mc:Fallback>
                <p:oleObj name="Equation" r:id="rId24" imgW="1041120" imgH="609480" progId="Equation.DSMT4">
                  <p:embed/>
                  <p:pic>
                    <p:nvPicPr>
                      <p:cNvPr id="68" name="Обект 23">
                        <a:extLst>
                          <a:ext uri="{FF2B5EF4-FFF2-40B4-BE49-F238E27FC236}">
                            <a16:creationId xmlns:a16="http://schemas.microsoft.com/office/drawing/2014/main" id="{F7CE942A-90B7-4B64-9F94-AF7FBF8C1830}"/>
                          </a:ext>
                        </a:extLst>
                      </p:cNvPr>
                      <p:cNvPicPr>
                        <a:picLocks noChangeAspect="1" noChangeArrowheads="1"/>
                      </p:cNvPicPr>
                      <p:nvPr/>
                    </p:nvPicPr>
                    <p:blipFill>
                      <a:blip r:embed="rId25"/>
                      <a:srcRect/>
                      <a:stretch>
                        <a:fillRect/>
                      </a:stretch>
                    </p:blipFill>
                    <p:spPr bwMode="auto">
                      <a:xfrm>
                        <a:off x="679627" y="3374227"/>
                        <a:ext cx="2817813" cy="1668463"/>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04602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6" grpId="0" animBg="1"/>
      <p:bldP spid="17"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BC2E-9343-4A0C-80C2-6D98D4C220F0}"/>
              </a:ext>
            </a:extLst>
          </p:cNvPr>
          <p:cNvSpPr>
            <a:spLocks noGrp="1"/>
          </p:cNvSpPr>
          <p:nvPr>
            <p:ph type="title"/>
          </p:nvPr>
        </p:nvSpPr>
        <p:spPr>
          <a:xfrm>
            <a:off x="457200" y="274638"/>
            <a:ext cx="8229600" cy="636440"/>
          </a:xfrm>
        </p:spPr>
        <p:txBody>
          <a:bodyPr/>
          <a:lstStyle/>
          <a:p>
            <a:r>
              <a:rPr lang="bg-BG" sz="2200" dirty="0">
                <a:solidFill>
                  <a:srgbClr val="C00000"/>
                </a:solidFill>
                <a:latin typeface="Arial" pitchFamily="34" charset="0"/>
                <a:cs typeface="Arial" pitchFamily="34" charset="0"/>
              </a:rPr>
              <a:t>КИНЕМАТИКА НА ТОЧКА. Ускорение на точка в естествена координатна система.</a:t>
            </a:r>
            <a:endParaRPr lang="en-US" dirty="0"/>
          </a:p>
        </p:txBody>
      </p:sp>
      <p:sp>
        <p:nvSpPr>
          <p:cNvPr id="4" name="Slide Number Placeholder 3">
            <a:extLst>
              <a:ext uri="{FF2B5EF4-FFF2-40B4-BE49-F238E27FC236}">
                <a16:creationId xmlns:a16="http://schemas.microsoft.com/office/drawing/2014/main" id="{8E71B55F-FC11-4C75-AE07-597D2538DD3D}"/>
              </a:ext>
            </a:extLst>
          </p:cNvPr>
          <p:cNvSpPr>
            <a:spLocks noGrp="1"/>
          </p:cNvSpPr>
          <p:nvPr>
            <p:ph type="sldNum" sz="quarter" idx="12"/>
          </p:nvPr>
        </p:nvSpPr>
        <p:spPr/>
        <p:txBody>
          <a:bodyPr/>
          <a:lstStyle/>
          <a:p>
            <a:fld id="{BFE999D1-F9A4-4778-B8C7-0170286633BE}" type="slidenum">
              <a:rPr lang="bg-BG" smtClean="0"/>
              <a:pPr/>
              <a:t>13</a:t>
            </a:fld>
            <a:endParaRPr lang="bg-BG"/>
          </a:p>
        </p:txBody>
      </p:sp>
      <p:pic>
        <p:nvPicPr>
          <p:cNvPr id="5" name="Picture 4">
            <a:extLst>
              <a:ext uri="{FF2B5EF4-FFF2-40B4-BE49-F238E27FC236}">
                <a16:creationId xmlns:a16="http://schemas.microsoft.com/office/drawing/2014/main" id="{866C35D8-C380-4C70-B88C-CCEF857BFA1E}"/>
              </a:ext>
            </a:extLst>
          </p:cNvPr>
          <p:cNvPicPr>
            <a:picLocks noChangeAspect="1"/>
          </p:cNvPicPr>
          <p:nvPr/>
        </p:nvPicPr>
        <p:blipFill>
          <a:blip r:embed="rId2"/>
          <a:stretch>
            <a:fillRect/>
          </a:stretch>
        </p:blipFill>
        <p:spPr>
          <a:xfrm>
            <a:off x="7492280" y="1268760"/>
            <a:ext cx="1089496" cy="903849"/>
          </a:xfrm>
          <a:prstGeom prst="rect">
            <a:avLst/>
          </a:prstGeom>
        </p:spPr>
      </p:pic>
      <p:pic>
        <p:nvPicPr>
          <p:cNvPr id="6" name="Picture 5">
            <a:extLst>
              <a:ext uri="{FF2B5EF4-FFF2-40B4-BE49-F238E27FC236}">
                <a16:creationId xmlns:a16="http://schemas.microsoft.com/office/drawing/2014/main" id="{BB373E72-5D72-4FEA-89A5-2ED37613FC41}"/>
              </a:ext>
            </a:extLst>
          </p:cNvPr>
          <p:cNvPicPr>
            <a:picLocks noChangeAspect="1"/>
          </p:cNvPicPr>
          <p:nvPr/>
        </p:nvPicPr>
        <p:blipFill>
          <a:blip r:embed="rId3"/>
          <a:stretch>
            <a:fillRect/>
          </a:stretch>
        </p:blipFill>
        <p:spPr>
          <a:xfrm>
            <a:off x="4440234" y="2373893"/>
            <a:ext cx="4476747" cy="1133375"/>
          </a:xfrm>
          <a:prstGeom prst="rect">
            <a:avLst/>
          </a:prstGeom>
        </p:spPr>
      </p:pic>
      <p:pic>
        <p:nvPicPr>
          <p:cNvPr id="7" name="Picture 6">
            <a:extLst>
              <a:ext uri="{FF2B5EF4-FFF2-40B4-BE49-F238E27FC236}">
                <a16:creationId xmlns:a16="http://schemas.microsoft.com/office/drawing/2014/main" id="{56009613-C0AF-48E2-9B27-ADAE8F1A4C28}"/>
              </a:ext>
            </a:extLst>
          </p:cNvPr>
          <p:cNvPicPr>
            <a:picLocks noChangeAspect="1"/>
          </p:cNvPicPr>
          <p:nvPr/>
        </p:nvPicPr>
        <p:blipFill>
          <a:blip r:embed="rId4"/>
          <a:stretch>
            <a:fillRect/>
          </a:stretch>
        </p:blipFill>
        <p:spPr>
          <a:xfrm>
            <a:off x="5610178" y="3452484"/>
            <a:ext cx="2971598" cy="1026350"/>
          </a:xfrm>
          <a:prstGeom prst="rect">
            <a:avLst/>
          </a:prstGeom>
        </p:spPr>
      </p:pic>
      <p:pic>
        <p:nvPicPr>
          <p:cNvPr id="8" name="Picture 7">
            <a:extLst>
              <a:ext uri="{FF2B5EF4-FFF2-40B4-BE49-F238E27FC236}">
                <a16:creationId xmlns:a16="http://schemas.microsoft.com/office/drawing/2014/main" id="{809C1B21-8920-41A2-8814-2D500AD4DC8C}"/>
              </a:ext>
            </a:extLst>
          </p:cNvPr>
          <p:cNvPicPr>
            <a:picLocks noChangeAspect="1"/>
          </p:cNvPicPr>
          <p:nvPr/>
        </p:nvPicPr>
        <p:blipFill>
          <a:blip r:embed="rId5"/>
          <a:stretch>
            <a:fillRect/>
          </a:stretch>
        </p:blipFill>
        <p:spPr>
          <a:xfrm>
            <a:off x="4716016" y="4472583"/>
            <a:ext cx="4200965" cy="1116657"/>
          </a:xfrm>
          <a:prstGeom prst="rect">
            <a:avLst/>
          </a:prstGeom>
        </p:spPr>
      </p:pic>
      <p:pic>
        <p:nvPicPr>
          <p:cNvPr id="9" name="Picture 8">
            <a:extLst>
              <a:ext uri="{FF2B5EF4-FFF2-40B4-BE49-F238E27FC236}">
                <a16:creationId xmlns:a16="http://schemas.microsoft.com/office/drawing/2014/main" id="{827D57B3-6F95-478F-8F3E-5AE803F018C1}"/>
              </a:ext>
            </a:extLst>
          </p:cNvPr>
          <p:cNvPicPr>
            <a:picLocks noChangeAspect="1"/>
          </p:cNvPicPr>
          <p:nvPr/>
        </p:nvPicPr>
        <p:blipFill>
          <a:blip r:embed="rId6"/>
          <a:stretch>
            <a:fillRect/>
          </a:stretch>
        </p:blipFill>
        <p:spPr>
          <a:xfrm>
            <a:off x="6553199" y="5800009"/>
            <a:ext cx="2133601" cy="448391"/>
          </a:xfrm>
          <a:prstGeom prst="rect">
            <a:avLst/>
          </a:prstGeom>
        </p:spPr>
      </p:pic>
      <p:pic>
        <p:nvPicPr>
          <p:cNvPr id="10" name="Picture 9">
            <a:extLst>
              <a:ext uri="{FF2B5EF4-FFF2-40B4-BE49-F238E27FC236}">
                <a16:creationId xmlns:a16="http://schemas.microsoft.com/office/drawing/2014/main" id="{14798A91-990A-4EC7-AF18-5DFEE27B905A}"/>
              </a:ext>
            </a:extLst>
          </p:cNvPr>
          <p:cNvPicPr>
            <a:picLocks noChangeAspect="1"/>
          </p:cNvPicPr>
          <p:nvPr/>
        </p:nvPicPr>
        <p:blipFill>
          <a:blip r:embed="rId7"/>
          <a:stretch>
            <a:fillRect/>
          </a:stretch>
        </p:blipFill>
        <p:spPr>
          <a:xfrm>
            <a:off x="249877" y="1760282"/>
            <a:ext cx="3952981" cy="4410753"/>
          </a:xfrm>
          <a:prstGeom prst="rect">
            <a:avLst/>
          </a:prstGeom>
        </p:spPr>
      </p:pic>
      <p:sp>
        <p:nvSpPr>
          <p:cNvPr id="11" name="TextBox 10">
            <a:extLst>
              <a:ext uri="{FF2B5EF4-FFF2-40B4-BE49-F238E27FC236}">
                <a16:creationId xmlns:a16="http://schemas.microsoft.com/office/drawing/2014/main" id="{CDDF58BA-3C51-411D-AD08-5F269DC9CC08}"/>
              </a:ext>
            </a:extLst>
          </p:cNvPr>
          <p:cNvSpPr txBox="1"/>
          <p:nvPr/>
        </p:nvSpPr>
        <p:spPr>
          <a:xfrm>
            <a:off x="4314826" y="1196752"/>
            <a:ext cx="3065486" cy="800219"/>
          </a:xfrm>
          <a:prstGeom prst="rect">
            <a:avLst/>
          </a:prstGeom>
          <a:noFill/>
        </p:spPr>
        <p:txBody>
          <a:bodyPr wrap="square" rtlCol="0">
            <a:spAutoFit/>
          </a:bodyPr>
          <a:lstStyle/>
          <a:p>
            <a:r>
              <a:rPr lang="bg-BG" dirty="0">
                <a:solidFill>
                  <a:srgbClr val="C00000"/>
                </a:solidFill>
              </a:rPr>
              <a:t>Формула на Френе </a:t>
            </a:r>
            <a:r>
              <a:rPr lang="bg-BG" sz="1400" dirty="0"/>
              <a:t>(извежда се в диференциалната геометрия):</a:t>
            </a:r>
            <a:endParaRPr lang="en-US" sz="1400" dirty="0"/>
          </a:p>
        </p:txBody>
      </p:sp>
    </p:spTree>
    <p:extLst>
      <p:ext uri="{BB962C8B-B14F-4D97-AF65-F5344CB8AC3E}">
        <p14:creationId xmlns:p14="http://schemas.microsoft.com/office/powerpoint/2010/main" val="422726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70669-8E1F-4AB1-B37F-1843D565ACA4}"/>
              </a:ext>
            </a:extLst>
          </p:cNvPr>
          <p:cNvSpPr>
            <a:spLocks noGrp="1"/>
          </p:cNvSpPr>
          <p:nvPr>
            <p:ph type="title"/>
          </p:nvPr>
        </p:nvSpPr>
        <p:spPr>
          <a:xfrm>
            <a:off x="457200" y="260648"/>
            <a:ext cx="8229600" cy="720080"/>
          </a:xfrm>
        </p:spPr>
        <p:txBody>
          <a:bodyPr/>
          <a:lstStyle/>
          <a:p>
            <a:r>
              <a:rPr lang="bg-BG" sz="2200" dirty="0">
                <a:solidFill>
                  <a:srgbClr val="C00000"/>
                </a:solidFill>
                <a:latin typeface="Arial" pitchFamily="34" charset="0"/>
                <a:cs typeface="Arial" pitchFamily="34" charset="0"/>
              </a:rPr>
              <a:t>КИНЕМАТИКА НА ТОЧКА. Ускорение на точка в естествена координатна система.</a:t>
            </a:r>
            <a:endParaRPr lang="en-US" dirty="0"/>
          </a:p>
        </p:txBody>
      </p:sp>
      <p:sp>
        <p:nvSpPr>
          <p:cNvPr id="4" name="Slide Number Placeholder 3">
            <a:extLst>
              <a:ext uri="{FF2B5EF4-FFF2-40B4-BE49-F238E27FC236}">
                <a16:creationId xmlns:a16="http://schemas.microsoft.com/office/drawing/2014/main" id="{6205E32D-2481-44AB-8391-3017BF3C7626}"/>
              </a:ext>
            </a:extLst>
          </p:cNvPr>
          <p:cNvSpPr>
            <a:spLocks noGrp="1"/>
          </p:cNvSpPr>
          <p:nvPr>
            <p:ph type="sldNum" sz="quarter" idx="12"/>
          </p:nvPr>
        </p:nvSpPr>
        <p:spPr/>
        <p:txBody>
          <a:bodyPr/>
          <a:lstStyle/>
          <a:p>
            <a:fld id="{BFE999D1-F9A4-4778-B8C7-0170286633BE}" type="slidenum">
              <a:rPr lang="bg-BG" smtClean="0"/>
              <a:pPr/>
              <a:t>14</a:t>
            </a:fld>
            <a:endParaRPr lang="bg-BG"/>
          </a:p>
        </p:txBody>
      </p:sp>
      <p:pic>
        <p:nvPicPr>
          <p:cNvPr id="5" name="Picture 4">
            <a:extLst>
              <a:ext uri="{FF2B5EF4-FFF2-40B4-BE49-F238E27FC236}">
                <a16:creationId xmlns:a16="http://schemas.microsoft.com/office/drawing/2014/main" id="{1648D8E5-FF09-42EE-855D-50BEBA6EA5A8}"/>
              </a:ext>
            </a:extLst>
          </p:cNvPr>
          <p:cNvPicPr>
            <a:picLocks noChangeAspect="1"/>
          </p:cNvPicPr>
          <p:nvPr/>
        </p:nvPicPr>
        <p:blipFill>
          <a:blip r:embed="rId2"/>
          <a:stretch>
            <a:fillRect/>
          </a:stretch>
        </p:blipFill>
        <p:spPr>
          <a:xfrm>
            <a:off x="415263" y="980728"/>
            <a:ext cx="4537395" cy="5686400"/>
          </a:xfrm>
          <a:prstGeom prst="rect">
            <a:avLst/>
          </a:prstGeom>
        </p:spPr>
      </p:pic>
      <p:sp>
        <p:nvSpPr>
          <p:cNvPr id="6" name="TextBox 5">
            <a:extLst>
              <a:ext uri="{FF2B5EF4-FFF2-40B4-BE49-F238E27FC236}">
                <a16:creationId xmlns:a16="http://schemas.microsoft.com/office/drawing/2014/main" id="{D56DC82F-5D76-4F29-8106-D4A5E03186CB}"/>
              </a:ext>
            </a:extLst>
          </p:cNvPr>
          <p:cNvSpPr txBox="1"/>
          <p:nvPr/>
        </p:nvSpPr>
        <p:spPr>
          <a:xfrm>
            <a:off x="5080518" y="3416868"/>
            <a:ext cx="3456384" cy="369332"/>
          </a:xfrm>
          <a:prstGeom prst="rect">
            <a:avLst/>
          </a:prstGeom>
          <a:noFill/>
        </p:spPr>
        <p:txBody>
          <a:bodyPr wrap="square" rtlCol="0">
            <a:spAutoFit/>
          </a:bodyPr>
          <a:lstStyle/>
          <a:p>
            <a:r>
              <a:rPr lang="bg-BG" dirty="0">
                <a:solidFill>
                  <a:srgbClr val="C00000"/>
                </a:solidFill>
              </a:rPr>
              <a:t>Равноускорително движение</a:t>
            </a:r>
            <a:endParaRPr lang="en-US" dirty="0">
              <a:solidFill>
                <a:srgbClr val="C00000"/>
              </a:solidFill>
            </a:endParaRPr>
          </a:p>
        </p:txBody>
      </p:sp>
      <p:sp>
        <p:nvSpPr>
          <p:cNvPr id="7" name="TextBox 6">
            <a:extLst>
              <a:ext uri="{FF2B5EF4-FFF2-40B4-BE49-F238E27FC236}">
                <a16:creationId xmlns:a16="http://schemas.microsoft.com/office/drawing/2014/main" id="{BE8AED1B-0C07-44B3-BC00-27819BCF5E52}"/>
              </a:ext>
            </a:extLst>
          </p:cNvPr>
          <p:cNvSpPr txBox="1"/>
          <p:nvPr/>
        </p:nvSpPr>
        <p:spPr>
          <a:xfrm>
            <a:off x="5093297" y="4149080"/>
            <a:ext cx="3635440" cy="369332"/>
          </a:xfrm>
          <a:prstGeom prst="rect">
            <a:avLst/>
          </a:prstGeom>
          <a:noFill/>
        </p:spPr>
        <p:txBody>
          <a:bodyPr wrap="square" rtlCol="0">
            <a:spAutoFit/>
          </a:bodyPr>
          <a:lstStyle/>
          <a:p>
            <a:r>
              <a:rPr lang="bg-BG" dirty="0">
                <a:solidFill>
                  <a:srgbClr val="C00000"/>
                </a:solidFill>
              </a:rPr>
              <a:t>Равнозакъснително движение</a:t>
            </a:r>
            <a:endParaRPr lang="en-US" dirty="0">
              <a:solidFill>
                <a:srgbClr val="C00000"/>
              </a:solidFill>
            </a:endParaRPr>
          </a:p>
        </p:txBody>
      </p:sp>
      <p:pic>
        <p:nvPicPr>
          <p:cNvPr id="8" name="Picture 7">
            <a:extLst>
              <a:ext uri="{FF2B5EF4-FFF2-40B4-BE49-F238E27FC236}">
                <a16:creationId xmlns:a16="http://schemas.microsoft.com/office/drawing/2014/main" id="{20448888-AD9D-4702-A65F-5368686BC5E6}"/>
              </a:ext>
            </a:extLst>
          </p:cNvPr>
          <p:cNvPicPr>
            <a:picLocks noChangeAspect="1"/>
          </p:cNvPicPr>
          <p:nvPr/>
        </p:nvPicPr>
        <p:blipFill>
          <a:blip r:embed="rId3"/>
          <a:stretch>
            <a:fillRect/>
          </a:stretch>
        </p:blipFill>
        <p:spPr>
          <a:xfrm>
            <a:off x="5464292" y="1410702"/>
            <a:ext cx="2659834" cy="1008390"/>
          </a:xfrm>
          <a:prstGeom prst="rect">
            <a:avLst/>
          </a:prstGeom>
        </p:spPr>
      </p:pic>
      <p:pic>
        <p:nvPicPr>
          <p:cNvPr id="9" name="Picture 8">
            <a:extLst>
              <a:ext uri="{FF2B5EF4-FFF2-40B4-BE49-F238E27FC236}">
                <a16:creationId xmlns:a16="http://schemas.microsoft.com/office/drawing/2014/main" id="{673B3B3F-FFAE-40E3-B00B-71B35B5B4B18}"/>
              </a:ext>
            </a:extLst>
          </p:cNvPr>
          <p:cNvPicPr>
            <a:picLocks noChangeAspect="1"/>
          </p:cNvPicPr>
          <p:nvPr/>
        </p:nvPicPr>
        <p:blipFill>
          <a:blip r:embed="rId4"/>
          <a:stretch>
            <a:fillRect/>
          </a:stretch>
        </p:blipFill>
        <p:spPr>
          <a:xfrm>
            <a:off x="5679807" y="2437122"/>
            <a:ext cx="2257805" cy="904116"/>
          </a:xfrm>
          <a:prstGeom prst="rect">
            <a:avLst/>
          </a:prstGeom>
        </p:spPr>
      </p:pic>
    </p:spTree>
    <p:extLst>
      <p:ext uri="{BB962C8B-B14F-4D97-AF65-F5344CB8AC3E}">
        <p14:creationId xmlns:p14="http://schemas.microsoft.com/office/powerpoint/2010/main" val="1190671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857256"/>
          </a:xfrm>
        </p:spPr>
        <p:txBody>
          <a:bodyPr/>
          <a:lstStyle/>
          <a:p>
            <a:r>
              <a:rPr lang="bg-BG" sz="2000" dirty="0">
                <a:solidFill>
                  <a:srgbClr val="C00000"/>
                </a:solidFill>
                <a:latin typeface="Arial" pitchFamily="34" charset="0"/>
                <a:cs typeface="Arial" pitchFamily="34" charset="0"/>
              </a:rPr>
              <a:t>КИНЕМАТИКА НА ТОЧКА. Сложно движение на точка.</a:t>
            </a:r>
            <a:endParaRPr lang="bg-BG" sz="2000" dirty="0"/>
          </a:p>
        </p:txBody>
      </p:sp>
      <p:sp>
        <p:nvSpPr>
          <p:cNvPr id="3" name="Content Placeholder 2"/>
          <p:cNvSpPr>
            <a:spLocks noGrp="1"/>
          </p:cNvSpPr>
          <p:nvPr>
            <p:ph idx="1"/>
          </p:nvPr>
        </p:nvSpPr>
        <p:spPr>
          <a:xfrm>
            <a:off x="457200" y="785794"/>
            <a:ext cx="8327268" cy="5811558"/>
          </a:xfrm>
        </p:spPr>
        <p:txBody>
          <a:bodyPr/>
          <a:lstStyle/>
          <a:p>
            <a:pPr>
              <a:buFont typeface="Wingdings" pitchFamily="2" charset="2"/>
              <a:buChar char="Ø"/>
            </a:pPr>
            <a:r>
              <a:rPr lang="bg-BG" sz="1800" dirty="0">
                <a:latin typeface="Arial" pitchFamily="34" charset="0"/>
                <a:cs typeface="Arial" pitchFamily="34" charset="0"/>
              </a:rPr>
              <a:t>Дотук говорихме за движението на обекти спрямо една координатна система, условно приета за неподвижна. Сега ще бъде разгледана накратко задачата за движението на един обект (една точка) спрямо две координатни системи, които се движат една спрямо друга.</a:t>
            </a:r>
          </a:p>
          <a:p>
            <a:pPr>
              <a:buFont typeface="Wingdings" pitchFamily="2" charset="2"/>
              <a:buChar char="Ø"/>
            </a:pPr>
            <a:endParaRPr lang="bg-BG" sz="1800" dirty="0">
              <a:latin typeface="Arial" pitchFamily="34" charset="0"/>
              <a:cs typeface="Arial" pitchFamily="34" charset="0"/>
            </a:endParaRPr>
          </a:p>
          <a:p>
            <a:pPr>
              <a:buFont typeface="Wingdings" pitchFamily="2" charset="2"/>
              <a:buChar char="Ø"/>
            </a:pPr>
            <a:r>
              <a:rPr lang="bg-BG" sz="1800" dirty="0">
                <a:solidFill>
                  <a:srgbClr val="3333CC"/>
                </a:solidFill>
                <a:latin typeface="Arial" pitchFamily="34" charset="0"/>
                <a:cs typeface="Arial" pitchFamily="34" charset="0"/>
              </a:rPr>
              <a:t>Тази задача е твърде важна, защото позволява сложното движение да се представи посредством прости движения.</a:t>
            </a:r>
          </a:p>
          <a:p>
            <a:pPr>
              <a:buFont typeface="Wingdings" pitchFamily="2" charset="2"/>
              <a:buChar char="Ø"/>
            </a:pPr>
            <a:endParaRPr lang="en-US" sz="1800" dirty="0">
              <a:latin typeface="Arial" pitchFamily="34" charset="0"/>
              <a:cs typeface="Arial" pitchFamily="34" charset="0"/>
            </a:endParaRPr>
          </a:p>
          <a:p>
            <a:pPr>
              <a:buFont typeface="Wingdings" pitchFamily="2" charset="2"/>
              <a:buChar char="Ø"/>
            </a:pPr>
            <a:endParaRPr lang="bg-BG" sz="1800" dirty="0">
              <a:latin typeface="Arial" pitchFamily="34" charset="0"/>
              <a:cs typeface="Arial" pitchFamily="34" charset="0"/>
            </a:endParaRPr>
          </a:p>
          <a:p>
            <a:pPr marL="0" indent="0">
              <a:buNone/>
            </a:pPr>
            <a:endParaRPr lang="bg-BG"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15</a:t>
            </a:fld>
            <a:endParaRPr lang="bg-BG"/>
          </a:p>
        </p:txBody>
      </p:sp>
      <p:pic>
        <p:nvPicPr>
          <p:cNvPr id="9" name="Picture 8">
            <a:extLst>
              <a:ext uri="{FF2B5EF4-FFF2-40B4-BE49-F238E27FC236}">
                <a16:creationId xmlns:a16="http://schemas.microsoft.com/office/drawing/2014/main" id="{1D3632F5-4FCE-4057-BCA3-6BAC204BE4A7}"/>
              </a:ext>
            </a:extLst>
          </p:cNvPr>
          <p:cNvPicPr>
            <a:picLocks noChangeAspect="1"/>
          </p:cNvPicPr>
          <p:nvPr/>
        </p:nvPicPr>
        <p:blipFill>
          <a:blip r:embed="rId2"/>
          <a:stretch>
            <a:fillRect/>
          </a:stretch>
        </p:blipFill>
        <p:spPr>
          <a:xfrm>
            <a:off x="953852" y="3045500"/>
            <a:ext cx="7236296" cy="34272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1A2C-A809-4FE0-B2F4-18DAC2BEC3B8}"/>
              </a:ext>
            </a:extLst>
          </p:cNvPr>
          <p:cNvSpPr>
            <a:spLocks noGrp="1"/>
          </p:cNvSpPr>
          <p:nvPr>
            <p:ph type="title"/>
          </p:nvPr>
        </p:nvSpPr>
        <p:spPr>
          <a:xfrm>
            <a:off x="457200" y="274638"/>
            <a:ext cx="8229600" cy="706090"/>
          </a:xfrm>
        </p:spPr>
        <p:txBody>
          <a:bodyPr/>
          <a:lstStyle/>
          <a:p>
            <a:r>
              <a:rPr lang="bg-BG" sz="2000" dirty="0">
                <a:solidFill>
                  <a:srgbClr val="C00000"/>
                </a:solidFill>
                <a:latin typeface="Arial" pitchFamily="34" charset="0"/>
                <a:cs typeface="Arial" pitchFamily="34" charset="0"/>
              </a:rPr>
              <a:t>КИНЕМАТИКА НА ТОЧКА. Сложно движение на точка.</a:t>
            </a:r>
            <a:endParaRPr lang="en-US" sz="2000" dirty="0"/>
          </a:p>
        </p:txBody>
      </p:sp>
      <p:sp>
        <p:nvSpPr>
          <p:cNvPr id="4" name="Slide Number Placeholder 3">
            <a:extLst>
              <a:ext uri="{FF2B5EF4-FFF2-40B4-BE49-F238E27FC236}">
                <a16:creationId xmlns:a16="http://schemas.microsoft.com/office/drawing/2014/main" id="{7B4E60D0-E181-457D-A323-37CB0D73F013}"/>
              </a:ext>
            </a:extLst>
          </p:cNvPr>
          <p:cNvSpPr>
            <a:spLocks noGrp="1"/>
          </p:cNvSpPr>
          <p:nvPr>
            <p:ph type="sldNum" sz="quarter" idx="12"/>
          </p:nvPr>
        </p:nvSpPr>
        <p:spPr/>
        <p:txBody>
          <a:bodyPr/>
          <a:lstStyle/>
          <a:p>
            <a:fld id="{BFE999D1-F9A4-4778-B8C7-0170286633BE}" type="slidenum">
              <a:rPr lang="bg-BG" smtClean="0"/>
              <a:pPr/>
              <a:t>16</a:t>
            </a:fld>
            <a:endParaRPr lang="bg-BG"/>
          </a:p>
        </p:txBody>
      </p:sp>
      <p:sp>
        <p:nvSpPr>
          <p:cNvPr id="5" name="Rectangle 2">
            <a:extLst>
              <a:ext uri="{FF2B5EF4-FFF2-40B4-BE49-F238E27FC236}">
                <a16:creationId xmlns:a16="http://schemas.microsoft.com/office/drawing/2014/main" id="{9F9C1B5E-A9C4-408B-A67B-B9983A0DB069}"/>
              </a:ext>
            </a:extLst>
          </p:cNvPr>
          <p:cNvSpPr>
            <a:spLocks noChangeArrowheads="1"/>
          </p:cNvSpPr>
          <p:nvPr/>
        </p:nvSpPr>
        <p:spPr bwMode="auto">
          <a:xfrm>
            <a:off x="388377" y="1335251"/>
            <a:ext cx="845994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u="none" strike="noStrike" cap="none" normalizeH="0" baseline="0" dirty="0" err="1">
                <a:ln>
                  <a:noFill/>
                </a:ln>
                <a:solidFill>
                  <a:srgbClr val="333399"/>
                </a:solidFill>
                <a:effectLst/>
                <a:latin typeface="Arial" panose="020B0604020202020204" pitchFamily="34" charset="0"/>
              </a:rPr>
              <a:t>Абсолютно</a:t>
            </a:r>
            <a:r>
              <a:rPr kumimoji="0" lang="en-US" altLang="en-US" b="1" u="none" strike="noStrike" cap="none" normalizeH="0" baseline="0" dirty="0">
                <a:ln>
                  <a:noFill/>
                </a:ln>
                <a:solidFill>
                  <a:srgbClr val="333399"/>
                </a:solidFill>
                <a:effectLst/>
                <a:latin typeface="Arial" panose="020B0604020202020204" pitchFamily="34" charset="0"/>
              </a:rPr>
              <a:t> </a:t>
            </a:r>
            <a:r>
              <a:rPr kumimoji="0" lang="en-US" altLang="en-US" b="1" u="none" strike="noStrike" cap="none" normalizeH="0" baseline="0" dirty="0" err="1">
                <a:ln>
                  <a:noFill/>
                </a:ln>
                <a:solidFill>
                  <a:srgbClr val="333399"/>
                </a:solidFill>
                <a:effectLst/>
                <a:latin typeface="Arial" panose="020B0604020202020204" pitchFamily="34" charset="0"/>
              </a:rPr>
              <a:t>движение</a:t>
            </a:r>
            <a:r>
              <a:rPr kumimoji="0" lang="en-US" altLang="en-US" b="1" u="none" strike="noStrike" cap="none" normalizeH="0" baseline="0" dirty="0">
                <a:ln>
                  <a:noFill/>
                </a:ln>
                <a:solidFill>
                  <a:srgbClr val="333399"/>
                </a:solidFill>
                <a:effectLst/>
                <a:latin typeface="Arial" panose="020B0604020202020204" pitchFamily="34" charset="0"/>
              </a:rPr>
              <a:t> </a:t>
            </a:r>
            <a:r>
              <a:rPr kumimoji="0" lang="en-US" altLang="en-US" b="1" u="none" strike="noStrike" cap="none" normalizeH="0" baseline="0" dirty="0" err="1">
                <a:ln>
                  <a:noFill/>
                </a:ln>
                <a:solidFill>
                  <a:srgbClr val="333399"/>
                </a:solidFill>
                <a:effectLst/>
                <a:latin typeface="Arial" panose="020B0604020202020204" pitchFamily="34" charset="0"/>
              </a:rPr>
              <a:t>на</a:t>
            </a:r>
            <a:r>
              <a:rPr kumimoji="0" lang="en-US" altLang="en-US" b="1" u="none" strike="noStrike" cap="none" normalizeH="0" baseline="0" dirty="0">
                <a:ln>
                  <a:noFill/>
                </a:ln>
                <a:solidFill>
                  <a:srgbClr val="333399"/>
                </a:solidFill>
                <a:effectLst/>
                <a:latin typeface="Arial" panose="020B0604020202020204" pitchFamily="34" charset="0"/>
              </a:rPr>
              <a:t> </a:t>
            </a:r>
            <a:r>
              <a:rPr kumimoji="0" lang="en-US" altLang="en-US" b="1" u="none" strike="noStrike" cap="none" normalizeH="0" baseline="0" dirty="0" err="1">
                <a:ln>
                  <a:noFill/>
                </a:ln>
                <a:solidFill>
                  <a:srgbClr val="333399"/>
                </a:solidFill>
                <a:effectLst/>
                <a:latin typeface="Arial" panose="020B0604020202020204" pitchFamily="34" charset="0"/>
              </a:rPr>
              <a:t>точка</a:t>
            </a:r>
            <a:r>
              <a:rPr kumimoji="0" lang="en-US" altLang="en-US" b="1" u="none" strike="noStrike" cap="none" normalizeH="0" baseline="0" dirty="0">
                <a:ln>
                  <a:noFill/>
                </a:ln>
                <a:solidFill>
                  <a:srgbClr val="333399"/>
                </a:solidFill>
                <a:effectLst/>
                <a:latin typeface="Arial" panose="020B0604020202020204" pitchFamily="34" charset="0"/>
              </a:rPr>
              <a:t>  </a:t>
            </a:r>
            <a:r>
              <a:rPr kumimoji="0" lang="en-US" altLang="en-US" i="1" u="none" strike="noStrike" cap="none" normalizeH="0" baseline="0" dirty="0">
                <a:ln>
                  <a:noFill/>
                </a:ln>
                <a:solidFill>
                  <a:schemeClr val="tx1"/>
                </a:solidFill>
                <a:effectLst/>
                <a:latin typeface="Arial" panose="020B0604020202020204" pitchFamily="34" charset="0"/>
              </a:rPr>
              <a:t>- </a:t>
            </a:r>
            <a:r>
              <a:rPr kumimoji="0" lang="en-US" altLang="en-US" i="1" u="none" strike="noStrike" cap="none" normalizeH="0" baseline="0" dirty="0" err="1">
                <a:ln>
                  <a:noFill/>
                </a:ln>
                <a:solidFill>
                  <a:schemeClr val="tx1"/>
                </a:solidFill>
                <a:effectLst/>
                <a:latin typeface="Arial" panose="020B0604020202020204" pitchFamily="34" charset="0"/>
              </a:rPr>
              <a:t>движението</a:t>
            </a:r>
            <a:r>
              <a:rPr kumimoji="0" lang="en-US" altLang="en-US" i="1" u="none" strike="noStrike" cap="none" normalizeH="0" baseline="0" dirty="0">
                <a:ln>
                  <a:noFill/>
                </a:ln>
                <a:solidFill>
                  <a:schemeClr val="tx1"/>
                </a:solidFill>
                <a:effectLst/>
                <a:latin typeface="Arial" panose="020B0604020202020204" pitchFamily="34" charset="0"/>
              </a:rPr>
              <a:t> ù </a:t>
            </a:r>
            <a:r>
              <a:rPr kumimoji="0" lang="en-US" altLang="en-US" i="1" u="none" strike="noStrike" cap="none" normalizeH="0" baseline="0" dirty="0" err="1">
                <a:ln>
                  <a:noFill/>
                </a:ln>
                <a:solidFill>
                  <a:schemeClr val="tx1"/>
                </a:solidFill>
                <a:effectLst/>
                <a:latin typeface="Arial" panose="020B0604020202020204" pitchFamily="34" charset="0"/>
              </a:rPr>
              <a:t>спрямо</a:t>
            </a:r>
            <a:r>
              <a:rPr kumimoji="0" lang="en-US" altLang="en-US" i="1" u="none" strike="noStrike" cap="none" normalizeH="0" baseline="0" dirty="0">
                <a:ln>
                  <a:noFill/>
                </a:ln>
                <a:solidFill>
                  <a:schemeClr val="tx1"/>
                </a:solidFill>
                <a:effectLst/>
                <a:latin typeface="Arial" panose="020B0604020202020204" pitchFamily="34" charset="0"/>
              </a:rPr>
              <a:t> </a:t>
            </a:r>
            <a:r>
              <a:rPr kumimoji="0" lang="en-US" altLang="en-US" i="1" u="none" strike="noStrike" cap="none" normalizeH="0" baseline="0" dirty="0" err="1">
                <a:ln>
                  <a:noFill/>
                </a:ln>
                <a:solidFill>
                  <a:srgbClr val="333399"/>
                </a:solidFill>
                <a:effectLst/>
                <a:latin typeface="Arial" panose="020B0604020202020204" pitchFamily="34" charset="0"/>
              </a:rPr>
              <a:t>неподвижната</a:t>
            </a:r>
            <a:r>
              <a:rPr kumimoji="0" lang="en-US" altLang="en-US" i="1" u="none" strike="noStrike" cap="none" normalizeH="0" baseline="0" dirty="0">
                <a:ln>
                  <a:noFill/>
                </a:ln>
                <a:solidFill>
                  <a:srgbClr val="333399"/>
                </a:solidFill>
                <a:effectLst/>
                <a:latin typeface="Arial" panose="020B0604020202020204" pitchFamily="34" charset="0"/>
              </a:rPr>
              <a:t> (</a:t>
            </a:r>
            <a:r>
              <a:rPr kumimoji="0" lang="en-US" altLang="en-US" i="1" u="none" strike="noStrike" cap="none" normalizeH="0" baseline="0" dirty="0" err="1">
                <a:ln>
                  <a:noFill/>
                </a:ln>
                <a:solidFill>
                  <a:srgbClr val="333399"/>
                </a:solidFill>
                <a:effectLst/>
                <a:latin typeface="Arial" panose="020B0604020202020204" pitchFamily="34" charset="0"/>
              </a:rPr>
              <a:t>абсолютната</a:t>
            </a:r>
            <a:r>
              <a:rPr kumimoji="0" lang="en-US" altLang="en-US" i="1" u="none" strike="noStrike" cap="none" normalizeH="0" baseline="0" dirty="0">
                <a:ln>
                  <a:noFill/>
                </a:ln>
                <a:solidFill>
                  <a:srgbClr val="333399"/>
                </a:solidFill>
                <a:effectLst/>
                <a:latin typeface="Arial" panose="020B0604020202020204" pitchFamily="34" charset="0"/>
              </a:rPr>
              <a:t>) </a:t>
            </a:r>
            <a:r>
              <a:rPr kumimoji="0" lang="en-US" altLang="en-US" i="1" u="none" strike="noStrike" cap="none" normalizeH="0" baseline="0" dirty="0" err="1">
                <a:ln>
                  <a:noFill/>
                </a:ln>
                <a:solidFill>
                  <a:srgbClr val="333399"/>
                </a:solidFill>
                <a:effectLst/>
                <a:latin typeface="Arial" panose="020B0604020202020204" pitchFamily="34" charset="0"/>
              </a:rPr>
              <a:t>координатна</a:t>
            </a:r>
            <a:r>
              <a:rPr kumimoji="0" lang="en-US" altLang="en-US" i="1" u="none" strike="noStrike" cap="none" normalizeH="0" baseline="0" dirty="0">
                <a:ln>
                  <a:noFill/>
                </a:ln>
                <a:solidFill>
                  <a:srgbClr val="333399"/>
                </a:solidFill>
                <a:effectLst/>
                <a:latin typeface="Arial" panose="020B0604020202020204" pitchFamily="34" charset="0"/>
              </a:rPr>
              <a:t> </a:t>
            </a:r>
            <a:r>
              <a:rPr kumimoji="0" lang="en-US" altLang="en-US" i="1" u="none" strike="noStrike" cap="none" normalizeH="0" baseline="0" dirty="0" err="1">
                <a:ln>
                  <a:noFill/>
                </a:ln>
                <a:solidFill>
                  <a:srgbClr val="333399"/>
                </a:solidFill>
                <a:effectLst/>
                <a:latin typeface="Arial" panose="020B0604020202020204" pitchFamily="34" charset="0"/>
              </a:rPr>
              <a:t>система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Кинематични</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характеристики</a:t>
            </a:r>
            <a:r>
              <a:rPr kumimoji="0" lang="en-US" altLang="en-US" b="0" i="0" u="none" strike="noStrike" cap="none" normalizeH="0" baseline="0" dirty="0">
                <a:ln>
                  <a:noFill/>
                </a:ln>
                <a:solidFill>
                  <a:schemeClr val="tx1"/>
                </a:solidFill>
                <a:effectLst/>
                <a:latin typeface="Arial" panose="020B0604020202020204" pitchFamily="34" charset="0"/>
              </a:rPr>
              <a:t> – </a:t>
            </a:r>
            <a:r>
              <a:rPr kumimoji="0" lang="en-US" altLang="en-US" b="0" i="1" u="none" strike="noStrike" cap="none" normalizeH="0" baseline="0" dirty="0" err="1">
                <a:ln>
                  <a:noFill/>
                </a:ln>
                <a:solidFill>
                  <a:schemeClr val="tx1"/>
                </a:solidFill>
                <a:effectLst/>
                <a:latin typeface="Arial" panose="020B0604020202020204" pitchFamily="34" charset="0"/>
              </a:rPr>
              <a:t>абсолютна</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траектория</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абсолютна</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скорост</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абсолютно</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ускорение</a:t>
            </a:r>
            <a:r>
              <a:rPr kumimoji="0" lang="en-US" altLang="en-US" b="0" i="0" u="none" strike="noStrike" cap="none" normalizeH="0" baseline="0" dirty="0">
                <a:ln>
                  <a:noFill/>
                </a:ln>
                <a:solidFill>
                  <a:schemeClr val="tx1"/>
                </a:solidFill>
                <a:effectLst/>
                <a:latin typeface="Arial" panose="020B0604020202020204" pitchFamily="34" charset="0"/>
              </a:rPr>
              <a:t>;</a:t>
            </a:r>
            <a:endParaRPr kumimoji="0" lang="bg-BG"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err="1">
                <a:ln>
                  <a:noFill/>
                </a:ln>
                <a:solidFill>
                  <a:srgbClr val="333399"/>
                </a:solidFill>
                <a:effectLst/>
                <a:latin typeface="Arial" panose="020B0604020202020204" pitchFamily="34" charset="0"/>
              </a:rPr>
              <a:t>Относително</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релативно</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движение</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на</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точка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движението</a:t>
            </a:r>
            <a:r>
              <a:rPr kumimoji="0" lang="en-US" altLang="en-US" b="0" i="0" u="none" strike="noStrike" cap="none" normalizeH="0" baseline="0" dirty="0">
                <a:ln>
                  <a:noFill/>
                </a:ln>
                <a:solidFill>
                  <a:schemeClr val="tx1"/>
                </a:solidFill>
                <a:effectLst/>
                <a:latin typeface="Arial" panose="020B0604020202020204" pitchFamily="34" charset="0"/>
              </a:rPr>
              <a:t> ù </a:t>
            </a:r>
            <a:r>
              <a:rPr kumimoji="0" lang="en-US" altLang="en-US" b="0" i="0" u="none" strike="noStrike" cap="none" normalizeH="0" baseline="0" dirty="0" err="1">
                <a:ln>
                  <a:noFill/>
                </a:ln>
                <a:solidFill>
                  <a:schemeClr val="tx1"/>
                </a:solidFill>
                <a:effectLst/>
                <a:latin typeface="Arial" panose="020B0604020202020204" pitchFamily="34" charset="0"/>
              </a:rPr>
              <a:t>спрямо</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rgbClr val="333399"/>
                </a:solidFill>
                <a:effectLst/>
                <a:latin typeface="Arial" panose="020B0604020202020204" pitchFamily="34" charset="0"/>
              </a:rPr>
              <a:t>подвижната</a:t>
            </a:r>
            <a:r>
              <a:rPr kumimoji="0" lang="en-US" altLang="en-US" b="0" i="1" u="none" strike="noStrike" cap="none" normalizeH="0" baseline="0" dirty="0">
                <a:ln>
                  <a:noFill/>
                </a:ln>
                <a:solidFill>
                  <a:srgbClr val="333399"/>
                </a:solidFill>
                <a:effectLst/>
                <a:latin typeface="Arial" panose="020B0604020202020204" pitchFamily="34" charset="0"/>
              </a:rPr>
              <a:t> </a:t>
            </a:r>
            <a:r>
              <a:rPr kumimoji="0" lang="en-US" altLang="en-US" b="0" i="1" u="none" strike="noStrike" cap="none" normalizeH="0" baseline="0" dirty="0" err="1">
                <a:ln>
                  <a:noFill/>
                </a:ln>
                <a:solidFill>
                  <a:srgbClr val="333399"/>
                </a:solidFill>
                <a:effectLst/>
                <a:latin typeface="Arial" panose="020B0604020202020204" pitchFamily="34" charset="0"/>
              </a:rPr>
              <a:t>координатна</a:t>
            </a:r>
            <a:r>
              <a:rPr kumimoji="0" lang="en-US" altLang="en-US" b="0" i="1" u="none" strike="noStrike" cap="none" normalizeH="0" baseline="0" dirty="0">
                <a:ln>
                  <a:noFill/>
                </a:ln>
                <a:solidFill>
                  <a:srgbClr val="333399"/>
                </a:solidFill>
                <a:effectLst/>
                <a:latin typeface="Arial" panose="020B0604020202020204" pitchFamily="34" charset="0"/>
              </a:rPr>
              <a:t> </a:t>
            </a:r>
            <a:r>
              <a:rPr kumimoji="0" lang="en-US" altLang="en-US" b="0" i="1" u="none" strike="noStrike" cap="none" normalizeH="0" baseline="0" dirty="0" err="1">
                <a:ln>
                  <a:noFill/>
                </a:ln>
                <a:solidFill>
                  <a:srgbClr val="333399"/>
                </a:solidFill>
                <a:effectLst/>
                <a:latin typeface="Arial" panose="020B0604020202020204" pitchFamily="34" charset="0"/>
              </a:rPr>
              <a:t>система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Кинематични</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характеристики</a:t>
            </a:r>
            <a:r>
              <a:rPr kumimoji="0" lang="en-US" altLang="en-US" b="0" i="0" u="none" strike="noStrike" cap="none" normalizeH="0" baseline="0" dirty="0">
                <a:ln>
                  <a:noFill/>
                </a:ln>
                <a:solidFill>
                  <a:schemeClr val="tx1"/>
                </a:solidFill>
                <a:effectLst/>
                <a:latin typeface="Arial" panose="020B0604020202020204" pitchFamily="34" charset="0"/>
              </a:rPr>
              <a:t> – </a:t>
            </a:r>
            <a:r>
              <a:rPr kumimoji="0" lang="en-US" altLang="en-US" b="0" i="1" u="none" strike="noStrike" cap="none" normalizeH="0" baseline="0" dirty="0" err="1">
                <a:ln>
                  <a:noFill/>
                </a:ln>
                <a:solidFill>
                  <a:schemeClr val="tx1"/>
                </a:solidFill>
                <a:effectLst/>
                <a:latin typeface="Arial" panose="020B0604020202020204" pitchFamily="34" charset="0"/>
              </a:rPr>
              <a:t>релативна</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траектория</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релативна</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скорост</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релативно</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ускорение</a:t>
            </a:r>
            <a:r>
              <a:rPr kumimoji="0" lang="en-US" altLang="en-US" b="0" i="0" u="none" strike="noStrike" cap="none" normalizeH="0" baseline="0" dirty="0">
                <a:ln>
                  <a:noFill/>
                </a:ln>
                <a:solidFill>
                  <a:schemeClr val="tx1"/>
                </a:solidFill>
                <a:effectLst/>
                <a:latin typeface="Arial" panose="020B0604020202020204" pitchFamily="34" charset="0"/>
              </a:rPr>
              <a:t>;</a:t>
            </a:r>
            <a:endParaRPr kumimoji="0" lang="bg-BG"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err="1">
                <a:ln>
                  <a:noFill/>
                </a:ln>
                <a:solidFill>
                  <a:srgbClr val="333399"/>
                </a:solidFill>
                <a:effectLst/>
                <a:latin typeface="Arial" panose="020B0604020202020204" pitchFamily="34" charset="0"/>
              </a:rPr>
              <a:t>Преносно</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движение</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на</a:t>
            </a:r>
            <a:r>
              <a:rPr kumimoji="0" lang="en-US" altLang="en-US" b="1" i="0" u="none" strike="noStrike" cap="none" normalizeH="0" baseline="0" dirty="0">
                <a:ln>
                  <a:noFill/>
                </a:ln>
                <a:solidFill>
                  <a:srgbClr val="333399"/>
                </a:solidFill>
                <a:effectLst/>
                <a:latin typeface="Arial" panose="020B0604020202020204" pitchFamily="34" charset="0"/>
              </a:rPr>
              <a:t> </a:t>
            </a:r>
            <a:r>
              <a:rPr kumimoji="0" lang="en-US" altLang="en-US" b="1" i="0" u="none" strike="noStrike" cap="none" normalizeH="0" baseline="0" dirty="0" err="1">
                <a:ln>
                  <a:noFill/>
                </a:ln>
                <a:solidFill>
                  <a:srgbClr val="333399"/>
                </a:solidFill>
                <a:effectLst/>
                <a:latin typeface="Arial" panose="020B0604020202020204" pitchFamily="34" charset="0"/>
              </a:rPr>
              <a:t>точка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движението</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на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точка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която</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не</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се</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движи</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по</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отношение</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на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подвижната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координатна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система</a:t>
            </a:r>
            <a:r>
              <a:rPr kumimoji="0" lang="en-US" altLang="en-US" b="0" i="0" u="none" strike="noStrike" cap="none" normalizeH="0" baseline="0" dirty="0">
                <a:ln>
                  <a:noFill/>
                </a:ln>
                <a:solidFill>
                  <a:srgbClr val="333399"/>
                </a:solidFill>
                <a:effectLst/>
                <a:latin typeface="Arial" panose="020B0604020202020204" pitchFamily="34" charset="0"/>
              </a:rPr>
              <a:t> и </a:t>
            </a:r>
            <a:r>
              <a:rPr kumimoji="0" lang="en-US" altLang="en-US" b="0" i="0" u="none" strike="noStrike" cap="none" normalizeH="0" baseline="0" dirty="0" err="1">
                <a:ln>
                  <a:noFill/>
                </a:ln>
                <a:solidFill>
                  <a:srgbClr val="333399"/>
                </a:solidFill>
                <a:effectLst/>
                <a:latin typeface="Arial" panose="020B0604020202020204" pitchFamily="34" charset="0"/>
              </a:rPr>
              <a:t>като</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такава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участва</a:t>
            </a:r>
            <a:r>
              <a:rPr kumimoji="0" lang="en-US" altLang="en-US" b="0" i="0" u="none" strike="noStrike" cap="none" normalizeH="0" baseline="0" dirty="0">
                <a:ln>
                  <a:noFill/>
                </a:ln>
                <a:solidFill>
                  <a:srgbClr val="333399"/>
                </a:solidFill>
                <a:effectLst/>
                <a:latin typeface="Arial" panose="020B0604020202020204" pitchFamily="34" charset="0"/>
              </a:rPr>
              <a:t> в </a:t>
            </a:r>
            <a:r>
              <a:rPr kumimoji="0" lang="en-US" altLang="en-US" b="0" i="0" u="none" strike="noStrike" cap="none" normalizeH="0" baseline="0" dirty="0" err="1">
                <a:ln>
                  <a:noFill/>
                </a:ln>
                <a:solidFill>
                  <a:srgbClr val="333399"/>
                </a:solidFill>
                <a:effectLst/>
                <a:latin typeface="Arial" panose="020B0604020202020204" pitchFamily="34" charset="0"/>
              </a:rPr>
              <a:t>движението</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на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последната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спрямо</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неподвижната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координатна</a:t>
            </a:r>
            <a:r>
              <a:rPr kumimoji="0" lang="en-US" altLang="en-US" b="0" i="0" u="none" strike="noStrike" cap="none" normalizeH="0" baseline="0" dirty="0">
                <a:ln>
                  <a:noFill/>
                </a:ln>
                <a:solidFill>
                  <a:srgbClr val="333399"/>
                </a:solidFill>
                <a:effectLst/>
                <a:latin typeface="Arial" panose="020B0604020202020204" pitchFamily="34" charset="0"/>
              </a:rPr>
              <a:t> </a:t>
            </a:r>
            <a:r>
              <a:rPr kumimoji="0" lang="en-US" altLang="en-US" b="0" i="0" u="none" strike="noStrike" cap="none" normalizeH="0" baseline="0" dirty="0" err="1">
                <a:ln>
                  <a:noFill/>
                </a:ln>
                <a:solidFill>
                  <a:srgbClr val="333399"/>
                </a:solidFill>
                <a:effectLst/>
                <a:latin typeface="Arial" panose="020B0604020202020204" pitchFamily="34" charset="0"/>
              </a:rPr>
              <a:t>система</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Кинематични</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характеристики</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преносна</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скорост</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преносно</a:t>
            </a:r>
            <a:r>
              <a:rPr kumimoji="0" lang="en-US" altLang="en-US" b="0" i="1" u="none" strike="noStrike" cap="none" normalizeH="0" baseline="0" dirty="0">
                <a:ln>
                  <a:noFill/>
                </a:ln>
                <a:solidFill>
                  <a:schemeClr val="tx1"/>
                </a:solidFill>
                <a:effectLst/>
                <a:latin typeface="Arial" panose="020B0604020202020204" pitchFamily="34" charset="0"/>
              </a:rPr>
              <a:t> </a:t>
            </a:r>
            <a:r>
              <a:rPr kumimoji="0" lang="en-US" altLang="en-US" b="0" i="1" u="none" strike="noStrike" cap="none" normalizeH="0" baseline="0" dirty="0" err="1">
                <a:ln>
                  <a:noFill/>
                </a:ln>
                <a:solidFill>
                  <a:schemeClr val="tx1"/>
                </a:solidFill>
                <a:effectLst/>
                <a:latin typeface="Arial" panose="020B0604020202020204" pitchFamily="34" charset="0"/>
              </a:rPr>
              <a:t>ускорение</a:t>
            </a:r>
            <a:r>
              <a:rPr kumimoji="0" lang="en-US" altLang="en-US" b="0" i="0" u="none" strike="noStrike" cap="none" normalizeH="0" baseline="0" dirty="0">
                <a:ln>
                  <a:noFill/>
                </a:ln>
                <a:solidFill>
                  <a:schemeClr val="tx1"/>
                </a:solidFill>
                <a:effectLst/>
                <a:latin typeface="Arial" panose="020B0604020202020204" pitchFamily="34" charset="0"/>
              </a:rPr>
              <a:t>.</a:t>
            </a:r>
          </a:p>
        </p:txBody>
      </p:sp>
      <p:sp>
        <p:nvSpPr>
          <p:cNvPr id="6" name="TextBox 5">
            <a:extLst>
              <a:ext uri="{FF2B5EF4-FFF2-40B4-BE49-F238E27FC236}">
                <a16:creationId xmlns:a16="http://schemas.microsoft.com/office/drawing/2014/main" id="{D9DED90E-83CB-4522-A552-A888D6EA0F71}"/>
              </a:ext>
            </a:extLst>
          </p:cNvPr>
          <p:cNvSpPr txBox="1"/>
          <p:nvPr/>
        </p:nvSpPr>
        <p:spPr>
          <a:xfrm>
            <a:off x="534380" y="5139563"/>
            <a:ext cx="8075240" cy="923330"/>
          </a:xfrm>
          <a:prstGeom prst="rect">
            <a:avLst/>
          </a:prstGeom>
          <a:noFill/>
        </p:spPr>
        <p:txBody>
          <a:bodyPr wrap="square" rtlCol="0">
            <a:spAutoFit/>
          </a:bodyPr>
          <a:lstStyle/>
          <a:p>
            <a:pPr algn="ctr"/>
            <a:r>
              <a:rPr lang="ru-RU" dirty="0">
                <a:solidFill>
                  <a:srgbClr val="C00000"/>
                </a:solidFill>
              </a:rPr>
              <a:t>Основната задача при такова сложно движение на точка е установяване на зависимостта между кинематичните характеристики на абсолютното, относителното и преносното движение.</a:t>
            </a:r>
            <a:endParaRPr lang="en-US" dirty="0">
              <a:solidFill>
                <a:srgbClr val="C00000"/>
              </a:solidFill>
            </a:endParaRPr>
          </a:p>
        </p:txBody>
      </p:sp>
    </p:spTree>
    <p:extLst>
      <p:ext uri="{BB962C8B-B14F-4D97-AF65-F5344CB8AC3E}">
        <p14:creationId xmlns:p14="http://schemas.microsoft.com/office/powerpoint/2010/main" val="2723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lstStyle/>
          <a:p>
            <a:r>
              <a:rPr lang="bg-BG" sz="1800" dirty="0">
                <a:solidFill>
                  <a:srgbClr val="C00000"/>
                </a:solidFill>
                <a:latin typeface="Arial" pitchFamily="34" charset="0"/>
                <a:cs typeface="Arial" pitchFamily="34" charset="0"/>
              </a:rPr>
              <a:t>КИНЕМАТИКА НА ТОЧКА. Сложно движение на точка.</a:t>
            </a:r>
            <a:endParaRPr lang="bg-BG" sz="1800" dirty="0"/>
          </a:p>
        </p:txBody>
      </p:sp>
      <p:sp>
        <p:nvSpPr>
          <p:cNvPr id="3" name="Content Placeholder 2"/>
          <p:cNvSpPr>
            <a:spLocks noGrp="1"/>
          </p:cNvSpPr>
          <p:nvPr>
            <p:ph idx="1"/>
          </p:nvPr>
        </p:nvSpPr>
        <p:spPr>
          <a:xfrm>
            <a:off x="357158" y="4429132"/>
            <a:ext cx="8643998" cy="1666868"/>
          </a:xfrm>
        </p:spPr>
        <p:txBody>
          <a:bodyPr/>
          <a:lstStyle/>
          <a:p>
            <a:pPr>
              <a:buFont typeface="Wingdings" pitchFamily="2" charset="2"/>
              <a:buChar char="Ø"/>
            </a:pPr>
            <a:r>
              <a:rPr lang="bg-BG" sz="1800" dirty="0">
                <a:latin typeface="Arial" pitchFamily="34" charset="0"/>
                <a:cs typeface="Arial" pitchFamily="34" charset="0"/>
              </a:rPr>
              <a:t>Изучава се движението на т. М спрямо неподвижната координатна система </a:t>
            </a:r>
            <a:r>
              <a:rPr lang="en-US" sz="1800" dirty="0" err="1">
                <a:latin typeface="Arial" pitchFamily="34" charset="0"/>
                <a:cs typeface="Arial" pitchFamily="34" charset="0"/>
              </a:rPr>
              <a:t>Oxyz</a:t>
            </a:r>
            <a:r>
              <a:rPr lang="en-US" sz="1800" dirty="0">
                <a:latin typeface="Arial" pitchFamily="34" charset="0"/>
                <a:cs typeface="Arial" pitchFamily="34" charset="0"/>
              </a:rPr>
              <a:t>. </a:t>
            </a:r>
            <a:r>
              <a:rPr lang="bg-BG" sz="1800" dirty="0">
                <a:latin typeface="Arial" pitchFamily="34" charset="0"/>
                <a:cs typeface="Arial" pitchFamily="34" charset="0"/>
              </a:rPr>
              <a:t>т.М извършва определени движения спрямо подвижното тяло </a:t>
            </a:r>
            <a:r>
              <a:rPr lang="en-US" sz="1800" dirty="0">
                <a:latin typeface="Arial" pitchFamily="34" charset="0"/>
                <a:cs typeface="Arial" pitchFamily="34" charset="0"/>
              </a:rPr>
              <a:t>q.</a:t>
            </a:r>
          </a:p>
          <a:p>
            <a:pPr>
              <a:buNone/>
            </a:pPr>
            <a:endParaRPr lang="bg-BG" sz="1800" dirty="0">
              <a:latin typeface="Arial" pitchFamily="34" charset="0"/>
              <a:cs typeface="Arial" pitchFamily="34" charset="0"/>
            </a:endParaRPr>
          </a:p>
          <a:p>
            <a:pPr>
              <a:buFont typeface="Wingdings" pitchFamily="2" charset="2"/>
              <a:buChar char="q"/>
            </a:pPr>
            <a:r>
              <a:rPr lang="en-US" sz="1800" dirty="0" err="1">
                <a:latin typeface="Arial" pitchFamily="34" charset="0"/>
                <a:cs typeface="Arial" pitchFamily="34" charset="0"/>
              </a:rPr>
              <a:t>Oxyz</a:t>
            </a:r>
            <a:r>
              <a:rPr lang="en-US" sz="1800" dirty="0">
                <a:latin typeface="Arial" pitchFamily="34" charset="0"/>
                <a:cs typeface="Arial" pitchFamily="34" charset="0"/>
              </a:rPr>
              <a:t> – </a:t>
            </a:r>
            <a:r>
              <a:rPr lang="bg-BG" sz="1800" dirty="0">
                <a:latin typeface="Arial" pitchFamily="34" charset="0"/>
                <a:cs typeface="Arial" pitchFamily="34" charset="0"/>
              </a:rPr>
              <a:t>неподвижна координатна система</a:t>
            </a:r>
          </a:p>
          <a:p>
            <a:pPr>
              <a:buFont typeface="Wingdings" pitchFamily="2" charset="2"/>
              <a:buChar char="q"/>
            </a:pPr>
            <a:r>
              <a:rPr lang="en-US" sz="1800" dirty="0">
                <a:latin typeface="Arial" pitchFamily="34" charset="0"/>
                <a:cs typeface="Arial" pitchFamily="34" charset="0"/>
              </a:rPr>
              <a:t>q – </a:t>
            </a:r>
            <a:r>
              <a:rPr lang="bg-BG" sz="1800" dirty="0">
                <a:latin typeface="Arial" pitchFamily="34" charset="0"/>
                <a:cs typeface="Arial" pitchFamily="34" charset="0"/>
              </a:rPr>
              <a:t>подвижно тяло</a:t>
            </a:r>
          </a:p>
          <a:p>
            <a:pPr>
              <a:buFont typeface="Wingdings" pitchFamily="2" charset="2"/>
              <a:buChar char="q"/>
            </a:pPr>
            <a:r>
              <a:rPr lang="bg-BG" sz="1800" dirty="0">
                <a:latin typeface="Arial" pitchFamily="34" charset="0"/>
                <a:cs typeface="Arial" pitchFamily="34" charset="0"/>
              </a:rPr>
              <a:t>А</a:t>
            </a:r>
            <a:r>
              <a:rPr lang="en-US" sz="1800" dirty="0" err="1">
                <a:latin typeface="Arial" pitchFamily="34" charset="0"/>
                <a:cs typeface="Arial" pitchFamily="34" charset="0"/>
              </a:rPr>
              <a:t>x’y’z</a:t>
            </a:r>
            <a:r>
              <a:rPr lang="en-US" sz="1800" dirty="0">
                <a:latin typeface="Arial" pitchFamily="34" charset="0"/>
                <a:cs typeface="Arial" pitchFamily="34" charset="0"/>
              </a:rPr>
              <a:t>’ – </a:t>
            </a:r>
            <a:r>
              <a:rPr lang="bg-BG" sz="1800" dirty="0">
                <a:latin typeface="Arial" pitchFamily="34" charset="0"/>
                <a:cs typeface="Arial" pitchFamily="34" charset="0"/>
              </a:rPr>
              <a:t>подвижна координатна система</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17</a:t>
            </a:fld>
            <a:endParaRPr lang="bg-BG"/>
          </a:p>
        </p:txBody>
      </p:sp>
      <p:pic>
        <p:nvPicPr>
          <p:cNvPr id="23554" name="Picture 2"/>
          <p:cNvPicPr>
            <a:picLocks noChangeAspect="1" noChangeArrowheads="1"/>
          </p:cNvPicPr>
          <p:nvPr/>
        </p:nvPicPr>
        <p:blipFill>
          <a:blip r:embed="rId3"/>
          <a:srcRect/>
          <a:stretch>
            <a:fillRect/>
          </a:stretch>
        </p:blipFill>
        <p:spPr bwMode="auto">
          <a:xfrm>
            <a:off x="21932" y="702214"/>
            <a:ext cx="7633411" cy="3867190"/>
          </a:xfrm>
          <a:prstGeom prst="rect">
            <a:avLst/>
          </a:prstGeom>
          <a:noFill/>
          <a:ln w="9525">
            <a:noFill/>
            <a:miter lim="800000"/>
            <a:headEnd/>
            <a:tailEnd/>
          </a:ln>
          <a:effectLst/>
        </p:spPr>
      </p:pic>
      <p:sp>
        <p:nvSpPr>
          <p:cNvPr id="9" name="TextBox 8"/>
          <p:cNvSpPr txBox="1"/>
          <p:nvPr/>
        </p:nvSpPr>
        <p:spPr>
          <a:xfrm>
            <a:off x="2786050" y="4000504"/>
            <a:ext cx="857256" cy="369332"/>
          </a:xfrm>
          <a:prstGeom prst="rect">
            <a:avLst/>
          </a:prstGeom>
          <a:noFill/>
        </p:spPr>
        <p:txBody>
          <a:bodyPr wrap="square" rtlCol="0">
            <a:spAutoFit/>
          </a:bodyPr>
          <a:lstStyle/>
          <a:p>
            <a:r>
              <a:rPr lang="bg-BG" dirty="0">
                <a:latin typeface="Arial" pitchFamily="34" charset="0"/>
              </a:rPr>
              <a:t>а)</a:t>
            </a:r>
          </a:p>
        </p:txBody>
      </p:sp>
      <p:sp>
        <p:nvSpPr>
          <p:cNvPr id="10" name="TextBox 9"/>
          <p:cNvSpPr txBox="1"/>
          <p:nvPr/>
        </p:nvSpPr>
        <p:spPr>
          <a:xfrm>
            <a:off x="6572264" y="3929066"/>
            <a:ext cx="1000132" cy="369332"/>
          </a:xfrm>
          <a:prstGeom prst="rect">
            <a:avLst/>
          </a:prstGeom>
          <a:noFill/>
        </p:spPr>
        <p:txBody>
          <a:bodyPr wrap="square" rtlCol="0">
            <a:spAutoFit/>
          </a:bodyPr>
          <a:lstStyle/>
          <a:p>
            <a:r>
              <a:rPr lang="bg-BG" dirty="0"/>
              <a:t>б)</a:t>
            </a:r>
          </a:p>
        </p:txBody>
      </p:sp>
      <p:sp>
        <p:nvSpPr>
          <p:cNvPr id="5" name="TextBox 4">
            <a:extLst>
              <a:ext uri="{FF2B5EF4-FFF2-40B4-BE49-F238E27FC236}">
                <a16:creationId xmlns:a16="http://schemas.microsoft.com/office/drawing/2014/main" id="{5BA06DC0-4A37-4C68-B952-2C32D115BF18}"/>
              </a:ext>
            </a:extLst>
          </p:cNvPr>
          <p:cNvSpPr txBox="1"/>
          <p:nvPr/>
        </p:nvSpPr>
        <p:spPr>
          <a:xfrm>
            <a:off x="7620000" y="1133716"/>
            <a:ext cx="1569547" cy="1169551"/>
          </a:xfrm>
          <a:prstGeom prst="rect">
            <a:avLst/>
          </a:prstGeom>
          <a:noFill/>
        </p:spPr>
        <p:txBody>
          <a:bodyPr wrap="square" rtlCol="0">
            <a:spAutoFit/>
          </a:bodyPr>
          <a:lstStyle/>
          <a:p>
            <a:r>
              <a:rPr lang="bg-BG" sz="1400" dirty="0">
                <a:solidFill>
                  <a:srgbClr val="C00000"/>
                </a:solidFill>
                <a:latin typeface="Arial" panose="020B0604020202020204" pitchFamily="34" charset="0"/>
              </a:rPr>
              <a:t>Следва видео коляно-мотовилков механизъм от курсова работа </a:t>
            </a:r>
            <a:endParaRPr lang="en-US" sz="1400" dirty="0">
              <a:solidFill>
                <a:srgbClr val="C000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lstStyle/>
          <a:p>
            <a:r>
              <a:rPr lang="bg-BG" sz="2000" dirty="0">
                <a:solidFill>
                  <a:srgbClr val="C00000"/>
                </a:solidFill>
                <a:latin typeface="Arial" pitchFamily="34" charset="0"/>
                <a:cs typeface="Arial" pitchFamily="34" charset="0"/>
              </a:rPr>
              <a:t>КИНЕМАТИКА НА ТОЧКА. Сложно движение на точка.</a:t>
            </a:r>
            <a:endParaRPr lang="bg-BG" sz="2000" dirty="0"/>
          </a:p>
        </p:txBody>
      </p:sp>
      <p:sp>
        <p:nvSpPr>
          <p:cNvPr id="3" name="Content Placeholder 2"/>
          <p:cNvSpPr>
            <a:spLocks noGrp="1"/>
          </p:cNvSpPr>
          <p:nvPr>
            <p:ph idx="1"/>
          </p:nvPr>
        </p:nvSpPr>
        <p:spPr>
          <a:xfrm>
            <a:off x="0" y="809435"/>
            <a:ext cx="5942464" cy="1263014"/>
          </a:xfrm>
        </p:spPr>
        <p:txBody>
          <a:bodyPr/>
          <a:lstStyle/>
          <a:p>
            <a:pPr>
              <a:buFont typeface="Wingdings" panose="05000000000000000000" pitchFamily="2" charset="2"/>
              <a:buChar char="Ø"/>
            </a:pPr>
            <a:r>
              <a:rPr lang="bg-BG" sz="1800" dirty="0">
                <a:latin typeface="Arial" pitchFamily="34" charset="0"/>
                <a:cs typeface="Arial" pitchFamily="34" charset="0"/>
              </a:rPr>
              <a:t>За интервал от време ∆</a:t>
            </a:r>
            <a:r>
              <a:rPr lang="en-US" sz="1800" dirty="0">
                <a:latin typeface="Arial" pitchFamily="34" charset="0"/>
                <a:cs typeface="Arial" pitchFamily="34" charset="0"/>
              </a:rPr>
              <a:t>t </a:t>
            </a:r>
            <a:r>
              <a:rPr lang="bg-BG" sz="1800" dirty="0">
                <a:latin typeface="Arial" pitchFamily="34" charset="0"/>
                <a:cs typeface="Arial" pitchFamily="34" charset="0"/>
              </a:rPr>
              <a:t>т. М се премества от положение М в положение М’ по кривата ММ’, а самата крива в същото време се премества в положение М”М</a:t>
            </a:r>
            <a:r>
              <a:rPr lang="bg-BG" sz="1200" dirty="0">
                <a:latin typeface="Arial" pitchFamily="34" charset="0"/>
                <a:cs typeface="Arial" pitchFamily="34" charset="0"/>
              </a:rPr>
              <a:t>1</a:t>
            </a:r>
            <a:r>
              <a:rPr lang="bg-BG" sz="1400" dirty="0">
                <a:latin typeface="Arial" pitchFamily="34" charset="0"/>
                <a:cs typeface="Arial" pitchFamily="34" charset="0"/>
              </a:rPr>
              <a:t>. </a:t>
            </a:r>
            <a:r>
              <a:rPr lang="bg-BG" sz="1800" dirty="0">
                <a:latin typeface="Arial" pitchFamily="34" charset="0"/>
                <a:cs typeface="Arial" pitchFamily="34" charset="0"/>
              </a:rPr>
              <a:t>В резултат на тези две движения т. М попада в положение М</a:t>
            </a:r>
            <a:r>
              <a:rPr lang="bg-BG" sz="1200" dirty="0">
                <a:latin typeface="Arial" pitchFamily="34" charset="0"/>
                <a:cs typeface="Arial" pitchFamily="34" charset="0"/>
              </a:rPr>
              <a:t>1. </a:t>
            </a:r>
            <a:r>
              <a:rPr lang="bg-BG" sz="1800" dirty="0">
                <a:latin typeface="Arial" pitchFamily="34" charset="0"/>
                <a:cs typeface="Arial" pitchFamily="34" charset="0"/>
              </a:rPr>
              <a:t>За векторните равенства следва:</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18</a:t>
            </a:fld>
            <a:endParaRPr lang="bg-BG"/>
          </a:p>
        </p:txBody>
      </p:sp>
      <p:pic>
        <p:nvPicPr>
          <p:cNvPr id="22530" name="Picture 2"/>
          <p:cNvPicPr>
            <a:picLocks noChangeAspect="1" noChangeArrowheads="1"/>
          </p:cNvPicPr>
          <p:nvPr/>
        </p:nvPicPr>
        <p:blipFill>
          <a:blip r:embed="rId2"/>
          <a:srcRect/>
          <a:stretch>
            <a:fillRect/>
          </a:stretch>
        </p:blipFill>
        <p:spPr bwMode="auto">
          <a:xfrm>
            <a:off x="1968479" y="2577495"/>
            <a:ext cx="2571768" cy="545613"/>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682594" y="4693929"/>
            <a:ext cx="3857653" cy="941071"/>
          </a:xfrm>
          <a:prstGeom prst="rect">
            <a:avLst/>
          </a:prstGeom>
          <a:noFill/>
          <a:ln w="9525">
            <a:noFill/>
            <a:miter lim="800000"/>
            <a:headEnd/>
            <a:tailEnd/>
          </a:ln>
          <a:effectLst/>
        </p:spPr>
      </p:pic>
      <p:pic>
        <p:nvPicPr>
          <p:cNvPr id="22532" name="Picture 4"/>
          <p:cNvPicPr>
            <a:picLocks noChangeAspect="1" noChangeArrowheads="1"/>
          </p:cNvPicPr>
          <p:nvPr/>
        </p:nvPicPr>
        <p:blipFill>
          <a:blip r:embed="rId4"/>
          <a:srcRect/>
          <a:stretch>
            <a:fillRect/>
          </a:stretch>
        </p:blipFill>
        <p:spPr bwMode="auto">
          <a:xfrm>
            <a:off x="6084168" y="4869909"/>
            <a:ext cx="1719830" cy="589113"/>
          </a:xfrm>
          <a:prstGeom prst="rect">
            <a:avLst/>
          </a:prstGeom>
          <a:noFill/>
          <a:ln w="9525">
            <a:noFill/>
            <a:miter lim="800000"/>
            <a:headEnd/>
            <a:tailEnd/>
          </a:ln>
          <a:effectLst/>
        </p:spPr>
      </p:pic>
      <p:sp>
        <p:nvSpPr>
          <p:cNvPr id="8" name="TextBox 7"/>
          <p:cNvSpPr txBox="1"/>
          <p:nvPr/>
        </p:nvSpPr>
        <p:spPr>
          <a:xfrm>
            <a:off x="571472" y="3143248"/>
            <a:ext cx="8358246" cy="1477328"/>
          </a:xfrm>
          <a:prstGeom prst="rect">
            <a:avLst/>
          </a:prstGeom>
          <a:noFill/>
        </p:spPr>
        <p:txBody>
          <a:bodyPr wrap="square" rtlCol="0">
            <a:spAutoFit/>
          </a:bodyPr>
          <a:lstStyle/>
          <a:p>
            <a:r>
              <a:rPr lang="bg-BG" dirty="0">
                <a:latin typeface="Arial" pitchFamily="34" charset="0"/>
              </a:rPr>
              <a:t>ММ” – преносно преместване на т. М;</a:t>
            </a:r>
          </a:p>
          <a:p>
            <a:r>
              <a:rPr lang="bg-BG" dirty="0">
                <a:latin typeface="Arial" pitchFamily="34" charset="0"/>
              </a:rPr>
              <a:t>М”М</a:t>
            </a:r>
            <a:r>
              <a:rPr lang="bg-BG" sz="1200" dirty="0">
                <a:latin typeface="Arial" pitchFamily="34" charset="0"/>
              </a:rPr>
              <a:t>1 </a:t>
            </a:r>
            <a:r>
              <a:rPr lang="bg-BG" dirty="0">
                <a:latin typeface="Arial" pitchFamily="34" charset="0"/>
              </a:rPr>
              <a:t>– относително преместване на т. М;</a:t>
            </a:r>
          </a:p>
          <a:p>
            <a:r>
              <a:rPr lang="bg-BG" dirty="0">
                <a:latin typeface="Arial" pitchFamily="34" charset="0"/>
              </a:rPr>
              <a:t>ММ</a:t>
            </a:r>
            <a:r>
              <a:rPr lang="bg-BG" sz="1200" dirty="0">
                <a:latin typeface="Arial" pitchFamily="34" charset="0"/>
              </a:rPr>
              <a:t>1</a:t>
            </a:r>
            <a:r>
              <a:rPr lang="bg-BG" dirty="0">
                <a:latin typeface="Arial" pitchFamily="34" charset="0"/>
              </a:rPr>
              <a:t> -  абсолютното преместване на т.М. </a:t>
            </a:r>
          </a:p>
          <a:p>
            <a:endParaRPr lang="bg-BG" dirty="0">
              <a:latin typeface="Arial" pitchFamily="34" charset="0"/>
            </a:endParaRPr>
          </a:p>
          <a:p>
            <a:r>
              <a:rPr lang="bg-BG" dirty="0">
                <a:latin typeface="Arial" pitchFamily="34" charset="0"/>
              </a:rPr>
              <a:t>Равенството се дели на ∆</a:t>
            </a:r>
            <a:r>
              <a:rPr lang="en-US" dirty="0">
                <a:latin typeface="Arial" pitchFamily="34" charset="0"/>
              </a:rPr>
              <a:t>t </a:t>
            </a:r>
            <a:r>
              <a:rPr lang="bg-BG" dirty="0">
                <a:latin typeface="Arial" pitchFamily="34" charset="0"/>
              </a:rPr>
              <a:t> и се изследва при ∆</a:t>
            </a:r>
            <a:r>
              <a:rPr lang="en-US" dirty="0">
                <a:latin typeface="Arial" pitchFamily="34" charset="0"/>
              </a:rPr>
              <a:t>t →</a:t>
            </a:r>
            <a:r>
              <a:rPr lang="bg-BG" dirty="0">
                <a:latin typeface="Arial" pitchFamily="34" charset="0"/>
              </a:rPr>
              <a:t> 0.</a:t>
            </a:r>
          </a:p>
        </p:txBody>
      </p:sp>
      <p:sp>
        <p:nvSpPr>
          <p:cNvPr id="9" name="TextBox 8"/>
          <p:cNvSpPr txBox="1"/>
          <p:nvPr/>
        </p:nvSpPr>
        <p:spPr>
          <a:xfrm>
            <a:off x="4786298" y="4884047"/>
            <a:ext cx="805768" cy="369332"/>
          </a:xfrm>
          <a:prstGeom prst="rect">
            <a:avLst/>
          </a:prstGeom>
          <a:noFill/>
        </p:spPr>
        <p:txBody>
          <a:bodyPr wrap="square" rtlCol="0">
            <a:spAutoFit/>
          </a:bodyPr>
          <a:lstStyle/>
          <a:p>
            <a:r>
              <a:rPr lang="bg-BG" dirty="0">
                <a:latin typeface="Arial" pitchFamily="34" charset="0"/>
              </a:rPr>
              <a:t>, или</a:t>
            </a:r>
          </a:p>
        </p:txBody>
      </p:sp>
      <p:sp>
        <p:nvSpPr>
          <p:cNvPr id="10" name="TextBox 9"/>
          <p:cNvSpPr txBox="1"/>
          <p:nvPr/>
        </p:nvSpPr>
        <p:spPr>
          <a:xfrm>
            <a:off x="428596" y="5643578"/>
            <a:ext cx="8429684" cy="923330"/>
          </a:xfrm>
          <a:prstGeom prst="rect">
            <a:avLst/>
          </a:prstGeom>
          <a:noFill/>
        </p:spPr>
        <p:txBody>
          <a:bodyPr wrap="square" rtlCol="0">
            <a:spAutoFit/>
          </a:bodyPr>
          <a:lstStyle/>
          <a:p>
            <a:r>
              <a:rPr lang="bg-BG" dirty="0">
                <a:latin typeface="Arial" pitchFamily="34" charset="0"/>
              </a:rPr>
              <a:t>Където </a:t>
            </a:r>
            <a:r>
              <a:rPr lang="en-US" dirty="0" err="1">
                <a:latin typeface="Arial" pitchFamily="34" charset="0"/>
              </a:rPr>
              <a:t>v</a:t>
            </a:r>
            <a:r>
              <a:rPr lang="en-US" sz="1200" dirty="0" err="1">
                <a:latin typeface="Arial" pitchFamily="34" charset="0"/>
              </a:rPr>
              <a:t>a</a:t>
            </a:r>
            <a:r>
              <a:rPr lang="en-US" dirty="0">
                <a:latin typeface="Arial" pitchFamily="34" charset="0"/>
              </a:rPr>
              <a:t>, </a:t>
            </a:r>
            <a:r>
              <a:rPr lang="en-US" dirty="0" err="1">
                <a:latin typeface="Arial" pitchFamily="34" charset="0"/>
              </a:rPr>
              <a:t>v</a:t>
            </a:r>
            <a:r>
              <a:rPr lang="en-US" sz="1200" dirty="0" err="1">
                <a:latin typeface="Arial" pitchFamily="34" charset="0"/>
              </a:rPr>
              <a:t>c</a:t>
            </a:r>
            <a:r>
              <a:rPr lang="en-US" dirty="0">
                <a:latin typeface="Arial" pitchFamily="34" charset="0"/>
              </a:rPr>
              <a:t> </a:t>
            </a:r>
            <a:r>
              <a:rPr lang="bg-BG" dirty="0">
                <a:latin typeface="Arial" pitchFamily="34" charset="0"/>
              </a:rPr>
              <a:t>и </a:t>
            </a:r>
            <a:r>
              <a:rPr lang="en-US" dirty="0" err="1">
                <a:latin typeface="Arial" pitchFamily="34" charset="0"/>
              </a:rPr>
              <a:t>v</a:t>
            </a:r>
            <a:r>
              <a:rPr lang="en-US" sz="1200" dirty="0" err="1">
                <a:latin typeface="Arial" pitchFamily="34" charset="0"/>
              </a:rPr>
              <a:t>r</a:t>
            </a:r>
            <a:r>
              <a:rPr lang="en-US" sz="1200" dirty="0">
                <a:latin typeface="Arial" pitchFamily="34" charset="0"/>
              </a:rPr>
              <a:t> </a:t>
            </a:r>
            <a:r>
              <a:rPr lang="bg-BG" dirty="0">
                <a:latin typeface="Arial" pitchFamily="34" charset="0"/>
              </a:rPr>
              <a:t>са съответно абсолютната, преносната и относителната скорост на т. М, т.е – </a:t>
            </a:r>
            <a:r>
              <a:rPr lang="bg-BG" dirty="0">
                <a:solidFill>
                  <a:srgbClr val="3333CC"/>
                </a:solidFill>
                <a:latin typeface="Arial" pitchFamily="34" charset="0"/>
              </a:rPr>
              <a:t>абсолютната скорост на една точка е равна на геометричната сума от преносната и относителната й скорост.</a:t>
            </a:r>
          </a:p>
        </p:txBody>
      </p:sp>
      <p:pic>
        <p:nvPicPr>
          <p:cNvPr id="5" name="Picture 4">
            <a:extLst>
              <a:ext uri="{FF2B5EF4-FFF2-40B4-BE49-F238E27FC236}">
                <a16:creationId xmlns:a16="http://schemas.microsoft.com/office/drawing/2014/main" id="{818016F5-3E12-4788-B029-F89E7AAF25E3}"/>
              </a:ext>
            </a:extLst>
          </p:cNvPr>
          <p:cNvPicPr>
            <a:picLocks noChangeAspect="1"/>
          </p:cNvPicPr>
          <p:nvPr/>
        </p:nvPicPr>
        <p:blipFill>
          <a:blip r:embed="rId5"/>
          <a:stretch>
            <a:fillRect/>
          </a:stretch>
        </p:blipFill>
        <p:spPr>
          <a:xfrm>
            <a:off x="5942464" y="611421"/>
            <a:ext cx="3201536" cy="3294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lstStyle/>
          <a:p>
            <a:r>
              <a:rPr lang="bg-BG" sz="2200" dirty="0">
                <a:solidFill>
                  <a:srgbClr val="C00000"/>
                </a:solidFill>
                <a:effectLst/>
                <a:latin typeface="Arial" pitchFamily="34" charset="0"/>
                <a:cs typeface="Arial" pitchFamily="34" charset="0"/>
              </a:rPr>
              <a:t>Прости движения на твърдо тяло. Постъпателно</a:t>
            </a:r>
            <a:r>
              <a:rPr lang="en-US" sz="2200" dirty="0">
                <a:solidFill>
                  <a:srgbClr val="C00000"/>
                </a:solidFill>
                <a:effectLst/>
                <a:latin typeface="Arial" pitchFamily="34" charset="0"/>
                <a:cs typeface="Arial" pitchFamily="34" charset="0"/>
              </a:rPr>
              <a:t>,</a:t>
            </a:r>
            <a:r>
              <a:rPr lang="bg-BG" sz="2200" dirty="0">
                <a:solidFill>
                  <a:srgbClr val="C00000"/>
                </a:solidFill>
                <a:effectLst/>
                <a:latin typeface="Arial" pitchFamily="34" charset="0"/>
                <a:cs typeface="Arial" pitchFamily="34" charset="0"/>
              </a:rPr>
              <a:t> въртеливо и общо равнинно движение на твърдо тяло</a:t>
            </a:r>
          </a:p>
        </p:txBody>
      </p:sp>
      <p:sp>
        <p:nvSpPr>
          <p:cNvPr id="3" name="Content Placeholder 2"/>
          <p:cNvSpPr>
            <a:spLocks noGrp="1"/>
          </p:cNvSpPr>
          <p:nvPr>
            <p:ph idx="1"/>
          </p:nvPr>
        </p:nvSpPr>
        <p:spPr>
          <a:xfrm>
            <a:off x="457200" y="1142984"/>
            <a:ext cx="4257676" cy="2357454"/>
          </a:xfrm>
        </p:spPr>
        <p:txBody>
          <a:bodyPr/>
          <a:lstStyle/>
          <a:p>
            <a:pPr>
              <a:buFont typeface="Wingdings" pitchFamily="2" charset="2"/>
              <a:buChar char="Ø"/>
            </a:pPr>
            <a:r>
              <a:rPr lang="bg-BG" sz="2000" dirty="0">
                <a:solidFill>
                  <a:srgbClr val="333399"/>
                </a:solidFill>
                <a:latin typeface="Arial" pitchFamily="34" charset="0"/>
                <a:cs typeface="Arial" pitchFamily="34" charset="0"/>
              </a:rPr>
              <a:t>Постъпателно (транслационно) движение </a:t>
            </a:r>
            <a:r>
              <a:rPr lang="bg-BG" sz="2000" dirty="0">
                <a:latin typeface="Arial" pitchFamily="34" charset="0"/>
                <a:cs typeface="Arial" pitchFamily="34" charset="0"/>
              </a:rPr>
              <a:t>– движението на едно тяло е постъпателно, когато всяка произволна права от него остава успоредна сама на себе си по време на движението.</a:t>
            </a:r>
          </a:p>
        </p:txBody>
      </p:sp>
      <p:sp>
        <p:nvSpPr>
          <p:cNvPr id="4" name="Slide Number Placeholder 3"/>
          <p:cNvSpPr>
            <a:spLocks noGrp="1"/>
          </p:cNvSpPr>
          <p:nvPr>
            <p:ph type="sldNum" sz="quarter" idx="12"/>
          </p:nvPr>
        </p:nvSpPr>
        <p:spPr/>
        <p:txBody>
          <a:bodyPr/>
          <a:lstStyle/>
          <a:p>
            <a:fld id="{BFE999D1-F9A4-4778-B8C7-0170286633BE}" type="slidenum">
              <a:rPr lang="bg-BG" smtClean="0"/>
              <a:pPr/>
              <a:t>19</a:t>
            </a:fld>
            <a:endParaRPr lang="bg-BG"/>
          </a:p>
        </p:txBody>
      </p:sp>
      <p:graphicFrame>
        <p:nvGraphicFramePr>
          <p:cNvPr id="21507" name="Object 3"/>
          <p:cNvGraphicFramePr>
            <a:graphicFrameLocks noChangeAspect="1"/>
          </p:cNvGraphicFramePr>
          <p:nvPr/>
        </p:nvGraphicFramePr>
        <p:xfrm>
          <a:off x="4643438" y="4143380"/>
          <a:ext cx="1928826" cy="588293"/>
        </p:xfrm>
        <a:graphic>
          <a:graphicData uri="http://schemas.openxmlformats.org/presentationml/2006/ole">
            <mc:AlternateContent xmlns:mc="http://schemas.openxmlformats.org/markup-compatibility/2006">
              <mc:Choice xmlns:v="urn:schemas-microsoft-com:vml" Requires="v">
                <p:oleObj name="Equation" r:id="rId2" imgW="749300" imgH="228600" progId="">
                  <p:embed/>
                </p:oleObj>
              </mc:Choice>
              <mc:Fallback>
                <p:oleObj name="Equation" r:id="rId2" imgW="749300" imgH="22860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4143380"/>
                        <a:ext cx="1928826" cy="588293"/>
                      </a:xfrm>
                      <a:prstGeom prst="rect">
                        <a:avLst/>
                      </a:prstGeom>
                      <a:solidFill>
                        <a:schemeClr val="bg2"/>
                      </a:solidFill>
                    </p:spPr>
                  </p:pic>
                </p:oleObj>
              </mc:Fallback>
            </mc:AlternateContent>
          </a:graphicData>
        </a:graphic>
      </p:graphicFrame>
      <p:graphicFrame>
        <p:nvGraphicFramePr>
          <p:cNvPr id="21508" name="Object 4"/>
          <p:cNvGraphicFramePr>
            <a:graphicFrameLocks noChangeAspect="1"/>
          </p:cNvGraphicFramePr>
          <p:nvPr/>
        </p:nvGraphicFramePr>
        <p:xfrm>
          <a:off x="4643438" y="4857760"/>
          <a:ext cx="2671967" cy="785273"/>
        </p:xfrm>
        <a:graphic>
          <a:graphicData uri="http://schemas.openxmlformats.org/presentationml/2006/ole">
            <mc:AlternateContent xmlns:mc="http://schemas.openxmlformats.org/markup-compatibility/2006">
              <mc:Choice xmlns:v="urn:schemas-microsoft-com:vml" Requires="v">
                <p:oleObj name="Equation" r:id="rId4" imgW="1257300" imgH="368300" progId="">
                  <p:embed/>
                </p:oleObj>
              </mc:Choice>
              <mc:Fallback>
                <p:oleObj name="Equation" r:id="rId4" imgW="1257300" imgH="36830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4857760"/>
                        <a:ext cx="2671967" cy="785273"/>
                      </a:xfrm>
                      <a:prstGeom prst="rect">
                        <a:avLst/>
                      </a:prstGeom>
                      <a:solidFill>
                        <a:schemeClr val="bg2"/>
                      </a:solidFill>
                    </p:spPr>
                  </p:pic>
                </p:oleObj>
              </mc:Fallback>
            </mc:AlternateContent>
          </a:graphicData>
        </a:graphic>
      </p:graphicFrame>
      <p:graphicFrame>
        <p:nvGraphicFramePr>
          <p:cNvPr id="21509" name="Object 5"/>
          <p:cNvGraphicFramePr>
            <a:graphicFrameLocks noChangeAspect="1"/>
          </p:cNvGraphicFramePr>
          <p:nvPr/>
        </p:nvGraphicFramePr>
        <p:xfrm>
          <a:off x="4643438" y="5786454"/>
          <a:ext cx="1285884" cy="518341"/>
        </p:xfrm>
        <a:graphic>
          <a:graphicData uri="http://schemas.openxmlformats.org/presentationml/2006/ole">
            <mc:AlternateContent xmlns:mc="http://schemas.openxmlformats.org/markup-compatibility/2006">
              <mc:Choice xmlns:v="urn:schemas-microsoft-com:vml" Requires="v">
                <p:oleObj name="Equation" r:id="rId6" imgW="494870" imgH="203024" progId="">
                  <p:embed/>
                </p:oleObj>
              </mc:Choice>
              <mc:Fallback>
                <p:oleObj name="Equation" r:id="rId6" imgW="494870" imgH="203024"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5786454"/>
                        <a:ext cx="1285884" cy="518341"/>
                      </a:xfrm>
                      <a:prstGeom prst="rect">
                        <a:avLst/>
                      </a:prstGeom>
                      <a:solidFill>
                        <a:schemeClr val="bg2"/>
                      </a:solidFill>
                    </p:spPr>
                  </p:pic>
                </p:oleObj>
              </mc:Fallback>
            </mc:AlternateContent>
          </a:graphicData>
        </a:graphic>
      </p:graphicFrame>
      <p:graphicFrame>
        <p:nvGraphicFramePr>
          <p:cNvPr id="21510" name="Object 6"/>
          <p:cNvGraphicFramePr>
            <a:graphicFrameLocks noChangeAspect="1"/>
          </p:cNvGraphicFramePr>
          <p:nvPr/>
        </p:nvGraphicFramePr>
        <p:xfrm>
          <a:off x="6143636" y="5786454"/>
          <a:ext cx="1357322" cy="558253"/>
        </p:xfrm>
        <a:graphic>
          <a:graphicData uri="http://schemas.openxmlformats.org/presentationml/2006/ole">
            <mc:AlternateContent xmlns:mc="http://schemas.openxmlformats.org/markup-compatibility/2006">
              <mc:Choice xmlns:v="urn:schemas-microsoft-com:vml" Requires="v">
                <p:oleObj name="Equation" r:id="rId8" imgW="482391" imgH="203112" progId="">
                  <p:embed/>
                </p:oleObj>
              </mc:Choice>
              <mc:Fallback>
                <p:oleObj name="Equation" r:id="rId8" imgW="482391" imgH="203112"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3636" y="5786454"/>
                        <a:ext cx="1357322" cy="558253"/>
                      </a:xfrm>
                      <a:prstGeom prst="rect">
                        <a:avLst/>
                      </a:prstGeom>
                      <a:solidFill>
                        <a:schemeClr val="bg2"/>
                      </a:solidFill>
                    </p:spPr>
                  </p:pic>
                </p:oleObj>
              </mc:Fallback>
            </mc:AlternateContent>
          </a:graphicData>
        </a:graphic>
      </p:graphicFrame>
      <p:pic>
        <p:nvPicPr>
          <p:cNvPr id="1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7158" y="3429000"/>
            <a:ext cx="3643306" cy="3208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7"/>
          <p:cNvGrpSpPr>
            <a:grpSpLocks/>
          </p:cNvGrpSpPr>
          <p:nvPr/>
        </p:nvGrpSpPr>
        <p:grpSpPr bwMode="auto">
          <a:xfrm>
            <a:off x="5286380" y="1000108"/>
            <a:ext cx="3429024" cy="3103551"/>
            <a:chOff x="2815" y="2831"/>
            <a:chExt cx="2690" cy="2297"/>
          </a:xfrm>
        </p:grpSpPr>
        <p:pic>
          <p:nvPicPr>
            <p:cNvPr id="13" name="Picture 8" descr="A:\Section 16.1-16.3\figure 16-1a.JPG"/>
            <p:cNvPicPr>
              <a:picLocks noChangeAspect="1" noChangeArrowheads="1"/>
            </p:cNvPicPr>
            <p:nvPr/>
          </p:nvPicPr>
          <p:blipFill rotWithShape="1">
            <a:blip r:embed="rId11">
              <a:extLst>
                <a:ext uri="{28A0092B-C50C-407E-A947-70E740481C1C}">
                  <a14:useLocalDpi xmlns:a14="http://schemas.microsoft.com/office/drawing/2010/main" val="0"/>
                </a:ext>
              </a:extLst>
            </a:blip>
            <a:srcRect b="15290"/>
            <a:stretch/>
          </p:blipFill>
          <p:spPr bwMode="auto">
            <a:xfrm>
              <a:off x="2815" y="2831"/>
              <a:ext cx="2690"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A:\Section 16.1-16.3\figure 16-1b.JPG"/>
            <p:cNvPicPr>
              <a:picLocks noChangeAspect="1" noChangeArrowheads="1"/>
            </p:cNvPicPr>
            <p:nvPr/>
          </p:nvPicPr>
          <p:blipFill rotWithShape="1">
            <a:blip r:embed="rId12">
              <a:extLst>
                <a:ext uri="{28A0092B-C50C-407E-A947-70E740481C1C}">
                  <a14:useLocalDpi xmlns:a14="http://schemas.microsoft.com/office/drawing/2010/main" val="0"/>
                </a:ext>
              </a:extLst>
            </a:blip>
            <a:srcRect b="13142"/>
            <a:stretch/>
          </p:blipFill>
          <p:spPr bwMode="auto">
            <a:xfrm>
              <a:off x="2951" y="3890"/>
              <a:ext cx="2476"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bg-BG" sz="2200" dirty="0">
                <a:solidFill>
                  <a:srgbClr val="C00000"/>
                </a:solidFill>
                <a:effectLst/>
                <a:latin typeface="Arial" pitchFamily="34" charset="0"/>
                <a:cs typeface="Arial" pitchFamily="34" charset="0"/>
              </a:rPr>
              <a:t>КИНЕМАТИКА</a:t>
            </a:r>
            <a:r>
              <a:rPr lang="ru-RU" sz="2200" dirty="0">
                <a:solidFill>
                  <a:srgbClr val="C00000"/>
                </a:solidFill>
                <a:effectLst/>
                <a:latin typeface="Arial" pitchFamily="34" charset="0"/>
                <a:cs typeface="Arial" pitchFamily="34" charset="0"/>
              </a:rPr>
              <a:t> НА ТОЧКА</a:t>
            </a:r>
            <a:r>
              <a:rPr lang="en-US" sz="2200" dirty="0">
                <a:solidFill>
                  <a:srgbClr val="C00000"/>
                </a:solidFill>
                <a:effectLst/>
                <a:latin typeface="Arial" pitchFamily="34" charset="0"/>
                <a:cs typeface="Arial" pitchFamily="34" charset="0"/>
              </a:rPr>
              <a:t> – </a:t>
            </a:r>
            <a:r>
              <a:rPr lang="bg-BG" sz="2200" dirty="0">
                <a:solidFill>
                  <a:srgbClr val="C00000"/>
                </a:solidFill>
                <a:effectLst/>
                <a:latin typeface="Arial" pitchFamily="34" charset="0"/>
                <a:cs typeface="Arial" pitchFamily="34" charset="0"/>
              </a:rPr>
              <a:t>Закон за движение, траектория</a:t>
            </a:r>
          </a:p>
        </p:txBody>
      </p:sp>
      <p:sp>
        <p:nvSpPr>
          <p:cNvPr id="3" name="Content Placeholder 2"/>
          <p:cNvSpPr>
            <a:spLocks noGrp="1"/>
          </p:cNvSpPr>
          <p:nvPr>
            <p:ph idx="1"/>
          </p:nvPr>
        </p:nvSpPr>
        <p:spPr>
          <a:xfrm>
            <a:off x="457200" y="1350276"/>
            <a:ext cx="8229600" cy="5095892"/>
          </a:xfrm>
        </p:spPr>
        <p:txBody>
          <a:bodyPr/>
          <a:lstStyle/>
          <a:p>
            <a:pPr>
              <a:buFont typeface="Wingdings" pitchFamily="2" charset="2"/>
              <a:buChar char="Ø"/>
            </a:pPr>
            <a:r>
              <a:rPr lang="bg-BG" sz="2000" dirty="0">
                <a:latin typeface="Arial" pitchFamily="34" charset="0"/>
                <a:cs typeface="Arial" pitchFamily="34" charset="0"/>
              </a:rPr>
              <a:t>Изразите, които показват как се променят координатите на обекта  с времето се наричат</a:t>
            </a:r>
            <a:r>
              <a:rPr lang="bg-BG" sz="2000" dirty="0">
                <a:solidFill>
                  <a:srgbClr val="3333CC"/>
                </a:solidFill>
                <a:latin typeface="Arial" pitchFamily="34" charset="0"/>
                <a:cs typeface="Arial" pitchFamily="34" charset="0"/>
              </a:rPr>
              <a:t> уравнения</a:t>
            </a:r>
            <a:r>
              <a:rPr lang="bg-BG" sz="2000" dirty="0">
                <a:latin typeface="Arial" pitchFamily="34" charset="0"/>
                <a:cs typeface="Arial" pitchFamily="34" charset="0"/>
              </a:rPr>
              <a:t>, или </a:t>
            </a:r>
            <a:r>
              <a:rPr lang="bg-BG" sz="2000" dirty="0">
                <a:solidFill>
                  <a:srgbClr val="3333CC"/>
                </a:solidFill>
                <a:latin typeface="Arial" pitchFamily="34" charset="0"/>
                <a:cs typeface="Arial" pitchFamily="34" charset="0"/>
              </a:rPr>
              <a:t>закон за движение</a:t>
            </a:r>
            <a:r>
              <a:rPr lang="bg-BG" sz="2000" dirty="0">
                <a:latin typeface="Arial" pitchFamily="34" charset="0"/>
                <a:cs typeface="Arial" pitchFamily="34" charset="0"/>
              </a:rPr>
              <a:t>.</a:t>
            </a:r>
          </a:p>
          <a:p>
            <a:pPr>
              <a:buFont typeface="Wingdings" pitchFamily="2" charset="2"/>
              <a:buChar char="Ø"/>
            </a:pPr>
            <a:endParaRPr lang="bg-BG" sz="2000" dirty="0">
              <a:latin typeface="Arial" pitchFamily="34" charset="0"/>
              <a:cs typeface="Arial" pitchFamily="34" charset="0"/>
            </a:endParaRPr>
          </a:p>
          <a:p>
            <a:pPr algn="ctr">
              <a:buNone/>
            </a:pPr>
            <a:r>
              <a:rPr lang="bg-BG" sz="2000" dirty="0">
                <a:latin typeface="Arial" pitchFamily="34" charset="0"/>
                <a:cs typeface="Arial" pitchFamily="34" charset="0"/>
              </a:rPr>
              <a:t>	</a:t>
            </a:r>
            <a:r>
              <a:rPr lang="bg-BG" sz="2000" dirty="0">
                <a:solidFill>
                  <a:srgbClr val="C00000"/>
                </a:solidFill>
                <a:latin typeface="Arial" pitchFamily="34" charset="0"/>
                <a:cs typeface="Arial" pitchFamily="34" charset="0"/>
              </a:rPr>
              <a:t>Посредством уравненията на движението се получават подробни характеристики за начина, по който обектът се премества в пространството.</a:t>
            </a:r>
          </a:p>
          <a:p>
            <a:pPr>
              <a:buNone/>
            </a:pPr>
            <a:endParaRPr lang="bg-BG" sz="2000" dirty="0">
              <a:solidFill>
                <a:srgbClr val="C00000"/>
              </a:solidFill>
              <a:latin typeface="Arial" pitchFamily="34" charset="0"/>
              <a:cs typeface="Arial" pitchFamily="34" charset="0"/>
            </a:endParaRPr>
          </a:p>
          <a:p>
            <a:pPr>
              <a:buNone/>
            </a:pPr>
            <a:r>
              <a:rPr lang="bg-BG" sz="2000" dirty="0">
                <a:latin typeface="Arial" pitchFamily="34" charset="0"/>
                <a:cs typeface="Arial" pitchFamily="34" charset="0"/>
              </a:rPr>
              <a:t>Законът за движение в пространството може да бъде зададен:</a:t>
            </a:r>
          </a:p>
          <a:p>
            <a:pPr>
              <a:buNone/>
            </a:pPr>
            <a:endParaRPr lang="bg-BG" sz="2000" dirty="0">
              <a:latin typeface="Arial" pitchFamily="34" charset="0"/>
              <a:cs typeface="Arial" pitchFamily="34" charset="0"/>
            </a:endParaRPr>
          </a:p>
          <a:p>
            <a:pPr>
              <a:buFont typeface="Wingdings" pitchFamily="2" charset="2"/>
              <a:buChar char="ü"/>
            </a:pPr>
            <a:r>
              <a:rPr lang="bg-BG" sz="2000" dirty="0">
                <a:latin typeface="Arial" pitchFamily="34" charset="0"/>
                <a:cs typeface="Arial" pitchFamily="34" charset="0"/>
              </a:rPr>
              <a:t>във векторна форма</a:t>
            </a:r>
          </a:p>
          <a:p>
            <a:pPr>
              <a:buFont typeface="Wingdings" pitchFamily="2" charset="2"/>
              <a:buChar char="ü"/>
            </a:pPr>
            <a:r>
              <a:rPr lang="bg-BG" sz="2000" dirty="0">
                <a:latin typeface="Arial" pitchFamily="34" charset="0"/>
                <a:cs typeface="Arial" pitchFamily="34" charset="0"/>
              </a:rPr>
              <a:t>в декартови координати</a:t>
            </a:r>
          </a:p>
          <a:p>
            <a:pPr>
              <a:buFont typeface="Wingdings" pitchFamily="2" charset="2"/>
              <a:buChar char="ü"/>
            </a:pPr>
            <a:r>
              <a:rPr lang="bg-BG" sz="2000" dirty="0">
                <a:latin typeface="Arial" pitchFamily="34" charset="0"/>
                <a:cs typeface="Arial" pitchFamily="34" charset="0"/>
              </a:rPr>
              <a:t>в цилиндрични координати</a:t>
            </a:r>
          </a:p>
          <a:p>
            <a:pPr>
              <a:buFont typeface="Wingdings" pitchFamily="2" charset="2"/>
              <a:buChar char="ü"/>
            </a:pPr>
            <a:r>
              <a:rPr lang="bg-BG" sz="2000" dirty="0">
                <a:latin typeface="Arial" pitchFamily="34" charset="0"/>
                <a:cs typeface="Arial" pitchFamily="34" charset="0"/>
              </a:rPr>
              <a:t>в сферични координати</a:t>
            </a:r>
          </a:p>
          <a:p>
            <a:pPr>
              <a:buNone/>
            </a:pPr>
            <a:r>
              <a:rPr lang="bg-BG" sz="2000" dirty="0">
                <a:latin typeface="Arial" pitchFamily="34" charset="0"/>
                <a:cs typeface="Arial" pitchFamily="34" charset="0"/>
              </a:rPr>
              <a:t> </a:t>
            </a:r>
          </a:p>
          <a:p>
            <a:pPr>
              <a:buNone/>
            </a:pPr>
            <a:r>
              <a:rPr lang="bg-BG" sz="2000" dirty="0">
                <a:latin typeface="Arial" pitchFamily="34" charset="0"/>
                <a:cs typeface="Arial" pitchFamily="34" charset="0"/>
              </a:rPr>
              <a:t> </a:t>
            </a:r>
          </a:p>
        </p:txBody>
      </p:sp>
      <p:sp>
        <p:nvSpPr>
          <p:cNvPr id="4" name="Slide Number Placeholder 3"/>
          <p:cNvSpPr>
            <a:spLocks noGrp="1"/>
          </p:cNvSpPr>
          <p:nvPr>
            <p:ph type="sldNum" sz="quarter" idx="12"/>
          </p:nvPr>
        </p:nvSpPr>
        <p:spPr/>
        <p:txBody>
          <a:bodyPr/>
          <a:lstStyle/>
          <a:p>
            <a:fld id="{BFE999D1-F9A4-4778-B8C7-0170286633BE}" type="slidenum">
              <a:rPr lang="bg-BG" smtClean="0"/>
              <a:pPr/>
              <a:t>2</a:t>
            </a:fld>
            <a:endParaRPr lang="bg-B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lstStyle/>
          <a:p>
            <a:r>
              <a:rPr lang="bg-BG" sz="2000" dirty="0">
                <a:solidFill>
                  <a:srgbClr val="C00000"/>
                </a:solidFill>
                <a:effectLst/>
                <a:latin typeface="Arial" pitchFamily="34" charset="0"/>
                <a:cs typeface="Arial" pitchFamily="34" charset="0"/>
              </a:rPr>
              <a:t>Постъпателно (транслационно) равнинно движение на твърдо тяло</a:t>
            </a:r>
            <a:endParaRPr lang="bg-BG" sz="2000" dirty="0"/>
          </a:p>
        </p:txBody>
      </p:sp>
      <p:sp>
        <p:nvSpPr>
          <p:cNvPr id="3" name="Content Placeholder 2"/>
          <p:cNvSpPr>
            <a:spLocks noGrp="1"/>
          </p:cNvSpPr>
          <p:nvPr>
            <p:ph idx="1"/>
          </p:nvPr>
        </p:nvSpPr>
        <p:spPr>
          <a:xfrm>
            <a:off x="457200" y="928670"/>
            <a:ext cx="8229600" cy="1071570"/>
          </a:xfrm>
        </p:spPr>
        <p:txBody>
          <a:bodyPr/>
          <a:lstStyle/>
          <a:p>
            <a:pPr>
              <a:buFont typeface="Wingdings" pitchFamily="2" charset="2"/>
              <a:buChar char="Ø"/>
            </a:pPr>
            <a:r>
              <a:rPr lang="ru-RU" sz="1800" dirty="0">
                <a:solidFill>
                  <a:srgbClr val="333399"/>
                </a:solidFill>
                <a:latin typeface="Arial" pitchFamily="34" charset="0"/>
                <a:cs typeface="Arial" pitchFamily="34" charset="0"/>
              </a:rPr>
              <a:t>Теорема. При </a:t>
            </a:r>
            <a:r>
              <a:rPr lang="ru-RU" sz="1800" dirty="0" err="1">
                <a:solidFill>
                  <a:srgbClr val="333399"/>
                </a:solidFill>
                <a:latin typeface="Arial" pitchFamily="34" charset="0"/>
                <a:cs typeface="Arial" pitchFamily="34" charset="0"/>
              </a:rPr>
              <a:t>транслация</a:t>
            </a:r>
            <a:r>
              <a:rPr lang="ru-RU" sz="1800" dirty="0">
                <a:solidFill>
                  <a:srgbClr val="333399"/>
                </a:solidFill>
                <a:latin typeface="Arial" pitchFamily="34" charset="0"/>
                <a:cs typeface="Arial" pitchFamily="34" charset="0"/>
              </a:rPr>
              <a:t> на </a:t>
            </a:r>
            <a:r>
              <a:rPr lang="ru-RU" sz="1800" dirty="0" err="1">
                <a:solidFill>
                  <a:srgbClr val="333399"/>
                </a:solidFill>
                <a:latin typeface="Arial" pitchFamily="34" charset="0"/>
                <a:cs typeface="Arial" pitchFamily="34" charset="0"/>
              </a:rPr>
              <a:t>твърдо</a:t>
            </a:r>
            <a:r>
              <a:rPr lang="ru-RU" sz="1800" dirty="0">
                <a:solidFill>
                  <a:srgbClr val="333399"/>
                </a:solidFill>
                <a:latin typeface="Arial" pitchFamily="34" charset="0"/>
                <a:cs typeface="Arial" pitchFamily="34" charset="0"/>
              </a:rPr>
              <a:t> </a:t>
            </a:r>
            <a:r>
              <a:rPr lang="ru-RU" sz="1800" dirty="0" err="1">
                <a:solidFill>
                  <a:srgbClr val="333399"/>
                </a:solidFill>
                <a:latin typeface="Arial" pitchFamily="34" charset="0"/>
                <a:cs typeface="Arial" pitchFamily="34" charset="0"/>
              </a:rPr>
              <a:t>тяло</a:t>
            </a:r>
            <a:r>
              <a:rPr lang="ru-RU" sz="1800" dirty="0">
                <a:solidFill>
                  <a:srgbClr val="333399"/>
                </a:solidFill>
                <a:latin typeface="Arial" pitchFamily="34" charset="0"/>
                <a:cs typeface="Arial" pitchFamily="34" charset="0"/>
              </a:rPr>
              <a:t> </a:t>
            </a:r>
            <a:r>
              <a:rPr lang="ru-RU" sz="1800" dirty="0" err="1">
                <a:solidFill>
                  <a:srgbClr val="333399"/>
                </a:solidFill>
                <a:latin typeface="Arial" pitchFamily="34" charset="0"/>
                <a:cs typeface="Arial" pitchFamily="34" charset="0"/>
              </a:rPr>
              <a:t>скоростите</a:t>
            </a:r>
            <a:r>
              <a:rPr lang="ru-RU" sz="1800" dirty="0">
                <a:solidFill>
                  <a:srgbClr val="333399"/>
                </a:solidFill>
                <a:latin typeface="Arial" pitchFamily="34" charset="0"/>
                <a:cs typeface="Arial" pitchFamily="34" charset="0"/>
              </a:rPr>
              <a:t> и </a:t>
            </a:r>
            <a:r>
              <a:rPr lang="ru-RU" sz="1800" dirty="0" err="1">
                <a:solidFill>
                  <a:srgbClr val="333399"/>
                </a:solidFill>
                <a:latin typeface="Arial" pitchFamily="34" charset="0"/>
                <a:cs typeface="Arial" pitchFamily="34" charset="0"/>
              </a:rPr>
              <a:t>ускоренията</a:t>
            </a:r>
            <a:r>
              <a:rPr lang="ru-RU" sz="1800" dirty="0">
                <a:solidFill>
                  <a:srgbClr val="333399"/>
                </a:solidFill>
                <a:latin typeface="Arial" pitchFamily="34" charset="0"/>
                <a:cs typeface="Arial" pitchFamily="34" charset="0"/>
              </a:rPr>
              <a:t> на </a:t>
            </a:r>
            <a:r>
              <a:rPr lang="ru-RU" sz="1800" dirty="0" err="1">
                <a:solidFill>
                  <a:srgbClr val="333399"/>
                </a:solidFill>
                <a:latin typeface="Arial" pitchFamily="34" charset="0"/>
                <a:cs typeface="Arial" pitchFamily="34" charset="0"/>
              </a:rPr>
              <a:t>всички</a:t>
            </a:r>
            <a:r>
              <a:rPr lang="ru-RU" sz="1800" dirty="0">
                <a:solidFill>
                  <a:srgbClr val="333399"/>
                </a:solidFill>
                <a:latin typeface="Arial" pitchFamily="34" charset="0"/>
                <a:cs typeface="Arial" pitchFamily="34" charset="0"/>
              </a:rPr>
              <a:t> точки </a:t>
            </a:r>
            <a:r>
              <a:rPr lang="ru-RU" sz="1800" dirty="0" err="1">
                <a:solidFill>
                  <a:srgbClr val="333399"/>
                </a:solidFill>
                <a:latin typeface="Arial" pitchFamily="34" charset="0"/>
                <a:cs typeface="Arial" pitchFamily="34" charset="0"/>
              </a:rPr>
              <a:t>са</a:t>
            </a:r>
            <a:r>
              <a:rPr lang="ru-RU" sz="1800" dirty="0">
                <a:solidFill>
                  <a:srgbClr val="333399"/>
                </a:solidFill>
                <a:latin typeface="Arial" pitchFamily="34" charset="0"/>
                <a:cs typeface="Arial" pitchFamily="34" charset="0"/>
              </a:rPr>
              <a:t> </a:t>
            </a:r>
            <a:r>
              <a:rPr lang="ru-RU" sz="1800" dirty="0" err="1">
                <a:solidFill>
                  <a:srgbClr val="333399"/>
                </a:solidFill>
                <a:latin typeface="Arial" pitchFamily="34" charset="0"/>
                <a:cs typeface="Arial" pitchFamily="34" charset="0"/>
              </a:rPr>
              <a:t>еднакви</a:t>
            </a:r>
            <a:r>
              <a:rPr lang="ru-RU" sz="1800" dirty="0">
                <a:solidFill>
                  <a:srgbClr val="333399"/>
                </a:solidFill>
                <a:latin typeface="Arial" pitchFamily="34" charset="0"/>
                <a:cs typeface="Arial" pitchFamily="34" charset="0"/>
              </a:rPr>
              <a:t>.</a:t>
            </a:r>
          </a:p>
          <a:p>
            <a:pPr>
              <a:buNone/>
            </a:pPr>
            <a:endParaRPr lang="bg-BG" sz="1800" dirty="0">
              <a:solidFill>
                <a:srgbClr val="333399"/>
              </a:solidFill>
              <a:latin typeface="Arial" pitchFamily="34" charset="0"/>
              <a:cs typeface="Arial" pitchFamily="34" charset="0"/>
            </a:endParaRPr>
          </a:p>
          <a:p>
            <a:pPr>
              <a:buNone/>
            </a:pPr>
            <a:r>
              <a:rPr lang="ru-RU" sz="1800" dirty="0" err="1">
                <a:solidFill>
                  <a:srgbClr val="C00000"/>
                </a:solidFill>
              </a:rPr>
              <a:t>Съгласно</a:t>
            </a:r>
            <a:r>
              <a:rPr lang="ru-RU" sz="1800" dirty="0">
                <a:solidFill>
                  <a:srgbClr val="C00000"/>
                </a:solidFill>
              </a:rPr>
              <a:t> </a:t>
            </a:r>
            <a:r>
              <a:rPr lang="ru-RU" sz="1800" dirty="0" err="1">
                <a:solidFill>
                  <a:srgbClr val="C00000"/>
                </a:solidFill>
              </a:rPr>
              <a:t>теоремата</a:t>
            </a:r>
            <a:r>
              <a:rPr lang="ru-RU" sz="1800" dirty="0">
                <a:solidFill>
                  <a:srgbClr val="C00000"/>
                </a:solidFill>
              </a:rPr>
              <a:t> </a:t>
            </a:r>
            <a:r>
              <a:rPr lang="ru-RU" sz="1800" dirty="0" err="1">
                <a:solidFill>
                  <a:srgbClr val="C00000"/>
                </a:solidFill>
              </a:rPr>
              <a:t>законът</a:t>
            </a:r>
            <a:r>
              <a:rPr lang="ru-RU" sz="1800" dirty="0">
                <a:solidFill>
                  <a:srgbClr val="C00000"/>
                </a:solidFill>
              </a:rPr>
              <a:t> на движение на </a:t>
            </a:r>
            <a:r>
              <a:rPr lang="ru-RU" sz="1800" dirty="0" err="1">
                <a:solidFill>
                  <a:srgbClr val="C00000"/>
                </a:solidFill>
              </a:rPr>
              <a:t>тялото</a:t>
            </a:r>
            <a:r>
              <a:rPr lang="ru-RU" sz="1800" dirty="0">
                <a:solidFill>
                  <a:srgbClr val="C00000"/>
                </a:solidFill>
              </a:rPr>
              <a:t> се </a:t>
            </a:r>
            <a:r>
              <a:rPr lang="ru-RU" sz="1800" dirty="0" err="1">
                <a:solidFill>
                  <a:srgbClr val="C00000"/>
                </a:solidFill>
              </a:rPr>
              <a:t>определя</a:t>
            </a:r>
            <a:r>
              <a:rPr lang="ru-RU" sz="1800" dirty="0">
                <a:solidFill>
                  <a:srgbClr val="C00000"/>
                </a:solidFill>
              </a:rPr>
              <a:t> чрез закона на движение на </a:t>
            </a:r>
            <a:r>
              <a:rPr lang="ru-RU" sz="1800" dirty="0" err="1">
                <a:solidFill>
                  <a:srgbClr val="C00000"/>
                </a:solidFill>
              </a:rPr>
              <a:t>една</a:t>
            </a:r>
            <a:r>
              <a:rPr lang="ru-RU" sz="1800" dirty="0">
                <a:solidFill>
                  <a:srgbClr val="C00000"/>
                </a:solidFill>
              </a:rPr>
              <a:t> точка  от </a:t>
            </a:r>
            <a:r>
              <a:rPr lang="ru-RU" sz="1800" dirty="0" err="1">
                <a:solidFill>
                  <a:srgbClr val="C00000"/>
                </a:solidFill>
              </a:rPr>
              <a:t>тялото</a:t>
            </a:r>
            <a:r>
              <a:rPr lang="ru-RU" sz="1800" dirty="0">
                <a:solidFill>
                  <a:srgbClr val="C00000"/>
                </a:solidFill>
              </a:rPr>
              <a:t>, наречена полюс. </a:t>
            </a:r>
            <a:endParaRPr lang="bg-BG" sz="1800" dirty="0">
              <a:solidFill>
                <a:srgbClr val="C00000"/>
              </a:solidFill>
            </a:endParaRPr>
          </a:p>
          <a:p>
            <a:endParaRPr lang="bg-BG" sz="18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20</a:t>
            </a:fld>
            <a:endParaRPr lang="bg-BG"/>
          </a:p>
        </p:txBody>
      </p:sp>
      <p:pic>
        <p:nvPicPr>
          <p:cNvPr id="5" name="Картина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15" y="2762252"/>
            <a:ext cx="4357685" cy="3486148"/>
          </a:xfrm>
          <a:prstGeom prst="rect">
            <a:avLst/>
          </a:prstGeom>
          <a:solidFill>
            <a:schemeClr val="bg2">
              <a:alpha val="72000"/>
            </a:schemeClr>
          </a:solidFill>
        </p:spPr>
      </p:pic>
      <p:graphicFrame>
        <p:nvGraphicFramePr>
          <p:cNvPr id="22530" name="Object 2"/>
          <p:cNvGraphicFramePr>
            <a:graphicFrameLocks noChangeAspect="1"/>
          </p:cNvGraphicFramePr>
          <p:nvPr/>
        </p:nvGraphicFramePr>
        <p:xfrm>
          <a:off x="4572000" y="3214686"/>
          <a:ext cx="1717132" cy="1539880"/>
        </p:xfrm>
        <a:graphic>
          <a:graphicData uri="http://schemas.openxmlformats.org/presentationml/2006/ole">
            <mc:AlternateContent xmlns:mc="http://schemas.openxmlformats.org/markup-compatibility/2006">
              <mc:Choice xmlns:v="urn:schemas-microsoft-com:vml" Requires="v">
                <p:oleObj name="Equation" r:id="rId3" imgW="698400" imgH="634680" progId="">
                  <p:embed/>
                </p:oleObj>
              </mc:Choice>
              <mc:Fallback>
                <p:oleObj name="Equation" r:id="rId3" imgW="698400" imgH="634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14686"/>
                        <a:ext cx="1717132" cy="1539880"/>
                      </a:xfrm>
                      <a:prstGeom prst="rect">
                        <a:avLst/>
                      </a:prstGeom>
                      <a:solidFill>
                        <a:schemeClr val="bg2"/>
                      </a:solidFill>
                    </p:spPr>
                  </p:pic>
                </p:oleObj>
              </mc:Fallback>
            </mc:AlternateContent>
          </a:graphicData>
        </a:graphic>
      </p:graphicFrame>
      <p:graphicFrame>
        <p:nvGraphicFramePr>
          <p:cNvPr id="22531" name="Object 3"/>
          <p:cNvGraphicFramePr>
            <a:graphicFrameLocks noChangeAspect="1"/>
          </p:cNvGraphicFramePr>
          <p:nvPr/>
        </p:nvGraphicFramePr>
        <p:xfrm>
          <a:off x="6643702" y="3214686"/>
          <a:ext cx="2284392" cy="1500198"/>
        </p:xfrm>
        <a:graphic>
          <a:graphicData uri="http://schemas.openxmlformats.org/presentationml/2006/ole">
            <mc:AlternateContent xmlns:mc="http://schemas.openxmlformats.org/markup-compatibility/2006">
              <mc:Choice xmlns:v="urn:schemas-microsoft-com:vml" Requires="v">
                <p:oleObj name="Equation" r:id="rId5" imgW="1041120" imgH="634680" progId="">
                  <p:embed/>
                </p:oleObj>
              </mc:Choice>
              <mc:Fallback>
                <p:oleObj name="Equation" r:id="rId5" imgW="1041120" imgH="634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702" y="3214686"/>
                        <a:ext cx="2284392" cy="1500198"/>
                      </a:xfrm>
                      <a:prstGeom prst="rect">
                        <a:avLst/>
                      </a:prstGeom>
                      <a:solidFill>
                        <a:srgbClr val="FBE0D1"/>
                      </a:solidFill>
                    </p:spPr>
                  </p:pic>
                </p:oleObj>
              </mc:Fallback>
            </mc:AlternateContent>
          </a:graphicData>
        </a:graphic>
      </p:graphicFrame>
      <p:sp>
        <p:nvSpPr>
          <p:cNvPr id="9" name="Rectangle 8"/>
          <p:cNvSpPr/>
          <p:nvPr/>
        </p:nvSpPr>
        <p:spPr>
          <a:xfrm>
            <a:off x="4572000" y="5072074"/>
            <a:ext cx="4214842" cy="1200329"/>
          </a:xfrm>
          <a:prstGeom prst="rect">
            <a:avLst/>
          </a:prstGeom>
        </p:spPr>
        <p:txBody>
          <a:bodyPr wrap="square">
            <a:spAutoFit/>
          </a:bodyPr>
          <a:lstStyle/>
          <a:p>
            <a:pPr algn="just"/>
            <a:r>
              <a:rPr lang="ru-RU" dirty="0" err="1"/>
              <a:t>Следователно</a:t>
            </a:r>
            <a:r>
              <a:rPr lang="ru-RU" dirty="0"/>
              <a:t> </a:t>
            </a:r>
            <a:r>
              <a:rPr lang="ru-RU" dirty="0" err="1"/>
              <a:t>транслационното</a:t>
            </a:r>
            <a:r>
              <a:rPr lang="ru-RU" dirty="0"/>
              <a:t> движение на </a:t>
            </a:r>
            <a:r>
              <a:rPr lang="ru-RU" dirty="0" err="1"/>
              <a:t>твърдо</a:t>
            </a:r>
            <a:r>
              <a:rPr lang="ru-RU" dirty="0"/>
              <a:t> </a:t>
            </a:r>
            <a:r>
              <a:rPr lang="ru-RU" dirty="0" err="1"/>
              <a:t>тяло</a:t>
            </a:r>
            <a:r>
              <a:rPr lang="ru-RU" dirty="0"/>
              <a:t> се </a:t>
            </a:r>
            <a:r>
              <a:rPr lang="ru-RU" dirty="0" err="1"/>
              <a:t>определя</a:t>
            </a:r>
            <a:r>
              <a:rPr lang="ru-RU" dirty="0"/>
              <a:t> </a:t>
            </a:r>
            <a:r>
              <a:rPr lang="ru-RU" dirty="0" err="1"/>
              <a:t>еднозначно</a:t>
            </a:r>
            <a:r>
              <a:rPr lang="ru-RU" dirty="0"/>
              <a:t> от </a:t>
            </a:r>
            <a:r>
              <a:rPr lang="ru-RU" dirty="0" err="1"/>
              <a:t>движението</a:t>
            </a:r>
            <a:r>
              <a:rPr lang="ru-RU" dirty="0"/>
              <a:t> на </a:t>
            </a:r>
            <a:r>
              <a:rPr lang="ru-RU" dirty="0" err="1"/>
              <a:t>една</a:t>
            </a:r>
            <a:r>
              <a:rPr lang="ru-RU" dirty="0"/>
              <a:t> точка от </a:t>
            </a:r>
            <a:r>
              <a:rPr lang="ru-RU" dirty="0" err="1"/>
              <a:t>тялото</a:t>
            </a:r>
            <a:r>
              <a:rPr lang="ru-RU" dirty="0"/>
              <a:t>.</a:t>
            </a:r>
            <a:endParaRPr lang="bg-B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52057"/>
            <a:ext cx="8229600" cy="428628"/>
          </a:xfrm>
        </p:spPr>
        <p:txBody>
          <a:bodyPr/>
          <a:lstStyle/>
          <a:p>
            <a:r>
              <a:rPr lang="bg-BG" sz="2200" dirty="0">
                <a:solidFill>
                  <a:srgbClr val="C00000"/>
                </a:solidFill>
                <a:latin typeface="Arial" pitchFamily="34" charset="0"/>
                <a:cs typeface="Arial" pitchFamily="34" charset="0"/>
              </a:rPr>
              <a:t>Въртеливо движение (ротация) на твърдо тяло</a:t>
            </a:r>
          </a:p>
        </p:txBody>
      </p:sp>
      <p:sp>
        <p:nvSpPr>
          <p:cNvPr id="3" name="Content Placeholder 2"/>
          <p:cNvSpPr>
            <a:spLocks noGrp="1"/>
          </p:cNvSpPr>
          <p:nvPr>
            <p:ph idx="1"/>
          </p:nvPr>
        </p:nvSpPr>
        <p:spPr>
          <a:xfrm>
            <a:off x="142844" y="714356"/>
            <a:ext cx="5143536" cy="3071834"/>
          </a:xfrm>
        </p:spPr>
        <p:txBody>
          <a:bodyPr/>
          <a:lstStyle/>
          <a:p>
            <a:pPr>
              <a:buFont typeface="Wingdings" pitchFamily="2" charset="2"/>
              <a:buChar char="Ø"/>
            </a:pPr>
            <a:r>
              <a:rPr lang="ru-RU" sz="1800" dirty="0" err="1">
                <a:effectLst/>
                <a:latin typeface="Arial" pitchFamily="34" charset="0"/>
                <a:cs typeface="Arial" pitchFamily="34" charset="0"/>
              </a:rPr>
              <a:t>Едно</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тяло</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извършва</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ротационно</a:t>
            </a:r>
            <a:r>
              <a:rPr lang="ru-RU" sz="1800" dirty="0">
                <a:effectLst/>
                <a:latin typeface="Arial" pitchFamily="34" charset="0"/>
                <a:cs typeface="Arial" pitchFamily="34" charset="0"/>
              </a:rPr>
              <a:t> движение, </a:t>
            </a:r>
            <a:r>
              <a:rPr lang="ru-RU" sz="1800" dirty="0" err="1">
                <a:effectLst/>
                <a:latin typeface="Arial" pitchFamily="34" charset="0"/>
                <a:cs typeface="Arial" pitchFamily="34" charset="0"/>
              </a:rPr>
              <a:t>когато</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една</a:t>
            </a:r>
            <a:r>
              <a:rPr lang="ru-RU" sz="1800" dirty="0">
                <a:effectLst/>
                <a:latin typeface="Arial" pitchFamily="34" charset="0"/>
                <a:cs typeface="Arial" pitchFamily="34" charset="0"/>
              </a:rPr>
              <a:t> права  от </a:t>
            </a:r>
            <a:r>
              <a:rPr lang="ru-RU" sz="1800" dirty="0" err="1">
                <a:effectLst/>
                <a:latin typeface="Arial" pitchFamily="34" charset="0"/>
                <a:cs typeface="Arial" pitchFamily="34" charset="0"/>
              </a:rPr>
              <a:t>тялото</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остава</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винаги</a:t>
            </a:r>
            <a:r>
              <a:rPr lang="ru-RU" sz="1800" dirty="0">
                <a:effectLst/>
                <a:latin typeface="Arial" pitchFamily="34" charset="0"/>
                <a:cs typeface="Arial" pitchFamily="34" charset="0"/>
              </a:rPr>
              <a:t> неподвижна. </a:t>
            </a:r>
          </a:p>
          <a:p>
            <a:pPr>
              <a:buFont typeface="Wingdings" pitchFamily="2" charset="2"/>
              <a:buChar char="Ø"/>
            </a:pPr>
            <a:endParaRPr lang="bg-BG" sz="1800" dirty="0">
              <a:effectLst/>
              <a:latin typeface="Arial" pitchFamily="34" charset="0"/>
              <a:cs typeface="Arial" pitchFamily="34" charset="0"/>
            </a:endParaRPr>
          </a:p>
          <a:p>
            <a:pPr>
              <a:buFont typeface="Wingdings" pitchFamily="2" charset="2"/>
              <a:buChar char="Ø"/>
            </a:pPr>
            <a:r>
              <a:rPr lang="ru-RU" sz="1800" dirty="0" err="1">
                <a:effectLst/>
                <a:latin typeface="Arial" pitchFamily="34" charset="0"/>
                <a:cs typeface="Arial" pitchFamily="34" charset="0"/>
              </a:rPr>
              <a:t>Тази</a:t>
            </a:r>
            <a:r>
              <a:rPr lang="ru-RU" sz="1800" dirty="0">
                <a:effectLst/>
                <a:latin typeface="Arial" pitchFamily="34" charset="0"/>
                <a:cs typeface="Arial" pitchFamily="34" charset="0"/>
              </a:rPr>
              <a:t> права се </a:t>
            </a:r>
            <a:r>
              <a:rPr lang="ru-RU" sz="1800" dirty="0" err="1">
                <a:effectLst/>
                <a:latin typeface="Arial" pitchFamily="34" charset="0"/>
                <a:cs typeface="Arial" pitchFamily="34" charset="0"/>
              </a:rPr>
              <a:t>нарича</a:t>
            </a:r>
            <a:r>
              <a:rPr lang="ru-RU" sz="1800" dirty="0">
                <a:effectLst/>
                <a:latin typeface="Arial" pitchFamily="34" charset="0"/>
                <a:cs typeface="Arial" pitchFamily="34" charset="0"/>
              </a:rPr>
              <a:t> </a:t>
            </a:r>
            <a:r>
              <a:rPr lang="ru-RU" sz="1800" dirty="0">
                <a:solidFill>
                  <a:srgbClr val="FF0000"/>
                </a:solidFill>
                <a:effectLst/>
                <a:latin typeface="Arial" pitchFamily="34" charset="0"/>
                <a:cs typeface="Arial" pitchFamily="34" charset="0"/>
              </a:rPr>
              <a:t>ос на ротация (ос на </a:t>
            </a:r>
            <a:r>
              <a:rPr lang="ru-RU" sz="1800" dirty="0" err="1">
                <a:solidFill>
                  <a:srgbClr val="FF0000"/>
                </a:solidFill>
                <a:effectLst/>
                <a:latin typeface="Arial" pitchFamily="34" charset="0"/>
                <a:cs typeface="Arial" pitchFamily="34" charset="0"/>
              </a:rPr>
              <a:t>въртене</a:t>
            </a:r>
            <a:r>
              <a:rPr lang="ru-RU" sz="1800" dirty="0">
                <a:solidFill>
                  <a:srgbClr val="FF0000"/>
                </a:solidFill>
                <a:effectLst/>
                <a:latin typeface="Arial" pitchFamily="34" charset="0"/>
                <a:cs typeface="Arial" pitchFamily="34" charset="0"/>
              </a:rPr>
              <a:t>)</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Всички</a:t>
            </a:r>
            <a:r>
              <a:rPr lang="ru-RU" sz="1800" dirty="0">
                <a:effectLst/>
                <a:latin typeface="Arial" pitchFamily="34" charset="0"/>
                <a:cs typeface="Arial" pitchFamily="34" charset="0"/>
              </a:rPr>
              <a:t> точки от </a:t>
            </a:r>
            <a:r>
              <a:rPr lang="ru-RU" sz="1800" dirty="0" err="1">
                <a:effectLst/>
                <a:latin typeface="Arial" pitchFamily="34" charset="0"/>
                <a:cs typeface="Arial" pitchFamily="34" charset="0"/>
              </a:rPr>
              <a:t>тялото</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описват</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окръжности</a:t>
            </a:r>
            <a:r>
              <a:rPr lang="ru-RU" sz="1800" dirty="0">
                <a:effectLst/>
                <a:latin typeface="Arial" pitchFamily="34" charset="0"/>
                <a:cs typeface="Arial" pitchFamily="34" charset="0"/>
              </a:rPr>
              <a:t> в </a:t>
            </a:r>
            <a:r>
              <a:rPr lang="ru-RU" sz="1800" dirty="0" err="1">
                <a:effectLst/>
                <a:latin typeface="Arial" pitchFamily="34" charset="0"/>
                <a:cs typeface="Arial" pitchFamily="34" charset="0"/>
              </a:rPr>
              <a:t>равнини</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перпендикулярни</a:t>
            </a:r>
            <a:r>
              <a:rPr lang="ru-RU" sz="1800" dirty="0">
                <a:effectLst/>
                <a:latin typeface="Arial" pitchFamily="34" charset="0"/>
                <a:cs typeface="Arial" pitchFamily="34" charset="0"/>
              </a:rPr>
              <a:t> на оста на ротация и с </a:t>
            </a:r>
            <a:r>
              <a:rPr lang="ru-RU" sz="1800" dirty="0" err="1">
                <a:effectLst/>
                <a:latin typeface="Arial" pitchFamily="34" charset="0"/>
                <a:cs typeface="Arial" pitchFamily="34" charset="0"/>
              </a:rPr>
              <a:t>центрове</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върху</a:t>
            </a:r>
            <a:r>
              <a:rPr lang="ru-RU" sz="1800" dirty="0">
                <a:effectLst/>
                <a:latin typeface="Arial" pitchFamily="34" charset="0"/>
                <a:cs typeface="Arial" pitchFamily="34" charset="0"/>
              </a:rPr>
              <a:t> </a:t>
            </a:r>
            <a:r>
              <a:rPr lang="ru-RU" sz="1800" dirty="0" err="1">
                <a:effectLst/>
                <a:latin typeface="Arial" pitchFamily="34" charset="0"/>
                <a:cs typeface="Arial" pitchFamily="34" charset="0"/>
              </a:rPr>
              <a:t>тази</a:t>
            </a:r>
            <a:r>
              <a:rPr lang="ru-RU" sz="1800" dirty="0">
                <a:effectLst/>
                <a:latin typeface="Arial" pitchFamily="34" charset="0"/>
                <a:cs typeface="Arial" pitchFamily="34" charset="0"/>
              </a:rPr>
              <a:t> ос.</a:t>
            </a:r>
          </a:p>
          <a:p>
            <a:pPr>
              <a:buNone/>
            </a:pPr>
            <a:endParaRPr lang="ru-RU" sz="1800" dirty="0">
              <a:effectLst/>
              <a:latin typeface="Arial" pitchFamily="34" charset="0"/>
              <a:cs typeface="Arial" pitchFamily="34" charset="0"/>
            </a:endParaRPr>
          </a:p>
          <a:p>
            <a:pPr>
              <a:buFont typeface="Wingdings" pitchFamily="2" charset="2"/>
              <a:buChar char="Ø"/>
            </a:pPr>
            <a:r>
              <a:rPr lang="ru-RU" sz="1800" dirty="0" err="1">
                <a:effectLst/>
                <a:latin typeface="Arial" pitchFamily="34" charset="0"/>
                <a:cs typeface="Arial" pitchFamily="34" charset="0"/>
              </a:rPr>
              <a:t>Законът</a:t>
            </a:r>
            <a:r>
              <a:rPr lang="ru-RU" sz="1800" dirty="0">
                <a:effectLst/>
                <a:latin typeface="Arial" pitchFamily="34" charset="0"/>
                <a:cs typeface="Arial" pitchFamily="34" charset="0"/>
              </a:rPr>
              <a:t> на движение на </a:t>
            </a:r>
            <a:r>
              <a:rPr lang="ru-RU" sz="1800" dirty="0" err="1">
                <a:effectLst/>
                <a:latin typeface="Arial" pitchFamily="34" charset="0"/>
                <a:cs typeface="Arial" pitchFamily="34" charset="0"/>
              </a:rPr>
              <a:t>тялото</a:t>
            </a:r>
            <a:r>
              <a:rPr lang="ru-RU" sz="1800" dirty="0">
                <a:effectLst/>
                <a:latin typeface="Arial" pitchFamily="34" charset="0"/>
                <a:cs typeface="Arial" pitchFamily="34" charset="0"/>
              </a:rPr>
              <a:t> се </a:t>
            </a:r>
            <a:r>
              <a:rPr lang="ru-RU" sz="1800" dirty="0" err="1">
                <a:effectLst/>
                <a:latin typeface="Arial" pitchFamily="34" charset="0"/>
                <a:cs typeface="Arial" pitchFamily="34" charset="0"/>
              </a:rPr>
              <a:t>определя</a:t>
            </a:r>
            <a:r>
              <a:rPr lang="ru-RU" sz="1800" dirty="0">
                <a:effectLst/>
                <a:latin typeface="Arial" pitchFamily="34" charset="0"/>
                <a:cs typeface="Arial" pitchFamily="34" charset="0"/>
              </a:rPr>
              <a:t> от:  </a:t>
            </a:r>
            <a:endParaRPr lang="bg-BG" sz="1800" dirty="0">
              <a:effectLst/>
              <a:latin typeface="Arial" pitchFamily="34" charset="0"/>
              <a:cs typeface="Arial" pitchFamily="34" charset="0"/>
            </a:endParaRPr>
          </a:p>
          <a:p>
            <a:pPr>
              <a:buFont typeface="Wingdings" pitchFamily="2" charset="2"/>
              <a:buChar char="Ø"/>
            </a:pPr>
            <a:endParaRPr lang="bg-BG" sz="1800" dirty="0">
              <a:effectLst/>
              <a:latin typeface="Arial" pitchFamily="34" charset="0"/>
              <a:cs typeface="Arial" pitchFamily="34" charset="0"/>
            </a:endParaRPr>
          </a:p>
          <a:p>
            <a:pPr>
              <a:buFont typeface="Wingdings" pitchFamily="2" charset="2"/>
              <a:buChar char="Ø"/>
            </a:pPr>
            <a:endParaRPr lang="bg-BG" sz="1800" dirty="0">
              <a:effectLst/>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21</a:t>
            </a:fld>
            <a:endParaRPr lang="bg-BG"/>
          </a:p>
        </p:txBody>
      </p:sp>
      <p:graphicFrame>
        <p:nvGraphicFramePr>
          <p:cNvPr id="23556" name="Object 4"/>
          <p:cNvGraphicFramePr>
            <a:graphicFrameLocks noChangeAspect="1"/>
          </p:cNvGraphicFramePr>
          <p:nvPr/>
        </p:nvGraphicFramePr>
        <p:xfrm>
          <a:off x="2000232" y="4000504"/>
          <a:ext cx="1285884" cy="374410"/>
        </p:xfrm>
        <a:graphic>
          <a:graphicData uri="http://schemas.openxmlformats.org/presentationml/2006/ole">
            <mc:AlternateContent xmlns:mc="http://schemas.openxmlformats.org/markup-compatibility/2006">
              <mc:Choice xmlns:v="urn:schemas-microsoft-com:vml" Requires="v">
                <p:oleObj name="Equation" r:id="rId2" imgW="469696" imgH="190417" progId="">
                  <p:embed/>
                </p:oleObj>
              </mc:Choice>
              <mc:Fallback>
                <p:oleObj name="Equation" r:id="rId2" imgW="469696" imgH="190417"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32" y="4000504"/>
                        <a:ext cx="1285884" cy="374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Картина 10"/>
          <p:cNvPicPr>
            <a:picLocks noChangeAspect="1"/>
          </p:cNvPicPr>
          <p:nvPr/>
        </p:nvPicPr>
        <p:blipFill rotWithShape="1">
          <a:blip r:embed="rId4" cstate="print">
            <a:extLst>
              <a:ext uri="{28A0092B-C50C-407E-A947-70E740481C1C}">
                <a14:useLocalDpi xmlns:a14="http://schemas.microsoft.com/office/drawing/2010/main" val="0"/>
              </a:ext>
            </a:extLst>
          </a:blip>
          <a:srcRect l="5462" r="24176"/>
          <a:stretch/>
        </p:blipFill>
        <p:spPr>
          <a:xfrm>
            <a:off x="5058662" y="1594274"/>
            <a:ext cx="4063838" cy="4620455"/>
          </a:xfrm>
          <a:prstGeom prst="rect">
            <a:avLst/>
          </a:prstGeom>
        </p:spPr>
      </p:pic>
      <p:pic>
        <p:nvPicPr>
          <p:cNvPr id="12" name="Picture 4" descr="A:\Section 16.1-16.3\figure 16-1c.JPG"/>
          <p:cNvPicPr>
            <a:picLocks noChangeAspect="1" noChangeArrowheads="1"/>
          </p:cNvPicPr>
          <p:nvPr/>
        </p:nvPicPr>
        <p:blipFill rotWithShape="1">
          <a:blip r:embed="rId5">
            <a:extLst>
              <a:ext uri="{28A0092B-C50C-407E-A947-70E740481C1C}">
                <a14:useLocalDpi xmlns:a14="http://schemas.microsoft.com/office/drawing/2010/main" val="0"/>
              </a:ext>
            </a:extLst>
          </a:blip>
          <a:srcRect r="22792" b="8854"/>
          <a:stretch/>
        </p:blipFill>
        <p:spPr bwMode="auto">
          <a:xfrm>
            <a:off x="7598508" y="214290"/>
            <a:ext cx="1340161" cy="207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428628"/>
          </a:xfrm>
        </p:spPr>
        <p:txBody>
          <a:bodyPr/>
          <a:lstStyle/>
          <a:p>
            <a:r>
              <a:rPr lang="bg-BG" sz="2200" dirty="0">
                <a:solidFill>
                  <a:srgbClr val="C00000"/>
                </a:solidFill>
                <a:effectLst/>
                <a:latin typeface="Arial" pitchFamily="34" charset="0"/>
                <a:cs typeface="Arial" pitchFamily="34" charset="0"/>
              </a:rPr>
              <a:t>Въртеливо движение (ротация) на твърдо</a:t>
            </a:r>
            <a:r>
              <a:rPr lang="en-US" sz="2200" dirty="0">
                <a:solidFill>
                  <a:srgbClr val="C00000"/>
                </a:solidFill>
                <a:effectLst/>
                <a:latin typeface="Arial" pitchFamily="34" charset="0"/>
                <a:cs typeface="Arial" pitchFamily="34" charset="0"/>
              </a:rPr>
              <a:t> </a:t>
            </a:r>
            <a:r>
              <a:rPr lang="bg-BG" sz="2200" dirty="0">
                <a:solidFill>
                  <a:srgbClr val="C00000"/>
                </a:solidFill>
                <a:effectLst/>
                <a:latin typeface="Arial" pitchFamily="34" charset="0"/>
                <a:cs typeface="Arial" pitchFamily="34" charset="0"/>
              </a:rPr>
              <a:t>тяло</a:t>
            </a:r>
            <a:endParaRPr lang="bg-BG" sz="2200" dirty="0">
              <a:effectLst/>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22</a:t>
            </a:fld>
            <a:endParaRPr lang="bg-BG"/>
          </a:p>
        </p:txBody>
      </p:sp>
      <p:sp>
        <p:nvSpPr>
          <p:cNvPr id="5" name="Правоъгълник 8"/>
          <p:cNvSpPr/>
          <p:nvPr/>
        </p:nvSpPr>
        <p:spPr>
          <a:xfrm>
            <a:off x="431032" y="857232"/>
            <a:ext cx="8712968" cy="369332"/>
          </a:xfrm>
          <a:prstGeom prst="rect">
            <a:avLst/>
          </a:prstGeom>
        </p:spPr>
        <p:txBody>
          <a:bodyPr wrap="square">
            <a:spAutoFit/>
          </a:bodyPr>
          <a:lstStyle/>
          <a:p>
            <a:r>
              <a:rPr lang="ru-RU" dirty="0" err="1">
                <a:latin typeface="Arial" pitchFamily="34" charset="0"/>
              </a:rPr>
              <a:t>Скоростта</a:t>
            </a:r>
            <a:r>
              <a:rPr lang="ru-RU" dirty="0">
                <a:latin typeface="Arial" pitchFamily="34" charset="0"/>
              </a:rPr>
              <a:t> на изменение на </a:t>
            </a:r>
            <a:r>
              <a:rPr lang="ru-RU" dirty="0" err="1">
                <a:latin typeface="Arial" pitchFamily="34" charset="0"/>
              </a:rPr>
              <a:t>ъгъла</a:t>
            </a:r>
            <a:r>
              <a:rPr lang="ru-RU" dirty="0">
                <a:latin typeface="Arial" pitchFamily="34" charset="0"/>
              </a:rPr>
              <a:t>   се </a:t>
            </a:r>
            <a:r>
              <a:rPr lang="ru-RU" dirty="0" err="1">
                <a:latin typeface="Arial" pitchFamily="34" charset="0"/>
              </a:rPr>
              <a:t>характеризира</a:t>
            </a:r>
            <a:r>
              <a:rPr lang="ru-RU" dirty="0">
                <a:latin typeface="Arial" pitchFamily="34" charset="0"/>
              </a:rPr>
              <a:t> с </a:t>
            </a:r>
            <a:r>
              <a:rPr lang="ru-RU" dirty="0" err="1">
                <a:latin typeface="Arial" pitchFamily="34" charset="0"/>
              </a:rPr>
              <a:t>ъгловата</a:t>
            </a:r>
            <a:r>
              <a:rPr lang="ru-RU" dirty="0">
                <a:latin typeface="Arial" pitchFamily="34" charset="0"/>
              </a:rPr>
              <a:t> </a:t>
            </a:r>
            <a:r>
              <a:rPr lang="ru-RU" dirty="0" err="1">
                <a:latin typeface="Arial" pitchFamily="34" charset="0"/>
              </a:rPr>
              <a:t>скорост</a:t>
            </a:r>
            <a:r>
              <a:rPr lang="ru-RU" dirty="0">
                <a:latin typeface="Arial" pitchFamily="34" charset="0"/>
              </a:rPr>
              <a:t> </a:t>
            </a:r>
            <a:endParaRPr lang="bg-BG" dirty="0">
              <a:latin typeface="Arial" pitchFamily="34" charset="0"/>
            </a:endParaRPr>
          </a:p>
        </p:txBody>
      </p:sp>
      <p:graphicFrame>
        <p:nvGraphicFramePr>
          <p:cNvPr id="24578" name="Object 2"/>
          <p:cNvGraphicFramePr>
            <a:graphicFrameLocks noChangeAspect="1"/>
          </p:cNvGraphicFramePr>
          <p:nvPr/>
        </p:nvGraphicFramePr>
        <p:xfrm>
          <a:off x="285720" y="1357298"/>
          <a:ext cx="1785950" cy="782731"/>
        </p:xfrm>
        <a:graphic>
          <a:graphicData uri="http://schemas.openxmlformats.org/presentationml/2006/ole">
            <mc:AlternateContent xmlns:mc="http://schemas.openxmlformats.org/markup-compatibility/2006">
              <mc:Choice xmlns:v="urn:schemas-microsoft-com:vml" Requires="v">
                <p:oleObj name="Equation" r:id="rId2" imgW="838200" imgH="368300" progId="">
                  <p:embed/>
                </p:oleObj>
              </mc:Choice>
              <mc:Fallback>
                <p:oleObj name="Equation" r:id="rId2" imgW="838200" imgH="3683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0" y="1357298"/>
                        <a:ext cx="1785950" cy="782731"/>
                      </a:xfrm>
                      <a:prstGeom prst="rect">
                        <a:avLst/>
                      </a:prstGeom>
                      <a:solidFill>
                        <a:schemeClr val="bg2"/>
                      </a:solidFill>
                    </p:spPr>
                  </p:pic>
                </p:oleObj>
              </mc:Fallback>
            </mc:AlternateContent>
          </a:graphicData>
        </a:graphic>
      </p:graphicFrame>
      <p:graphicFrame>
        <p:nvGraphicFramePr>
          <p:cNvPr id="24579" name="Object 3"/>
          <p:cNvGraphicFramePr>
            <a:graphicFrameLocks noChangeAspect="1"/>
          </p:cNvGraphicFramePr>
          <p:nvPr/>
        </p:nvGraphicFramePr>
        <p:xfrm>
          <a:off x="2357422" y="1428736"/>
          <a:ext cx="1714512" cy="630498"/>
        </p:xfrm>
        <a:graphic>
          <a:graphicData uri="http://schemas.openxmlformats.org/presentationml/2006/ole">
            <mc:AlternateContent xmlns:mc="http://schemas.openxmlformats.org/markup-compatibility/2006">
              <mc:Choice xmlns:v="urn:schemas-microsoft-com:vml" Requires="v">
                <p:oleObj name="Equation" r:id="rId4" imgW="812520" imgH="304560" progId="">
                  <p:embed/>
                </p:oleObj>
              </mc:Choice>
              <mc:Fallback>
                <p:oleObj name="Equation" r:id="rId4" imgW="812520" imgH="30456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22" y="1428736"/>
                        <a:ext cx="1714512" cy="630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4357686" y="1357298"/>
          <a:ext cx="2500330" cy="825901"/>
        </p:xfrm>
        <a:graphic>
          <a:graphicData uri="http://schemas.openxmlformats.org/presentationml/2006/ole">
            <mc:AlternateContent xmlns:mc="http://schemas.openxmlformats.org/markup-compatibility/2006">
              <mc:Choice xmlns:v="urn:schemas-microsoft-com:vml" Requires="v">
                <p:oleObj name="Equation" r:id="rId6" imgW="1231366" imgH="406224" progId="">
                  <p:embed/>
                </p:oleObj>
              </mc:Choice>
              <mc:Fallback>
                <p:oleObj name="Equation" r:id="rId6" imgW="1231366" imgH="406224"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7686" y="1357298"/>
                        <a:ext cx="2500330" cy="825901"/>
                      </a:xfrm>
                      <a:prstGeom prst="rect">
                        <a:avLst/>
                      </a:prstGeom>
                      <a:solidFill>
                        <a:schemeClr val="bg2"/>
                      </a:solidFill>
                    </p:spPr>
                  </p:pic>
                </p:oleObj>
              </mc:Fallback>
            </mc:AlternateContent>
          </a:graphicData>
        </a:graphic>
      </p:graphicFrame>
      <p:graphicFrame>
        <p:nvGraphicFramePr>
          <p:cNvPr id="24581" name="Object 5"/>
          <p:cNvGraphicFramePr>
            <a:graphicFrameLocks noChangeAspect="1"/>
          </p:cNvGraphicFramePr>
          <p:nvPr/>
        </p:nvGraphicFramePr>
        <p:xfrm>
          <a:off x="7072330" y="1428736"/>
          <a:ext cx="1857388" cy="615530"/>
        </p:xfrm>
        <a:graphic>
          <a:graphicData uri="http://schemas.openxmlformats.org/presentationml/2006/ole">
            <mc:AlternateContent xmlns:mc="http://schemas.openxmlformats.org/markup-compatibility/2006">
              <mc:Choice xmlns:v="urn:schemas-microsoft-com:vml" Requires="v">
                <p:oleObj name="Equation" r:id="rId8" imgW="901440" imgH="304560" progId="">
                  <p:embed/>
                </p:oleObj>
              </mc:Choice>
              <mc:Fallback>
                <p:oleObj name="Equation" r:id="rId8" imgW="901440" imgH="30456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2330" y="1428736"/>
                        <a:ext cx="1857388" cy="615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Текстово поле 17"/>
          <p:cNvSpPr txBox="1"/>
          <p:nvPr/>
        </p:nvSpPr>
        <p:spPr>
          <a:xfrm>
            <a:off x="214282" y="2357430"/>
            <a:ext cx="2714644" cy="369332"/>
          </a:xfrm>
          <a:prstGeom prst="rect">
            <a:avLst/>
          </a:prstGeom>
          <a:noFill/>
        </p:spPr>
        <p:txBody>
          <a:bodyPr wrap="square" rtlCol="0">
            <a:spAutoFit/>
          </a:bodyPr>
          <a:lstStyle/>
          <a:p>
            <a:r>
              <a:rPr lang="bg-BG" dirty="0"/>
              <a:t>Равномерна ротация:</a:t>
            </a:r>
          </a:p>
        </p:txBody>
      </p:sp>
      <p:graphicFrame>
        <p:nvGraphicFramePr>
          <p:cNvPr id="24582" name="Object 6"/>
          <p:cNvGraphicFramePr>
            <a:graphicFrameLocks noChangeAspect="1"/>
          </p:cNvGraphicFramePr>
          <p:nvPr/>
        </p:nvGraphicFramePr>
        <p:xfrm>
          <a:off x="285720" y="2857496"/>
          <a:ext cx="1357322" cy="357743"/>
        </p:xfrm>
        <a:graphic>
          <a:graphicData uri="http://schemas.openxmlformats.org/presentationml/2006/ole">
            <mc:AlternateContent xmlns:mc="http://schemas.openxmlformats.org/markup-compatibility/2006">
              <mc:Choice xmlns:v="urn:schemas-microsoft-com:vml" Requires="v">
                <p:oleObj name="Equation" r:id="rId10" imgW="583947" imgH="152334" progId="">
                  <p:embed/>
                </p:oleObj>
              </mc:Choice>
              <mc:Fallback>
                <p:oleObj name="Equation" r:id="rId10" imgW="583947" imgH="152334" progId="">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720" y="2857496"/>
                        <a:ext cx="1357322" cy="357743"/>
                      </a:xfrm>
                      <a:prstGeom prst="rect">
                        <a:avLst/>
                      </a:prstGeom>
                      <a:solidFill>
                        <a:schemeClr val="bg2"/>
                      </a:solidFill>
                    </p:spPr>
                  </p:pic>
                </p:oleObj>
              </mc:Fallback>
            </mc:AlternateContent>
          </a:graphicData>
        </a:graphic>
      </p:graphicFrame>
      <p:graphicFrame>
        <p:nvGraphicFramePr>
          <p:cNvPr id="24583" name="Object 7"/>
          <p:cNvGraphicFramePr>
            <a:graphicFrameLocks noChangeAspect="1"/>
          </p:cNvGraphicFramePr>
          <p:nvPr/>
        </p:nvGraphicFramePr>
        <p:xfrm>
          <a:off x="285720" y="3357562"/>
          <a:ext cx="785818" cy="398011"/>
        </p:xfrm>
        <a:graphic>
          <a:graphicData uri="http://schemas.openxmlformats.org/presentationml/2006/ole">
            <mc:AlternateContent xmlns:mc="http://schemas.openxmlformats.org/markup-compatibility/2006">
              <mc:Choice xmlns:v="urn:schemas-microsoft-com:vml" Requires="v">
                <p:oleObj name="Equation" r:id="rId12" imgW="330120" imgH="164880" progId="">
                  <p:embed/>
                </p:oleObj>
              </mc:Choice>
              <mc:Fallback>
                <p:oleObj name="Equation" r:id="rId12" imgW="330120" imgH="164880" progId="">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20" y="3357562"/>
                        <a:ext cx="785818" cy="398011"/>
                      </a:xfrm>
                      <a:prstGeom prst="rect">
                        <a:avLst/>
                      </a:prstGeom>
                      <a:solidFill>
                        <a:schemeClr val="bg2"/>
                      </a:solidFill>
                    </p:spPr>
                  </p:pic>
                </p:oleObj>
              </mc:Fallback>
            </mc:AlternateContent>
          </a:graphicData>
        </a:graphic>
      </p:graphicFrame>
      <p:graphicFrame>
        <p:nvGraphicFramePr>
          <p:cNvPr id="24584" name="Object 8"/>
          <p:cNvGraphicFramePr>
            <a:graphicFrameLocks noChangeAspect="1"/>
          </p:cNvGraphicFramePr>
          <p:nvPr/>
        </p:nvGraphicFramePr>
        <p:xfrm>
          <a:off x="2051261" y="2857496"/>
          <a:ext cx="1020541" cy="428628"/>
        </p:xfrm>
        <a:graphic>
          <a:graphicData uri="http://schemas.openxmlformats.org/presentationml/2006/ole">
            <mc:AlternateContent xmlns:mc="http://schemas.openxmlformats.org/markup-compatibility/2006">
              <mc:Choice xmlns:v="urn:schemas-microsoft-com:vml" Requires="v">
                <p:oleObj name="Equation" r:id="rId14" imgW="431425" imgH="177646" progId="">
                  <p:embed/>
                </p:oleObj>
              </mc:Choice>
              <mc:Fallback>
                <p:oleObj name="Equation" r:id="rId14" imgW="431425" imgH="177646" progId="">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1261" y="2857496"/>
                        <a:ext cx="1020541" cy="428628"/>
                      </a:xfrm>
                      <a:prstGeom prst="rect">
                        <a:avLst/>
                      </a:prstGeom>
                      <a:solidFill>
                        <a:schemeClr val="bg2"/>
                      </a:solidFill>
                    </p:spPr>
                  </p:pic>
                </p:oleObj>
              </mc:Fallback>
            </mc:AlternateContent>
          </a:graphicData>
        </a:graphic>
      </p:graphicFrame>
      <p:graphicFrame>
        <p:nvGraphicFramePr>
          <p:cNvPr id="24585" name="Object 9"/>
          <p:cNvGraphicFramePr>
            <a:graphicFrameLocks noChangeAspect="1"/>
          </p:cNvGraphicFramePr>
          <p:nvPr/>
        </p:nvGraphicFramePr>
        <p:xfrm>
          <a:off x="3643306" y="2643182"/>
          <a:ext cx="899026" cy="846142"/>
        </p:xfrm>
        <a:graphic>
          <a:graphicData uri="http://schemas.openxmlformats.org/presentationml/2006/ole">
            <mc:AlternateContent xmlns:mc="http://schemas.openxmlformats.org/markup-compatibility/2006">
              <mc:Choice xmlns:v="urn:schemas-microsoft-com:vml" Requires="v">
                <p:oleObj name="Equation" r:id="rId16" imgW="393529" imgH="368140" progId="">
                  <p:embed/>
                </p:oleObj>
              </mc:Choice>
              <mc:Fallback>
                <p:oleObj name="Equation" r:id="rId16" imgW="393529" imgH="368140"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3306" y="2643182"/>
                        <a:ext cx="899026" cy="846142"/>
                      </a:xfrm>
                      <a:prstGeom prst="rect">
                        <a:avLst/>
                      </a:prstGeom>
                      <a:solidFill>
                        <a:schemeClr val="bg2"/>
                      </a:solidFill>
                    </p:spPr>
                  </p:pic>
                </p:oleObj>
              </mc:Fallback>
            </mc:AlternateContent>
          </a:graphicData>
        </a:graphic>
      </p:graphicFrame>
      <p:pic>
        <p:nvPicPr>
          <p:cNvPr id="15" name="Picture 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84060" y="2208848"/>
            <a:ext cx="3640468" cy="457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Правоъгълник 23"/>
          <p:cNvSpPr/>
          <p:nvPr/>
        </p:nvSpPr>
        <p:spPr>
          <a:xfrm>
            <a:off x="107504" y="3867803"/>
            <a:ext cx="5214974" cy="2031325"/>
          </a:xfrm>
          <a:prstGeom prst="rect">
            <a:avLst/>
          </a:prstGeom>
        </p:spPr>
        <p:txBody>
          <a:bodyPr wrap="square">
            <a:spAutoFit/>
          </a:bodyPr>
          <a:lstStyle/>
          <a:p>
            <a:r>
              <a:rPr lang="ru-RU" dirty="0">
                <a:latin typeface="Arial" pitchFamily="34" charset="0"/>
              </a:rPr>
              <a:t>В </a:t>
            </a:r>
            <a:r>
              <a:rPr lang="ru-RU" dirty="0" err="1">
                <a:latin typeface="Arial" pitchFamily="34" charset="0"/>
              </a:rPr>
              <a:t>техниката</a:t>
            </a:r>
            <a:r>
              <a:rPr lang="ru-RU" dirty="0">
                <a:latin typeface="Arial" pitchFamily="34" charset="0"/>
              </a:rPr>
              <a:t> </a:t>
            </a:r>
            <a:r>
              <a:rPr lang="ru-RU" dirty="0" err="1">
                <a:latin typeface="Arial" pitchFamily="34" charset="0"/>
              </a:rPr>
              <a:t>скоростта</a:t>
            </a:r>
            <a:r>
              <a:rPr lang="ru-RU" dirty="0">
                <a:latin typeface="Arial" pitchFamily="34" charset="0"/>
              </a:rPr>
              <a:t> на равномерна ротация (или </a:t>
            </a:r>
            <a:r>
              <a:rPr lang="ru-RU" dirty="0" err="1">
                <a:latin typeface="Arial" pitchFamily="34" charset="0"/>
              </a:rPr>
              <a:t>средната</a:t>
            </a:r>
            <a:r>
              <a:rPr lang="ru-RU" dirty="0">
                <a:latin typeface="Arial" pitchFamily="34" charset="0"/>
              </a:rPr>
              <a:t> </a:t>
            </a:r>
            <a:r>
              <a:rPr lang="ru-RU" dirty="0" err="1">
                <a:latin typeface="Arial" pitchFamily="34" charset="0"/>
              </a:rPr>
              <a:t>скорост</a:t>
            </a:r>
            <a:r>
              <a:rPr lang="ru-RU" dirty="0">
                <a:latin typeface="Arial" pitchFamily="34" charset="0"/>
              </a:rPr>
              <a:t> на </a:t>
            </a:r>
            <a:r>
              <a:rPr lang="ru-RU" dirty="0" err="1">
                <a:latin typeface="Arial" pitchFamily="34" charset="0"/>
              </a:rPr>
              <a:t>неравномерната</a:t>
            </a:r>
            <a:r>
              <a:rPr lang="ru-RU" dirty="0">
                <a:latin typeface="Arial" pitchFamily="34" charset="0"/>
              </a:rPr>
              <a:t>, но </a:t>
            </a:r>
            <a:r>
              <a:rPr lang="ru-RU" dirty="0" err="1">
                <a:latin typeface="Arial" pitchFamily="34" charset="0"/>
              </a:rPr>
              <a:t>еднопосочна</a:t>
            </a:r>
            <a:r>
              <a:rPr lang="ru-RU" dirty="0">
                <a:latin typeface="Arial" pitchFamily="34" charset="0"/>
              </a:rPr>
              <a:t> ротация) </a:t>
            </a:r>
            <a:r>
              <a:rPr lang="ru-RU" dirty="0" err="1">
                <a:latin typeface="Arial" pitchFamily="34" charset="0"/>
              </a:rPr>
              <a:t>често</a:t>
            </a:r>
            <a:r>
              <a:rPr lang="ru-RU" dirty="0">
                <a:latin typeface="Arial" pitchFamily="34" charset="0"/>
              </a:rPr>
              <a:t> се </a:t>
            </a:r>
            <a:r>
              <a:rPr lang="ru-RU" dirty="0" err="1">
                <a:latin typeface="Arial" pitchFamily="34" charset="0"/>
              </a:rPr>
              <a:t>задава</a:t>
            </a:r>
            <a:r>
              <a:rPr lang="ru-RU" dirty="0">
                <a:latin typeface="Arial" pitchFamily="34" charset="0"/>
              </a:rPr>
              <a:t> чрез </a:t>
            </a:r>
            <a:r>
              <a:rPr lang="ru-RU" dirty="0" err="1">
                <a:latin typeface="Arial" pitchFamily="34" charset="0"/>
              </a:rPr>
              <a:t>ъгловата</a:t>
            </a:r>
            <a:r>
              <a:rPr lang="ru-RU" dirty="0">
                <a:latin typeface="Arial" pitchFamily="34" charset="0"/>
              </a:rPr>
              <a:t> </a:t>
            </a:r>
            <a:r>
              <a:rPr lang="ru-RU" dirty="0" err="1">
                <a:latin typeface="Arial" pitchFamily="34" charset="0"/>
              </a:rPr>
              <a:t>честота</a:t>
            </a:r>
            <a:r>
              <a:rPr lang="ru-RU" dirty="0">
                <a:latin typeface="Arial" pitchFamily="34" charset="0"/>
              </a:rPr>
              <a:t> на </a:t>
            </a:r>
            <a:r>
              <a:rPr lang="ru-RU" dirty="0" err="1">
                <a:latin typeface="Arial" pitchFamily="34" charset="0"/>
              </a:rPr>
              <a:t>въртене</a:t>
            </a:r>
            <a:r>
              <a:rPr lang="ru-RU" dirty="0">
                <a:latin typeface="Arial" pitchFamily="34" charset="0"/>
              </a:rPr>
              <a:t>, </a:t>
            </a:r>
            <a:r>
              <a:rPr lang="ru-RU" dirty="0" err="1">
                <a:latin typeface="Arial" pitchFamily="34" charset="0"/>
              </a:rPr>
              <a:t>измервана</a:t>
            </a:r>
            <a:r>
              <a:rPr lang="ru-RU" dirty="0">
                <a:latin typeface="Arial" pitchFamily="34" charset="0"/>
              </a:rPr>
              <a:t> в обороти     за минута [</a:t>
            </a:r>
            <a:r>
              <a:rPr lang="en-US" dirty="0">
                <a:latin typeface="Arial" pitchFamily="34" charset="0"/>
              </a:rPr>
              <a:t>min </a:t>
            </a:r>
            <a:r>
              <a:rPr lang="en-US" baseline="30000" dirty="0">
                <a:latin typeface="Arial" pitchFamily="34" charset="0"/>
              </a:rPr>
              <a:t>-1</a:t>
            </a:r>
            <a:r>
              <a:rPr lang="ru-RU" baseline="30000" dirty="0">
                <a:latin typeface="Arial" pitchFamily="34" charset="0"/>
              </a:rPr>
              <a:t>  </a:t>
            </a:r>
            <a:r>
              <a:rPr lang="ru-RU" dirty="0">
                <a:latin typeface="Arial" pitchFamily="34" charset="0"/>
              </a:rPr>
              <a:t>] на </a:t>
            </a:r>
            <a:r>
              <a:rPr lang="ru-RU" dirty="0" err="1">
                <a:latin typeface="Arial" pitchFamily="34" charset="0"/>
              </a:rPr>
              <a:t>тялото</a:t>
            </a:r>
            <a:r>
              <a:rPr lang="ru-RU" dirty="0">
                <a:latin typeface="Arial" pitchFamily="34" charset="0"/>
              </a:rPr>
              <a:t>. </a:t>
            </a:r>
            <a:r>
              <a:rPr lang="ru-RU" dirty="0" err="1">
                <a:latin typeface="Arial" pitchFamily="34" charset="0"/>
              </a:rPr>
              <a:t>Преходът</a:t>
            </a:r>
            <a:r>
              <a:rPr lang="ru-RU" dirty="0">
                <a:latin typeface="Arial" pitchFamily="34" charset="0"/>
              </a:rPr>
              <a:t> от   </a:t>
            </a:r>
            <a:r>
              <a:rPr lang="ru-RU" dirty="0" err="1">
                <a:latin typeface="Arial" pitchFamily="34" charset="0"/>
              </a:rPr>
              <a:t>към</a:t>
            </a:r>
            <a:r>
              <a:rPr lang="ru-RU" dirty="0">
                <a:latin typeface="Arial" pitchFamily="34" charset="0"/>
              </a:rPr>
              <a:t>   се </a:t>
            </a:r>
            <a:r>
              <a:rPr lang="ru-RU" dirty="0" err="1">
                <a:latin typeface="Arial" pitchFamily="34" charset="0"/>
              </a:rPr>
              <a:t>извършва</a:t>
            </a:r>
            <a:r>
              <a:rPr lang="ru-RU" dirty="0">
                <a:latin typeface="Arial" pitchFamily="34" charset="0"/>
              </a:rPr>
              <a:t> с </a:t>
            </a:r>
            <a:r>
              <a:rPr lang="ru-RU" dirty="0" err="1">
                <a:latin typeface="Arial" pitchFamily="34" charset="0"/>
              </a:rPr>
              <a:t>помощта</a:t>
            </a:r>
            <a:r>
              <a:rPr lang="ru-RU" dirty="0">
                <a:latin typeface="Arial" pitchFamily="34" charset="0"/>
              </a:rPr>
              <a:t> на </a:t>
            </a:r>
            <a:r>
              <a:rPr lang="ru-RU" dirty="0" err="1">
                <a:latin typeface="Arial" pitchFamily="34" charset="0"/>
              </a:rPr>
              <a:t>израза</a:t>
            </a:r>
            <a:endParaRPr lang="bg-BG" dirty="0">
              <a:latin typeface="Arial" pitchFamily="34" charset="0"/>
            </a:endParaRPr>
          </a:p>
        </p:txBody>
      </p:sp>
      <p:graphicFrame>
        <p:nvGraphicFramePr>
          <p:cNvPr id="24586" name="Object 10"/>
          <p:cNvGraphicFramePr>
            <a:graphicFrameLocks noChangeAspect="1"/>
          </p:cNvGraphicFramePr>
          <p:nvPr>
            <p:extLst>
              <p:ext uri="{D42A27DB-BD31-4B8C-83A1-F6EECF244321}">
                <p14:modId xmlns:p14="http://schemas.microsoft.com/office/powerpoint/2010/main" val="226865859"/>
              </p:ext>
            </p:extLst>
          </p:nvPr>
        </p:nvGraphicFramePr>
        <p:xfrm>
          <a:off x="1331640" y="5899128"/>
          <a:ext cx="1143008" cy="819515"/>
        </p:xfrm>
        <a:graphic>
          <a:graphicData uri="http://schemas.openxmlformats.org/presentationml/2006/ole">
            <mc:AlternateContent xmlns:mc="http://schemas.openxmlformats.org/markup-compatibility/2006">
              <mc:Choice xmlns:v="urn:schemas-microsoft-com:vml" Requires="v">
                <p:oleObj name="Equation" r:id="rId19" imgW="520700" imgH="368300" progId="">
                  <p:embed/>
                </p:oleObj>
              </mc:Choice>
              <mc:Fallback>
                <p:oleObj name="Equation" r:id="rId19" imgW="520700" imgH="368300" progId="">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1640" y="5899128"/>
                        <a:ext cx="1143008" cy="819515"/>
                      </a:xfrm>
                      <a:prstGeom prst="rect">
                        <a:avLst/>
                      </a:prstGeom>
                      <a:solidFill>
                        <a:schemeClr val="bg2"/>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lstStyle/>
          <a:p>
            <a:r>
              <a:rPr lang="bg-BG" sz="2200" dirty="0">
                <a:solidFill>
                  <a:srgbClr val="C00000"/>
                </a:solidFill>
                <a:effectLst/>
                <a:latin typeface="Arial" pitchFamily="34" charset="0"/>
                <a:cs typeface="Arial" pitchFamily="34" charset="0"/>
              </a:rPr>
              <a:t>Въртеливо движение (ротация) на твърдо</a:t>
            </a:r>
            <a:r>
              <a:rPr lang="en-US" sz="2200" dirty="0">
                <a:solidFill>
                  <a:srgbClr val="C00000"/>
                </a:solidFill>
                <a:effectLst/>
                <a:latin typeface="Arial" pitchFamily="34" charset="0"/>
                <a:cs typeface="Arial" pitchFamily="34" charset="0"/>
              </a:rPr>
              <a:t> </a:t>
            </a:r>
            <a:r>
              <a:rPr lang="bg-BG" sz="2200" dirty="0">
                <a:solidFill>
                  <a:srgbClr val="C00000"/>
                </a:solidFill>
                <a:effectLst/>
                <a:latin typeface="Arial" pitchFamily="34" charset="0"/>
                <a:cs typeface="Arial" pitchFamily="34" charset="0"/>
              </a:rPr>
              <a:t>тяло</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23</a:t>
            </a:fld>
            <a:endParaRPr lang="bg-BG"/>
          </a:p>
        </p:txBody>
      </p:sp>
      <p:pic>
        <p:nvPicPr>
          <p:cNvPr id="5"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2" y="857232"/>
            <a:ext cx="2370748" cy="4472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srcRect/>
          <a:stretch>
            <a:fillRect/>
          </a:stretch>
        </p:blipFill>
        <p:spPr bwMode="auto">
          <a:xfrm>
            <a:off x="4999191" y="750056"/>
            <a:ext cx="3817191" cy="3714814"/>
          </a:xfrm>
          <a:prstGeom prst="rect">
            <a:avLst/>
          </a:prstGeom>
          <a:noFill/>
          <a:ln w="9525">
            <a:noFill/>
            <a:miter lim="800000"/>
            <a:headEnd/>
            <a:tailEnd/>
          </a:ln>
          <a:effectLst/>
        </p:spPr>
      </p:pic>
      <p:graphicFrame>
        <p:nvGraphicFramePr>
          <p:cNvPr id="25604" name="Object 4"/>
          <p:cNvGraphicFramePr>
            <a:graphicFrameLocks noChangeAspect="1"/>
          </p:cNvGraphicFramePr>
          <p:nvPr/>
        </p:nvGraphicFramePr>
        <p:xfrm>
          <a:off x="3143240" y="2357430"/>
          <a:ext cx="1000132" cy="395401"/>
        </p:xfrm>
        <a:graphic>
          <a:graphicData uri="http://schemas.openxmlformats.org/presentationml/2006/ole">
            <mc:AlternateContent xmlns:mc="http://schemas.openxmlformats.org/markup-compatibility/2006">
              <mc:Choice xmlns:v="urn:schemas-microsoft-com:vml" Requires="v">
                <p:oleObj name="Equation" r:id="rId4" imgW="406048" imgH="164957" progId="">
                  <p:embed/>
                </p:oleObj>
              </mc:Choice>
              <mc:Fallback>
                <p:oleObj name="Equation" r:id="rId4" imgW="406048" imgH="164957"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2357430"/>
                        <a:ext cx="1000132" cy="395401"/>
                      </a:xfrm>
                      <a:prstGeom prst="rect">
                        <a:avLst/>
                      </a:prstGeom>
                      <a:solidFill>
                        <a:schemeClr val="bg2"/>
                      </a:solidFill>
                    </p:spPr>
                  </p:pic>
                </p:oleObj>
              </mc:Fallback>
            </mc:AlternateContent>
          </a:graphicData>
        </a:graphic>
      </p:graphicFrame>
      <p:graphicFrame>
        <p:nvGraphicFramePr>
          <p:cNvPr id="25605" name="Object 5"/>
          <p:cNvGraphicFramePr>
            <a:graphicFrameLocks noChangeAspect="1"/>
          </p:cNvGraphicFramePr>
          <p:nvPr/>
        </p:nvGraphicFramePr>
        <p:xfrm>
          <a:off x="2714612" y="3071810"/>
          <a:ext cx="1958972" cy="765575"/>
        </p:xfrm>
        <a:graphic>
          <a:graphicData uri="http://schemas.openxmlformats.org/presentationml/2006/ole">
            <mc:AlternateContent xmlns:mc="http://schemas.openxmlformats.org/markup-compatibility/2006">
              <mc:Choice xmlns:v="urn:schemas-microsoft-com:vml" Requires="v">
                <p:oleObj name="Equation" r:id="rId6" imgW="952087" imgH="368140" progId="">
                  <p:embed/>
                </p:oleObj>
              </mc:Choice>
              <mc:Fallback>
                <p:oleObj name="Equation" r:id="rId6" imgW="952087" imgH="368140"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612" y="3071810"/>
                        <a:ext cx="1958972" cy="765575"/>
                      </a:xfrm>
                      <a:prstGeom prst="rect">
                        <a:avLst/>
                      </a:prstGeom>
                      <a:solidFill>
                        <a:schemeClr val="bg2"/>
                      </a:solidFill>
                    </p:spPr>
                  </p:pic>
                </p:oleObj>
              </mc:Fallback>
            </mc:AlternateContent>
          </a:graphicData>
        </a:graphic>
      </p:graphicFrame>
      <p:graphicFrame>
        <p:nvGraphicFramePr>
          <p:cNvPr id="25606" name="Object 6"/>
          <p:cNvGraphicFramePr>
            <a:graphicFrameLocks noChangeAspect="1"/>
          </p:cNvGraphicFramePr>
          <p:nvPr/>
        </p:nvGraphicFramePr>
        <p:xfrm>
          <a:off x="2214546" y="4357694"/>
          <a:ext cx="3571900" cy="761408"/>
        </p:xfrm>
        <a:graphic>
          <a:graphicData uri="http://schemas.openxmlformats.org/presentationml/2006/ole">
            <mc:AlternateContent xmlns:mc="http://schemas.openxmlformats.org/markup-compatibility/2006">
              <mc:Choice xmlns:v="urn:schemas-microsoft-com:vml" Requires="v">
                <p:oleObj name="Equation" r:id="rId8" imgW="1739900" imgH="368300" progId="">
                  <p:embed/>
                </p:oleObj>
              </mc:Choice>
              <mc:Fallback>
                <p:oleObj name="Equation" r:id="rId8" imgW="1739900" imgH="368300"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4546" y="4357694"/>
                        <a:ext cx="3571900" cy="761408"/>
                      </a:xfrm>
                      <a:prstGeom prst="rect">
                        <a:avLst/>
                      </a:prstGeom>
                      <a:solidFill>
                        <a:schemeClr val="bg2"/>
                      </a:solidFill>
                    </p:spPr>
                  </p:pic>
                </p:oleObj>
              </mc:Fallback>
            </mc:AlternateContent>
          </a:graphicData>
        </a:graphic>
      </p:graphicFrame>
      <p:graphicFrame>
        <p:nvGraphicFramePr>
          <p:cNvPr id="25607" name="Object 7"/>
          <p:cNvGraphicFramePr>
            <a:graphicFrameLocks noChangeAspect="1"/>
          </p:cNvGraphicFramePr>
          <p:nvPr/>
        </p:nvGraphicFramePr>
        <p:xfrm>
          <a:off x="2214546" y="5429264"/>
          <a:ext cx="2924176" cy="830971"/>
        </p:xfrm>
        <a:graphic>
          <a:graphicData uri="http://schemas.openxmlformats.org/presentationml/2006/ole">
            <mc:AlternateContent xmlns:mc="http://schemas.openxmlformats.org/markup-compatibility/2006">
              <mc:Choice xmlns:v="urn:schemas-microsoft-com:vml" Requires="v">
                <p:oleObj name="Equation" r:id="rId10" imgW="1371600" imgH="393700" progId="">
                  <p:embed/>
                </p:oleObj>
              </mc:Choice>
              <mc:Fallback>
                <p:oleObj name="Equation" r:id="rId10" imgW="1371600" imgH="393700" progId="">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4546" y="5429264"/>
                        <a:ext cx="2924176" cy="830971"/>
                      </a:xfrm>
                      <a:prstGeom prst="rect">
                        <a:avLst/>
                      </a:prstGeom>
                      <a:solidFill>
                        <a:schemeClr val="bg2"/>
                      </a:solidFill>
                    </p:spPr>
                  </p:pic>
                </p:oleObj>
              </mc:Fallback>
            </mc:AlternateContent>
          </a:graphicData>
        </a:graphic>
      </p:graphicFrame>
      <p:graphicFrame>
        <p:nvGraphicFramePr>
          <p:cNvPr id="25608" name="Object 8"/>
          <p:cNvGraphicFramePr>
            <a:graphicFrameLocks noChangeAspect="1"/>
          </p:cNvGraphicFramePr>
          <p:nvPr/>
        </p:nvGraphicFramePr>
        <p:xfrm>
          <a:off x="6715140" y="4500570"/>
          <a:ext cx="1844700" cy="563351"/>
        </p:xfrm>
        <a:graphic>
          <a:graphicData uri="http://schemas.openxmlformats.org/presentationml/2006/ole">
            <mc:AlternateContent xmlns:mc="http://schemas.openxmlformats.org/markup-compatibility/2006">
              <mc:Choice xmlns:v="urn:schemas-microsoft-com:vml" Requires="v">
                <p:oleObj name="Equation" r:id="rId12" imgW="875920" imgH="266584" progId="">
                  <p:embed/>
                </p:oleObj>
              </mc:Choice>
              <mc:Fallback>
                <p:oleObj name="Equation" r:id="rId12" imgW="875920" imgH="266584" progId="">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15140" y="4500570"/>
                        <a:ext cx="1844700" cy="563351"/>
                      </a:xfrm>
                      <a:prstGeom prst="rect">
                        <a:avLst/>
                      </a:prstGeom>
                      <a:solidFill>
                        <a:schemeClr val="bg2"/>
                      </a:solidFill>
                    </p:spPr>
                  </p:pic>
                </p:oleObj>
              </mc:Fallback>
            </mc:AlternateContent>
          </a:graphicData>
        </a:graphic>
      </p:graphicFrame>
      <p:graphicFrame>
        <p:nvGraphicFramePr>
          <p:cNvPr id="25609" name="Object 9"/>
          <p:cNvGraphicFramePr>
            <a:graphicFrameLocks noChangeAspect="1"/>
          </p:cNvGraphicFramePr>
          <p:nvPr/>
        </p:nvGraphicFramePr>
        <p:xfrm>
          <a:off x="6715140" y="5429264"/>
          <a:ext cx="1638324" cy="746578"/>
        </p:xfrm>
        <a:graphic>
          <a:graphicData uri="http://schemas.openxmlformats.org/presentationml/2006/ole">
            <mc:AlternateContent xmlns:mc="http://schemas.openxmlformats.org/markup-compatibility/2006">
              <mc:Choice xmlns:v="urn:schemas-microsoft-com:vml" Requires="v">
                <p:oleObj name="Equation" r:id="rId14" imgW="825500" imgH="381000" progId="">
                  <p:embed/>
                </p:oleObj>
              </mc:Choice>
              <mc:Fallback>
                <p:oleObj name="Equation" r:id="rId14" imgW="825500" imgH="381000" progId="">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15140" y="5429264"/>
                        <a:ext cx="1638324" cy="746578"/>
                      </a:xfrm>
                      <a:prstGeom prst="rect">
                        <a:avLst/>
                      </a:prstGeom>
                      <a:solidFill>
                        <a:schemeClr val="bg2"/>
                      </a:solid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txBody>
          <a:bodyPr/>
          <a:lstStyle/>
          <a:p>
            <a:r>
              <a:rPr lang="bg-BG" sz="2200" dirty="0">
                <a:solidFill>
                  <a:srgbClr val="C00000"/>
                </a:solidFill>
                <a:effectLst/>
                <a:latin typeface="Arial" pitchFamily="34" charset="0"/>
                <a:cs typeface="Arial" pitchFamily="34" charset="0"/>
              </a:rPr>
              <a:t>Въртеливо движение (ротация) на твърдо</a:t>
            </a:r>
            <a:r>
              <a:rPr lang="en-US" sz="2200" dirty="0">
                <a:solidFill>
                  <a:srgbClr val="C00000"/>
                </a:solidFill>
                <a:effectLst/>
                <a:latin typeface="Arial" pitchFamily="34" charset="0"/>
                <a:cs typeface="Arial" pitchFamily="34" charset="0"/>
              </a:rPr>
              <a:t> </a:t>
            </a:r>
            <a:r>
              <a:rPr lang="bg-BG" sz="2200" dirty="0">
                <a:solidFill>
                  <a:srgbClr val="C00000"/>
                </a:solidFill>
                <a:effectLst/>
                <a:latin typeface="Arial" pitchFamily="34" charset="0"/>
                <a:cs typeface="Arial" pitchFamily="34" charset="0"/>
              </a:rPr>
              <a:t>тяло</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24</a:t>
            </a:fld>
            <a:endParaRPr lang="bg-BG"/>
          </a:p>
        </p:txBody>
      </p:sp>
      <p:sp>
        <p:nvSpPr>
          <p:cNvPr id="5" name="Правоъгълник 7"/>
          <p:cNvSpPr/>
          <p:nvPr/>
        </p:nvSpPr>
        <p:spPr>
          <a:xfrm>
            <a:off x="395536" y="1056382"/>
            <a:ext cx="1550424" cy="369332"/>
          </a:xfrm>
          <a:prstGeom prst="rect">
            <a:avLst/>
          </a:prstGeom>
        </p:spPr>
        <p:txBody>
          <a:bodyPr wrap="none">
            <a:spAutoFit/>
          </a:bodyPr>
          <a:lstStyle/>
          <a:p>
            <a:r>
              <a:rPr lang="en-US" dirty="0"/>
              <a:t>O</a:t>
            </a:r>
            <a:r>
              <a:rPr lang="bg-BG" dirty="0" err="1"/>
              <a:t>бщ</a:t>
            </a:r>
            <a:r>
              <a:rPr lang="bg-BG" dirty="0"/>
              <a:t> случай</a:t>
            </a:r>
            <a:r>
              <a:rPr lang="en-US" dirty="0"/>
              <a:t>:</a:t>
            </a:r>
            <a:endParaRPr lang="bg-BG" dirty="0"/>
          </a:p>
        </p:txBody>
      </p:sp>
      <p:graphicFrame>
        <p:nvGraphicFramePr>
          <p:cNvPr id="26626" name="Object 2"/>
          <p:cNvGraphicFramePr>
            <a:graphicFrameLocks noChangeAspect="1"/>
          </p:cNvGraphicFramePr>
          <p:nvPr/>
        </p:nvGraphicFramePr>
        <p:xfrm>
          <a:off x="571472" y="1643050"/>
          <a:ext cx="1071570" cy="417912"/>
        </p:xfrm>
        <a:graphic>
          <a:graphicData uri="http://schemas.openxmlformats.org/presentationml/2006/ole">
            <mc:AlternateContent xmlns:mc="http://schemas.openxmlformats.org/markup-compatibility/2006">
              <mc:Choice xmlns:v="urn:schemas-microsoft-com:vml" Requires="v">
                <p:oleObj name="Equation" r:id="rId2" imgW="482391" imgH="190417" progId="">
                  <p:embed/>
                </p:oleObj>
              </mc:Choice>
              <mc:Fallback>
                <p:oleObj name="Equation" r:id="rId2" imgW="482391" imgH="190417"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1643050"/>
                        <a:ext cx="1071570" cy="417912"/>
                      </a:xfrm>
                      <a:prstGeom prst="rect">
                        <a:avLst/>
                      </a:prstGeom>
                      <a:solidFill>
                        <a:schemeClr val="bg2"/>
                      </a:solidFill>
                    </p:spPr>
                  </p:pic>
                </p:oleObj>
              </mc:Fallback>
            </mc:AlternateContent>
          </a:graphicData>
        </a:graphic>
      </p:graphicFrame>
      <p:graphicFrame>
        <p:nvGraphicFramePr>
          <p:cNvPr id="26627" name="Object 3"/>
          <p:cNvGraphicFramePr>
            <a:graphicFrameLocks noChangeAspect="1"/>
          </p:cNvGraphicFramePr>
          <p:nvPr/>
        </p:nvGraphicFramePr>
        <p:xfrm>
          <a:off x="1928794" y="1285860"/>
          <a:ext cx="2382834" cy="1072275"/>
        </p:xfrm>
        <a:graphic>
          <a:graphicData uri="http://schemas.openxmlformats.org/presentationml/2006/ole">
            <mc:AlternateContent xmlns:mc="http://schemas.openxmlformats.org/markup-compatibility/2006">
              <mc:Choice xmlns:v="urn:schemas-microsoft-com:vml" Requires="v">
                <p:oleObj name="Equation" r:id="rId4" imgW="1028520" imgH="469800" progId="">
                  <p:embed/>
                </p:oleObj>
              </mc:Choice>
              <mc:Fallback>
                <p:oleObj name="Equation" r:id="rId4" imgW="1028520" imgH="4698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8794" y="1285860"/>
                        <a:ext cx="2382834" cy="1072275"/>
                      </a:xfrm>
                      <a:prstGeom prst="rect">
                        <a:avLst/>
                      </a:prstGeom>
                      <a:solidFill>
                        <a:schemeClr val="bg2"/>
                      </a:solidFill>
                    </p:spPr>
                  </p:pic>
                </p:oleObj>
              </mc:Fallback>
            </mc:AlternateContent>
          </a:graphicData>
        </a:graphic>
      </p:graphicFrame>
      <p:sp>
        <p:nvSpPr>
          <p:cNvPr id="9" name="Правоъгълник 14"/>
          <p:cNvSpPr/>
          <p:nvPr/>
        </p:nvSpPr>
        <p:spPr>
          <a:xfrm>
            <a:off x="357158" y="2500306"/>
            <a:ext cx="3113353" cy="369332"/>
          </a:xfrm>
          <a:prstGeom prst="rect">
            <a:avLst/>
          </a:prstGeom>
        </p:spPr>
        <p:txBody>
          <a:bodyPr wrap="none">
            <a:spAutoFit/>
          </a:bodyPr>
          <a:lstStyle/>
          <a:p>
            <a:r>
              <a:rPr lang="bg-BG" dirty="0" err="1"/>
              <a:t>Равнопроменлива</a:t>
            </a:r>
            <a:r>
              <a:rPr lang="bg-BG" dirty="0"/>
              <a:t> ротация</a:t>
            </a:r>
            <a:r>
              <a:rPr lang="en-US" dirty="0"/>
              <a:t>:</a:t>
            </a:r>
            <a:endParaRPr lang="bg-BG" dirty="0"/>
          </a:p>
        </p:txBody>
      </p:sp>
      <p:graphicFrame>
        <p:nvGraphicFramePr>
          <p:cNvPr id="26629" name="Object 5"/>
          <p:cNvGraphicFramePr>
            <a:graphicFrameLocks noChangeAspect="1"/>
          </p:cNvGraphicFramePr>
          <p:nvPr/>
        </p:nvGraphicFramePr>
        <p:xfrm>
          <a:off x="357158" y="3090786"/>
          <a:ext cx="1428760" cy="379514"/>
        </p:xfrm>
        <a:graphic>
          <a:graphicData uri="http://schemas.openxmlformats.org/presentationml/2006/ole">
            <mc:AlternateContent xmlns:mc="http://schemas.openxmlformats.org/markup-compatibility/2006">
              <mc:Choice xmlns:v="urn:schemas-microsoft-com:vml" Requires="v">
                <p:oleObj name="Equation" r:id="rId6" imgW="558558" imgH="152334" progId="">
                  <p:embed/>
                </p:oleObj>
              </mc:Choice>
              <mc:Fallback>
                <p:oleObj name="Equation" r:id="rId6" imgW="558558" imgH="152334"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58" y="3090786"/>
                        <a:ext cx="1428760" cy="379514"/>
                      </a:xfrm>
                      <a:prstGeom prst="rect">
                        <a:avLst/>
                      </a:prstGeom>
                      <a:solidFill>
                        <a:schemeClr val="bg2"/>
                      </a:solidFill>
                    </p:spPr>
                  </p:pic>
                </p:oleObj>
              </mc:Fallback>
            </mc:AlternateContent>
          </a:graphicData>
        </a:graphic>
      </p:graphicFrame>
      <p:graphicFrame>
        <p:nvGraphicFramePr>
          <p:cNvPr id="26630" name="Object 6"/>
          <p:cNvGraphicFramePr>
            <a:graphicFrameLocks noChangeAspect="1"/>
          </p:cNvGraphicFramePr>
          <p:nvPr/>
        </p:nvGraphicFramePr>
        <p:xfrm>
          <a:off x="2143108" y="3026728"/>
          <a:ext cx="2428892" cy="468944"/>
        </p:xfrm>
        <a:graphic>
          <a:graphicData uri="http://schemas.openxmlformats.org/presentationml/2006/ole">
            <mc:AlternateContent xmlns:mc="http://schemas.openxmlformats.org/markup-compatibility/2006">
              <mc:Choice xmlns:v="urn:schemas-microsoft-com:vml" Requires="v">
                <p:oleObj name="Equation" r:id="rId8" imgW="1016000" imgH="203200" progId="">
                  <p:embed/>
                </p:oleObj>
              </mc:Choice>
              <mc:Fallback>
                <p:oleObj name="Equation" r:id="rId8" imgW="1016000" imgH="203200" progId="">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08" y="3026728"/>
                        <a:ext cx="2428892" cy="468944"/>
                      </a:xfrm>
                      <a:prstGeom prst="rect">
                        <a:avLst/>
                      </a:prstGeom>
                      <a:solidFill>
                        <a:schemeClr val="bg2"/>
                      </a:solidFill>
                    </p:spPr>
                  </p:pic>
                </p:oleObj>
              </mc:Fallback>
            </mc:AlternateContent>
          </a:graphicData>
        </a:graphic>
      </p:graphicFrame>
      <p:sp>
        <p:nvSpPr>
          <p:cNvPr id="13" name="Правоъгълник 21"/>
          <p:cNvSpPr/>
          <p:nvPr/>
        </p:nvSpPr>
        <p:spPr>
          <a:xfrm>
            <a:off x="285720" y="3857628"/>
            <a:ext cx="8572561" cy="646331"/>
          </a:xfrm>
          <a:prstGeom prst="rect">
            <a:avLst/>
          </a:prstGeom>
        </p:spPr>
        <p:txBody>
          <a:bodyPr wrap="square">
            <a:spAutoFit/>
          </a:bodyPr>
          <a:lstStyle/>
          <a:p>
            <a:r>
              <a:rPr lang="ru-RU" dirty="0" err="1"/>
              <a:t>Ако</a:t>
            </a:r>
            <a:r>
              <a:rPr lang="ru-RU" dirty="0"/>
              <a:t>     и    </a:t>
            </a:r>
            <a:r>
              <a:rPr lang="ru-RU" dirty="0" err="1"/>
              <a:t>имат</a:t>
            </a:r>
            <a:r>
              <a:rPr lang="ru-RU" dirty="0"/>
              <a:t> </a:t>
            </a:r>
            <a:r>
              <a:rPr lang="ru-RU" dirty="0" err="1"/>
              <a:t>еднакви</a:t>
            </a:r>
            <a:r>
              <a:rPr lang="ru-RU" dirty="0"/>
              <a:t> </a:t>
            </a:r>
            <a:r>
              <a:rPr lang="ru-RU" dirty="0" err="1"/>
              <a:t>знаци</a:t>
            </a:r>
            <a:r>
              <a:rPr lang="ru-RU" dirty="0"/>
              <a:t>, </a:t>
            </a:r>
            <a:r>
              <a:rPr lang="ru-RU" dirty="0" err="1"/>
              <a:t>ротационното</a:t>
            </a:r>
            <a:r>
              <a:rPr lang="ru-RU" dirty="0"/>
              <a:t> движение е </a:t>
            </a:r>
            <a:r>
              <a:rPr lang="ru-RU" dirty="0" err="1">
                <a:solidFill>
                  <a:srgbClr val="3333CC"/>
                </a:solidFill>
              </a:rPr>
              <a:t>равноускорително</a:t>
            </a:r>
            <a:r>
              <a:rPr lang="ru-RU" dirty="0"/>
              <a:t>, а в противен случай – </a:t>
            </a:r>
            <a:r>
              <a:rPr lang="ru-RU" dirty="0" err="1">
                <a:solidFill>
                  <a:srgbClr val="3333CC"/>
                </a:solidFill>
              </a:rPr>
              <a:t>равнозакъснително</a:t>
            </a:r>
            <a:r>
              <a:rPr lang="ru-RU" dirty="0"/>
              <a:t>.</a:t>
            </a:r>
            <a:endParaRPr lang="bg-BG" dirty="0"/>
          </a:p>
        </p:txBody>
      </p:sp>
      <p:sp>
        <p:nvSpPr>
          <p:cNvPr id="14" name="Правоъгълник 25"/>
          <p:cNvSpPr/>
          <p:nvPr/>
        </p:nvSpPr>
        <p:spPr>
          <a:xfrm>
            <a:off x="214282" y="4714884"/>
            <a:ext cx="2478564" cy="369332"/>
          </a:xfrm>
          <a:prstGeom prst="rect">
            <a:avLst/>
          </a:prstGeom>
        </p:spPr>
        <p:txBody>
          <a:bodyPr wrap="none">
            <a:spAutoFit/>
          </a:bodyPr>
          <a:lstStyle/>
          <a:p>
            <a:r>
              <a:rPr lang="bg-BG" dirty="0"/>
              <a:t>Равномерна ротация</a:t>
            </a:r>
            <a:r>
              <a:rPr lang="en-US" dirty="0"/>
              <a:t>:</a:t>
            </a:r>
            <a:endParaRPr lang="bg-BG" dirty="0"/>
          </a:p>
        </p:txBody>
      </p:sp>
      <p:graphicFrame>
        <p:nvGraphicFramePr>
          <p:cNvPr id="26632" name="Object 8"/>
          <p:cNvGraphicFramePr>
            <a:graphicFrameLocks noChangeAspect="1"/>
          </p:cNvGraphicFramePr>
          <p:nvPr/>
        </p:nvGraphicFramePr>
        <p:xfrm>
          <a:off x="500034" y="5383222"/>
          <a:ext cx="785818" cy="381003"/>
        </p:xfrm>
        <a:graphic>
          <a:graphicData uri="http://schemas.openxmlformats.org/presentationml/2006/ole">
            <mc:AlternateContent xmlns:mc="http://schemas.openxmlformats.org/markup-compatibility/2006">
              <mc:Choice xmlns:v="urn:schemas-microsoft-com:vml" Requires="v">
                <p:oleObj name="Equation" r:id="rId10" imgW="330057" imgH="165028" progId="">
                  <p:embed/>
                </p:oleObj>
              </mc:Choice>
              <mc:Fallback>
                <p:oleObj name="Equation" r:id="rId10" imgW="330057" imgH="165028" progId="">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034" y="5383222"/>
                        <a:ext cx="785818" cy="381003"/>
                      </a:xfrm>
                      <a:prstGeom prst="rect">
                        <a:avLst/>
                      </a:prstGeom>
                      <a:solidFill>
                        <a:schemeClr val="bg2"/>
                      </a:solidFill>
                    </p:spPr>
                  </p:pic>
                </p:oleObj>
              </mc:Fallback>
            </mc:AlternateContent>
          </a:graphicData>
        </a:graphic>
      </p:graphicFrame>
      <p:graphicFrame>
        <p:nvGraphicFramePr>
          <p:cNvPr id="26633" name="Object 9"/>
          <p:cNvGraphicFramePr>
            <a:graphicFrameLocks noChangeAspect="1"/>
          </p:cNvGraphicFramePr>
          <p:nvPr/>
        </p:nvGraphicFramePr>
        <p:xfrm>
          <a:off x="1643042" y="5339992"/>
          <a:ext cx="928694" cy="441696"/>
        </p:xfrm>
        <a:graphic>
          <a:graphicData uri="http://schemas.openxmlformats.org/presentationml/2006/ole">
            <mc:AlternateContent xmlns:mc="http://schemas.openxmlformats.org/markup-compatibility/2006">
              <mc:Choice xmlns:v="urn:schemas-microsoft-com:vml" Requires="v">
                <p:oleObj name="Equation" r:id="rId12" imgW="418918" imgH="203112" progId="">
                  <p:embed/>
                </p:oleObj>
              </mc:Choice>
              <mc:Fallback>
                <p:oleObj name="Equation" r:id="rId12" imgW="418918" imgH="203112" progId="">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43042" y="5339992"/>
                        <a:ext cx="928694" cy="441696"/>
                      </a:xfrm>
                      <a:prstGeom prst="rect">
                        <a:avLst/>
                      </a:prstGeom>
                      <a:solidFill>
                        <a:schemeClr val="bg2"/>
                      </a:solidFill>
                    </p:spPr>
                  </p:pic>
                </p:oleObj>
              </mc:Fallback>
            </mc:AlternateContent>
          </a:graphicData>
        </a:graphic>
      </p:graphicFrame>
      <p:graphicFrame>
        <p:nvGraphicFramePr>
          <p:cNvPr id="26634" name="Object 10"/>
          <p:cNvGraphicFramePr>
            <a:graphicFrameLocks noChangeAspect="1"/>
          </p:cNvGraphicFramePr>
          <p:nvPr/>
        </p:nvGraphicFramePr>
        <p:xfrm>
          <a:off x="3071802" y="5313288"/>
          <a:ext cx="2428892" cy="457323"/>
        </p:xfrm>
        <a:graphic>
          <a:graphicData uri="http://schemas.openxmlformats.org/presentationml/2006/ole">
            <mc:AlternateContent xmlns:mc="http://schemas.openxmlformats.org/markup-compatibility/2006">
              <mc:Choice xmlns:v="urn:schemas-microsoft-com:vml" Requires="v">
                <p:oleObj name="Equation" r:id="rId14" imgW="1054100" imgH="203200" progId="">
                  <p:embed/>
                </p:oleObj>
              </mc:Choice>
              <mc:Fallback>
                <p:oleObj name="Equation" r:id="rId14" imgW="1054100" imgH="203200" progId="">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1802" y="5313288"/>
                        <a:ext cx="2428892" cy="457323"/>
                      </a:xfrm>
                      <a:prstGeom prst="rect">
                        <a:avLst/>
                      </a:prstGeom>
                      <a:solidFill>
                        <a:schemeClr val="bg2"/>
                      </a:solidFill>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00066"/>
          </a:xfrm>
        </p:spPr>
        <p:txBody>
          <a:bodyPr/>
          <a:lstStyle/>
          <a:p>
            <a:r>
              <a:rPr lang="bg-BG" sz="2200" dirty="0">
                <a:solidFill>
                  <a:srgbClr val="C00000"/>
                </a:solidFill>
                <a:effectLst/>
                <a:latin typeface="Arial" pitchFamily="34" charset="0"/>
                <a:cs typeface="Arial" pitchFamily="34" charset="0"/>
              </a:rPr>
              <a:t>Въртеливо движение (ротация) на твърдо</a:t>
            </a:r>
            <a:r>
              <a:rPr lang="en-US" sz="2200" dirty="0">
                <a:solidFill>
                  <a:srgbClr val="C00000"/>
                </a:solidFill>
                <a:effectLst/>
                <a:latin typeface="Arial" pitchFamily="34" charset="0"/>
                <a:cs typeface="Arial" pitchFamily="34" charset="0"/>
              </a:rPr>
              <a:t> </a:t>
            </a:r>
            <a:r>
              <a:rPr lang="bg-BG" sz="2200" dirty="0">
                <a:solidFill>
                  <a:srgbClr val="C00000"/>
                </a:solidFill>
                <a:effectLst/>
                <a:latin typeface="Arial" pitchFamily="34" charset="0"/>
                <a:cs typeface="Arial" pitchFamily="34" charset="0"/>
              </a:rPr>
              <a:t>тяло</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25</a:t>
            </a:fld>
            <a:endParaRPr lang="bg-BG"/>
          </a:p>
        </p:txBody>
      </p:sp>
      <p:pic>
        <p:nvPicPr>
          <p:cNvPr id="5" name="Картина 1"/>
          <p:cNvPicPr>
            <a:picLocks noChangeAspect="1"/>
          </p:cNvPicPr>
          <p:nvPr/>
        </p:nvPicPr>
        <p:blipFill rotWithShape="1">
          <a:blip r:embed="rId2" cstate="print">
            <a:extLst>
              <a:ext uri="{28A0092B-C50C-407E-A947-70E740481C1C}">
                <a14:useLocalDpi xmlns:a14="http://schemas.microsoft.com/office/drawing/2010/main" val="0"/>
              </a:ext>
            </a:extLst>
          </a:blip>
          <a:srcRect t="22047"/>
          <a:stretch/>
        </p:blipFill>
        <p:spPr>
          <a:xfrm>
            <a:off x="428596" y="1142984"/>
            <a:ext cx="5383935" cy="3357586"/>
          </a:xfrm>
          <a:prstGeom prst="rect">
            <a:avLst/>
          </a:prstGeom>
        </p:spPr>
      </p:pic>
      <p:graphicFrame>
        <p:nvGraphicFramePr>
          <p:cNvPr id="27650" name="Object 2"/>
          <p:cNvGraphicFramePr>
            <a:graphicFrameLocks noChangeAspect="1"/>
          </p:cNvGraphicFramePr>
          <p:nvPr/>
        </p:nvGraphicFramePr>
        <p:xfrm>
          <a:off x="6429388" y="1571612"/>
          <a:ext cx="1981200" cy="2336800"/>
        </p:xfrm>
        <a:graphic>
          <a:graphicData uri="http://schemas.openxmlformats.org/presentationml/2006/ole">
            <mc:AlternateContent xmlns:mc="http://schemas.openxmlformats.org/markup-compatibility/2006">
              <mc:Choice xmlns:v="urn:schemas-microsoft-com:vml" Requires="v">
                <p:oleObj name="Equation" r:id="rId3" imgW="711000" imgH="850680" progId="">
                  <p:embed/>
                </p:oleObj>
              </mc:Choice>
              <mc:Fallback>
                <p:oleObj name="Equation" r:id="rId3" imgW="711000" imgH="8506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8" y="1571612"/>
                        <a:ext cx="1981200" cy="2336800"/>
                      </a:xfrm>
                      <a:prstGeom prst="rect">
                        <a:avLst/>
                      </a:prstGeom>
                      <a:solidFill>
                        <a:schemeClr val="bg2"/>
                      </a:solidFill>
                    </p:spPr>
                  </p:pic>
                </p:oleObj>
              </mc:Fallback>
            </mc:AlternateContent>
          </a:graphicData>
        </a:graphic>
      </p:graphicFrame>
      <p:graphicFrame>
        <p:nvGraphicFramePr>
          <p:cNvPr id="27651" name="Object 3"/>
          <p:cNvGraphicFramePr>
            <a:graphicFrameLocks noChangeAspect="1"/>
          </p:cNvGraphicFramePr>
          <p:nvPr/>
        </p:nvGraphicFramePr>
        <p:xfrm>
          <a:off x="4929190" y="5000636"/>
          <a:ext cx="3978304" cy="905723"/>
        </p:xfrm>
        <a:graphic>
          <a:graphicData uri="http://schemas.openxmlformats.org/presentationml/2006/ole">
            <mc:AlternateContent xmlns:mc="http://schemas.openxmlformats.org/markup-compatibility/2006">
              <mc:Choice xmlns:v="urn:schemas-microsoft-com:vml" Requires="v">
                <p:oleObj name="Equation" r:id="rId5" imgW="1790700" imgH="406400" progId="">
                  <p:embed/>
                </p:oleObj>
              </mc:Choice>
              <mc:Fallback>
                <p:oleObj name="Equation" r:id="rId5" imgW="1790700" imgH="4064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190" y="5000636"/>
                        <a:ext cx="3978304" cy="905723"/>
                      </a:xfrm>
                      <a:prstGeom prst="rect">
                        <a:avLst/>
                      </a:prstGeom>
                      <a:solidFill>
                        <a:schemeClr val="bg2"/>
                      </a:solidFill>
                    </p:spPr>
                  </p:pic>
                </p:oleObj>
              </mc:Fallback>
            </mc:AlternateContent>
          </a:graphicData>
        </a:graphic>
      </p:graphicFrame>
      <p:sp>
        <p:nvSpPr>
          <p:cNvPr id="8" name="Правоъгълник 9"/>
          <p:cNvSpPr/>
          <p:nvPr/>
        </p:nvSpPr>
        <p:spPr>
          <a:xfrm>
            <a:off x="357158" y="4929198"/>
            <a:ext cx="3929090" cy="1200329"/>
          </a:xfrm>
          <a:prstGeom prst="rect">
            <a:avLst/>
          </a:prstGeom>
        </p:spPr>
        <p:txBody>
          <a:bodyPr wrap="square">
            <a:spAutoFit/>
          </a:bodyPr>
          <a:lstStyle/>
          <a:p>
            <a:pPr>
              <a:buClr>
                <a:srgbClr val="3333CC"/>
              </a:buClr>
              <a:buSzPct val="90000"/>
              <a:buFont typeface="Wingdings" pitchFamily="2" charset="2"/>
              <a:buChar char="Ø"/>
            </a:pPr>
            <a:r>
              <a:rPr lang="en-US" dirty="0">
                <a:latin typeface="Arial" pitchFamily="34" charset="0"/>
              </a:rPr>
              <a:t> </a:t>
            </a:r>
            <a:r>
              <a:rPr lang="ru-RU" dirty="0" err="1">
                <a:latin typeface="Arial" pitchFamily="34" charset="0"/>
              </a:rPr>
              <a:t>Скоростите</a:t>
            </a:r>
            <a:r>
              <a:rPr lang="ru-RU" dirty="0">
                <a:latin typeface="Arial" pitchFamily="34" charset="0"/>
              </a:rPr>
              <a:t> на </a:t>
            </a:r>
            <a:r>
              <a:rPr lang="ru-RU" dirty="0" err="1">
                <a:latin typeface="Arial" pitchFamily="34" charset="0"/>
              </a:rPr>
              <a:t>точките</a:t>
            </a:r>
            <a:r>
              <a:rPr lang="ru-RU" dirty="0">
                <a:latin typeface="Arial" pitchFamily="34" charset="0"/>
              </a:rPr>
              <a:t> от </a:t>
            </a:r>
            <a:r>
              <a:rPr lang="ru-RU" dirty="0" err="1">
                <a:latin typeface="Arial" pitchFamily="34" charset="0"/>
              </a:rPr>
              <a:t>тялото</a:t>
            </a:r>
            <a:r>
              <a:rPr lang="ru-RU" dirty="0">
                <a:latin typeface="Arial" pitchFamily="34" charset="0"/>
              </a:rPr>
              <a:t> се </a:t>
            </a:r>
            <a:r>
              <a:rPr lang="ru-RU" dirty="0" err="1">
                <a:latin typeface="Arial" pitchFamily="34" charset="0"/>
              </a:rPr>
              <a:t>разпределят</a:t>
            </a:r>
            <a:r>
              <a:rPr lang="ru-RU" dirty="0">
                <a:latin typeface="Arial" pitchFamily="34" charset="0"/>
              </a:rPr>
              <a:t> линейно (</a:t>
            </a:r>
            <a:r>
              <a:rPr lang="ru-RU" dirty="0" err="1">
                <a:latin typeface="Arial" pitchFamily="34" charset="0"/>
              </a:rPr>
              <a:t>пропорционално</a:t>
            </a:r>
            <a:r>
              <a:rPr lang="ru-RU" dirty="0">
                <a:latin typeface="Arial" pitchFamily="34" charset="0"/>
              </a:rPr>
              <a:t>) на </a:t>
            </a:r>
            <a:r>
              <a:rPr lang="ru-RU" dirty="0" err="1">
                <a:latin typeface="Arial" pitchFamily="34" charset="0"/>
              </a:rPr>
              <a:t>разстоянието</a:t>
            </a:r>
            <a:r>
              <a:rPr lang="ru-RU" dirty="0">
                <a:latin typeface="Arial" pitchFamily="34" charset="0"/>
              </a:rPr>
              <a:t> им до точка </a:t>
            </a:r>
            <a:r>
              <a:rPr lang="ru-RU" i="1" dirty="0">
                <a:latin typeface="Arial" pitchFamily="34" charset="0"/>
              </a:rPr>
              <a:t>О.</a:t>
            </a:r>
            <a:endParaRPr lang="bg-BG" i="1" dirty="0">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lstStyle/>
          <a:p>
            <a:r>
              <a:rPr lang="bg-BG" sz="2200" dirty="0">
                <a:solidFill>
                  <a:srgbClr val="C00000"/>
                </a:solidFill>
                <a:latin typeface="Arial" pitchFamily="34" charset="0"/>
                <a:cs typeface="Arial" pitchFamily="34" charset="0"/>
              </a:rPr>
              <a:t>Общо равнинно </a:t>
            </a:r>
            <a:r>
              <a:rPr lang="bg-BG" sz="2200" dirty="0">
                <a:solidFill>
                  <a:srgbClr val="C00000"/>
                </a:solidFill>
                <a:effectLst/>
                <a:latin typeface="Arial" pitchFamily="34" charset="0"/>
                <a:cs typeface="Arial" pitchFamily="34" charset="0"/>
              </a:rPr>
              <a:t>движение</a:t>
            </a:r>
            <a:r>
              <a:rPr lang="bg-BG" sz="2200" dirty="0">
                <a:solidFill>
                  <a:srgbClr val="C00000"/>
                </a:solidFill>
                <a:latin typeface="Arial" pitchFamily="34" charset="0"/>
                <a:cs typeface="Arial" pitchFamily="34" charset="0"/>
              </a:rPr>
              <a:t> на твърдо тяло</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26</a:t>
            </a:fld>
            <a:endParaRPr lang="bg-BG"/>
          </a:p>
        </p:txBody>
      </p:sp>
      <p:sp>
        <p:nvSpPr>
          <p:cNvPr id="5" name="Правоъгълник 7"/>
          <p:cNvSpPr/>
          <p:nvPr/>
        </p:nvSpPr>
        <p:spPr>
          <a:xfrm>
            <a:off x="5229318" y="3356992"/>
            <a:ext cx="3557523" cy="2308324"/>
          </a:xfrm>
          <a:prstGeom prst="rect">
            <a:avLst/>
          </a:prstGeom>
        </p:spPr>
        <p:txBody>
          <a:bodyPr wrap="square">
            <a:spAutoFit/>
          </a:bodyPr>
          <a:lstStyle/>
          <a:p>
            <a:r>
              <a:rPr lang="ru-RU" dirty="0" err="1">
                <a:latin typeface="Arial" pitchFamily="34" charset="0"/>
              </a:rPr>
              <a:t>Равнинното</a:t>
            </a:r>
            <a:r>
              <a:rPr lang="ru-RU" dirty="0">
                <a:latin typeface="Arial" pitchFamily="34" charset="0"/>
              </a:rPr>
              <a:t> движение </a:t>
            </a:r>
            <a:r>
              <a:rPr lang="ru-RU" dirty="0" err="1">
                <a:latin typeface="Arial" pitchFamily="34" charset="0"/>
              </a:rPr>
              <a:t>има</a:t>
            </a:r>
            <a:r>
              <a:rPr lang="ru-RU" dirty="0">
                <a:latin typeface="Arial" pitchFamily="34" charset="0"/>
              </a:rPr>
              <a:t> </a:t>
            </a:r>
            <a:r>
              <a:rPr lang="ru-RU" dirty="0" err="1">
                <a:latin typeface="Arial" pitchFamily="34" charset="0"/>
              </a:rPr>
              <a:t>голямо</a:t>
            </a:r>
            <a:r>
              <a:rPr lang="ru-RU" dirty="0">
                <a:latin typeface="Arial" pitchFamily="34" charset="0"/>
              </a:rPr>
              <a:t> </a:t>
            </a:r>
            <a:r>
              <a:rPr lang="ru-RU" dirty="0" err="1">
                <a:latin typeface="Arial" pitchFamily="34" charset="0"/>
              </a:rPr>
              <a:t>практическо</a:t>
            </a:r>
            <a:r>
              <a:rPr lang="ru-RU" dirty="0">
                <a:latin typeface="Arial" pitchFamily="34" charset="0"/>
              </a:rPr>
              <a:t> значение, </a:t>
            </a:r>
            <a:r>
              <a:rPr lang="ru-RU" dirty="0" err="1">
                <a:latin typeface="Arial" pitchFamily="34" charset="0"/>
              </a:rPr>
              <a:t>тъй</a:t>
            </a:r>
            <a:r>
              <a:rPr lang="ru-RU" dirty="0">
                <a:latin typeface="Arial" pitchFamily="34" charset="0"/>
              </a:rPr>
              <a:t> </a:t>
            </a:r>
            <a:r>
              <a:rPr lang="ru-RU" dirty="0" err="1">
                <a:latin typeface="Arial" pitchFamily="34" charset="0"/>
              </a:rPr>
              <a:t>като</a:t>
            </a:r>
            <a:r>
              <a:rPr lang="ru-RU" dirty="0">
                <a:latin typeface="Arial" pitchFamily="34" charset="0"/>
              </a:rPr>
              <a:t> </a:t>
            </a:r>
            <a:r>
              <a:rPr lang="ru-RU" dirty="0" err="1">
                <a:latin typeface="Arial" pitchFamily="34" charset="0"/>
              </a:rPr>
              <a:t>значителна</a:t>
            </a:r>
            <a:r>
              <a:rPr lang="ru-RU" dirty="0">
                <a:latin typeface="Arial" pitchFamily="34" charset="0"/>
              </a:rPr>
              <a:t> част от </a:t>
            </a:r>
            <a:r>
              <a:rPr lang="ru-RU" dirty="0" err="1">
                <a:latin typeface="Arial" pitchFamily="34" charset="0"/>
              </a:rPr>
              <a:t>механизмите</a:t>
            </a:r>
            <a:r>
              <a:rPr lang="ru-RU" dirty="0">
                <a:latin typeface="Arial" pitchFamily="34" charset="0"/>
              </a:rPr>
              <a:t>, </a:t>
            </a:r>
            <a:r>
              <a:rPr lang="ru-RU" dirty="0" err="1">
                <a:latin typeface="Arial" pitchFamily="34" charset="0"/>
              </a:rPr>
              <a:t>използвани</a:t>
            </a:r>
            <a:r>
              <a:rPr lang="ru-RU" dirty="0">
                <a:latin typeface="Arial" pitchFamily="34" charset="0"/>
              </a:rPr>
              <a:t> в </a:t>
            </a:r>
            <a:r>
              <a:rPr lang="ru-RU" dirty="0" err="1">
                <a:latin typeface="Arial" pitchFamily="34" charset="0"/>
              </a:rPr>
              <a:t>съвременната</a:t>
            </a:r>
            <a:r>
              <a:rPr lang="ru-RU" dirty="0">
                <a:latin typeface="Arial" pitchFamily="34" charset="0"/>
              </a:rPr>
              <a:t> техника, </a:t>
            </a:r>
            <a:r>
              <a:rPr lang="ru-RU" dirty="0" err="1">
                <a:latin typeface="Arial" pitchFamily="34" charset="0"/>
              </a:rPr>
              <a:t>са</a:t>
            </a:r>
            <a:r>
              <a:rPr lang="ru-RU" dirty="0">
                <a:latin typeface="Arial" pitchFamily="34" charset="0"/>
              </a:rPr>
              <a:t> </a:t>
            </a:r>
            <a:r>
              <a:rPr lang="ru-RU" dirty="0" err="1">
                <a:latin typeface="Arial" pitchFamily="34" charset="0"/>
              </a:rPr>
              <a:t>съставени</a:t>
            </a:r>
            <a:r>
              <a:rPr lang="ru-RU" dirty="0">
                <a:latin typeface="Arial" pitchFamily="34" charset="0"/>
              </a:rPr>
              <a:t> от звена, </a:t>
            </a:r>
            <a:r>
              <a:rPr lang="ru-RU" dirty="0" err="1">
                <a:latin typeface="Arial" pitchFamily="34" charset="0"/>
              </a:rPr>
              <a:t>извършващи</a:t>
            </a:r>
            <a:r>
              <a:rPr lang="ru-RU" dirty="0">
                <a:latin typeface="Arial" pitchFamily="34" charset="0"/>
              </a:rPr>
              <a:t> </a:t>
            </a:r>
            <a:r>
              <a:rPr lang="ru-RU" dirty="0" err="1">
                <a:latin typeface="Arial" pitchFamily="34" charset="0"/>
              </a:rPr>
              <a:t>равнинни</a:t>
            </a:r>
            <a:r>
              <a:rPr lang="ru-RU" dirty="0">
                <a:latin typeface="Arial" pitchFamily="34" charset="0"/>
              </a:rPr>
              <a:t> движения.</a:t>
            </a:r>
            <a:endParaRPr lang="bg-BG" dirty="0">
              <a:latin typeface="Arial" pitchFamily="34" charset="0"/>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856"/>
          <a:stretch/>
        </p:blipFill>
        <p:spPr bwMode="auto">
          <a:xfrm>
            <a:off x="5151139" y="1071546"/>
            <a:ext cx="3992861" cy="194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Правоъгълник 5"/>
          <p:cNvSpPr/>
          <p:nvPr/>
        </p:nvSpPr>
        <p:spPr>
          <a:xfrm>
            <a:off x="213142" y="1073515"/>
            <a:ext cx="5528356" cy="923330"/>
          </a:xfrm>
          <a:prstGeom prst="rect">
            <a:avLst/>
          </a:prstGeom>
        </p:spPr>
        <p:txBody>
          <a:bodyPr wrap="square">
            <a:spAutoFit/>
          </a:bodyPr>
          <a:lstStyle/>
          <a:p>
            <a:r>
              <a:rPr lang="ru-RU" dirty="0" err="1">
                <a:latin typeface="Arial" pitchFamily="34" charset="0"/>
              </a:rPr>
              <a:t>Едно</a:t>
            </a:r>
            <a:r>
              <a:rPr lang="ru-RU" dirty="0">
                <a:latin typeface="Arial" pitchFamily="34" charset="0"/>
              </a:rPr>
              <a:t> </a:t>
            </a:r>
            <a:r>
              <a:rPr lang="ru-RU" dirty="0" err="1">
                <a:latin typeface="Arial" pitchFamily="34" charset="0"/>
              </a:rPr>
              <a:t>тяло</a:t>
            </a:r>
            <a:r>
              <a:rPr lang="ru-RU" dirty="0">
                <a:latin typeface="Arial" pitchFamily="34" charset="0"/>
              </a:rPr>
              <a:t> </a:t>
            </a:r>
            <a:r>
              <a:rPr lang="ru-RU" dirty="0" err="1">
                <a:latin typeface="Arial" pitchFamily="34" charset="0"/>
              </a:rPr>
              <a:t>извършва</a:t>
            </a:r>
            <a:r>
              <a:rPr lang="ru-RU" dirty="0">
                <a:latin typeface="Arial" pitchFamily="34" charset="0"/>
              </a:rPr>
              <a:t> (</a:t>
            </a:r>
            <a:r>
              <a:rPr lang="ru-RU" dirty="0" err="1">
                <a:latin typeface="Arial" pitchFamily="34" charset="0"/>
              </a:rPr>
              <a:t>общо</a:t>
            </a:r>
            <a:r>
              <a:rPr lang="ru-RU" dirty="0">
                <a:latin typeface="Arial" pitchFamily="34" charset="0"/>
              </a:rPr>
              <a:t>) равнинно движение, </a:t>
            </a:r>
            <a:r>
              <a:rPr lang="ru-RU" dirty="0" err="1">
                <a:latin typeface="Arial" pitchFamily="34" charset="0"/>
              </a:rPr>
              <a:t>когато</a:t>
            </a:r>
            <a:r>
              <a:rPr lang="ru-RU" dirty="0">
                <a:latin typeface="Arial" pitchFamily="34" charset="0"/>
              </a:rPr>
              <a:t> всяка </a:t>
            </a:r>
            <a:r>
              <a:rPr lang="ru-RU" dirty="0" err="1">
                <a:latin typeface="Arial" pitchFamily="34" charset="0"/>
              </a:rPr>
              <a:t>негова</a:t>
            </a:r>
            <a:r>
              <a:rPr lang="ru-RU" dirty="0">
                <a:latin typeface="Arial" pitchFamily="34" charset="0"/>
              </a:rPr>
              <a:t> точка се </a:t>
            </a:r>
            <a:r>
              <a:rPr lang="ru-RU" dirty="0" err="1">
                <a:latin typeface="Arial" pitchFamily="34" charset="0"/>
              </a:rPr>
              <a:t>движи</a:t>
            </a:r>
            <a:r>
              <a:rPr lang="ru-RU" dirty="0">
                <a:latin typeface="Arial" pitchFamily="34" charset="0"/>
              </a:rPr>
              <a:t> в равнина, </a:t>
            </a:r>
            <a:r>
              <a:rPr lang="ru-RU" dirty="0" err="1">
                <a:latin typeface="Arial" pitchFamily="34" charset="0"/>
              </a:rPr>
              <a:t>успоредна</a:t>
            </a:r>
            <a:r>
              <a:rPr lang="ru-RU" dirty="0">
                <a:latin typeface="Arial" pitchFamily="34" charset="0"/>
              </a:rPr>
              <a:t> на дадена неподвижна равнина.</a:t>
            </a:r>
            <a:endParaRPr lang="bg-BG" dirty="0">
              <a:latin typeface="Arial" pitchFamily="34" charset="0"/>
            </a:endParaRPr>
          </a:p>
        </p:txBody>
      </p:sp>
      <p:pic>
        <p:nvPicPr>
          <p:cNvPr id="8" name="Картина 6"/>
          <p:cNvPicPr>
            <a:picLocks noChangeAspect="1"/>
          </p:cNvPicPr>
          <p:nvPr/>
        </p:nvPicPr>
        <p:blipFill rotWithShape="1">
          <a:blip r:embed="rId3" cstate="print">
            <a:extLst>
              <a:ext uri="{28A0092B-C50C-407E-A947-70E740481C1C}">
                <a14:useLocalDpi xmlns:a14="http://schemas.microsoft.com/office/drawing/2010/main" val="0"/>
              </a:ext>
            </a:extLst>
          </a:blip>
          <a:srcRect r="23801"/>
          <a:stretch/>
        </p:blipFill>
        <p:spPr>
          <a:xfrm>
            <a:off x="571472" y="2143116"/>
            <a:ext cx="4143404" cy="43500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229600" cy="571504"/>
          </a:xfrm>
        </p:spPr>
        <p:txBody>
          <a:bodyPr/>
          <a:lstStyle/>
          <a:p>
            <a:r>
              <a:rPr lang="bg-BG" sz="2200" dirty="0">
                <a:solidFill>
                  <a:srgbClr val="C00000"/>
                </a:solidFill>
                <a:latin typeface="Arial" pitchFamily="34" charset="0"/>
                <a:cs typeface="Arial" pitchFamily="34" charset="0"/>
              </a:rPr>
              <a:t>Общо равнинно </a:t>
            </a:r>
            <a:r>
              <a:rPr lang="bg-BG" sz="2200" dirty="0">
                <a:solidFill>
                  <a:srgbClr val="C00000"/>
                </a:solidFill>
                <a:effectLst/>
                <a:latin typeface="Arial" pitchFamily="34" charset="0"/>
                <a:cs typeface="Arial" pitchFamily="34" charset="0"/>
              </a:rPr>
              <a:t>движение</a:t>
            </a:r>
            <a:r>
              <a:rPr lang="bg-BG" sz="2200" dirty="0">
                <a:solidFill>
                  <a:srgbClr val="C00000"/>
                </a:solidFill>
                <a:latin typeface="Arial" pitchFamily="34" charset="0"/>
                <a:cs typeface="Arial" pitchFamily="34" charset="0"/>
              </a:rPr>
              <a:t> на твърдо тяло</a:t>
            </a:r>
          </a:p>
        </p:txBody>
      </p:sp>
      <p:sp>
        <p:nvSpPr>
          <p:cNvPr id="4" name="Slide Number Placeholder 3"/>
          <p:cNvSpPr>
            <a:spLocks noGrp="1"/>
          </p:cNvSpPr>
          <p:nvPr>
            <p:ph type="sldNum" sz="quarter" idx="12"/>
          </p:nvPr>
        </p:nvSpPr>
        <p:spPr/>
        <p:txBody>
          <a:bodyPr/>
          <a:lstStyle/>
          <a:p>
            <a:fld id="{BFE999D1-F9A4-4778-B8C7-0170286633BE}" type="slidenum">
              <a:rPr lang="bg-BG" smtClean="0"/>
              <a:pPr/>
              <a:t>27</a:t>
            </a:fld>
            <a:endParaRPr lang="bg-BG"/>
          </a:p>
        </p:txBody>
      </p:sp>
      <p:sp>
        <p:nvSpPr>
          <p:cNvPr id="5" name="Правоъгълник 1"/>
          <p:cNvSpPr/>
          <p:nvPr/>
        </p:nvSpPr>
        <p:spPr>
          <a:xfrm>
            <a:off x="214282" y="1214422"/>
            <a:ext cx="4107306" cy="1477328"/>
          </a:xfrm>
          <a:prstGeom prst="rect">
            <a:avLst/>
          </a:prstGeom>
        </p:spPr>
        <p:txBody>
          <a:bodyPr wrap="square">
            <a:spAutoFit/>
          </a:bodyPr>
          <a:lstStyle/>
          <a:p>
            <a:r>
              <a:rPr lang="ru-RU" dirty="0">
                <a:latin typeface="Arial" pitchFamily="34" charset="0"/>
              </a:rPr>
              <a:t>За да се </a:t>
            </a:r>
            <a:r>
              <a:rPr lang="ru-RU" dirty="0" err="1">
                <a:latin typeface="Arial" pitchFamily="34" charset="0"/>
              </a:rPr>
              <a:t>изследва</a:t>
            </a:r>
            <a:r>
              <a:rPr lang="ru-RU" dirty="0">
                <a:latin typeface="Arial" pitchFamily="34" charset="0"/>
              </a:rPr>
              <a:t> </a:t>
            </a:r>
            <a:r>
              <a:rPr lang="ru-RU" dirty="0" err="1">
                <a:latin typeface="Arial" pitchFamily="34" charset="0"/>
              </a:rPr>
              <a:t>равнинното</a:t>
            </a:r>
            <a:r>
              <a:rPr lang="ru-RU" dirty="0">
                <a:latin typeface="Arial" pitchFamily="34" charset="0"/>
              </a:rPr>
              <a:t> движение на </a:t>
            </a:r>
            <a:r>
              <a:rPr lang="ru-RU" dirty="0" err="1">
                <a:latin typeface="Arial" pitchFamily="34" charset="0"/>
              </a:rPr>
              <a:t>твърдо</a:t>
            </a:r>
            <a:r>
              <a:rPr lang="ru-RU" dirty="0">
                <a:latin typeface="Arial" pitchFamily="34" charset="0"/>
              </a:rPr>
              <a:t> </a:t>
            </a:r>
            <a:r>
              <a:rPr lang="ru-RU" dirty="0" err="1">
                <a:latin typeface="Arial" pitchFamily="34" charset="0"/>
              </a:rPr>
              <a:t>тяло</a:t>
            </a:r>
            <a:r>
              <a:rPr lang="ru-RU" dirty="0">
                <a:latin typeface="Arial" pitchFamily="34" charset="0"/>
              </a:rPr>
              <a:t> е </a:t>
            </a:r>
            <a:r>
              <a:rPr lang="ru-RU" dirty="0" err="1">
                <a:latin typeface="Arial" pitchFamily="34" charset="0"/>
              </a:rPr>
              <a:t>достатъчно</a:t>
            </a:r>
            <a:r>
              <a:rPr lang="ru-RU" dirty="0">
                <a:latin typeface="Arial" pitchFamily="34" charset="0"/>
              </a:rPr>
              <a:t> да се изучи </a:t>
            </a:r>
            <a:r>
              <a:rPr lang="ru-RU" dirty="0" err="1">
                <a:latin typeface="Arial" pitchFamily="34" charset="0"/>
              </a:rPr>
              <a:t>движението</a:t>
            </a:r>
            <a:r>
              <a:rPr lang="ru-RU" dirty="0">
                <a:latin typeface="Arial" pitchFamily="34" charset="0"/>
              </a:rPr>
              <a:t> на равнинна фигура в </a:t>
            </a:r>
            <a:r>
              <a:rPr lang="ru-RU" dirty="0" err="1">
                <a:latin typeface="Arial" pitchFamily="34" charset="0"/>
              </a:rPr>
              <a:t>собствената</a:t>
            </a:r>
            <a:r>
              <a:rPr lang="ru-RU" dirty="0">
                <a:latin typeface="Arial" pitchFamily="34" charset="0"/>
              </a:rPr>
              <a:t> й равнина на движение.</a:t>
            </a:r>
            <a:endParaRPr lang="bg-BG" dirty="0">
              <a:latin typeface="Arial" pitchFamily="34" charset="0"/>
            </a:endParaRPr>
          </a:p>
        </p:txBody>
      </p:sp>
      <p:sp>
        <p:nvSpPr>
          <p:cNvPr id="6" name="Правоъгълник 6"/>
          <p:cNvSpPr/>
          <p:nvPr/>
        </p:nvSpPr>
        <p:spPr>
          <a:xfrm>
            <a:off x="285720" y="2928934"/>
            <a:ext cx="3779912" cy="1477328"/>
          </a:xfrm>
          <a:prstGeom prst="rect">
            <a:avLst/>
          </a:prstGeom>
        </p:spPr>
        <p:txBody>
          <a:bodyPr wrap="square">
            <a:spAutoFit/>
          </a:bodyPr>
          <a:lstStyle/>
          <a:p>
            <a:r>
              <a:rPr lang="ru-RU" dirty="0" err="1">
                <a:latin typeface="Arial" pitchFamily="34" charset="0"/>
              </a:rPr>
              <a:t>Равнинното</a:t>
            </a:r>
            <a:r>
              <a:rPr lang="ru-RU" dirty="0">
                <a:latin typeface="Arial" pitchFamily="34" charset="0"/>
              </a:rPr>
              <a:t> движение на </a:t>
            </a:r>
            <a:r>
              <a:rPr lang="ru-RU" dirty="0" err="1">
                <a:latin typeface="Arial" pitchFamily="34" charset="0"/>
              </a:rPr>
              <a:t>тялото</a:t>
            </a:r>
            <a:r>
              <a:rPr lang="ru-RU" dirty="0">
                <a:latin typeface="Arial" pitchFamily="34" charset="0"/>
              </a:rPr>
              <a:t> </a:t>
            </a:r>
            <a:r>
              <a:rPr lang="ru-RU" dirty="0" err="1">
                <a:latin typeface="Arial" pitchFamily="34" charset="0"/>
              </a:rPr>
              <a:t>може</a:t>
            </a:r>
            <a:r>
              <a:rPr lang="ru-RU" dirty="0">
                <a:latin typeface="Arial" pitchFamily="34" charset="0"/>
              </a:rPr>
              <a:t> да се </a:t>
            </a:r>
            <a:r>
              <a:rPr lang="ru-RU" dirty="0" err="1">
                <a:latin typeface="Arial" pitchFamily="34" charset="0"/>
              </a:rPr>
              <a:t>представи</a:t>
            </a:r>
            <a:r>
              <a:rPr lang="ru-RU" dirty="0">
                <a:latin typeface="Arial" pitchFamily="34" charset="0"/>
              </a:rPr>
              <a:t> </a:t>
            </a:r>
            <a:r>
              <a:rPr lang="ru-RU" dirty="0" err="1">
                <a:latin typeface="Arial" pitchFamily="34" charset="0"/>
              </a:rPr>
              <a:t>като</a:t>
            </a:r>
            <a:r>
              <a:rPr lang="ru-RU" dirty="0">
                <a:latin typeface="Arial" pitchFamily="34" charset="0"/>
              </a:rPr>
              <a:t> </a:t>
            </a:r>
            <a:r>
              <a:rPr lang="ru-RU" dirty="0" err="1">
                <a:latin typeface="Arial" pitchFamily="34" charset="0"/>
              </a:rPr>
              <a:t>резултат</a:t>
            </a:r>
            <a:r>
              <a:rPr lang="ru-RU" dirty="0">
                <a:latin typeface="Arial" pitchFamily="34" charset="0"/>
              </a:rPr>
              <a:t> от </a:t>
            </a:r>
            <a:r>
              <a:rPr lang="ru-RU" dirty="0" err="1">
                <a:latin typeface="Arial" pitchFamily="34" charset="0"/>
              </a:rPr>
              <a:t>наслагване</a:t>
            </a:r>
            <a:r>
              <a:rPr lang="ru-RU" dirty="0">
                <a:latin typeface="Arial" pitchFamily="34" charset="0"/>
              </a:rPr>
              <a:t> на две движения – </a:t>
            </a:r>
            <a:r>
              <a:rPr lang="ru-RU" dirty="0" err="1">
                <a:latin typeface="Arial" pitchFamily="34" charset="0"/>
              </a:rPr>
              <a:t>транслация</a:t>
            </a:r>
            <a:r>
              <a:rPr lang="ru-RU" dirty="0">
                <a:latin typeface="Arial" pitchFamily="34" charset="0"/>
              </a:rPr>
              <a:t> и ротация.</a:t>
            </a:r>
            <a:endParaRPr lang="bg-BG" dirty="0">
              <a:latin typeface="Arial" pitchFamily="34" charset="0"/>
            </a:endParaRPr>
          </a:p>
        </p:txBody>
      </p:sp>
      <p:sp>
        <p:nvSpPr>
          <p:cNvPr id="7" name="Правоъгълник 7"/>
          <p:cNvSpPr/>
          <p:nvPr/>
        </p:nvSpPr>
        <p:spPr>
          <a:xfrm>
            <a:off x="285720" y="4786322"/>
            <a:ext cx="3646291" cy="1200329"/>
          </a:xfrm>
          <a:prstGeom prst="rect">
            <a:avLst/>
          </a:prstGeom>
        </p:spPr>
        <p:txBody>
          <a:bodyPr wrap="square">
            <a:spAutoFit/>
          </a:bodyPr>
          <a:lstStyle/>
          <a:p>
            <a:r>
              <a:rPr lang="ru-RU" dirty="0" err="1">
                <a:latin typeface="Arial" pitchFamily="34" charset="0"/>
              </a:rPr>
              <a:t>Достатъчно</a:t>
            </a:r>
            <a:r>
              <a:rPr lang="ru-RU" dirty="0">
                <a:latin typeface="Arial" pitchFamily="34" charset="0"/>
              </a:rPr>
              <a:t> е </a:t>
            </a:r>
            <a:r>
              <a:rPr lang="ru-RU" dirty="0" err="1">
                <a:latin typeface="Arial" pitchFamily="34" charset="0"/>
              </a:rPr>
              <a:t>проследяването</a:t>
            </a:r>
            <a:r>
              <a:rPr lang="ru-RU" dirty="0">
                <a:latin typeface="Arial" pitchFamily="34" charset="0"/>
              </a:rPr>
              <a:t> на </a:t>
            </a:r>
            <a:r>
              <a:rPr lang="ru-RU" dirty="0" err="1">
                <a:latin typeface="Arial" pitchFamily="34" charset="0"/>
              </a:rPr>
              <a:t>движението</a:t>
            </a:r>
            <a:r>
              <a:rPr lang="ru-RU" dirty="0">
                <a:latin typeface="Arial" pitchFamily="34" charset="0"/>
              </a:rPr>
              <a:t> на </a:t>
            </a:r>
            <a:r>
              <a:rPr lang="ru-RU" dirty="0" err="1">
                <a:latin typeface="Arial" pitchFamily="34" charset="0"/>
              </a:rPr>
              <a:t>една</a:t>
            </a:r>
            <a:r>
              <a:rPr lang="ru-RU" dirty="0">
                <a:latin typeface="Arial" pitchFamily="34" charset="0"/>
              </a:rPr>
              <a:t> </a:t>
            </a:r>
          </a:p>
          <a:p>
            <a:r>
              <a:rPr lang="ru-RU" dirty="0">
                <a:latin typeface="Arial" pitchFamily="34" charset="0"/>
              </a:rPr>
              <a:t>произволна отсечка А</a:t>
            </a:r>
            <a:r>
              <a:rPr lang="ru-RU" baseline="-25000" dirty="0">
                <a:latin typeface="Arial" pitchFamily="34" charset="0"/>
              </a:rPr>
              <a:t>0</a:t>
            </a:r>
            <a:r>
              <a:rPr lang="en-US" dirty="0">
                <a:latin typeface="Arial" pitchFamily="34" charset="0"/>
              </a:rPr>
              <a:t>B</a:t>
            </a:r>
            <a:r>
              <a:rPr lang="ru-RU" baseline="-25000" dirty="0">
                <a:latin typeface="Arial" pitchFamily="34" charset="0"/>
              </a:rPr>
              <a:t>0</a:t>
            </a:r>
            <a:r>
              <a:rPr lang="ru-RU" dirty="0">
                <a:latin typeface="Arial" pitchFamily="34" charset="0"/>
              </a:rPr>
              <a:t>, принадлежаща на тяло </a:t>
            </a:r>
            <a:r>
              <a:rPr lang="el-GR" dirty="0">
                <a:latin typeface="Arial" pitchFamily="34" charset="0"/>
              </a:rPr>
              <a:t>Ω</a:t>
            </a:r>
            <a:r>
              <a:rPr lang="bg-BG" baseline="-25000" dirty="0">
                <a:latin typeface="Arial" pitchFamily="34" charset="0"/>
              </a:rPr>
              <a:t>0</a:t>
            </a:r>
            <a:r>
              <a:rPr lang="bg-BG" dirty="0">
                <a:latin typeface="Arial" pitchFamily="34" charset="0"/>
              </a:rPr>
              <a:t>.</a:t>
            </a:r>
            <a:endParaRPr lang="bg-BG" baseline="-25000" dirty="0">
              <a:latin typeface="Arial" pitchFamily="34" charset="0"/>
            </a:endParaRPr>
          </a:p>
        </p:txBody>
      </p:sp>
      <p:pic>
        <p:nvPicPr>
          <p:cNvPr id="28674" name="Picture 2"/>
          <p:cNvPicPr>
            <a:picLocks noChangeAspect="1" noChangeArrowheads="1"/>
          </p:cNvPicPr>
          <p:nvPr/>
        </p:nvPicPr>
        <p:blipFill>
          <a:blip r:embed="rId2"/>
          <a:srcRect/>
          <a:stretch>
            <a:fillRect/>
          </a:stretch>
        </p:blipFill>
        <p:spPr bwMode="auto">
          <a:xfrm>
            <a:off x="4396869" y="1214422"/>
            <a:ext cx="4786314" cy="489531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00066"/>
          </a:xfrm>
        </p:spPr>
        <p:txBody>
          <a:bodyPr/>
          <a:lstStyle/>
          <a:p>
            <a:r>
              <a:rPr lang="bg-BG" sz="2200" dirty="0">
                <a:solidFill>
                  <a:srgbClr val="C00000"/>
                </a:solidFill>
                <a:latin typeface="Arial" pitchFamily="34" charset="0"/>
                <a:cs typeface="Arial" pitchFamily="34" charset="0"/>
              </a:rPr>
              <a:t>Общо равнинно </a:t>
            </a:r>
            <a:r>
              <a:rPr lang="bg-BG" sz="2200" dirty="0">
                <a:solidFill>
                  <a:srgbClr val="C00000"/>
                </a:solidFill>
                <a:effectLst/>
                <a:latin typeface="Arial" pitchFamily="34" charset="0"/>
                <a:cs typeface="Arial" pitchFamily="34" charset="0"/>
              </a:rPr>
              <a:t>движение</a:t>
            </a:r>
            <a:r>
              <a:rPr lang="bg-BG" sz="2200" dirty="0">
                <a:solidFill>
                  <a:srgbClr val="C00000"/>
                </a:solidFill>
                <a:latin typeface="Arial" pitchFamily="34" charset="0"/>
                <a:cs typeface="Arial" pitchFamily="34" charset="0"/>
              </a:rPr>
              <a:t> на твърдо тяло</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28</a:t>
            </a:fld>
            <a:endParaRPr lang="bg-BG"/>
          </a:p>
        </p:txBody>
      </p:sp>
      <p:pic>
        <p:nvPicPr>
          <p:cNvPr id="5" name="Картина 3"/>
          <p:cNvPicPr>
            <a:picLocks noChangeAspect="1"/>
          </p:cNvPicPr>
          <p:nvPr/>
        </p:nvPicPr>
        <p:blipFill rotWithShape="1">
          <a:blip r:embed="rId2" cstate="print">
            <a:extLst>
              <a:ext uri="{28A0092B-C50C-407E-A947-70E740481C1C}">
                <a14:useLocalDpi xmlns:a14="http://schemas.microsoft.com/office/drawing/2010/main" val="0"/>
              </a:ext>
            </a:extLst>
          </a:blip>
          <a:srcRect t="6425" r="39334"/>
          <a:stretch/>
        </p:blipFill>
        <p:spPr>
          <a:xfrm>
            <a:off x="6150554" y="769295"/>
            <a:ext cx="3139839" cy="3874399"/>
          </a:xfrm>
          <a:prstGeom prst="rect">
            <a:avLst/>
          </a:prstGeom>
        </p:spPr>
      </p:pic>
      <p:pic>
        <p:nvPicPr>
          <p:cNvPr id="6" name="Картина 1"/>
          <p:cNvPicPr>
            <a:picLocks noChangeAspect="1"/>
          </p:cNvPicPr>
          <p:nvPr/>
        </p:nvPicPr>
        <p:blipFill rotWithShape="1">
          <a:blip r:embed="rId3" cstate="print">
            <a:extLst>
              <a:ext uri="{28A0092B-C50C-407E-A947-70E740481C1C}">
                <a14:useLocalDpi xmlns:a14="http://schemas.microsoft.com/office/drawing/2010/main" val="0"/>
              </a:ext>
            </a:extLst>
          </a:blip>
          <a:srcRect r="36901"/>
          <a:stretch/>
        </p:blipFill>
        <p:spPr>
          <a:xfrm>
            <a:off x="-24833" y="769295"/>
            <a:ext cx="2980576" cy="3778895"/>
          </a:xfrm>
          <a:prstGeom prst="rect">
            <a:avLst/>
          </a:prstGeom>
        </p:spPr>
      </p:pic>
      <p:pic>
        <p:nvPicPr>
          <p:cNvPr id="7" name="Картина 2"/>
          <p:cNvPicPr>
            <a:picLocks noChangeAspect="1"/>
          </p:cNvPicPr>
          <p:nvPr/>
        </p:nvPicPr>
        <p:blipFill rotWithShape="1">
          <a:blip r:embed="rId4" cstate="print">
            <a:extLst>
              <a:ext uri="{28A0092B-C50C-407E-A947-70E740481C1C}">
                <a14:useLocalDpi xmlns:a14="http://schemas.microsoft.com/office/drawing/2010/main" val="0"/>
              </a:ext>
            </a:extLst>
          </a:blip>
          <a:srcRect r="35590"/>
          <a:stretch/>
        </p:blipFill>
        <p:spPr>
          <a:xfrm>
            <a:off x="3202051" y="769976"/>
            <a:ext cx="3144815" cy="3906035"/>
          </a:xfrm>
          <a:prstGeom prst="rect">
            <a:avLst/>
          </a:prstGeom>
        </p:spPr>
      </p:pic>
      <p:graphicFrame>
        <p:nvGraphicFramePr>
          <p:cNvPr id="8" name="Обект 6"/>
          <p:cNvGraphicFramePr>
            <a:graphicFrameLocks noChangeAspect="1"/>
          </p:cNvGraphicFramePr>
          <p:nvPr>
            <p:extLst>
              <p:ext uri="{D42A27DB-BD31-4B8C-83A1-F6EECF244321}">
                <p14:modId xmlns:p14="http://schemas.microsoft.com/office/powerpoint/2010/main" val="437770707"/>
              </p:ext>
            </p:extLst>
          </p:nvPr>
        </p:nvGraphicFramePr>
        <p:xfrm>
          <a:off x="757998" y="5451050"/>
          <a:ext cx="1971850" cy="524163"/>
        </p:xfrm>
        <a:graphic>
          <a:graphicData uri="http://schemas.openxmlformats.org/presentationml/2006/ole">
            <mc:AlternateContent xmlns:mc="http://schemas.openxmlformats.org/markup-compatibility/2006">
              <mc:Choice xmlns:v="urn:schemas-microsoft-com:vml" Requires="v">
                <p:oleObj name="Equation" r:id="rId5" imgW="748975" imgH="203112" progId="">
                  <p:embed/>
                </p:oleObj>
              </mc:Choice>
              <mc:Fallback>
                <p:oleObj name="Equation" r:id="rId5" imgW="748975" imgH="203112"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998" y="5451050"/>
                        <a:ext cx="1971850" cy="524163"/>
                      </a:xfrm>
                      <a:prstGeom prst="rect">
                        <a:avLst/>
                      </a:prstGeom>
                      <a:solidFill>
                        <a:schemeClr val="bg2"/>
                      </a:solidFill>
                    </p:spPr>
                  </p:pic>
                </p:oleObj>
              </mc:Fallback>
            </mc:AlternateContent>
          </a:graphicData>
        </a:graphic>
      </p:graphicFrame>
      <p:graphicFrame>
        <p:nvGraphicFramePr>
          <p:cNvPr id="9" name="Обект 8"/>
          <p:cNvGraphicFramePr>
            <a:graphicFrameLocks noChangeAspect="1"/>
          </p:cNvGraphicFramePr>
          <p:nvPr>
            <p:extLst>
              <p:ext uri="{D42A27DB-BD31-4B8C-83A1-F6EECF244321}">
                <p14:modId xmlns:p14="http://schemas.microsoft.com/office/powerpoint/2010/main" val="2734939308"/>
              </p:ext>
            </p:extLst>
          </p:nvPr>
        </p:nvGraphicFramePr>
        <p:xfrm>
          <a:off x="3202051" y="5456291"/>
          <a:ext cx="2336284" cy="563931"/>
        </p:xfrm>
        <a:graphic>
          <a:graphicData uri="http://schemas.openxmlformats.org/presentationml/2006/ole">
            <mc:AlternateContent xmlns:mc="http://schemas.openxmlformats.org/markup-compatibility/2006">
              <mc:Choice xmlns:v="urn:schemas-microsoft-com:vml" Requires="v">
                <p:oleObj name="Equation" r:id="rId7" imgW="825500" imgH="203200" progId="">
                  <p:embed/>
                </p:oleObj>
              </mc:Choice>
              <mc:Fallback>
                <p:oleObj name="Equation" r:id="rId7" imgW="825500" imgH="203200"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2051" y="5456291"/>
                        <a:ext cx="2336284" cy="563931"/>
                      </a:xfrm>
                      <a:prstGeom prst="rect">
                        <a:avLst/>
                      </a:prstGeom>
                      <a:solidFill>
                        <a:schemeClr val="bg2"/>
                      </a:solidFill>
                    </p:spPr>
                  </p:pic>
                </p:oleObj>
              </mc:Fallback>
            </mc:AlternateContent>
          </a:graphicData>
        </a:graphic>
      </p:graphicFrame>
      <p:graphicFrame>
        <p:nvGraphicFramePr>
          <p:cNvPr id="10" name="Обект 10"/>
          <p:cNvGraphicFramePr>
            <a:graphicFrameLocks noChangeAspect="1"/>
          </p:cNvGraphicFramePr>
          <p:nvPr>
            <p:extLst>
              <p:ext uri="{D42A27DB-BD31-4B8C-83A1-F6EECF244321}">
                <p14:modId xmlns:p14="http://schemas.microsoft.com/office/powerpoint/2010/main" val="1304426291"/>
              </p:ext>
            </p:extLst>
          </p:nvPr>
        </p:nvGraphicFramePr>
        <p:xfrm>
          <a:off x="2128399" y="6145422"/>
          <a:ext cx="4230232" cy="542701"/>
        </p:xfrm>
        <a:graphic>
          <a:graphicData uri="http://schemas.openxmlformats.org/presentationml/2006/ole">
            <mc:AlternateContent xmlns:mc="http://schemas.openxmlformats.org/markup-compatibility/2006">
              <mc:Choice xmlns:v="urn:schemas-microsoft-com:vml" Requires="v">
                <p:oleObj name="Equation" r:id="rId9" imgW="1562040" imgH="203040" progId="">
                  <p:embed/>
                </p:oleObj>
              </mc:Choice>
              <mc:Fallback>
                <p:oleObj name="Equation" r:id="rId9" imgW="1562040" imgH="20304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8399" y="6145422"/>
                        <a:ext cx="4230232" cy="542701"/>
                      </a:xfrm>
                      <a:prstGeom prst="rect">
                        <a:avLst/>
                      </a:prstGeom>
                      <a:solidFill>
                        <a:schemeClr val="bg2"/>
                      </a:solidFill>
                    </p:spPr>
                  </p:pic>
                </p:oleObj>
              </mc:Fallback>
            </mc:AlternateContent>
          </a:graphicData>
        </a:graphic>
      </p:graphicFrame>
      <p:graphicFrame>
        <p:nvGraphicFramePr>
          <p:cNvPr id="11" name="Обект 12"/>
          <p:cNvGraphicFramePr>
            <a:graphicFrameLocks noChangeAspect="1"/>
          </p:cNvGraphicFramePr>
          <p:nvPr>
            <p:extLst>
              <p:ext uri="{D42A27DB-BD31-4B8C-83A1-F6EECF244321}">
                <p14:modId xmlns:p14="http://schemas.microsoft.com/office/powerpoint/2010/main" val="2271786711"/>
              </p:ext>
            </p:extLst>
          </p:nvPr>
        </p:nvGraphicFramePr>
        <p:xfrm>
          <a:off x="6012160" y="5451050"/>
          <a:ext cx="2216688" cy="547653"/>
        </p:xfrm>
        <a:graphic>
          <a:graphicData uri="http://schemas.openxmlformats.org/presentationml/2006/ole">
            <mc:AlternateContent xmlns:mc="http://schemas.openxmlformats.org/markup-compatibility/2006">
              <mc:Choice xmlns:v="urn:schemas-microsoft-com:vml" Requires="v">
                <p:oleObj name="Equation" r:id="rId11" imgW="812447" imgH="203112" progId="">
                  <p:embed/>
                </p:oleObj>
              </mc:Choice>
              <mc:Fallback>
                <p:oleObj name="Equation" r:id="rId11" imgW="812447" imgH="203112"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2160" y="5451050"/>
                        <a:ext cx="2216688" cy="547653"/>
                      </a:xfrm>
                      <a:prstGeom prst="rect">
                        <a:avLst/>
                      </a:prstGeom>
                      <a:solidFill>
                        <a:schemeClr val="bg2"/>
                      </a:solidFill>
                    </p:spPr>
                  </p:pic>
                </p:oleObj>
              </mc:Fallback>
            </mc:AlternateContent>
          </a:graphicData>
        </a:graphic>
      </p:graphicFrame>
      <p:pic>
        <p:nvPicPr>
          <p:cNvPr id="14" name="Картина 2">
            <a:extLst>
              <a:ext uri="{FF2B5EF4-FFF2-40B4-BE49-F238E27FC236}">
                <a16:creationId xmlns:a16="http://schemas.microsoft.com/office/drawing/2014/main" id="{39FE9B1D-3CA5-4A87-B6E0-7F8BB7133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35590"/>
          <a:stretch/>
        </p:blipFill>
        <p:spPr>
          <a:xfrm>
            <a:off x="2943979" y="762061"/>
            <a:ext cx="3341653" cy="415051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00066"/>
          </a:xfrm>
        </p:spPr>
        <p:txBody>
          <a:bodyPr/>
          <a:lstStyle/>
          <a:p>
            <a:r>
              <a:rPr lang="bg-BG" sz="2200" dirty="0">
                <a:solidFill>
                  <a:srgbClr val="C00000"/>
                </a:solidFill>
                <a:latin typeface="Arial" pitchFamily="34" charset="0"/>
                <a:cs typeface="Arial" pitchFamily="34" charset="0"/>
              </a:rPr>
              <a:t>Общо равнинно </a:t>
            </a:r>
            <a:r>
              <a:rPr lang="bg-BG" sz="2200" dirty="0">
                <a:solidFill>
                  <a:srgbClr val="C00000"/>
                </a:solidFill>
                <a:effectLst/>
                <a:latin typeface="Arial" pitchFamily="34" charset="0"/>
                <a:cs typeface="Arial" pitchFamily="34" charset="0"/>
              </a:rPr>
              <a:t>движение</a:t>
            </a:r>
            <a:r>
              <a:rPr lang="bg-BG" sz="2200" dirty="0">
                <a:solidFill>
                  <a:srgbClr val="C00000"/>
                </a:solidFill>
                <a:latin typeface="Arial" pitchFamily="34" charset="0"/>
                <a:cs typeface="Arial" pitchFamily="34" charset="0"/>
              </a:rPr>
              <a:t> на твърдо тяло</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29</a:t>
            </a:fld>
            <a:endParaRPr lang="bg-BG"/>
          </a:p>
        </p:txBody>
      </p:sp>
      <p:pic>
        <p:nvPicPr>
          <p:cNvPr id="5" name="Картина 3"/>
          <p:cNvPicPr>
            <a:picLocks noChangeAspect="1"/>
          </p:cNvPicPr>
          <p:nvPr/>
        </p:nvPicPr>
        <p:blipFill rotWithShape="1">
          <a:blip r:embed="rId2" cstate="print">
            <a:extLst>
              <a:ext uri="{28A0092B-C50C-407E-A947-70E740481C1C}">
                <a14:useLocalDpi xmlns:a14="http://schemas.microsoft.com/office/drawing/2010/main" val="0"/>
              </a:ext>
            </a:extLst>
          </a:blip>
          <a:srcRect t="6425" r="39334"/>
          <a:stretch/>
        </p:blipFill>
        <p:spPr>
          <a:xfrm>
            <a:off x="6080322" y="2643182"/>
            <a:ext cx="3063678" cy="3780420"/>
          </a:xfrm>
          <a:prstGeom prst="rect">
            <a:avLst/>
          </a:prstGeom>
        </p:spPr>
      </p:pic>
      <p:pic>
        <p:nvPicPr>
          <p:cNvPr id="6" name="Картина 2"/>
          <p:cNvPicPr>
            <a:picLocks noChangeAspect="1"/>
          </p:cNvPicPr>
          <p:nvPr/>
        </p:nvPicPr>
        <p:blipFill rotWithShape="1">
          <a:blip r:embed="rId3" cstate="print">
            <a:extLst>
              <a:ext uri="{28A0092B-C50C-407E-A947-70E740481C1C}">
                <a14:useLocalDpi xmlns:a14="http://schemas.microsoft.com/office/drawing/2010/main" val="0"/>
              </a:ext>
            </a:extLst>
          </a:blip>
          <a:srcRect r="35590"/>
          <a:stretch/>
        </p:blipFill>
        <p:spPr>
          <a:xfrm>
            <a:off x="0" y="1714488"/>
            <a:ext cx="2933313" cy="3643338"/>
          </a:xfrm>
          <a:prstGeom prst="rect">
            <a:avLst/>
          </a:prstGeom>
        </p:spPr>
      </p:pic>
      <p:graphicFrame>
        <p:nvGraphicFramePr>
          <p:cNvPr id="7" name="Обект 14"/>
          <p:cNvGraphicFramePr>
            <a:graphicFrameLocks noChangeAspect="1"/>
          </p:cNvGraphicFramePr>
          <p:nvPr>
            <p:extLst>
              <p:ext uri="{D42A27DB-BD31-4B8C-83A1-F6EECF244321}">
                <p14:modId xmlns:p14="http://schemas.microsoft.com/office/powerpoint/2010/main" val="883136836"/>
              </p:ext>
            </p:extLst>
          </p:nvPr>
        </p:nvGraphicFramePr>
        <p:xfrm>
          <a:off x="3571868" y="1142984"/>
          <a:ext cx="5008640" cy="532793"/>
        </p:xfrm>
        <a:graphic>
          <a:graphicData uri="http://schemas.openxmlformats.org/presentationml/2006/ole">
            <mc:AlternateContent xmlns:mc="http://schemas.openxmlformats.org/markup-compatibility/2006">
              <mc:Choice xmlns:v="urn:schemas-microsoft-com:vml" Requires="v">
                <p:oleObj name="Equation" r:id="rId4" imgW="1879560" imgH="203040" progId="">
                  <p:embed/>
                </p:oleObj>
              </mc:Choice>
              <mc:Fallback>
                <p:oleObj name="Equation" r:id="rId4" imgW="1879560" imgH="20304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68" y="1142984"/>
                        <a:ext cx="5008640" cy="532793"/>
                      </a:xfrm>
                      <a:prstGeom prst="rect">
                        <a:avLst/>
                      </a:prstGeom>
                      <a:solidFill>
                        <a:schemeClr val="bg2"/>
                      </a:solidFill>
                    </p:spPr>
                  </p:pic>
                </p:oleObj>
              </mc:Fallback>
            </mc:AlternateContent>
          </a:graphicData>
        </a:graphic>
      </p:graphicFrame>
      <p:sp>
        <p:nvSpPr>
          <p:cNvPr id="8" name="Правоъгълник 15"/>
          <p:cNvSpPr/>
          <p:nvPr/>
        </p:nvSpPr>
        <p:spPr>
          <a:xfrm>
            <a:off x="3061429" y="1751846"/>
            <a:ext cx="6048672" cy="923330"/>
          </a:xfrm>
          <a:prstGeom prst="rect">
            <a:avLst/>
          </a:prstGeom>
        </p:spPr>
        <p:txBody>
          <a:bodyPr wrap="square">
            <a:spAutoFit/>
          </a:bodyPr>
          <a:lstStyle/>
          <a:p>
            <a:r>
              <a:rPr lang="ru-RU" dirty="0">
                <a:solidFill>
                  <a:srgbClr val="C00000"/>
                </a:solidFill>
                <a:latin typeface="Arial" pitchFamily="34" charset="0"/>
              </a:rPr>
              <a:t>Теорема за </a:t>
            </a:r>
            <a:r>
              <a:rPr lang="ru-RU" dirty="0" err="1">
                <a:solidFill>
                  <a:srgbClr val="C00000"/>
                </a:solidFill>
                <a:latin typeface="Arial" pitchFamily="34" charset="0"/>
              </a:rPr>
              <a:t>проектираните</a:t>
            </a:r>
            <a:r>
              <a:rPr lang="ru-RU" dirty="0">
                <a:solidFill>
                  <a:srgbClr val="C00000"/>
                </a:solidFill>
                <a:latin typeface="Arial" pitchFamily="34" charset="0"/>
              </a:rPr>
              <a:t> скорости</a:t>
            </a:r>
            <a:r>
              <a:rPr lang="ru-RU" dirty="0">
                <a:latin typeface="Arial" pitchFamily="34" charset="0"/>
              </a:rPr>
              <a:t>: </a:t>
            </a:r>
            <a:r>
              <a:rPr lang="ru-RU" dirty="0" err="1">
                <a:latin typeface="Arial" pitchFamily="34" charset="0"/>
              </a:rPr>
              <a:t>проекциите</a:t>
            </a:r>
            <a:r>
              <a:rPr lang="ru-RU" dirty="0">
                <a:latin typeface="Arial" pitchFamily="34" charset="0"/>
              </a:rPr>
              <a:t> на </a:t>
            </a:r>
            <a:r>
              <a:rPr lang="ru-RU" dirty="0" err="1">
                <a:latin typeface="Arial" pitchFamily="34" charset="0"/>
              </a:rPr>
              <a:t>скоростите</a:t>
            </a:r>
            <a:r>
              <a:rPr lang="ru-RU" dirty="0">
                <a:latin typeface="Arial" pitchFamily="34" charset="0"/>
              </a:rPr>
              <a:t> на две точки от </a:t>
            </a:r>
            <a:r>
              <a:rPr lang="ru-RU" dirty="0" err="1">
                <a:latin typeface="Arial" pitchFamily="34" charset="0"/>
              </a:rPr>
              <a:t>твърдо</a:t>
            </a:r>
            <a:r>
              <a:rPr lang="ru-RU" dirty="0">
                <a:latin typeface="Arial" pitchFamily="34" charset="0"/>
              </a:rPr>
              <a:t> </a:t>
            </a:r>
            <a:r>
              <a:rPr lang="ru-RU" dirty="0" err="1">
                <a:latin typeface="Arial" pitchFamily="34" charset="0"/>
              </a:rPr>
              <a:t>тяло</a:t>
            </a:r>
            <a:r>
              <a:rPr lang="ru-RU" dirty="0">
                <a:latin typeface="Arial" pitchFamily="34" charset="0"/>
              </a:rPr>
              <a:t> </a:t>
            </a:r>
            <a:r>
              <a:rPr lang="ru-RU" dirty="0" err="1">
                <a:latin typeface="Arial" pitchFamily="34" charset="0"/>
              </a:rPr>
              <a:t>върху</a:t>
            </a:r>
            <a:r>
              <a:rPr lang="ru-RU" dirty="0">
                <a:latin typeface="Arial" pitchFamily="34" charset="0"/>
              </a:rPr>
              <a:t> </a:t>
            </a:r>
            <a:r>
              <a:rPr lang="ru-RU" dirty="0" err="1">
                <a:latin typeface="Arial" pitchFamily="34" charset="0"/>
              </a:rPr>
              <a:t>свързващата</a:t>
            </a:r>
            <a:r>
              <a:rPr lang="ru-RU" dirty="0">
                <a:latin typeface="Arial" pitchFamily="34" charset="0"/>
              </a:rPr>
              <a:t> </a:t>
            </a:r>
            <a:r>
              <a:rPr lang="ru-RU" dirty="0" err="1">
                <a:latin typeface="Arial" pitchFamily="34" charset="0"/>
              </a:rPr>
              <a:t>ги</a:t>
            </a:r>
            <a:r>
              <a:rPr lang="ru-RU" dirty="0">
                <a:latin typeface="Arial" pitchFamily="34" charset="0"/>
              </a:rPr>
              <a:t> права </a:t>
            </a:r>
            <a:r>
              <a:rPr lang="ru-RU" dirty="0" err="1">
                <a:latin typeface="Arial" pitchFamily="34" charset="0"/>
              </a:rPr>
              <a:t>са</a:t>
            </a:r>
            <a:r>
              <a:rPr lang="ru-RU" dirty="0">
                <a:latin typeface="Arial" pitchFamily="34" charset="0"/>
              </a:rPr>
              <a:t> </a:t>
            </a:r>
            <a:r>
              <a:rPr lang="ru-RU" dirty="0" err="1">
                <a:latin typeface="Arial" pitchFamily="34" charset="0"/>
              </a:rPr>
              <a:t>равни</a:t>
            </a:r>
            <a:endParaRPr lang="bg-BG" dirty="0">
              <a:latin typeface="Arial" pitchFamily="34" charset="0"/>
            </a:endParaRPr>
          </a:p>
        </p:txBody>
      </p:sp>
      <p:graphicFrame>
        <p:nvGraphicFramePr>
          <p:cNvPr id="9" name="Обект 17"/>
          <p:cNvGraphicFramePr>
            <a:graphicFrameLocks noChangeAspect="1"/>
          </p:cNvGraphicFramePr>
          <p:nvPr>
            <p:extLst>
              <p:ext uri="{D42A27DB-BD31-4B8C-83A1-F6EECF244321}">
                <p14:modId xmlns:p14="http://schemas.microsoft.com/office/powerpoint/2010/main" val="2079607939"/>
              </p:ext>
            </p:extLst>
          </p:nvPr>
        </p:nvGraphicFramePr>
        <p:xfrm>
          <a:off x="3061429" y="2844047"/>
          <a:ext cx="2367827" cy="610265"/>
        </p:xfrm>
        <a:graphic>
          <a:graphicData uri="http://schemas.openxmlformats.org/presentationml/2006/ole">
            <mc:AlternateContent xmlns:mc="http://schemas.openxmlformats.org/markup-compatibility/2006">
              <mc:Choice xmlns:v="urn:schemas-microsoft-com:vml" Requires="v">
                <p:oleObj name="Equation" r:id="rId6" imgW="927100" imgH="241300" progId="">
                  <p:embed/>
                </p:oleObj>
              </mc:Choice>
              <mc:Fallback>
                <p:oleObj name="Equation" r:id="rId6" imgW="927100" imgH="2413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429" y="2844047"/>
                        <a:ext cx="2367827" cy="610265"/>
                      </a:xfrm>
                      <a:prstGeom prst="rect">
                        <a:avLst/>
                      </a:prstGeom>
                      <a:solidFill>
                        <a:schemeClr val="bg2"/>
                      </a:solidFill>
                    </p:spPr>
                  </p:pic>
                </p:oleObj>
              </mc:Fallback>
            </mc:AlternateContent>
          </a:graphicData>
        </a:graphic>
      </p:graphicFrame>
      <p:graphicFrame>
        <p:nvGraphicFramePr>
          <p:cNvPr id="10" name="Обект 19"/>
          <p:cNvGraphicFramePr>
            <a:graphicFrameLocks noChangeAspect="1"/>
          </p:cNvGraphicFramePr>
          <p:nvPr>
            <p:extLst>
              <p:ext uri="{D42A27DB-BD31-4B8C-83A1-F6EECF244321}">
                <p14:modId xmlns:p14="http://schemas.microsoft.com/office/powerpoint/2010/main" val="2199266671"/>
              </p:ext>
            </p:extLst>
          </p:nvPr>
        </p:nvGraphicFramePr>
        <p:xfrm>
          <a:off x="3061429" y="3820735"/>
          <a:ext cx="1796323" cy="632508"/>
        </p:xfrm>
        <a:graphic>
          <a:graphicData uri="http://schemas.openxmlformats.org/presentationml/2006/ole">
            <mc:AlternateContent xmlns:mc="http://schemas.openxmlformats.org/markup-compatibility/2006">
              <mc:Choice xmlns:v="urn:schemas-microsoft-com:vml" Requires="v">
                <p:oleObj name="Equation" r:id="rId8" imgW="672808" imgH="241195" progId="">
                  <p:embed/>
                </p:oleObj>
              </mc:Choice>
              <mc:Fallback>
                <p:oleObj name="Equation" r:id="rId8" imgW="672808" imgH="241195"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429" y="3820735"/>
                        <a:ext cx="1796323" cy="632508"/>
                      </a:xfrm>
                      <a:prstGeom prst="rect">
                        <a:avLst/>
                      </a:prstGeom>
                      <a:solidFill>
                        <a:schemeClr val="bg2"/>
                      </a:solidFill>
                    </p:spPr>
                  </p:pic>
                </p:oleObj>
              </mc:Fallback>
            </mc:AlternateContent>
          </a:graphicData>
        </a:graphic>
      </p:graphicFrame>
      <p:graphicFrame>
        <p:nvGraphicFramePr>
          <p:cNvPr id="11" name="Обект 21"/>
          <p:cNvGraphicFramePr>
            <a:graphicFrameLocks noChangeAspect="1"/>
          </p:cNvGraphicFramePr>
          <p:nvPr>
            <p:extLst>
              <p:ext uri="{D42A27DB-BD31-4B8C-83A1-F6EECF244321}">
                <p14:modId xmlns:p14="http://schemas.microsoft.com/office/powerpoint/2010/main" val="276035412"/>
              </p:ext>
            </p:extLst>
          </p:nvPr>
        </p:nvGraphicFramePr>
        <p:xfrm>
          <a:off x="3055404" y="4752273"/>
          <a:ext cx="2088100" cy="660791"/>
        </p:xfrm>
        <a:graphic>
          <a:graphicData uri="http://schemas.openxmlformats.org/presentationml/2006/ole">
            <mc:AlternateContent xmlns:mc="http://schemas.openxmlformats.org/markup-compatibility/2006">
              <mc:Choice xmlns:v="urn:schemas-microsoft-com:vml" Requires="v">
                <p:oleObj name="Equation" r:id="rId10" imgW="748975" imgH="241195" progId="">
                  <p:embed/>
                </p:oleObj>
              </mc:Choice>
              <mc:Fallback>
                <p:oleObj name="Equation" r:id="rId10" imgW="748975" imgH="241195"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5404" y="4752273"/>
                        <a:ext cx="2088100" cy="660791"/>
                      </a:xfrm>
                      <a:prstGeom prst="rect">
                        <a:avLst/>
                      </a:prstGeom>
                      <a:solidFill>
                        <a:schemeClr val="bg2"/>
                      </a:solidFill>
                    </p:spPr>
                  </p:pic>
                </p:oleObj>
              </mc:Fallback>
            </mc:AlternateContent>
          </a:graphicData>
        </a:graphic>
      </p:graphicFrame>
      <p:graphicFrame>
        <p:nvGraphicFramePr>
          <p:cNvPr id="12" name="Обект 23"/>
          <p:cNvGraphicFramePr>
            <a:graphicFrameLocks noChangeAspect="1"/>
          </p:cNvGraphicFramePr>
          <p:nvPr>
            <p:extLst>
              <p:ext uri="{D42A27DB-BD31-4B8C-83A1-F6EECF244321}">
                <p14:modId xmlns:p14="http://schemas.microsoft.com/office/powerpoint/2010/main" val="3897582880"/>
              </p:ext>
            </p:extLst>
          </p:nvPr>
        </p:nvGraphicFramePr>
        <p:xfrm>
          <a:off x="3028971" y="5721248"/>
          <a:ext cx="2828913" cy="660080"/>
        </p:xfrm>
        <a:graphic>
          <a:graphicData uri="http://schemas.openxmlformats.org/presentationml/2006/ole">
            <mc:AlternateContent xmlns:mc="http://schemas.openxmlformats.org/markup-compatibility/2006">
              <mc:Choice xmlns:v="urn:schemas-microsoft-com:vml" Requires="v">
                <p:oleObj name="Equation" r:id="rId12" imgW="1143000" imgH="266700" progId="">
                  <p:embed/>
                </p:oleObj>
              </mc:Choice>
              <mc:Fallback>
                <p:oleObj name="Equation" r:id="rId12" imgW="1143000" imgH="2667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8971" y="5721248"/>
                        <a:ext cx="2828913" cy="660080"/>
                      </a:xfrm>
                      <a:prstGeom prst="rect">
                        <a:avLst/>
                      </a:prstGeom>
                      <a:solidFill>
                        <a:schemeClr val="bg2"/>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3C0A-910A-42C3-B33F-C1FCB2C761ED}"/>
              </a:ext>
            </a:extLst>
          </p:cNvPr>
          <p:cNvSpPr>
            <a:spLocks noGrp="1"/>
          </p:cNvSpPr>
          <p:nvPr>
            <p:ph type="title"/>
          </p:nvPr>
        </p:nvSpPr>
        <p:spPr>
          <a:xfrm>
            <a:off x="457200" y="274638"/>
            <a:ext cx="8229600" cy="706090"/>
          </a:xfrm>
        </p:spPr>
        <p:txBody>
          <a:bodyPr/>
          <a:lstStyle/>
          <a:p>
            <a:r>
              <a:rPr lang="bg-BG" sz="2400" dirty="0">
                <a:solidFill>
                  <a:srgbClr val="FF0000"/>
                </a:solidFill>
                <a:latin typeface="Arial" panose="020B0604020202020204" pitchFamily="34" charset="0"/>
                <a:cs typeface="Arial" panose="020B0604020202020204" pitchFamily="34" charset="0"/>
              </a:rPr>
              <a:t>Задачи на кинематиката</a:t>
            </a:r>
            <a:endParaRPr lang="en-US" sz="2400"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55B275-7621-4794-B295-A6CC0CB994DD}"/>
              </a:ext>
            </a:extLst>
          </p:cNvPr>
          <p:cNvSpPr>
            <a:spLocks noGrp="1"/>
          </p:cNvSpPr>
          <p:nvPr>
            <p:ph idx="1"/>
          </p:nvPr>
        </p:nvSpPr>
        <p:spPr>
          <a:xfrm>
            <a:off x="457200" y="856288"/>
            <a:ext cx="8229600" cy="3652832"/>
          </a:xfrm>
        </p:spPr>
        <p:txBody>
          <a:bodyPr/>
          <a:lstStyle/>
          <a:p>
            <a:endParaRPr lang="bg-BG" sz="2000" dirty="0">
              <a:latin typeface="Arial" panose="020B0604020202020204" pitchFamily="34" charset="0"/>
              <a:cs typeface="Arial" panose="020B0604020202020204" pitchFamily="34" charset="0"/>
            </a:endParaRPr>
          </a:p>
          <a:p>
            <a:r>
              <a:rPr lang="bg-BG" sz="2000" dirty="0">
                <a:solidFill>
                  <a:srgbClr val="333399"/>
                </a:solidFill>
                <a:latin typeface="Arial" panose="020B0604020202020204" pitchFamily="34" charset="0"/>
                <a:cs typeface="Arial" panose="020B0604020202020204" pitchFamily="34" charset="0"/>
              </a:rPr>
              <a:t>Права задача на кинематиката </a:t>
            </a:r>
            <a:r>
              <a:rPr lang="bg-BG" sz="2000" dirty="0">
                <a:latin typeface="Arial" panose="020B0604020202020204" pitchFamily="34" charset="0"/>
                <a:cs typeface="Arial" panose="020B0604020202020204" pitchFamily="34" charset="0"/>
              </a:rPr>
              <a:t>– намиране на кинематичните характеристики на материална точка (механизъм), по зададен закон за движение.</a:t>
            </a:r>
          </a:p>
          <a:p>
            <a:pPr marL="0" indent="0">
              <a:buNone/>
            </a:pPr>
            <a:endParaRPr lang="bg-BG" sz="2000" dirty="0">
              <a:latin typeface="Arial" panose="020B0604020202020204" pitchFamily="34" charset="0"/>
              <a:cs typeface="Arial" panose="020B0604020202020204" pitchFamily="34" charset="0"/>
            </a:endParaRPr>
          </a:p>
          <a:p>
            <a:r>
              <a:rPr lang="bg-BG" sz="2000" dirty="0">
                <a:solidFill>
                  <a:srgbClr val="333399"/>
                </a:solidFill>
                <a:latin typeface="Arial" panose="020B0604020202020204" pitchFamily="34" charset="0"/>
                <a:cs typeface="Arial" panose="020B0604020202020204" pitchFamily="34" charset="0"/>
              </a:rPr>
              <a:t>Обратната задача на кинематиката - </a:t>
            </a:r>
            <a:r>
              <a:rPr lang="bg-BG" sz="2000" dirty="0">
                <a:latin typeface="Arial" panose="020B0604020202020204" pitchFamily="34" charset="0"/>
                <a:cs typeface="Arial" panose="020B0604020202020204" pitchFamily="34" charset="0"/>
              </a:rPr>
              <a:t>намиране на закона на движение на материална точка (механизъм), по зададени кинематични характеристики (скорост, ускорение), или геометрични характеристики, от които законът може да бъде определен.</a:t>
            </a:r>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0286484-2727-4A9D-860D-6CB94B60878A}"/>
              </a:ext>
            </a:extLst>
          </p:cNvPr>
          <p:cNvSpPr>
            <a:spLocks noGrp="1"/>
          </p:cNvSpPr>
          <p:nvPr>
            <p:ph type="sldNum" sz="quarter" idx="12"/>
          </p:nvPr>
        </p:nvSpPr>
        <p:spPr>
          <a:xfrm>
            <a:off x="6444208" y="6216962"/>
            <a:ext cx="2133600" cy="457200"/>
          </a:xfrm>
        </p:spPr>
        <p:txBody>
          <a:bodyPr/>
          <a:lstStyle/>
          <a:p>
            <a:fld id="{BFE999D1-F9A4-4778-B8C7-0170286633BE}" type="slidenum">
              <a:rPr lang="bg-BG" smtClean="0"/>
              <a:pPr/>
              <a:t>3</a:t>
            </a:fld>
            <a:endParaRPr lang="bg-BG"/>
          </a:p>
        </p:txBody>
      </p:sp>
      <p:sp>
        <p:nvSpPr>
          <p:cNvPr id="6" name="TextBox 5">
            <a:extLst>
              <a:ext uri="{FF2B5EF4-FFF2-40B4-BE49-F238E27FC236}">
                <a16:creationId xmlns:a16="http://schemas.microsoft.com/office/drawing/2014/main" id="{ECB3A6C1-EA3C-4DD0-80D2-975B0A661292}"/>
              </a:ext>
            </a:extLst>
          </p:cNvPr>
          <p:cNvSpPr txBox="1"/>
          <p:nvPr/>
        </p:nvSpPr>
        <p:spPr>
          <a:xfrm>
            <a:off x="5292080" y="5160829"/>
            <a:ext cx="3744416" cy="369332"/>
          </a:xfrm>
          <a:prstGeom prst="rect">
            <a:avLst/>
          </a:prstGeom>
          <a:noFill/>
        </p:spPr>
        <p:txBody>
          <a:bodyPr wrap="square" rtlCol="0">
            <a:spAutoFit/>
          </a:bodyPr>
          <a:lstStyle/>
          <a:p>
            <a:r>
              <a:rPr lang="bg-BG" dirty="0">
                <a:solidFill>
                  <a:srgbClr val="C00000"/>
                </a:solidFill>
              </a:rPr>
              <a:t>Следва видео 2 - ДВГ</a:t>
            </a:r>
            <a:endParaRPr lang="en-US" dirty="0">
              <a:solidFill>
                <a:srgbClr val="C00000"/>
              </a:solidFill>
            </a:endParaRPr>
          </a:p>
        </p:txBody>
      </p:sp>
    </p:spTree>
    <p:extLst>
      <p:ext uri="{BB962C8B-B14F-4D97-AF65-F5344CB8AC3E}">
        <p14:creationId xmlns:p14="http://schemas.microsoft.com/office/powerpoint/2010/main" val="1153186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274638"/>
            <a:ext cx="7472386" cy="1143000"/>
          </a:xfrm>
        </p:spPr>
        <p:txBody>
          <a:bodyPr/>
          <a:lstStyle/>
          <a:p>
            <a:r>
              <a:rPr lang="bg-BG" sz="1800" dirty="0">
                <a:solidFill>
                  <a:schemeClr val="tx1"/>
                </a:solidFill>
                <a:latin typeface="Arial" pitchFamily="34" charset="0"/>
                <a:cs typeface="Arial" pitchFamily="34" charset="0"/>
              </a:rPr>
              <a:t>Технически Университет – София</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Машиностроителен факултет</a:t>
            </a:r>
            <a:br>
              <a:rPr lang="bg-BG" sz="1800" dirty="0">
                <a:solidFill>
                  <a:schemeClr val="tx1"/>
                </a:solidFill>
                <a:latin typeface="Arial" pitchFamily="34" charset="0"/>
                <a:cs typeface="Arial" pitchFamily="34" charset="0"/>
              </a:rPr>
            </a:br>
            <a:r>
              <a:rPr lang="bg-BG" sz="1800" dirty="0">
                <a:solidFill>
                  <a:schemeClr val="tx1"/>
                </a:solidFill>
                <a:latin typeface="Arial" pitchFamily="34" charset="0"/>
                <a:cs typeface="Arial" pitchFamily="34" charset="0"/>
              </a:rPr>
              <a:t>Катедра “Прецизна техника и </a:t>
            </a:r>
            <a:r>
              <a:rPr lang="bg-BG" sz="1800" dirty="0" err="1">
                <a:solidFill>
                  <a:schemeClr val="tx1"/>
                </a:solidFill>
                <a:latin typeface="Arial" pitchFamily="34" charset="0"/>
                <a:cs typeface="Arial" pitchFamily="34" charset="0"/>
              </a:rPr>
              <a:t>уредостроене</a:t>
            </a:r>
            <a:r>
              <a:rPr lang="bg-BG" sz="1800" dirty="0">
                <a:solidFill>
                  <a:schemeClr val="tx1"/>
                </a:solidFill>
                <a:latin typeface="Arial" pitchFamily="34" charset="0"/>
                <a:cs typeface="Arial" pitchFamily="34" charset="0"/>
              </a:rPr>
              <a:t>”</a:t>
            </a:r>
            <a:endParaRPr lang="bg-BG" sz="1800" dirty="0">
              <a:latin typeface="Arial" pitchFamily="34" charset="0"/>
              <a:cs typeface="Arial" pitchFamily="34" charset="0"/>
            </a:endParaRPr>
          </a:p>
        </p:txBody>
      </p:sp>
      <p:sp>
        <p:nvSpPr>
          <p:cNvPr id="3" name="Content Placeholder 2"/>
          <p:cNvSpPr>
            <a:spLocks noGrp="1"/>
          </p:cNvSpPr>
          <p:nvPr>
            <p:ph idx="1"/>
          </p:nvPr>
        </p:nvSpPr>
        <p:spPr/>
        <p:txBody>
          <a:bodyPr/>
          <a:lstStyle/>
          <a:p>
            <a:pPr algn="ctr">
              <a:buNone/>
            </a:pPr>
            <a:endParaRPr lang="bg-BG" sz="4000" dirty="0">
              <a:solidFill>
                <a:srgbClr val="3333CC"/>
              </a:solidFill>
              <a:latin typeface="Arial" pitchFamily="34" charset="0"/>
              <a:cs typeface="Arial" pitchFamily="34" charset="0"/>
            </a:endParaRPr>
          </a:p>
          <a:p>
            <a:pPr algn="ctr">
              <a:buNone/>
            </a:pPr>
            <a:r>
              <a:rPr lang="bg-BG" sz="4000" dirty="0">
                <a:solidFill>
                  <a:srgbClr val="3333CC"/>
                </a:solidFill>
                <a:effectLst/>
                <a:latin typeface="Arial" pitchFamily="34" charset="0"/>
                <a:cs typeface="Arial" pitchFamily="34" charset="0"/>
              </a:rPr>
              <a:t>Благодаря за вниманието!</a:t>
            </a:r>
          </a:p>
        </p:txBody>
      </p:sp>
      <p:sp>
        <p:nvSpPr>
          <p:cNvPr id="4" name="Slide Number Placeholder 3"/>
          <p:cNvSpPr>
            <a:spLocks noGrp="1"/>
          </p:cNvSpPr>
          <p:nvPr>
            <p:ph type="sldNum" sz="quarter" idx="12"/>
          </p:nvPr>
        </p:nvSpPr>
        <p:spPr/>
        <p:txBody>
          <a:bodyPr/>
          <a:lstStyle/>
          <a:p>
            <a:fld id="{BFE999D1-F9A4-4778-B8C7-0170286633BE}" type="slidenum">
              <a:rPr lang="bg-BG" smtClean="0"/>
              <a:pPr/>
              <a:t>30</a:t>
            </a:fld>
            <a:endParaRPr lang="bg-BG"/>
          </a:p>
        </p:txBody>
      </p:sp>
      <p:pic>
        <p:nvPicPr>
          <p:cNvPr id="5" name="Picture 4" descr="Logo-TU-blue-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8" y="357166"/>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28596" y="4857760"/>
            <a:ext cx="8072494" cy="1477328"/>
          </a:xfrm>
          <a:prstGeom prst="rect">
            <a:avLst/>
          </a:prstGeom>
          <a:noFill/>
        </p:spPr>
        <p:txBody>
          <a:bodyPr wrap="square" rtlCol="0">
            <a:spAutoFit/>
          </a:bodyPr>
          <a:lstStyle/>
          <a:p>
            <a:r>
              <a:rPr lang="bg-BG" dirty="0"/>
              <a:t>В презентацията са използвани материали от:</a:t>
            </a:r>
          </a:p>
          <a:p>
            <a:endParaRPr lang="bg-BG" dirty="0"/>
          </a:p>
          <a:p>
            <a:r>
              <a:rPr lang="bg-BG" dirty="0"/>
              <a:t>1. Учебник: </a:t>
            </a:r>
            <a:r>
              <a:rPr lang="ru-RU" dirty="0">
                <a:latin typeface="Arial" pitchFamily="34" charset="0"/>
              </a:rPr>
              <a:t>Недев, Ц., Лилов, </a:t>
            </a:r>
            <a:r>
              <a:rPr lang="ru-RU" i="1" dirty="0">
                <a:latin typeface="Arial" pitchFamily="34" charset="0"/>
              </a:rPr>
              <a:t>Машинознание</a:t>
            </a:r>
            <a:r>
              <a:rPr lang="ru-RU" dirty="0">
                <a:latin typeface="Arial" pitchFamily="34" charset="0"/>
              </a:rPr>
              <a:t>, Софттрейд, 2011;</a:t>
            </a:r>
          </a:p>
          <a:p>
            <a:r>
              <a:rPr lang="ru-RU" dirty="0">
                <a:latin typeface="Arial" pitchFamily="34" charset="0"/>
              </a:rPr>
              <a:t>2. </a:t>
            </a:r>
            <a:r>
              <a:rPr lang="en-US" dirty="0">
                <a:latin typeface="Arial" pitchFamily="34" charset="0"/>
              </a:rPr>
              <a:t>K</a:t>
            </a:r>
            <a:r>
              <a:rPr lang="ru-RU" dirty="0">
                <a:latin typeface="Arial" pitchFamily="34" charset="0"/>
              </a:rPr>
              <a:t>атедра ТММ;</a:t>
            </a:r>
          </a:p>
          <a:p>
            <a:r>
              <a:rPr lang="ru-RU" dirty="0">
                <a:latin typeface="Arial" pitchFamily="34" charset="0"/>
              </a:rPr>
              <a:t>3. Други източници.</a:t>
            </a:r>
            <a:endParaRPr lang="bg-B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68313" y="260350"/>
            <a:ext cx="8229600" cy="954072"/>
          </a:xfrm>
        </p:spPr>
        <p:txBody>
          <a:bodyPr/>
          <a:lstStyle/>
          <a:p>
            <a:br>
              <a:rPr lang="en-GB" sz="2200" dirty="0">
                <a:solidFill>
                  <a:srgbClr val="C00000"/>
                </a:solidFill>
                <a:effectLst/>
                <a:latin typeface="Arial" pitchFamily="34" charset="0"/>
                <a:cs typeface="Arial" pitchFamily="34" charset="0"/>
              </a:rPr>
            </a:br>
            <a:endParaRPr lang="bg-BG" sz="2200" dirty="0">
              <a:solidFill>
                <a:srgbClr val="C00000"/>
              </a:solidFill>
              <a:effectLst/>
              <a:latin typeface="Arial" pitchFamily="34" charset="0"/>
              <a:ea typeface="Arial Unicode MS" panose="020B0604020202020204" pitchFamily="34" charset="-128"/>
              <a:cs typeface="Arial" pitchFamily="34" charset="0"/>
            </a:endParaRPr>
          </a:p>
        </p:txBody>
      </p:sp>
      <p:sp>
        <p:nvSpPr>
          <p:cNvPr id="105475" name="Rectangle 3"/>
          <p:cNvSpPr>
            <a:spLocks noGrp="1" noChangeArrowheads="1"/>
          </p:cNvSpPr>
          <p:nvPr>
            <p:ph type="body" idx="1"/>
          </p:nvPr>
        </p:nvSpPr>
        <p:spPr>
          <a:xfrm>
            <a:off x="468313" y="1357298"/>
            <a:ext cx="8229600" cy="4767277"/>
          </a:xfrm>
        </p:spPr>
        <p:txBody>
          <a:bodyPr/>
          <a:lstStyle/>
          <a:p>
            <a:pPr marL="355600" indent="-355600" algn="just">
              <a:buClr>
                <a:srgbClr val="C00000"/>
              </a:buClr>
              <a:buSzTx/>
              <a:buNone/>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55600" indent="-355600" algn="just">
              <a:buClr>
                <a:srgbClr val="C00000"/>
              </a:buClr>
              <a:buSzTx/>
              <a:buFont typeface="Wingdings" pitchFamily="2" charset="2"/>
              <a:buChar char="Ø"/>
            </a:pP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55600" indent="-355600" algn="just">
              <a:buClr>
                <a:srgbClr val="C00000"/>
              </a:buClr>
              <a:buSzTx/>
              <a:buFont typeface="Wingdings" pitchFamily="2" charset="2"/>
              <a:buChar char="Ø"/>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lgn="just">
              <a:buClr>
                <a:srgbClr val="C00000"/>
              </a:buClr>
              <a:buSzTx/>
              <a:buNone/>
            </a:pPr>
            <a:endParaRPr lang="bg-BG"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fld id="{BFE999D1-F9A4-4778-B8C7-0170286633BE}" type="slidenum">
              <a:rPr lang="bg-BG" smtClean="0"/>
              <a:pPr/>
              <a:t>4</a:t>
            </a:fld>
            <a:endParaRPr lang="bg-BG"/>
          </a:p>
        </p:txBody>
      </p:sp>
      <p:pic>
        <p:nvPicPr>
          <p:cNvPr id="5" name="Picture 4" descr="Logo-TU-blue-3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44" y="142852"/>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Картина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282" y="928670"/>
            <a:ext cx="5000660" cy="3142092"/>
          </a:xfrm>
          <a:prstGeom prst="rect">
            <a:avLst/>
          </a:prstGeom>
        </p:spPr>
      </p:pic>
      <p:pic>
        <p:nvPicPr>
          <p:cNvPr id="7" name="Картина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7715" y="801472"/>
            <a:ext cx="3698902" cy="2143140"/>
          </a:xfrm>
          <a:prstGeom prst="rect">
            <a:avLst/>
          </a:prstGeom>
        </p:spPr>
      </p:pic>
      <p:graphicFrame>
        <p:nvGraphicFramePr>
          <p:cNvPr id="2050" name="Object 2"/>
          <p:cNvGraphicFramePr>
            <a:graphicFrameLocks noChangeAspect="1"/>
          </p:cNvGraphicFramePr>
          <p:nvPr/>
        </p:nvGraphicFramePr>
        <p:xfrm>
          <a:off x="357158" y="4357694"/>
          <a:ext cx="1193800" cy="482600"/>
        </p:xfrm>
        <a:graphic>
          <a:graphicData uri="http://schemas.openxmlformats.org/presentationml/2006/ole">
            <mc:AlternateContent xmlns:mc="http://schemas.openxmlformats.org/markup-compatibility/2006">
              <mc:Choice xmlns:v="urn:schemas-microsoft-com:vml" Requires="v">
                <p:oleObj name="Equation" r:id="rId6" imgW="469696" imgH="190417" progId="">
                  <p:embed/>
                </p:oleObj>
              </mc:Choice>
              <mc:Fallback>
                <p:oleObj name="Equation" r:id="rId6" imgW="469696" imgH="190417"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58" y="4357694"/>
                        <a:ext cx="1193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357158" y="4882564"/>
          <a:ext cx="4071966" cy="457795"/>
        </p:xfrm>
        <a:graphic>
          <a:graphicData uri="http://schemas.openxmlformats.org/presentationml/2006/ole">
            <mc:AlternateContent xmlns:mc="http://schemas.openxmlformats.org/markup-compatibility/2006">
              <mc:Choice xmlns:v="urn:schemas-microsoft-com:vml" Requires="v">
                <p:oleObj name="Equation" r:id="rId8" imgW="1663560" imgH="190440" progId="">
                  <p:embed/>
                </p:oleObj>
              </mc:Choice>
              <mc:Fallback>
                <p:oleObj name="Equation" r:id="rId8" imgW="1663560" imgH="19044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158" y="4882564"/>
                        <a:ext cx="4071966" cy="457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357158" y="5572140"/>
          <a:ext cx="3886200" cy="431800"/>
        </p:xfrm>
        <a:graphic>
          <a:graphicData uri="http://schemas.openxmlformats.org/presentationml/2006/ole">
            <mc:AlternateContent xmlns:mc="http://schemas.openxmlformats.org/markup-compatibility/2006">
              <mc:Choice xmlns:v="urn:schemas-microsoft-com:vml" Requires="v">
                <p:oleObj name="Equation" r:id="rId10" imgW="1714320" imgH="190440" progId="">
                  <p:embed/>
                </p:oleObj>
              </mc:Choice>
              <mc:Fallback>
                <p:oleObj name="Equation" r:id="rId10" imgW="1714320" imgH="19044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158" y="5572140"/>
                        <a:ext cx="3886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357158" y="6143644"/>
          <a:ext cx="3657600" cy="469900"/>
        </p:xfrm>
        <a:graphic>
          <a:graphicData uri="http://schemas.openxmlformats.org/presentationml/2006/ole">
            <mc:AlternateContent xmlns:mc="http://schemas.openxmlformats.org/markup-compatibility/2006">
              <mc:Choice xmlns:v="urn:schemas-microsoft-com:vml" Requires="v">
                <p:oleObj name="Equation" r:id="rId12" imgW="1727200" imgH="190500" progId="">
                  <p:embed/>
                </p:oleObj>
              </mc:Choice>
              <mc:Fallback>
                <p:oleObj name="Equation" r:id="rId12" imgW="1727200" imgH="190500" progId="">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7158" y="6143644"/>
                        <a:ext cx="3657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1785918" y="4429132"/>
            <a:ext cx="6286544" cy="369332"/>
          </a:xfrm>
          <a:prstGeom prst="rect">
            <a:avLst/>
          </a:prstGeom>
          <a:noFill/>
        </p:spPr>
        <p:txBody>
          <a:bodyPr wrap="square" rtlCol="0">
            <a:spAutoFit/>
          </a:bodyPr>
          <a:lstStyle/>
          <a:p>
            <a:pPr>
              <a:buClr>
                <a:srgbClr val="3333CC"/>
              </a:buClr>
              <a:buSzPct val="90000"/>
              <a:buFont typeface="Wingdings" pitchFamily="2" charset="2"/>
              <a:buChar char="ü"/>
            </a:pPr>
            <a:r>
              <a:rPr lang="bg-BG" dirty="0"/>
              <a:t> Векторна форма на закона за движение</a:t>
            </a:r>
          </a:p>
        </p:txBody>
      </p:sp>
      <p:sp>
        <p:nvSpPr>
          <p:cNvPr id="13" name="TextBox 12"/>
          <p:cNvSpPr txBox="1"/>
          <p:nvPr/>
        </p:nvSpPr>
        <p:spPr>
          <a:xfrm>
            <a:off x="4572000" y="4786322"/>
            <a:ext cx="4357718" cy="646331"/>
          </a:xfrm>
          <a:prstGeom prst="rect">
            <a:avLst/>
          </a:prstGeom>
          <a:noFill/>
        </p:spPr>
        <p:txBody>
          <a:bodyPr wrap="square" rtlCol="0">
            <a:spAutoFit/>
          </a:bodyPr>
          <a:lstStyle/>
          <a:p>
            <a:pPr>
              <a:buClr>
                <a:srgbClr val="3333CC"/>
              </a:buClr>
              <a:buSzPct val="90000"/>
              <a:buFont typeface="Wingdings" pitchFamily="2" charset="2"/>
              <a:buChar char="ü"/>
            </a:pPr>
            <a:r>
              <a:rPr lang="bg-BG" dirty="0"/>
              <a:t> Закон за движение, представен чрез декартови координати</a:t>
            </a:r>
          </a:p>
        </p:txBody>
      </p:sp>
      <p:sp>
        <p:nvSpPr>
          <p:cNvPr id="14" name="TextBox 13"/>
          <p:cNvSpPr txBox="1"/>
          <p:nvPr/>
        </p:nvSpPr>
        <p:spPr>
          <a:xfrm>
            <a:off x="4572000" y="5429264"/>
            <a:ext cx="4357718" cy="646331"/>
          </a:xfrm>
          <a:prstGeom prst="rect">
            <a:avLst/>
          </a:prstGeom>
          <a:noFill/>
        </p:spPr>
        <p:txBody>
          <a:bodyPr wrap="square" rtlCol="0">
            <a:spAutoFit/>
          </a:bodyPr>
          <a:lstStyle/>
          <a:p>
            <a:pPr>
              <a:buClr>
                <a:srgbClr val="3333CC"/>
              </a:buClr>
              <a:buSzPct val="90000"/>
              <a:buFont typeface="Wingdings" pitchFamily="2" charset="2"/>
              <a:buChar char="ü"/>
            </a:pPr>
            <a:r>
              <a:rPr lang="bg-BG" dirty="0"/>
              <a:t> Закон за движение, представен чрез цилиндрични координати</a:t>
            </a:r>
          </a:p>
        </p:txBody>
      </p:sp>
      <p:sp>
        <p:nvSpPr>
          <p:cNvPr id="15" name="TextBox 14"/>
          <p:cNvSpPr txBox="1"/>
          <p:nvPr/>
        </p:nvSpPr>
        <p:spPr>
          <a:xfrm>
            <a:off x="4643438" y="6072206"/>
            <a:ext cx="4214842" cy="646331"/>
          </a:xfrm>
          <a:prstGeom prst="rect">
            <a:avLst/>
          </a:prstGeom>
          <a:noFill/>
        </p:spPr>
        <p:txBody>
          <a:bodyPr wrap="square" rtlCol="0">
            <a:spAutoFit/>
          </a:bodyPr>
          <a:lstStyle/>
          <a:p>
            <a:pPr>
              <a:buClr>
                <a:srgbClr val="3333CC"/>
              </a:buClr>
              <a:buSzPct val="90000"/>
              <a:buFont typeface="Wingdings" pitchFamily="2" charset="2"/>
              <a:buChar char="ü"/>
            </a:pPr>
            <a:r>
              <a:rPr lang="bg-BG" dirty="0"/>
              <a:t> Закон за движение, представен чрез сферични координати</a:t>
            </a:r>
          </a:p>
        </p:txBody>
      </p:sp>
      <p:sp>
        <p:nvSpPr>
          <p:cNvPr id="16" name="TextBox 15"/>
          <p:cNvSpPr txBox="1"/>
          <p:nvPr/>
        </p:nvSpPr>
        <p:spPr>
          <a:xfrm>
            <a:off x="857224" y="214290"/>
            <a:ext cx="8572560" cy="400110"/>
          </a:xfrm>
          <a:prstGeom prst="rect">
            <a:avLst/>
          </a:prstGeom>
          <a:noFill/>
        </p:spPr>
        <p:txBody>
          <a:bodyPr wrap="square" rtlCol="0">
            <a:spAutoFit/>
          </a:bodyPr>
          <a:lstStyle/>
          <a:p>
            <a:r>
              <a:rPr lang="bg-BG" sz="2000" dirty="0">
                <a:solidFill>
                  <a:srgbClr val="C00000"/>
                </a:solidFill>
                <a:latin typeface="Arial" pitchFamily="34" charset="0"/>
              </a:rPr>
              <a:t>КИНЕМАТИКА НА ТОЧКА. Закон за движение и траектория на точка.</a:t>
            </a:r>
            <a:endParaRPr lang="bg-BG"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43956" cy="868346"/>
          </a:xfrm>
        </p:spPr>
        <p:txBody>
          <a:bodyPr/>
          <a:lstStyle/>
          <a:p>
            <a:r>
              <a:rPr lang="bg-BG" sz="2000" dirty="0">
                <a:solidFill>
                  <a:srgbClr val="C00000"/>
                </a:solidFill>
                <a:latin typeface="Arial" pitchFamily="34" charset="0"/>
                <a:cs typeface="Arial" pitchFamily="34" charset="0"/>
              </a:rPr>
              <a:t>КИНЕМАТИКА НА ТОЧКА. Закон за движение и траектория на точка.</a:t>
            </a:r>
            <a:br>
              <a:rPr lang="bg-BG" sz="2000" dirty="0">
                <a:latin typeface="Arial" pitchFamily="34" charset="0"/>
                <a:cs typeface="Arial" pitchFamily="34" charset="0"/>
              </a:rPr>
            </a:br>
            <a:endParaRPr lang="bg-BG" sz="2000" dirty="0">
              <a:latin typeface="Arial" pitchFamily="34" charset="0"/>
              <a:cs typeface="Arial" pitchFamily="34" charset="0"/>
            </a:endParaRPr>
          </a:p>
        </p:txBody>
      </p:sp>
      <p:sp>
        <p:nvSpPr>
          <p:cNvPr id="3" name="Content Placeholder 2"/>
          <p:cNvSpPr>
            <a:spLocks noGrp="1"/>
          </p:cNvSpPr>
          <p:nvPr>
            <p:ph idx="1"/>
          </p:nvPr>
        </p:nvSpPr>
        <p:spPr>
          <a:xfrm>
            <a:off x="457200" y="1214422"/>
            <a:ext cx="8229600" cy="3214710"/>
          </a:xfrm>
        </p:spPr>
        <p:txBody>
          <a:bodyPr/>
          <a:lstStyle/>
          <a:p>
            <a:pPr>
              <a:buFont typeface="Wingdings" pitchFamily="2" charset="2"/>
              <a:buChar char="Ø"/>
            </a:pPr>
            <a:r>
              <a:rPr lang="bg-BG" sz="2000" dirty="0">
                <a:solidFill>
                  <a:srgbClr val="3333CC"/>
                </a:solidFill>
                <a:latin typeface="Arial" pitchFamily="34" charset="0"/>
                <a:ea typeface="Times New Roman"/>
                <a:cs typeface="Arial" pitchFamily="34" charset="0"/>
              </a:rPr>
              <a:t>Геометричното място на последователните положения</a:t>
            </a:r>
            <a:r>
              <a:rPr lang="bg-BG" sz="2000" dirty="0">
                <a:latin typeface="Arial" pitchFamily="34" charset="0"/>
                <a:ea typeface="Times New Roman"/>
                <a:cs typeface="Arial" pitchFamily="34" charset="0"/>
              </a:rPr>
              <a:t>, през които преминава подвижната точка през време на движението, се нарича </a:t>
            </a:r>
            <a:r>
              <a:rPr lang="bg-BG" sz="2000" i="1" dirty="0">
                <a:solidFill>
                  <a:srgbClr val="3333CC"/>
                </a:solidFill>
                <a:latin typeface="Arial" pitchFamily="34" charset="0"/>
                <a:ea typeface="Times New Roman"/>
                <a:cs typeface="Arial" pitchFamily="34" charset="0"/>
              </a:rPr>
              <a:t>траектория на точката</a:t>
            </a:r>
            <a:r>
              <a:rPr lang="bg-BG" sz="2000" i="1" dirty="0">
                <a:latin typeface="Arial" pitchFamily="34" charset="0"/>
                <a:ea typeface="Times New Roman"/>
                <a:cs typeface="Arial" pitchFamily="34" charset="0"/>
              </a:rPr>
              <a:t>.</a:t>
            </a:r>
          </a:p>
          <a:p>
            <a:pPr algn="ctr">
              <a:buNone/>
            </a:pPr>
            <a:r>
              <a:rPr lang="bg-BG" sz="2000" i="1" dirty="0">
                <a:solidFill>
                  <a:srgbClr val="FF0000"/>
                </a:solidFill>
                <a:latin typeface="Arial" pitchFamily="34" charset="0"/>
                <a:cs typeface="Arial" pitchFamily="34" charset="0"/>
              </a:rPr>
              <a:t>Законът за движение е едновременно и уравнение на траектория в параметрична форма с параметър времето </a:t>
            </a:r>
            <a:r>
              <a:rPr lang="en-US" sz="2000" i="1" dirty="0">
                <a:solidFill>
                  <a:srgbClr val="FF0000"/>
                </a:solidFill>
                <a:latin typeface="Arial" pitchFamily="34" charset="0"/>
                <a:cs typeface="Arial" pitchFamily="34" charset="0"/>
              </a:rPr>
              <a:t>t.</a:t>
            </a:r>
          </a:p>
          <a:p>
            <a:pPr algn="ctr">
              <a:buNone/>
            </a:pPr>
            <a:endParaRPr lang="en-US" sz="2000" i="1" dirty="0">
              <a:solidFill>
                <a:srgbClr val="FF0000"/>
              </a:solidFill>
              <a:latin typeface="Arial" pitchFamily="34" charset="0"/>
              <a:cs typeface="Arial" pitchFamily="34" charset="0"/>
            </a:endParaRPr>
          </a:p>
          <a:p>
            <a:pPr>
              <a:buFont typeface="Wingdings" pitchFamily="2" charset="2"/>
              <a:buChar char="Ø"/>
            </a:pPr>
            <a:r>
              <a:rPr lang="bg-BG" sz="2000" dirty="0">
                <a:latin typeface="Arial" pitchFamily="34" charset="0"/>
                <a:ea typeface="Times New Roman"/>
                <a:cs typeface="Arial" pitchFamily="34" charset="0"/>
              </a:rPr>
              <a:t>При елиминиране на параметъра </a:t>
            </a:r>
            <a:r>
              <a:rPr lang="en-US" sz="2000" i="1" dirty="0">
                <a:latin typeface="Arial" pitchFamily="34" charset="0"/>
                <a:ea typeface="Times New Roman"/>
                <a:cs typeface="Arial" pitchFamily="34" charset="0"/>
              </a:rPr>
              <a:t>t</a:t>
            </a:r>
            <a:r>
              <a:rPr lang="bg-BG" sz="2000" dirty="0">
                <a:latin typeface="Arial" pitchFamily="34" charset="0"/>
                <a:ea typeface="Times New Roman"/>
                <a:cs typeface="Arial" pitchFamily="34" charset="0"/>
              </a:rPr>
              <a:t> от законите на движение се получава уравнението на т. нар. </a:t>
            </a:r>
            <a:r>
              <a:rPr lang="bg-BG" sz="2000" i="1" dirty="0">
                <a:solidFill>
                  <a:srgbClr val="3333CC"/>
                </a:solidFill>
                <a:latin typeface="Arial" pitchFamily="34" charset="0"/>
                <a:ea typeface="Times New Roman"/>
                <a:cs typeface="Arial" pitchFamily="34" charset="0"/>
              </a:rPr>
              <a:t>крива на движението</a:t>
            </a:r>
            <a:r>
              <a:rPr lang="bg-BG" sz="2000" dirty="0">
                <a:latin typeface="Arial" pitchFamily="34" charset="0"/>
                <a:ea typeface="Times New Roman"/>
                <a:cs typeface="Arial" pitchFamily="34" charset="0"/>
              </a:rPr>
              <a:t>, по която се движи точката</a:t>
            </a:r>
            <a:r>
              <a:rPr lang="en-US" sz="2000" dirty="0">
                <a:latin typeface="Arial" pitchFamily="34" charset="0"/>
                <a:ea typeface="Times New Roman"/>
                <a:cs typeface="Arial" pitchFamily="34" charset="0"/>
              </a:rPr>
              <a:t>:</a:t>
            </a:r>
          </a:p>
          <a:p>
            <a:pPr algn="ctr">
              <a:buNone/>
            </a:pPr>
            <a:endParaRPr lang="bg-BG"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5</a:t>
            </a:fld>
            <a:endParaRPr lang="bg-BG"/>
          </a:p>
        </p:txBody>
      </p:sp>
      <p:graphicFrame>
        <p:nvGraphicFramePr>
          <p:cNvPr id="3074" name="Object 2"/>
          <p:cNvGraphicFramePr>
            <a:graphicFrameLocks noChangeAspect="1"/>
          </p:cNvGraphicFramePr>
          <p:nvPr/>
        </p:nvGraphicFramePr>
        <p:xfrm>
          <a:off x="1857356" y="4500570"/>
          <a:ext cx="1841500" cy="571500"/>
        </p:xfrm>
        <a:graphic>
          <a:graphicData uri="http://schemas.openxmlformats.org/presentationml/2006/ole">
            <mc:AlternateContent xmlns:mc="http://schemas.openxmlformats.org/markup-compatibility/2006">
              <mc:Choice xmlns:v="urn:schemas-microsoft-com:vml" Requires="v">
                <p:oleObj name="Equation" r:id="rId2" imgW="609480" imgH="190440" progId="">
                  <p:embed/>
                </p:oleObj>
              </mc:Choice>
              <mc:Fallback>
                <p:oleObj name="Equation" r:id="rId2" imgW="609480" imgH="1904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56" y="4500570"/>
                        <a:ext cx="18415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1857356" y="5214950"/>
          <a:ext cx="2146854" cy="576261"/>
        </p:xfrm>
        <a:graphic>
          <a:graphicData uri="http://schemas.openxmlformats.org/presentationml/2006/ole">
            <mc:AlternateContent xmlns:mc="http://schemas.openxmlformats.org/markup-compatibility/2006">
              <mc:Choice xmlns:v="urn:schemas-microsoft-com:vml" Requires="v">
                <p:oleObj name="Equation" r:id="rId4" imgW="711000" imgH="190440" progId="">
                  <p:embed/>
                </p:oleObj>
              </mc:Choice>
              <mc:Fallback>
                <p:oleObj name="Equation" r:id="rId4" imgW="711000" imgH="1904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56" y="5214950"/>
                        <a:ext cx="2146854" cy="576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786314" y="4572008"/>
            <a:ext cx="3429024" cy="369332"/>
          </a:xfrm>
          <a:prstGeom prst="rect">
            <a:avLst/>
          </a:prstGeom>
          <a:noFill/>
        </p:spPr>
        <p:txBody>
          <a:bodyPr wrap="square" rtlCol="0">
            <a:spAutoFit/>
          </a:bodyPr>
          <a:lstStyle/>
          <a:p>
            <a:r>
              <a:rPr lang="bg-BG" dirty="0"/>
              <a:t>равнинна крива</a:t>
            </a:r>
          </a:p>
        </p:txBody>
      </p:sp>
      <p:sp>
        <p:nvSpPr>
          <p:cNvPr id="8" name="TextBox 7"/>
          <p:cNvSpPr txBox="1"/>
          <p:nvPr/>
        </p:nvSpPr>
        <p:spPr>
          <a:xfrm>
            <a:off x="4786314" y="5286388"/>
            <a:ext cx="3286148" cy="369332"/>
          </a:xfrm>
          <a:prstGeom prst="rect">
            <a:avLst/>
          </a:prstGeom>
          <a:noFill/>
        </p:spPr>
        <p:txBody>
          <a:bodyPr wrap="square" rtlCol="0">
            <a:spAutoFit/>
          </a:bodyPr>
          <a:lstStyle/>
          <a:p>
            <a:r>
              <a:rPr lang="bg-BG" dirty="0"/>
              <a:t>пространствена крива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14380"/>
          </a:xfrm>
        </p:spPr>
        <p:txBody>
          <a:bodyPr/>
          <a:lstStyle/>
          <a:p>
            <a:r>
              <a:rPr lang="bg-BG" sz="2200" dirty="0">
                <a:solidFill>
                  <a:srgbClr val="C00000"/>
                </a:solidFill>
                <a:latin typeface="Arial" pitchFamily="34" charset="0"/>
                <a:cs typeface="Arial" pitchFamily="34" charset="0"/>
              </a:rPr>
              <a:t>КИНЕМАТИКА НА ТОЧКА.Скорост и ускорение.</a:t>
            </a:r>
            <a:endParaRPr lang="bg-BG" sz="2200" dirty="0"/>
          </a:p>
        </p:txBody>
      </p:sp>
      <p:sp>
        <p:nvSpPr>
          <p:cNvPr id="3" name="Content Placeholder 2"/>
          <p:cNvSpPr>
            <a:spLocks noGrp="1"/>
          </p:cNvSpPr>
          <p:nvPr>
            <p:ph idx="1"/>
          </p:nvPr>
        </p:nvSpPr>
        <p:spPr>
          <a:xfrm>
            <a:off x="428596" y="4786322"/>
            <a:ext cx="8229600" cy="785818"/>
          </a:xfrm>
        </p:spPr>
        <p:txBody>
          <a:bodyPr/>
          <a:lstStyle/>
          <a:p>
            <a:r>
              <a:rPr lang="bg-BG" sz="2000" dirty="0">
                <a:latin typeface="Arial" pitchFamily="34" charset="0"/>
                <a:cs typeface="Arial" pitchFamily="34" charset="0"/>
              </a:rPr>
              <a:t>Отношението на нарастването на радиус-вектора ∆</a:t>
            </a:r>
            <a:r>
              <a:rPr lang="en-US" sz="2000" dirty="0">
                <a:latin typeface="Arial" pitchFamily="34" charset="0"/>
                <a:cs typeface="Arial" pitchFamily="34" charset="0"/>
              </a:rPr>
              <a:t>r </a:t>
            </a:r>
            <a:r>
              <a:rPr lang="bg-BG" sz="2000" dirty="0">
                <a:latin typeface="Arial" pitchFamily="34" charset="0"/>
                <a:cs typeface="Arial" pitchFamily="34" charset="0"/>
              </a:rPr>
              <a:t>към времето ∆</a:t>
            </a:r>
            <a:r>
              <a:rPr lang="en-US" sz="2000" dirty="0">
                <a:latin typeface="Arial" pitchFamily="34" charset="0"/>
                <a:cs typeface="Arial" pitchFamily="34" charset="0"/>
              </a:rPr>
              <a:t>t </a:t>
            </a:r>
            <a:r>
              <a:rPr lang="bg-BG" sz="2000" dirty="0">
                <a:latin typeface="Arial" pitchFamily="34" charset="0"/>
                <a:cs typeface="Arial" pitchFamily="34" charset="0"/>
              </a:rPr>
              <a:t>се нарича </a:t>
            </a:r>
            <a:r>
              <a:rPr lang="bg-BG" sz="2000" dirty="0">
                <a:solidFill>
                  <a:srgbClr val="3333CC"/>
                </a:solidFill>
                <a:latin typeface="Arial" pitchFamily="34" charset="0"/>
                <a:cs typeface="Arial" pitchFamily="34" charset="0"/>
              </a:rPr>
              <a:t>средна скорост</a:t>
            </a:r>
            <a:r>
              <a:rPr lang="bg-BG" sz="2000" dirty="0">
                <a:latin typeface="Arial" pitchFamily="34" charset="0"/>
                <a:cs typeface="Arial" pitchFamily="34" charset="0"/>
              </a:rPr>
              <a:t>, т.е</a:t>
            </a:r>
          </a:p>
        </p:txBody>
      </p:sp>
      <p:sp>
        <p:nvSpPr>
          <p:cNvPr id="4" name="Slide Number Placeholder 3"/>
          <p:cNvSpPr>
            <a:spLocks noGrp="1"/>
          </p:cNvSpPr>
          <p:nvPr>
            <p:ph type="sldNum" sz="quarter" idx="12"/>
          </p:nvPr>
        </p:nvSpPr>
        <p:spPr/>
        <p:txBody>
          <a:bodyPr/>
          <a:lstStyle/>
          <a:p>
            <a:fld id="{BFE999D1-F9A4-4778-B8C7-0170286633BE}" type="slidenum">
              <a:rPr lang="bg-BG" smtClean="0"/>
              <a:pPr/>
              <a:t>6</a:t>
            </a:fld>
            <a:endParaRPr lang="bg-BG" dirty="0"/>
          </a:p>
        </p:txBody>
      </p:sp>
      <p:pic>
        <p:nvPicPr>
          <p:cNvPr id="4098" name="Picture 2"/>
          <p:cNvPicPr>
            <a:picLocks noChangeAspect="1" noChangeArrowheads="1"/>
          </p:cNvPicPr>
          <p:nvPr/>
        </p:nvPicPr>
        <p:blipFill>
          <a:blip r:embed="rId2"/>
          <a:srcRect/>
          <a:stretch>
            <a:fillRect/>
          </a:stretch>
        </p:blipFill>
        <p:spPr bwMode="auto">
          <a:xfrm>
            <a:off x="268811" y="788236"/>
            <a:ext cx="4538214" cy="3998086"/>
          </a:xfrm>
          <a:prstGeom prst="rect">
            <a:avLst/>
          </a:prstGeom>
          <a:noFill/>
          <a:ln w="9525">
            <a:noFill/>
            <a:miter lim="800000"/>
            <a:headEnd/>
            <a:tailEnd/>
          </a:ln>
          <a:effectLst/>
        </p:spPr>
      </p:pic>
      <p:sp>
        <p:nvSpPr>
          <p:cNvPr id="6" name="TextBox 5"/>
          <p:cNvSpPr txBox="1"/>
          <p:nvPr/>
        </p:nvSpPr>
        <p:spPr>
          <a:xfrm>
            <a:off x="4966810" y="971508"/>
            <a:ext cx="4071966" cy="5016758"/>
          </a:xfrm>
          <a:prstGeom prst="rect">
            <a:avLst/>
          </a:prstGeom>
          <a:noFill/>
        </p:spPr>
        <p:txBody>
          <a:bodyPr wrap="square" rtlCol="0">
            <a:spAutoFit/>
          </a:bodyPr>
          <a:lstStyle/>
          <a:p>
            <a:r>
              <a:rPr lang="bg-BG" sz="2000" dirty="0">
                <a:latin typeface="Arial" pitchFamily="34" charset="0"/>
              </a:rPr>
              <a:t>В момент </a:t>
            </a:r>
            <a:r>
              <a:rPr lang="en-US" sz="2000" dirty="0">
                <a:latin typeface="Arial" pitchFamily="34" charset="0"/>
              </a:rPr>
              <a:t>t </a:t>
            </a:r>
            <a:r>
              <a:rPr lang="bg-BG" sz="2000" dirty="0">
                <a:latin typeface="Arial" pitchFamily="34" charset="0"/>
              </a:rPr>
              <a:t>положението на движещата се т. М се определя от радиус-вектора </a:t>
            </a:r>
            <a:r>
              <a:rPr lang="en-US" sz="2000" dirty="0">
                <a:latin typeface="Arial" pitchFamily="34" charset="0"/>
              </a:rPr>
              <a:t>r: </a:t>
            </a:r>
            <a:r>
              <a:rPr lang="en-US" sz="2000" dirty="0">
                <a:solidFill>
                  <a:srgbClr val="3333CC"/>
                </a:solidFill>
                <a:latin typeface="Arial" pitchFamily="34" charset="0"/>
              </a:rPr>
              <a:t>r=r(t), </a:t>
            </a:r>
            <a:r>
              <a:rPr lang="bg-BG" sz="2000" dirty="0">
                <a:latin typeface="Arial" pitchFamily="34" charset="0"/>
              </a:rPr>
              <a:t>в следващ момент </a:t>
            </a:r>
            <a:r>
              <a:rPr lang="en-US" sz="2000" dirty="0">
                <a:latin typeface="Arial" pitchFamily="34" charset="0"/>
              </a:rPr>
              <a:t>t+∆t </a:t>
            </a:r>
            <a:r>
              <a:rPr lang="bg-BG" sz="2000" dirty="0">
                <a:latin typeface="Arial" pitchFamily="34" charset="0"/>
              </a:rPr>
              <a:t>радиус-векторът ще има нова стойност: </a:t>
            </a:r>
            <a:r>
              <a:rPr lang="en-US" sz="2000" dirty="0">
                <a:solidFill>
                  <a:srgbClr val="3333CC"/>
                </a:solidFill>
                <a:latin typeface="Arial" pitchFamily="34" charset="0"/>
              </a:rPr>
              <a:t>r=r(t+∆t)</a:t>
            </a:r>
            <a:r>
              <a:rPr lang="en-US" sz="2000" dirty="0">
                <a:latin typeface="Arial" pitchFamily="34" charset="0"/>
              </a:rPr>
              <a:t>. </a:t>
            </a:r>
          </a:p>
          <a:p>
            <a:endParaRPr lang="en-US" sz="2000" dirty="0">
              <a:latin typeface="Arial" pitchFamily="34" charset="0"/>
            </a:endParaRPr>
          </a:p>
          <a:p>
            <a:r>
              <a:rPr lang="bg-BG" sz="2000" dirty="0">
                <a:solidFill>
                  <a:srgbClr val="C00000"/>
                </a:solidFill>
                <a:latin typeface="Arial" pitchFamily="34" charset="0"/>
              </a:rPr>
              <a:t>Елементарното преместване </a:t>
            </a:r>
            <a:r>
              <a:rPr lang="bg-BG" sz="2000" dirty="0">
                <a:latin typeface="Arial" pitchFamily="34" charset="0"/>
              </a:rPr>
              <a:t>ММ1 е равно на нарастването на радиус-вектора за интервала от време </a:t>
            </a:r>
            <a:r>
              <a:rPr lang="en-US" sz="2000" dirty="0">
                <a:latin typeface="Arial" pitchFamily="34" charset="0"/>
              </a:rPr>
              <a:t>t:</a:t>
            </a:r>
          </a:p>
          <a:p>
            <a:endParaRPr lang="en-US" sz="2000" dirty="0">
              <a:latin typeface="Arial" pitchFamily="34" charset="0"/>
            </a:endParaRPr>
          </a:p>
          <a:p>
            <a:endParaRPr lang="en-US" sz="2000" dirty="0">
              <a:latin typeface="Arial" pitchFamily="34" charset="0"/>
            </a:endParaRPr>
          </a:p>
          <a:p>
            <a:endParaRPr lang="en-US" sz="2000" dirty="0">
              <a:latin typeface="Arial" pitchFamily="34" charset="0"/>
            </a:endParaRPr>
          </a:p>
          <a:p>
            <a:r>
              <a:rPr lang="bg-BG" sz="2000" dirty="0">
                <a:latin typeface="Arial" pitchFamily="34" charset="0"/>
              </a:rPr>
              <a:t> </a:t>
            </a:r>
            <a:endParaRPr lang="en-US" sz="2000" dirty="0">
              <a:latin typeface="Arial" pitchFamily="34" charset="0"/>
            </a:endParaRPr>
          </a:p>
          <a:p>
            <a:endParaRPr lang="bg-BG" sz="2000" dirty="0">
              <a:latin typeface="Arial" pitchFamily="34" charset="0"/>
            </a:endParaRPr>
          </a:p>
        </p:txBody>
      </p:sp>
      <p:pic>
        <p:nvPicPr>
          <p:cNvPr id="4099" name="Picture 3"/>
          <p:cNvPicPr>
            <a:picLocks noChangeAspect="1" noChangeArrowheads="1"/>
          </p:cNvPicPr>
          <p:nvPr/>
        </p:nvPicPr>
        <p:blipFill>
          <a:blip r:embed="rId3"/>
          <a:srcRect/>
          <a:stretch>
            <a:fillRect/>
          </a:stretch>
        </p:blipFill>
        <p:spPr bwMode="auto">
          <a:xfrm>
            <a:off x="5286380" y="4429132"/>
            <a:ext cx="2286016" cy="496286"/>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786182" y="5593571"/>
            <a:ext cx="1214446" cy="78939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543956" cy="642942"/>
          </a:xfrm>
        </p:spPr>
        <p:txBody>
          <a:bodyPr/>
          <a:lstStyle/>
          <a:p>
            <a:r>
              <a:rPr lang="bg-BG" sz="2200" dirty="0">
                <a:solidFill>
                  <a:srgbClr val="C00000"/>
                </a:solidFill>
                <a:latin typeface="Arial" pitchFamily="34" charset="0"/>
                <a:cs typeface="Arial" pitchFamily="34" charset="0"/>
              </a:rPr>
              <a:t>КИНЕМАТИКА НА ТОЧКА.</a:t>
            </a:r>
            <a:r>
              <a:rPr lang="en-US" sz="2200" dirty="0">
                <a:solidFill>
                  <a:srgbClr val="C00000"/>
                </a:solidFill>
                <a:latin typeface="Arial" pitchFamily="34" charset="0"/>
                <a:cs typeface="Arial" pitchFamily="34" charset="0"/>
              </a:rPr>
              <a:t> </a:t>
            </a:r>
            <a:r>
              <a:rPr lang="bg-BG" sz="2200" dirty="0">
                <a:solidFill>
                  <a:srgbClr val="C00000"/>
                </a:solidFill>
                <a:latin typeface="Arial" pitchFamily="34" charset="0"/>
                <a:cs typeface="Arial" pitchFamily="34" charset="0"/>
              </a:rPr>
              <a:t>Криволинейно движение на точка. Скорост и ускорение.</a:t>
            </a:r>
            <a:endParaRPr lang="bg-BG" sz="2200" dirty="0"/>
          </a:p>
        </p:txBody>
      </p:sp>
      <p:sp>
        <p:nvSpPr>
          <p:cNvPr id="4" name="Slide Number Placeholder 3"/>
          <p:cNvSpPr>
            <a:spLocks noGrp="1"/>
          </p:cNvSpPr>
          <p:nvPr>
            <p:ph type="sldNum" sz="quarter" idx="12"/>
          </p:nvPr>
        </p:nvSpPr>
        <p:spPr/>
        <p:txBody>
          <a:bodyPr/>
          <a:lstStyle/>
          <a:p>
            <a:fld id="{BFE999D1-F9A4-4778-B8C7-0170286633BE}" type="slidenum">
              <a:rPr lang="bg-BG" smtClean="0"/>
              <a:pPr/>
              <a:t>7</a:t>
            </a:fld>
            <a:endParaRPr lang="bg-BG"/>
          </a:p>
        </p:txBody>
      </p:sp>
      <p:graphicFrame>
        <p:nvGraphicFramePr>
          <p:cNvPr id="7" name="Обект 10"/>
          <p:cNvGraphicFramePr>
            <a:graphicFrameLocks noChangeAspect="1"/>
          </p:cNvGraphicFramePr>
          <p:nvPr>
            <p:extLst>
              <p:ext uri="{D42A27DB-BD31-4B8C-83A1-F6EECF244321}">
                <p14:modId xmlns:p14="http://schemas.microsoft.com/office/powerpoint/2010/main" val="4291435850"/>
              </p:ext>
            </p:extLst>
          </p:nvPr>
        </p:nvGraphicFramePr>
        <p:xfrm>
          <a:off x="1284288" y="3677986"/>
          <a:ext cx="1800225" cy="563562"/>
        </p:xfrm>
        <a:graphic>
          <a:graphicData uri="http://schemas.openxmlformats.org/presentationml/2006/ole">
            <mc:AlternateContent xmlns:mc="http://schemas.openxmlformats.org/markup-compatibility/2006">
              <mc:Choice xmlns:v="urn:schemas-microsoft-com:vml" Requires="v">
                <p:oleObj name="Equation" r:id="rId2" imgW="634725" imgH="203112" progId="">
                  <p:embed/>
                </p:oleObj>
              </mc:Choice>
              <mc:Fallback>
                <p:oleObj name="Equation" r:id="rId2" imgW="634725" imgH="203112"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288" y="3677986"/>
                        <a:ext cx="1800225" cy="563562"/>
                      </a:xfrm>
                      <a:prstGeom prst="rect">
                        <a:avLst/>
                      </a:prstGeom>
                      <a:solidFill>
                        <a:schemeClr val="bg2"/>
                      </a:solidFill>
                    </p:spPr>
                  </p:pic>
                </p:oleObj>
              </mc:Fallback>
            </mc:AlternateContent>
          </a:graphicData>
        </a:graphic>
      </p:graphicFrame>
      <p:graphicFrame>
        <p:nvGraphicFramePr>
          <p:cNvPr id="8" name="Обект 11"/>
          <p:cNvGraphicFramePr>
            <a:graphicFrameLocks noChangeAspect="1"/>
          </p:cNvGraphicFramePr>
          <p:nvPr>
            <p:extLst>
              <p:ext uri="{D42A27DB-BD31-4B8C-83A1-F6EECF244321}">
                <p14:modId xmlns:p14="http://schemas.microsoft.com/office/powerpoint/2010/main" val="2184995470"/>
              </p:ext>
            </p:extLst>
          </p:nvPr>
        </p:nvGraphicFramePr>
        <p:xfrm>
          <a:off x="4878968" y="5356212"/>
          <a:ext cx="3836987" cy="1123950"/>
        </p:xfrm>
        <a:graphic>
          <a:graphicData uri="http://schemas.openxmlformats.org/presentationml/2006/ole">
            <mc:AlternateContent xmlns:mc="http://schemas.openxmlformats.org/markup-compatibility/2006">
              <mc:Choice xmlns:v="urn:schemas-microsoft-com:vml" Requires="v">
                <p:oleObj name="Equation" r:id="rId4" imgW="1396394" imgH="406224" progId="">
                  <p:embed/>
                </p:oleObj>
              </mc:Choice>
              <mc:Fallback>
                <p:oleObj name="Equation" r:id="rId4" imgW="1396394" imgH="406224"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8968" y="5356212"/>
                        <a:ext cx="3836987" cy="1123950"/>
                      </a:xfrm>
                      <a:prstGeom prst="rect">
                        <a:avLst/>
                      </a:prstGeom>
                      <a:solidFill>
                        <a:schemeClr val="bg2"/>
                      </a:solidFill>
                    </p:spPr>
                  </p:pic>
                </p:oleObj>
              </mc:Fallback>
            </mc:AlternateContent>
          </a:graphicData>
        </a:graphic>
      </p:graphicFrame>
      <p:cxnSp>
        <p:nvCxnSpPr>
          <p:cNvPr id="9" name="Извито съединение 35"/>
          <p:cNvCxnSpPr/>
          <p:nvPr/>
        </p:nvCxnSpPr>
        <p:spPr>
          <a:xfrm>
            <a:off x="2174875" y="1223963"/>
            <a:ext cx="1800225" cy="1704975"/>
          </a:xfrm>
          <a:prstGeom prst="curvedConnector3">
            <a:avLst>
              <a:gd name="adj1" fmla="val 2543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Съединител &quot;права стрелка&quot; 36"/>
          <p:cNvCxnSpPr/>
          <p:nvPr/>
        </p:nvCxnSpPr>
        <p:spPr>
          <a:xfrm>
            <a:off x="1033463" y="3273425"/>
            <a:ext cx="3313112"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1" name="Съединител &quot;права стрелка&quot; 37"/>
          <p:cNvCxnSpPr/>
          <p:nvPr/>
        </p:nvCxnSpPr>
        <p:spPr>
          <a:xfrm flipV="1">
            <a:off x="1033463" y="682625"/>
            <a:ext cx="0" cy="259080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2" name="Съединител &quot;права стрелка&quot; 38"/>
          <p:cNvCxnSpPr/>
          <p:nvPr/>
        </p:nvCxnSpPr>
        <p:spPr>
          <a:xfrm flipH="1">
            <a:off x="98425" y="3273425"/>
            <a:ext cx="935038" cy="10810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3" name="Rectangle 25"/>
          <p:cNvSpPr>
            <a:spLocks noRot="1" noChangeAspect="1" noMove="1" noResize="1" noEditPoints="1" noAdjustHandles="1" noChangeArrowheads="1" noChangeShapeType="1" noTextEdit="1"/>
          </p:cNvSpPr>
          <p:nvPr/>
        </p:nvSpPr>
        <p:spPr>
          <a:xfrm>
            <a:off x="474868" y="2904825"/>
            <a:ext cx="559213" cy="461665"/>
          </a:xfrm>
          <a:prstGeom prst="rect">
            <a:avLst/>
          </a:prstGeom>
          <a:blipFill rotWithShape="1">
            <a:blip r:embed="rId6"/>
            <a:stretch>
              <a:fillRect/>
            </a:stretch>
          </a:blipFill>
        </p:spPr>
        <p:txBody>
          <a:bodyPr/>
          <a:lstStyle/>
          <a:p>
            <a:r>
              <a:rPr lang="bg-BG">
                <a:noFill/>
                <a:latin typeface="Georgia" pitchFamily="18" charset="0"/>
              </a:rPr>
              <a:t> </a:t>
            </a:r>
          </a:p>
        </p:txBody>
      </p:sp>
      <p:sp>
        <p:nvSpPr>
          <p:cNvPr id="14" name="Rectangle 25"/>
          <p:cNvSpPr>
            <a:spLocks noRot="1" noChangeAspect="1" noMove="1" noResize="1" noEditPoints="1" noAdjustHandles="1" noChangeArrowheads="1" noChangeShapeType="1" noTextEdit="1"/>
          </p:cNvSpPr>
          <p:nvPr/>
        </p:nvSpPr>
        <p:spPr>
          <a:xfrm>
            <a:off x="-115221" y="3814217"/>
            <a:ext cx="426399" cy="461665"/>
          </a:xfrm>
          <a:prstGeom prst="rect">
            <a:avLst/>
          </a:prstGeom>
          <a:blipFill rotWithShape="1">
            <a:blip r:embed="rId7"/>
            <a:stretch>
              <a:fillRect/>
            </a:stretch>
          </a:blipFill>
        </p:spPr>
        <p:txBody>
          <a:bodyPr/>
          <a:lstStyle/>
          <a:p>
            <a:r>
              <a:rPr lang="bg-BG">
                <a:noFill/>
                <a:latin typeface="Georgia" pitchFamily="18" charset="0"/>
              </a:rPr>
              <a:t> </a:t>
            </a:r>
          </a:p>
        </p:txBody>
      </p:sp>
      <p:sp>
        <p:nvSpPr>
          <p:cNvPr id="15" name="Rectangle 25"/>
          <p:cNvSpPr>
            <a:spLocks noRot="1" noChangeAspect="1" noMove="1" noResize="1" noEditPoints="1" noAdjustHandles="1" noChangeArrowheads="1" noChangeShapeType="1" noTextEdit="1"/>
          </p:cNvSpPr>
          <p:nvPr/>
        </p:nvSpPr>
        <p:spPr>
          <a:xfrm>
            <a:off x="3920052" y="3451263"/>
            <a:ext cx="426399" cy="461665"/>
          </a:xfrm>
          <a:prstGeom prst="rect">
            <a:avLst/>
          </a:prstGeom>
          <a:blipFill rotWithShape="1">
            <a:blip r:embed="rId8"/>
            <a:stretch>
              <a:fillRect b="-5263"/>
            </a:stretch>
          </a:blipFill>
        </p:spPr>
        <p:txBody>
          <a:bodyPr/>
          <a:lstStyle/>
          <a:p>
            <a:r>
              <a:rPr lang="bg-BG">
                <a:noFill/>
                <a:latin typeface="Georgia" pitchFamily="18" charset="0"/>
              </a:rPr>
              <a:t> </a:t>
            </a:r>
          </a:p>
        </p:txBody>
      </p:sp>
      <p:sp>
        <p:nvSpPr>
          <p:cNvPr id="16" name="Rectangle 25"/>
          <p:cNvSpPr>
            <a:spLocks noRot="1" noChangeAspect="1" noMove="1" noResize="1" noEditPoints="1" noAdjustHandles="1" noChangeArrowheads="1" noChangeShapeType="1" noTextEdit="1"/>
          </p:cNvSpPr>
          <p:nvPr/>
        </p:nvSpPr>
        <p:spPr>
          <a:xfrm>
            <a:off x="501602" y="681869"/>
            <a:ext cx="407932" cy="461665"/>
          </a:xfrm>
          <a:prstGeom prst="rect">
            <a:avLst/>
          </a:prstGeom>
          <a:blipFill rotWithShape="1">
            <a:blip r:embed="rId9"/>
            <a:stretch>
              <a:fillRect/>
            </a:stretch>
          </a:blipFill>
        </p:spPr>
        <p:txBody>
          <a:bodyPr/>
          <a:lstStyle/>
          <a:p>
            <a:r>
              <a:rPr lang="bg-BG">
                <a:noFill/>
                <a:latin typeface="Georgia" pitchFamily="18" charset="0"/>
              </a:rPr>
              <a:t> </a:t>
            </a:r>
          </a:p>
        </p:txBody>
      </p:sp>
      <p:sp>
        <p:nvSpPr>
          <p:cNvPr id="17" name="Дъга 43"/>
          <p:cNvSpPr/>
          <p:nvPr/>
        </p:nvSpPr>
        <p:spPr>
          <a:xfrm>
            <a:off x="782638" y="925513"/>
            <a:ext cx="1512887" cy="777875"/>
          </a:xfrm>
          <a:prstGeom prst="arc">
            <a:avLst>
              <a:gd name="adj1" fmla="val 16200000"/>
              <a:gd name="adj2" fmla="val 21005676"/>
            </a:avLst>
          </a:prstGeom>
          <a:ln w="76200">
            <a:solidFill>
              <a:srgbClr val="00B05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bg-BG">
              <a:solidFill>
                <a:prstClr val="black"/>
              </a:solidFill>
            </a:endParaRPr>
          </a:p>
        </p:txBody>
      </p:sp>
      <p:sp>
        <p:nvSpPr>
          <p:cNvPr id="18" name="Rectangle 25"/>
          <p:cNvSpPr>
            <a:spLocks noRot="1" noChangeAspect="1" noMove="1" noResize="1" noEditPoints="1" noAdjustHandles="1" noChangeArrowheads="1" noChangeShapeType="1" noTextEdit="1"/>
          </p:cNvSpPr>
          <p:nvPr/>
        </p:nvSpPr>
        <p:spPr>
          <a:xfrm>
            <a:off x="1133463" y="1070508"/>
            <a:ext cx="639470" cy="461665"/>
          </a:xfrm>
          <a:prstGeom prst="rect">
            <a:avLst/>
          </a:prstGeom>
          <a:blipFill rotWithShape="1">
            <a:blip r:embed="rId10"/>
            <a:stretch>
              <a:fillRect/>
            </a:stretch>
          </a:blipFill>
        </p:spPr>
        <p:txBody>
          <a:bodyPr/>
          <a:lstStyle/>
          <a:p>
            <a:r>
              <a:rPr lang="bg-BG">
                <a:noFill/>
                <a:latin typeface="Georgia" pitchFamily="18" charset="0"/>
              </a:rPr>
              <a:t> </a:t>
            </a:r>
          </a:p>
        </p:txBody>
      </p:sp>
      <p:sp>
        <p:nvSpPr>
          <p:cNvPr id="19" name="Овал 45"/>
          <p:cNvSpPr/>
          <p:nvPr/>
        </p:nvSpPr>
        <p:spPr>
          <a:xfrm>
            <a:off x="1360488" y="785813"/>
            <a:ext cx="215900" cy="231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prstClr val="white"/>
              </a:solidFill>
            </a:endParaRPr>
          </a:p>
        </p:txBody>
      </p:sp>
      <p:sp>
        <p:nvSpPr>
          <p:cNvPr id="20" name="Овал 46"/>
          <p:cNvSpPr/>
          <p:nvPr/>
        </p:nvSpPr>
        <p:spPr>
          <a:xfrm>
            <a:off x="2116138" y="1084263"/>
            <a:ext cx="215900" cy="2301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prstClr val="white"/>
              </a:solidFill>
            </a:endParaRPr>
          </a:p>
        </p:txBody>
      </p:sp>
      <p:sp>
        <p:nvSpPr>
          <p:cNvPr id="21" name="Овал 47"/>
          <p:cNvSpPr/>
          <p:nvPr/>
        </p:nvSpPr>
        <p:spPr>
          <a:xfrm>
            <a:off x="2552700" y="2138363"/>
            <a:ext cx="215900" cy="231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prstClr val="white"/>
              </a:solidFill>
            </a:endParaRPr>
          </a:p>
        </p:txBody>
      </p:sp>
      <p:sp>
        <p:nvSpPr>
          <p:cNvPr id="22" name="Rectangle 25"/>
          <p:cNvSpPr>
            <a:spLocks noRot="1" noChangeAspect="1" noMove="1" noResize="1" noEditPoints="1" noAdjustHandles="1" noChangeArrowheads="1" noChangeShapeType="1" noTextEdit="1"/>
          </p:cNvSpPr>
          <p:nvPr/>
        </p:nvSpPr>
        <p:spPr>
          <a:xfrm>
            <a:off x="2768715" y="1969822"/>
            <a:ext cx="632353" cy="461665"/>
          </a:xfrm>
          <a:prstGeom prst="rect">
            <a:avLst/>
          </a:prstGeom>
          <a:blipFill rotWithShape="1">
            <a:blip r:embed="rId11"/>
            <a:stretch>
              <a:fillRect/>
            </a:stretch>
          </a:blipFill>
        </p:spPr>
        <p:txBody>
          <a:bodyPr/>
          <a:lstStyle/>
          <a:p>
            <a:r>
              <a:rPr lang="bg-BG">
                <a:noFill/>
                <a:latin typeface="Georgia" pitchFamily="18" charset="0"/>
              </a:rPr>
              <a:t> </a:t>
            </a:r>
          </a:p>
        </p:txBody>
      </p:sp>
      <p:sp>
        <p:nvSpPr>
          <p:cNvPr id="23" name="Rectangle 25"/>
          <p:cNvSpPr>
            <a:spLocks noRot="1" noChangeAspect="1" noMove="1" noResize="1" noEditPoints="1" noAdjustHandles="1" noChangeArrowheads="1" noChangeShapeType="1" noTextEdit="1"/>
          </p:cNvSpPr>
          <p:nvPr/>
        </p:nvSpPr>
        <p:spPr>
          <a:xfrm>
            <a:off x="2327656" y="825885"/>
            <a:ext cx="522387" cy="461665"/>
          </a:xfrm>
          <a:prstGeom prst="rect">
            <a:avLst/>
          </a:prstGeom>
          <a:blipFill rotWithShape="1">
            <a:blip r:embed="rId12"/>
            <a:stretch>
              <a:fillRect/>
            </a:stretch>
          </a:blipFill>
        </p:spPr>
        <p:txBody>
          <a:bodyPr/>
          <a:lstStyle/>
          <a:p>
            <a:r>
              <a:rPr lang="bg-BG">
                <a:noFill/>
                <a:latin typeface="Georgia" pitchFamily="18" charset="0"/>
              </a:rPr>
              <a:t> </a:t>
            </a:r>
          </a:p>
        </p:txBody>
      </p:sp>
      <p:sp>
        <p:nvSpPr>
          <p:cNvPr id="24" name="Правоъгълник 50"/>
          <p:cNvSpPr>
            <a:spLocks noRot="1" noChangeAspect="1" noMove="1" noResize="1" noEditPoints="1" noAdjustHandles="1" noChangeArrowheads="1" noChangeShapeType="1" noTextEdit="1"/>
          </p:cNvSpPr>
          <p:nvPr/>
        </p:nvSpPr>
        <p:spPr>
          <a:xfrm>
            <a:off x="1156793" y="1873936"/>
            <a:ext cx="406200" cy="461665"/>
          </a:xfrm>
          <a:prstGeom prst="rect">
            <a:avLst/>
          </a:prstGeom>
          <a:blipFill rotWithShape="1">
            <a:blip r:embed="rId13"/>
            <a:stretch>
              <a:fillRect t="-23684" r="-31818"/>
            </a:stretch>
          </a:blipFill>
        </p:spPr>
        <p:txBody>
          <a:bodyPr/>
          <a:lstStyle/>
          <a:p>
            <a:r>
              <a:rPr lang="bg-BG">
                <a:noFill/>
                <a:latin typeface="Georgia" pitchFamily="18" charset="0"/>
              </a:rPr>
              <a:t> </a:t>
            </a:r>
          </a:p>
        </p:txBody>
      </p:sp>
      <p:sp>
        <p:nvSpPr>
          <p:cNvPr id="25" name="Правоъгълник 51"/>
          <p:cNvSpPr>
            <a:spLocks noRot="1" noChangeAspect="1" noMove="1" noResize="1" noEditPoints="1" noAdjustHandles="1" noChangeArrowheads="1" noChangeShapeType="1" noTextEdit="1"/>
          </p:cNvSpPr>
          <p:nvPr/>
        </p:nvSpPr>
        <p:spPr>
          <a:xfrm>
            <a:off x="1995383" y="1685674"/>
            <a:ext cx="588944" cy="461665"/>
          </a:xfrm>
          <a:prstGeom prst="rect">
            <a:avLst/>
          </a:prstGeom>
          <a:blipFill rotWithShape="1">
            <a:blip r:embed="rId14"/>
            <a:stretch>
              <a:fillRect t="-24000" r="-52577"/>
            </a:stretch>
          </a:blipFill>
        </p:spPr>
        <p:txBody>
          <a:bodyPr/>
          <a:lstStyle/>
          <a:p>
            <a:r>
              <a:rPr lang="bg-BG">
                <a:noFill/>
                <a:latin typeface="Georgia" pitchFamily="18" charset="0"/>
              </a:rPr>
              <a:t> </a:t>
            </a:r>
          </a:p>
        </p:txBody>
      </p:sp>
      <p:sp>
        <p:nvSpPr>
          <p:cNvPr id="26" name="Правоъгълник 52"/>
          <p:cNvSpPr>
            <a:spLocks noRot="1" noChangeAspect="1" noMove="1" noResize="1" noEditPoints="1" noAdjustHandles="1" noChangeArrowheads="1" noChangeShapeType="1" noTextEdit="1"/>
          </p:cNvSpPr>
          <p:nvPr/>
        </p:nvSpPr>
        <p:spPr>
          <a:xfrm>
            <a:off x="1993444" y="2574046"/>
            <a:ext cx="501163" cy="461665"/>
          </a:xfrm>
          <a:prstGeom prst="rect">
            <a:avLst/>
          </a:prstGeom>
          <a:blipFill rotWithShape="1">
            <a:blip r:embed="rId15"/>
            <a:stretch>
              <a:fillRect t="-23684" r="-26829"/>
            </a:stretch>
          </a:blipFill>
        </p:spPr>
        <p:txBody>
          <a:bodyPr/>
          <a:lstStyle/>
          <a:p>
            <a:r>
              <a:rPr lang="bg-BG">
                <a:noFill/>
                <a:latin typeface="Georgia" pitchFamily="18" charset="0"/>
              </a:rPr>
              <a:t> </a:t>
            </a:r>
          </a:p>
        </p:txBody>
      </p:sp>
      <p:sp>
        <p:nvSpPr>
          <p:cNvPr id="27" name="Rectangle 25"/>
          <p:cNvSpPr>
            <a:spLocks noRot="1" noChangeAspect="1" noMove="1" noResize="1" noEditPoints="1" noAdjustHandles="1" noChangeArrowheads="1" noChangeShapeType="1" noTextEdit="1"/>
          </p:cNvSpPr>
          <p:nvPr/>
        </p:nvSpPr>
        <p:spPr>
          <a:xfrm>
            <a:off x="1821301" y="530814"/>
            <a:ext cx="402546" cy="461665"/>
          </a:xfrm>
          <a:prstGeom prst="rect">
            <a:avLst/>
          </a:prstGeom>
          <a:blipFill rotWithShape="1">
            <a:blip r:embed="rId16"/>
            <a:stretch>
              <a:fillRect/>
            </a:stretch>
          </a:blipFill>
        </p:spPr>
        <p:txBody>
          <a:bodyPr/>
          <a:lstStyle/>
          <a:p>
            <a:r>
              <a:rPr lang="bg-BG">
                <a:noFill/>
                <a:latin typeface="Georgia" pitchFamily="18" charset="0"/>
              </a:rPr>
              <a:t> </a:t>
            </a:r>
          </a:p>
        </p:txBody>
      </p:sp>
      <p:cxnSp>
        <p:nvCxnSpPr>
          <p:cNvPr id="28" name="Съединител &quot;права стрелка&quot; 54"/>
          <p:cNvCxnSpPr/>
          <p:nvPr/>
        </p:nvCxnSpPr>
        <p:spPr>
          <a:xfrm flipV="1">
            <a:off x="1033463" y="1281113"/>
            <a:ext cx="1114425" cy="19923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Съединител &quot;права стрелка&quot; 55"/>
          <p:cNvCxnSpPr>
            <a:endCxn id="21" idx="3"/>
          </p:cNvCxnSpPr>
          <p:nvPr/>
        </p:nvCxnSpPr>
        <p:spPr>
          <a:xfrm flipV="1">
            <a:off x="1033463" y="2335213"/>
            <a:ext cx="1550987" cy="9382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0" name="Съединител &quot;права стрелка&quot; 56"/>
          <p:cNvCxnSpPr/>
          <p:nvPr/>
        </p:nvCxnSpPr>
        <p:spPr>
          <a:xfrm>
            <a:off x="2244725" y="1236663"/>
            <a:ext cx="431800" cy="105568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1" name="Извито съединение 57"/>
          <p:cNvCxnSpPr/>
          <p:nvPr/>
        </p:nvCxnSpPr>
        <p:spPr>
          <a:xfrm>
            <a:off x="6551613" y="2022475"/>
            <a:ext cx="1800225" cy="1704975"/>
          </a:xfrm>
          <a:prstGeom prst="curvedConnector3">
            <a:avLst>
              <a:gd name="adj1" fmla="val 25430"/>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Съединител &quot;права стрелка&quot; 58"/>
          <p:cNvCxnSpPr/>
          <p:nvPr/>
        </p:nvCxnSpPr>
        <p:spPr>
          <a:xfrm>
            <a:off x="5411788" y="4071938"/>
            <a:ext cx="3311525" cy="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3" name="Съединител &quot;права стрелка&quot; 59"/>
          <p:cNvCxnSpPr/>
          <p:nvPr/>
        </p:nvCxnSpPr>
        <p:spPr>
          <a:xfrm flipV="1">
            <a:off x="5411788" y="1479550"/>
            <a:ext cx="0" cy="2592388"/>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4" name="Съединител &quot;права стрелка&quot; 60"/>
          <p:cNvCxnSpPr/>
          <p:nvPr/>
        </p:nvCxnSpPr>
        <p:spPr>
          <a:xfrm flipH="1">
            <a:off x="4475163" y="4071938"/>
            <a:ext cx="936625" cy="1079500"/>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Rectangle 25"/>
          <p:cNvSpPr>
            <a:spLocks noRot="1" noChangeAspect="1" noMove="1" noResize="1" noEditPoints="1" noAdjustHandles="1" noChangeArrowheads="1" noChangeShapeType="1" noTextEdit="1"/>
          </p:cNvSpPr>
          <p:nvPr/>
        </p:nvSpPr>
        <p:spPr>
          <a:xfrm>
            <a:off x="4852234" y="3702687"/>
            <a:ext cx="559213" cy="461665"/>
          </a:xfrm>
          <a:prstGeom prst="rect">
            <a:avLst/>
          </a:prstGeom>
          <a:blipFill rotWithShape="1">
            <a:blip r:embed="rId17"/>
            <a:stretch>
              <a:fillRect/>
            </a:stretch>
          </a:blipFill>
        </p:spPr>
        <p:txBody>
          <a:bodyPr/>
          <a:lstStyle/>
          <a:p>
            <a:r>
              <a:rPr lang="bg-BG">
                <a:noFill/>
                <a:latin typeface="Georgia" pitchFamily="18" charset="0"/>
              </a:rPr>
              <a:t> </a:t>
            </a:r>
          </a:p>
        </p:txBody>
      </p:sp>
      <p:sp>
        <p:nvSpPr>
          <p:cNvPr id="36" name="Rectangle 25"/>
          <p:cNvSpPr>
            <a:spLocks noRot="1" noChangeAspect="1" noMove="1" noResize="1" noEditPoints="1" noAdjustHandles="1" noChangeArrowheads="1" noChangeShapeType="1" noTextEdit="1"/>
          </p:cNvSpPr>
          <p:nvPr/>
        </p:nvSpPr>
        <p:spPr>
          <a:xfrm>
            <a:off x="4262145" y="4612079"/>
            <a:ext cx="426399" cy="461665"/>
          </a:xfrm>
          <a:prstGeom prst="rect">
            <a:avLst/>
          </a:prstGeom>
          <a:blipFill rotWithShape="1">
            <a:blip r:embed="rId18"/>
            <a:stretch>
              <a:fillRect/>
            </a:stretch>
          </a:blipFill>
        </p:spPr>
        <p:txBody>
          <a:bodyPr/>
          <a:lstStyle/>
          <a:p>
            <a:r>
              <a:rPr lang="bg-BG">
                <a:noFill/>
                <a:latin typeface="Georgia" pitchFamily="18" charset="0"/>
              </a:rPr>
              <a:t> </a:t>
            </a:r>
          </a:p>
        </p:txBody>
      </p:sp>
      <p:sp>
        <p:nvSpPr>
          <p:cNvPr id="37" name="Rectangle 25"/>
          <p:cNvSpPr>
            <a:spLocks noRot="1" noChangeAspect="1" noMove="1" noResize="1" noEditPoints="1" noAdjustHandles="1" noChangeArrowheads="1" noChangeShapeType="1" noTextEdit="1"/>
          </p:cNvSpPr>
          <p:nvPr/>
        </p:nvSpPr>
        <p:spPr>
          <a:xfrm>
            <a:off x="8297418" y="4249125"/>
            <a:ext cx="426399" cy="461665"/>
          </a:xfrm>
          <a:prstGeom prst="rect">
            <a:avLst/>
          </a:prstGeom>
          <a:blipFill rotWithShape="1">
            <a:blip r:embed="rId19"/>
            <a:stretch>
              <a:fillRect b="-5263"/>
            </a:stretch>
          </a:blipFill>
        </p:spPr>
        <p:txBody>
          <a:bodyPr/>
          <a:lstStyle/>
          <a:p>
            <a:r>
              <a:rPr lang="bg-BG">
                <a:noFill/>
                <a:latin typeface="Georgia" pitchFamily="18" charset="0"/>
              </a:rPr>
              <a:t> </a:t>
            </a:r>
          </a:p>
        </p:txBody>
      </p:sp>
      <p:sp>
        <p:nvSpPr>
          <p:cNvPr id="38" name="Rectangle 25"/>
          <p:cNvSpPr>
            <a:spLocks noRot="1" noChangeAspect="1" noMove="1" noResize="1" noEditPoints="1" noAdjustHandles="1" noChangeArrowheads="1" noChangeShapeType="1" noTextEdit="1"/>
          </p:cNvSpPr>
          <p:nvPr/>
        </p:nvSpPr>
        <p:spPr>
          <a:xfrm>
            <a:off x="4878968" y="1479731"/>
            <a:ext cx="407932" cy="461665"/>
          </a:xfrm>
          <a:prstGeom prst="rect">
            <a:avLst/>
          </a:prstGeom>
          <a:blipFill rotWithShape="1">
            <a:blip r:embed="rId20"/>
            <a:stretch>
              <a:fillRect/>
            </a:stretch>
          </a:blipFill>
        </p:spPr>
        <p:txBody>
          <a:bodyPr/>
          <a:lstStyle/>
          <a:p>
            <a:r>
              <a:rPr lang="bg-BG">
                <a:noFill/>
                <a:latin typeface="Georgia" pitchFamily="18" charset="0"/>
              </a:rPr>
              <a:t> </a:t>
            </a:r>
          </a:p>
        </p:txBody>
      </p:sp>
      <p:sp>
        <p:nvSpPr>
          <p:cNvPr id="39" name="Дъга 65"/>
          <p:cNvSpPr/>
          <p:nvPr/>
        </p:nvSpPr>
        <p:spPr>
          <a:xfrm>
            <a:off x="5160963" y="1724025"/>
            <a:ext cx="1511300" cy="777875"/>
          </a:xfrm>
          <a:prstGeom prst="arc">
            <a:avLst>
              <a:gd name="adj1" fmla="val 16200000"/>
              <a:gd name="adj2" fmla="val 21005676"/>
            </a:avLst>
          </a:prstGeom>
          <a:ln w="76200">
            <a:solidFill>
              <a:srgbClr val="00B050"/>
            </a:solidFill>
          </a:ln>
        </p:spPr>
        <p:style>
          <a:lnRef idx="1">
            <a:schemeClr val="dk1"/>
          </a:lnRef>
          <a:fillRef idx="0">
            <a:schemeClr val="dk1"/>
          </a:fillRef>
          <a:effectRef idx="0">
            <a:schemeClr val="dk1"/>
          </a:effectRef>
          <a:fontRef idx="minor">
            <a:schemeClr val="tx1"/>
          </a:fontRef>
        </p:style>
        <p:txBody>
          <a:bodyPr anchor="ctr"/>
          <a:lstStyle/>
          <a:p>
            <a:pPr algn="ctr">
              <a:defRPr/>
            </a:pPr>
            <a:endParaRPr lang="bg-BG">
              <a:solidFill>
                <a:prstClr val="black"/>
              </a:solidFill>
            </a:endParaRPr>
          </a:p>
        </p:txBody>
      </p:sp>
      <p:sp>
        <p:nvSpPr>
          <p:cNvPr id="40" name="Rectangle 25"/>
          <p:cNvSpPr>
            <a:spLocks noRot="1" noChangeAspect="1" noMove="1" noResize="1" noEditPoints="1" noAdjustHandles="1" noChangeArrowheads="1" noChangeShapeType="1" noTextEdit="1"/>
          </p:cNvSpPr>
          <p:nvPr/>
        </p:nvSpPr>
        <p:spPr>
          <a:xfrm>
            <a:off x="5510829" y="1868370"/>
            <a:ext cx="639470" cy="461665"/>
          </a:xfrm>
          <a:prstGeom prst="rect">
            <a:avLst/>
          </a:prstGeom>
          <a:blipFill rotWithShape="1">
            <a:blip r:embed="rId21"/>
            <a:stretch>
              <a:fillRect/>
            </a:stretch>
          </a:blipFill>
        </p:spPr>
        <p:txBody>
          <a:bodyPr/>
          <a:lstStyle/>
          <a:p>
            <a:r>
              <a:rPr lang="bg-BG">
                <a:noFill/>
                <a:latin typeface="Georgia" pitchFamily="18" charset="0"/>
              </a:rPr>
              <a:t> </a:t>
            </a:r>
          </a:p>
        </p:txBody>
      </p:sp>
      <p:sp>
        <p:nvSpPr>
          <p:cNvPr id="41" name="Овал 67"/>
          <p:cNvSpPr/>
          <p:nvPr/>
        </p:nvSpPr>
        <p:spPr>
          <a:xfrm>
            <a:off x="5737225" y="1584325"/>
            <a:ext cx="215900" cy="2301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prstClr val="white"/>
              </a:solidFill>
            </a:endParaRPr>
          </a:p>
        </p:txBody>
      </p:sp>
      <p:sp>
        <p:nvSpPr>
          <p:cNvPr id="42" name="Овал 68"/>
          <p:cNvSpPr/>
          <p:nvPr/>
        </p:nvSpPr>
        <p:spPr>
          <a:xfrm>
            <a:off x="6494463" y="1881188"/>
            <a:ext cx="215900" cy="231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bg-BG">
              <a:solidFill>
                <a:prstClr val="white"/>
              </a:solidFill>
            </a:endParaRPr>
          </a:p>
        </p:txBody>
      </p:sp>
      <p:sp>
        <p:nvSpPr>
          <p:cNvPr id="43" name="Rectangle 25"/>
          <p:cNvSpPr>
            <a:spLocks noRot="1" noChangeAspect="1" noMove="1" noResize="1" noEditPoints="1" noAdjustHandles="1" noChangeArrowheads="1" noChangeShapeType="1" noTextEdit="1"/>
          </p:cNvSpPr>
          <p:nvPr/>
        </p:nvSpPr>
        <p:spPr>
          <a:xfrm>
            <a:off x="6705022" y="1623747"/>
            <a:ext cx="522387" cy="461665"/>
          </a:xfrm>
          <a:prstGeom prst="rect">
            <a:avLst/>
          </a:prstGeom>
          <a:blipFill rotWithShape="1">
            <a:blip r:embed="rId22"/>
            <a:stretch>
              <a:fillRect/>
            </a:stretch>
          </a:blipFill>
        </p:spPr>
        <p:txBody>
          <a:bodyPr/>
          <a:lstStyle/>
          <a:p>
            <a:r>
              <a:rPr lang="bg-BG">
                <a:noFill/>
                <a:latin typeface="Georgia" pitchFamily="18" charset="0"/>
              </a:rPr>
              <a:t> </a:t>
            </a:r>
          </a:p>
        </p:txBody>
      </p:sp>
      <p:sp>
        <p:nvSpPr>
          <p:cNvPr id="44" name="Правоъгълник 72"/>
          <p:cNvSpPr>
            <a:spLocks noRot="1" noChangeAspect="1" noMove="1" noResize="1" noEditPoints="1" noAdjustHandles="1" noChangeArrowheads="1" noChangeShapeType="1" noTextEdit="1"/>
          </p:cNvSpPr>
          <p:nvPr/>
        </p:nvSpPr>
        <p:spPr>
          <a:xfrm>
            <a:off x="5534159" y="2671798"/>
            <a:ext cx="406200" cy="461665"/>
          </a:xfrm>
          <a:prstGeom prst="rect">
            <a:avLst/>
          </a:prstGeom>
          <a:blipFill rotWithShape="1">
            <a:blip r:embed="rId23"/>
            <a:stretch>
              <a:fillRect t="-23684" r="-31818"/>
            </a:stretch>
          </a:blipFill>
        </p:spPr>
        <p:txBody>
          <a:bodyPr/>
          <a:lstStyle/>
          <a:p>
            <a:r>
              <a:rPr lang="bg-BG">
                <a:noFill/>
                <a:latin typeface="Georgia" pitchFamily="18" charset="0"/>
              </a:rPr>
              <a:t> </a:t>
            </a:r>
          </a:p>
        </p:txBody>
      </p:sp>
      <p:sp>
        <p:nvSpPr>
          <p:cNvPr id="45" name="Rectangle 25"/>
          <p:cNvSpPr>
            <a:spLocks noRot="1" noChangeAspect="1" noMove="1" noResize="1" noEditPoints="1" noAdjustHandles="1" noChangeArrowheads="1" noChangeShapeType="1" noTextEdit="1"/>
          </p:cNvSpPr>
          <p:nvPr/>
        </p:nvSpPr>
        <p:spPr>
          <a:xfrm>
            <a:off x="6148926" y="1259217"/>
            <a:ext cx="402546" cy="461665"/>
          </a:xfrm>
          <a:prstGeom prst="rect">
            <a:avLst/>
          </a:prstGeom>
          <a:blipFill rotWithShape="1">
            <a:blip r:embed="rId24"/>
            <a:stretch>
              <a:fillRect/>
            </a:stretch>
          </a:blipFill>
        </p:spPr>
        <p:txBody>
          <a:bodyPr/>
          <a:lstStyle/>
          <a:p>
            <a:r>
              <a:rPr lang="bg-BG">
                <a:noFill/>
                <a:latin typeface="Georgia" pitchFamily="18" charset="0"/>
              </a:rPr>
              <a:t> </a:t>
            </a:r>
          </a:p>
        </p:txBody>
      </p:sp>
      <p:cxnSp>
        <p:nvCxnSpPr>
          <p:cNvPr id="46" name="Съединител &quot;права стрелка&quot; 76"/>
          <p:cNvCxnSpPr>
            <a:endCxn id="42" idx="3"/>
          </p:cNvCxnSpPr>
          <p:nvPr/>
        </p:nvCxnSpPr>
        <p:spPr>
          <a:xfrm flipV="1">
            <a:off x="5411788" y="2079625"/>
            <a:ext cx="1114425" cy="199231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7" name="Съединител &quot;права стрелка&quot; 2"/>
          <p:cNvCxnSpPr/>
          <p:nvPr/>
        </p:nvCxnSpPr>
        <p:spPr>
          <a:xfrm>
            <a:off x="6672263" y="2032000"/>
            <a:ext cx="747712" cy="788988"/>
          </a:xfrm>
          <a:prstGeom prst="straightConnector1">
            <a:avLst/>
          </a:prstGeom>
          <a:ln w="57150">
            <a:solidFill>
              <a:srgbClr val="7030A0"/>
            </a:solidFill>
            <a:tailEnd type="arrow"/>
          </a:ln>
        </p:spPr>
        <p:style>
          <a:lnRef idx="2">
            <a:schemeClr val="accent3"/>
          </a:lnRef>
          <a:fillRef idx="0">
            <a:schemeClr val="accent3"/>
          </a:fillRef>
          <a:effectRef idx="1">
            <a:schemeClr val="accent3"/>
          </a:effectRef>
          <a:fontRef idx="minor">
            <a:schemeClr val="tx1"/>
          </a:fontRef>
        </p:style>
      </p:cxnSp>
      <p:sp>
        <p:nvSpPr>
          <p:cNvPr id="48" name="Правоъгълник 80"/>
          <p:cNvSpPr>
            <a:spLocks noRot="1" noChangeAspect="1" noMove="1" noResize="1" noEditPoints="1" noAdjustHandles="1" noChangeArrowheads="1" noChangeShapeType="1" noTextEdit="1"/>
          </p:cNvSpPr>
          <p:nvPr/>
        </p:nvSpPr>
        <p:spPr>
          <a:xfrm>
            <a:off x="7227409" y="2078951"/>
            <a:ext cx="484556" cy="506421"/>
          </a:xfrm>
          <a:prstGeom prst="rect">
            <a:avLst/>
          </a:prstGeom>
          <a:blipFill rotWithShape="1">
            <a:blip r:embed="rId25"/>
            <a:stretch>
              <a:fillRect/>
            </a:stretch>
          </a:blipFill>
        </p:spPr>
        <p:txBody>
          <a:bodyPr/>
          <a:lstStyle/>
          <a:p>
            <a:r>
              <a:rPr lang="bg-BG">
                <a:noFill/>
                <a:latin typeface="Georgia" pitchFamily="18" charset="0"/>
              </a:rPr>
              <a:t> </a:t>
            </a:r>
          </a:p>
        </p:txBody>
      </p:sp>
      <p:sp>
        <p:nvSpPr>
          <p:cNvPr id="49" name="Content Placeholder 2">
            <a:extLst>
              <a:ext uri="{FF2B5EF4-FFF2-40B4-BE49-F238E27FC236}">
                <a16:creationId xmlns:a16="http://schemas.microsoft.com/office/drawing/2014/main" id="{F80E309E-1EA6-4320-9BD1-795979AEECEA}"/>
              </a:ext>
            </a:extLst>
          </p:cNvPr>
          <p:cNvSpPr>
            <a:spLocks noGrp="1"/>
          </p:cNvSpPr>
          <p:nvPr>
            <p:ph idx="1"/>
          </p:nvPr>
        </p:nvSpPr>
        <p:spPr>
          <a:xfrm>
            <a:off x="-30321" y="5391795"/>
            <a:ext cx="4715953" cy="733190"/>
          </a:xfrm>
        </p:spPr>
        <p:txBody>
          <a:bodyPr/>
          <a:lstStyle/>
          <a:p>
            <a:pPr>
              <a:buFont typeface="Wingdings" pitchFamily="2" charset="2"/>
              <a:buChar char="Ø"/>
            </a:pPr>
            <a:r>
              <a:rPr lang="bg-BG" sz="2000" dirty="0">
                <a:solidFill>
                  <a:srgbClr val="3333CC"/>
                </a:solidFill>
                <a:latin typeface="Arial" pitchFamily="34" charset="0"/>
                <a:cs typeface="Arial" pitchFamily="34" charset="0"/>
              </a:rPr>
              <a:t>Скорост на т.М в даден момент се нарича границата на отношението ∆</a:t>
            </a:r>
            <a:r>
              <a:rPr lang="en-US" sz="2000" dirty="0">
                <a:solidFill>
                  <a:srgbClr val="3333CC"/>
                </a:solidFill>
                <a:latin typeface="Arial" pitchFamily="34" charset="0"/>
                <a:cs typeface="Arial" pitchFamily="34" charset="0"/>
              </a:rPr>
              <a:t>r</a:t>
            </a:r>
            <a:r>
              <a:rPr lang="bg-BG" sz="2000" dirty="0">
                <a:solidFill>
                  <a:srgbClr val="3333CC"/>
                </a:solidFill>
                <a:latin typeface="Arial" pitchFamily="34" charset="0"/>
                <a:cs typeface="Arial" pitchFamily="34" charset="0"/>
              </a:rPr>
              <a:t> и ∆</a:t>
            </a:r>
            <a:r>
              <a:rPr lang="en-US" sz="2000" dirty="0">
                <a:solidFill>
                  <a:srgbClr val="3333CC"/>
                </a:solidFill>
                <a:latin typeface="Arial" pitchFamily="34" charset="0"/>
                <a:cs typeface="Arial" pitchFamily="34" charset="0"/>
              </a:rPr>
              <a:t>t, </a:t>
            </a:r>
            <a:r>
              <a:rPr lang="bg-BG" sz="2000" dirty="0">
                <a:solidFill>
                  <a:srgbClr val="3333CC"/>
                </a:solidFill>
                <a:latin typeface="Arial" pitchFamily="34" charset="0"/>
                <a:cs typeface="Arial" pitchFamily="34" charset="0"/>
              </a:rPr>
              <a:t>когато </a:t>
            </a:r>
            <a:r>
              <a:rPr lang="en-US" sz="2000" dirty="0">
                <a:solidFill>
                  <a:srgbClr val="3333CC"/>
                </a:solidFill>
                <a:latin typeface="Arial" pitchFamily="34" charset="0"/>
                <a:cs typeface="Arial" pitchFamily="34" charset="0"/>
              </a:rPr>
              <a:t>∆t </a:t>
            </a:r>
            <a:r>
              <a:rPr lang="bg-BG" sz="2000" dirty="0">
                <a:solidFill>
                  <a:srgbClr val="3333CC"/>
                </a:solidFill>
                <a:latin typeface="Arial" pitchFamily="34" charset="0"/>
                <a:cs typeface="Arial" pitchFamily="34" charset="0"/>
              </a:rPr>
              <a:t>клони към 0.</a:t>
            </a:r>
            <a:r>
              <a:rPr lang="en-US" sz="2000" dirty="0">
                <a:solidFill>
                  <a:srgbClr val="3333CC"/>
                </a:solidFill>
                <a:latin typeface="Arial" pitchFamily="34" charset="0"/>
                <a:cs typeface="Arial" pitchFamily="34" charset="0"/>
              </a:rPr>
              <a:t> </a:t>
            </a:r>
            <a:endParaRPr lang="bg-BG" sz="2000" dirty="0">
              <a:solidFill>
                <a:srgbClr val="3333CC"/>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76" y="173245"/>
            <a:ext cx="4680520" cy="702476"/>
          </a:xfrm>
        </p:spPr>
        <p:txBody>
          <a:bodyPr/>
          <a:lstStyle/>
          <a:p>
            <a:r>
              <a:rPr lang="bg-BG" sz="2200" dirty="0">
                <a:solidFill>
                  <a:srgbClr val="C00000"/>
                </a:solidFill>
                <a:latin typeface="Arial" pitchFamily="34" charset="0"/>
                <a:cs typeface="Arial" pitchFamily="34" charset="0"/>
              </a:rPr>
              <a:t>КИНЕМАТИКА НА ТОЧКА.Скорост и ускорение.</a:t>
            </a:r>
            <a:endParaRPr lang="bg-BG" sz="22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latin typeface="Arial" pitchFamily="34" charset="0"/>
              </a:rPr>
              <a:pPr/>
              <a:t>8</a:t>
            </a:fld>
            <a:endParaRPr lang="bg-BG">
              <a:latin typeface="Arial" pitchFamily="34" charset="0"/>
            </a:endParaRPr>
          </a:p>
        </p:txBody>
      </p:sp>
      <p:sp>
        <p:nvSpPr>
          <p:cNvPr id="7" name="TextBox 6"/>
          <p:cNvSpPr txBox="1"/>
          <p:nvPr/>
        </p:nvSpPr>
        <p:spPr>
          <a:xfrm>
            <a:off x="407648" y="2455302"/>
            <a:ext cx="5266928" cy="1323439"/>
          </a:xfrm>
          <a:prstGeom prst="rect">
            <a:avLst/>
          </a:prstGeom>
          <a:noFill/>
        </p:spPr>
        <p:txBody>
          <a:bodyPr wrap="square" rtlCol="0">
            <a:spAutoFit/>
          </a:bodyPr>
          <a:lstStyle/>
          <a:p>
            <a:r>
              <a:rPr lang="bg-BG" sz="2000" dirty="0">
                <a:latin typeface="Arial" pitchFamily="34" charset="0"/>
              </a:rPr>
              <a:t>Когато движението на точката е зададено в декартова координатна система чрез уравненията </a:t>
            </a:r>
            <a:r>
              <a:rPr lang="en-US" sz="2000" dirty="0">
                <a:latin typeface="Arial" pitchFamily="34" charset="0"/>
              </a:rPr>
              <a:t>x(t), y(t), z(t) </a:t>
            </a:r>
            <a:r>
              <a:rPr lang="bg-BG" sz="2000" dirty="0">
                <a:latin typeface="Arial" pitchFamily="34" charset="0"/>
              </a:rPr>
              <a:t>може да се запише във векторна форма: </a:t>
            </a:r>
          </a:p>
        </p:txBody>
      </p:sp>
      <p:pic>
        <p:nvPicPr>
          <p:cNvPr id="5125" name="Picture 5"/>
          <p:cNvPicPr>
            <a:picLocks noChangeAspect="1" noChangeArrowheads="1"/>
          </p:cNvPicPr>
          <p:nvPr/>
        </p:nvPicPr>
        <p:blipFill>
          <a:blip r:embed="rId2"/>
          <a:srcRect/>
          <a:stretch>
            <a:fillRect/>
          </a:stretch>
        </p:blipFill>
        <p:spPr bwMode="auto">
          <a:xfrm>
            <a:off x="1425447" y="3827299"/>
            <a:ext cx="3071834" cy="506074"/>
          </a:xfrm>
          <a:prstGeom prst="rect">
            <a:avLst/>
          </a:prstGeom>
          <a:noFill/>
          <a:ln w="9525">
            <a:noFill/>
            <a:miter lim="800000"/>
            <a:headEnd/>
            <a:tailEnd/>
          </a:ln>
          <a:effectLst/>
        </p:spPr>
      </p:pic>
      <p:sp>
        <p:nvSpPr>
          <p:cNvPr id="10" name="TextBox 9"/>
          <p:cNvSpPr txBox="1"/>
          <p:nvPr/>
        </p:nvSpPr>
        <p:spPr>
          <a:xfrm>
            <a:off x="215308" y="4556569"/>
            <a:ext cx="5364804" cy="707886"/>
          </a:xfrm>
          <a:prstGeom prst="rect">
            <a:avLst/>
          </a:prstGeom>
          <a:noFill/>
        </p:spPr>
        <p:txBody>
          <a:bodyPr wrap="square" rtlCol="0">
            <a:spAutoFit/>
          </a:bodyPr>
          <a:lstStyle/>
          <a:p>
            <a:r>
              <a:rPr lang="bg-BG" sz="2000" dirty="0">
                <a:latin typeface="Arial" pitchFamily="34" charset="0"/>
              </a:rPr>
              <a:t>Тъй като единичните вектори са постоянни, за скоростта се получава:</a:t>
            </a:r>
          </a:p>
        </p:txBody>
      </p:sp>
      <p:pic>
        <p:nvPicPr>
          <p:cNvPr id="5127" name="Picture 7"/>
          <p:cNvPicPr>
            <a:picLocks noChangeAspect="1" noChangeArrowheads="1"/>
          </p:cNvPicPr>
          <p:nvPr/>
        </p:nvPicPr>
        <p:blipFill>
          <a:blip r:embed="rId3"/>
          <a:srcRect/>
          <a:stretch>
            <a:fillRect/>
          </a:stretch>
        </p:blipFill>
        <p:spPr bwMode="auto">
          <a:xfrm>
            <a:off x="58467" y="5848344"/>
            <a:ext cx="3429024" cy="857256"/>
          </a:xfrm>
          <a:prstGeom prst="rect">
            <a:avLst/>
          </a:prstGeom>
          <a:noFill/>
          <a:ln w="9525">
            <a:noFill/>
            <a:miter lim="800000"/>
            <a:headEnd/>
            <a:tailEnd/>
          </a:ln>
          <a:effectLst/>
        </p:spPr>
      </p:pic>
      <p:pic>
        <p:nvPicPr>
          <p:cNvPr id="5128" name="Picture 8"/>
          <p:cNvPicPr>
            <a:picLocks noChangeAspect="1" noChangeArrowheads="1"/>
          </p:cNvPicPr>
          <p:nvPr/>
        </p:nvPicPr>
        <p:blipFill>
          <a:blip r:embed="rId4"/>
          <a:srcRect/>
          <a:stretch>
            <a:fillRect/>
          </a:stretch>
        </p:blipFill>
        <p:spPr bwMode="auto">
          <a:xfrm>
            <a:off x="3547595" y="5002962"/>
            <a:ext cx="5596405" cy="1785950"/>
          </a:xfrm>
          <a:prstGeom prst="rect">
            <a:avLst/>
          </a:prstGeom>
          <a:noFill/>
          <a:ln w="9525">
            <a:noFill/>
            <a:miter lim="800000"/>
            <a:headEnd/>
            <a:tailEnd/>
          </a:ln>
          <a:effectLst/>
        </p:spPr>
      </p:pic>
      <p:pic>
        <p:nvPicPr>
          <p:cNvPr id="6" name="Picture 5">
            <a:extLst>
              <a:ext uri="{FF2B5EF4-FFF2-40B4-BE49-F238E27FC236}">
                <a16:creationId xmlns:a16="http://schemas.microsoft.com/office/drawing/2014/main" id="{C3618777-760A-4AFE-9CC0-6605C695C5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5079" y="1513251"/>
            <a:ext cx="3628921" cy="2903137"/>
          </a:xfrm>
          <a:prstGeom prst="rect">
            <a:avLst/>
          </a:prstGeom>
        </p:spPr>
      </p:pic>
      <p:pic>
        <p:nvPicPr>
          <p:cNvPr id="12" name="Picture 11">
            <a:extLst>
              <a:ext uri="{FF2B5EF4-FFF2-40B4-BE49-F238E27FC236}">
                <a16:creationId xmlns:a16="http://schemas.microsoft.com/office/drawing/2014/main" id="{AA545D33-EB01-4112-85F3-BA0357742331}"/>
              </a:ext>
            </a:extLst>
          </p:cNvPr>
          <p:cNvPicPr>
            <a:picLocks noChangeAspect="1"/>
          </p:cNvPicPr>
          <p:nvPr/>
        </p:nvPicPr>
        <p:blipFill>
          <a:blip r:embed="rId6"/>
          <a:stretch>
            <a:fillRect/>
          </a:stretch>
        </p:blipFill>
        <p:spPr>
          <a:xfrm>
            <a:off x="50461" y="59653"/>
            <a:ext cx="3360198" cy="24734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571504"/>
          </a:xfrm>
        </p:spPr>
        <p:txBody>
          <a:bodyPr/>
          <a:lstStyle/>
          <a:p>
            <a:r>
              <a:rPr lang="bg-BG" sz="2200" dirty="0">
                <a:solidFill>
                  <a:srgbClr val="C00000"/>
                </a:solidFill>
                <a:latin typeface="Arial" pitchFamily="34" charset="0"/>
                <a:cs typeface="Arial" pitchFamily="34" charset="0"/>
              </a:rPr>
              <a:t>КИНЕМАТИКА НА ТОЧКА.Скорост и ускорение.</a:t>
            </a:r>
            <a:endParaRPr lang="bg-BG" sz="2200" dirty="0"/>
          </a:p>
        </p:txBody>
      </p:sp>
      <p:sp>
        <p:nvSpPr>
          <p:cNvPr id="3" name="Content Placeholder 2"/>
          <p:cNvSpPr>
            <a:spLocks noGrp="1"/>
          </p:cNvSpPr>
          <p:nvPr>
            <p:ph idx="1"/>
          </p:nvPr>
        </p:nvSpPr>
        <p:spPr>
          <a:xfrm>
            <a:off x="428596" y="928670"/>
            <a:ext cx="8391876" cy="1714512"/>
          </a:xfrm>
        </p:spPr>
        <p:txBody>
          <a:bodyPr/>
          <a:lstStyle/>
          <a:p>
            <a:pPr>
              <a:buFont typeface="Wingdings" pitchFamily="2" charset="2"/>
              <a:buChar char="Ø"/>
            </a:pPr>
            <a:r>
              <a:rPr lang="bg-BG" sz="2000" dirty="0">
                <a:solidFill>
                  <a:srgbClr val="3333CC"/>
                </a:solidFill>
                <a:latin typeface="Arial" pitchFamily="34" charset="0"/>
                <a:cs typeface="Arial" pitchFamily="34" charset="0"/>
              </a:rPr>
              <a:t>Ускорението</a:t>
            </a:r>
            <a:r>
              <a:rPr lang="bg-BG" sz="2000" dirty="0">
                <a:latin typeface="Arial" pitchFamily="34" charset="0"/>
                <a:cs typeface="Arial" pitchFamily="34" charset="0"/>
              </a:rPr>
              <a:t> на една точка характеризира </a:t>
            </a:r>
            <a:r>
              <a:rPr lang="bg-BG" sz="2000" dirty="0">
                <a:solidFill>
                  <a:srgbClr val="3333CC"/>
                </a:solidFill>
                <a:latin typeface="Arial" pitchFamily="34" charset="0"/>
                <a:cs typeface="Arial" pitchFamily="34" charset="0"/>
              </a:rPr>
              <a:t>бързината, с която се променя вектора на скоростта с течение на времето</a:t>
            </a:r>
            <a:r>
              <a:rPr lang="bg-BG" sz="2000" dirty="0">
                <a:latin typeface="Arial" pitchFamily="34" charset="0"/>
                <a:cs typeface="Arial" pitchFamily="34" charset="0"/>
              </a:rPr>
              <a:t>.</a:t>
            </a:r>
            <a:endParaRPr lang="en-US" sz="2000" dirty="0">
              <a:latin typeface="Arial" pitchFamily="34" charset="0"/>
              <a:cs typeface="Arial" pitchFamily="34" charset="0"/>
            </a:endParaRPr>
          </a:p>
          <a:p>
            <a:pPr>
              <a:buFont typeface="Wingdings" pitchFamily="2" charset="2"/>
              <a:buChar char="Ø"/>
            </a:pPr>
            <a:r>
              <a:rPr lang="bg-BG" sz="2000" dirty="0">
                <a:latin typeface="Arial" pitchFamily="34" charset="0"/>
                <a:cs typeface="Arial" pitchFamily="34" charset="0"/>
              </a:rPr>
              <a:t>Ако в момент </a:t>
            </a:r>
            <a:r>
              <a:rPr lang="en-US" sz="2000" dirty="0">
                <a:latin typeface="Arial" pitchFamily="34" charset="0"/>
                <a:cs typeface="Arial" pitchFamily="34" charset="0"/>
              </a:rPr>
              <a:t>t </a:t>
            </a:r>
            <a:r>
              <a:rPr lang="bg-BG" sz="2000" dirty="0">
                <a:latin typeface="Arial" pitchFamily="34" charset="0"/>
                <a:cs typeface="Arial" pitchFamily="34" charset="0"/>
              </a:rPr>
              <a:t>т.М има скорост </a:t>
            </a:r>
            <a:r>
              <a:rPr lang="en-US" sz="2000" dirty="0">
                <a:latin typeface="Arial" pitchFamily="34" charset="0"/>
                <a:cs typeface="Arial" pitchFamily="34" charset="0"/>
              </a:rPr>
              <a:t>v(t)</a:t>
            </a:r>
            <a:r>
              <a:rPr lang="bg-BG" sz="2000" dirty="0">
                <a:latin typeface="Arial" pitchFamily="34" charset="0"/>
                <a:cs typeface="Arial" pitchFamily="34" charset="0"/>
              </a:rPr>
              <a:t>, а в момента </a:t>
            </a:r>
            <a:r>
              <a:rPr lang="en-US" sz="2000" dirty="0">
                <a:latin typeface="Arial" pitchFamily="34" charset="0"/>
                <a:cs typeface="Arial" pitchFamily="34" charset="0"/>
              </a:rPr>
              <a:t>(t+∆t) – </a:t>
            </a:r>
            <a:r>
              <a:rPr lang="bg-BG" sz="2000" dirty="0">
                <a:latin typeface="Arial" pitchFamily="34" charset="0"/>
                <a:cs typeface="Arial" pitchFamily="34" charset="0"/>
              </a:rPr>
              <a:t>съответно </a:t>
            </a:r>
            <a:r>
              <a:rPr lang="en-US" sz="2000" dirty="0">
                <a:latin typeface="Arial" pitchFamily="34" charset="0"/>
                <a:cs typeface="Arial" pitchFamily="34" charset="0"/>
              </a:rPr>
              <a:t>v(t+∆t),</a:t>
            </a:r>
            <a:r>
              <a:rPr lang="bg-BG" sz="2000" dirty="0">
                <a:latin typeface="Arial" pitchFamily="34" charset="0"/>
                <a:cs typeface="Arial" pitchFamily="34" charset="0"/>
              </a:rPr>
              <a:t> изменението на вектора на скоростта ще бъде:</a:t>
            </a:r>
            <a:r>
              <a:rPr lang="en-US" sz="2000" dirty="0">
                <a:latin typeface="Arial" pitchFamily="34" charset="0"/>
                <a:cs typeface="Arial" pitchFamily="34" charset="0"/>
              </a:rPr>
              <a:t> </a:t>
            </a:r>
            <a:endParaRPr lang="bg-BG"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FE999D1-F9A4-4778-B8C7-0170286633BE}" type="slidenum">
              <a:rPr lang="bg-BG" smtClean="0"/>
              <a:pPr/>
              <a:t>9</a:t>
            </a:fld>
            <a:endParaRPr lang="bg-BG"/>
          </a:p>
        </p:txBody>
      </p:sp>
      <p:pic>
        <p:nvPicPr>
          <p:cNvPr id="6147" name="Picture 3"/>
          <p:cNvPicPr>
            <a:picLocks noChangeAspect="1" noChangeArrowheads="1"/>
          </p:cNvPicPr>
          <p:nvPr/>
        </p:nvPicPr>
        <p:blipFill>
          <a:blip r:embed="rId2"/>
          <a:srcRect/>
          <a:stretch>
            <a:fillRect/>
          </a:stretch>
        </p:blipFill>
        <p:spPr bwMode="auto">
          <a:xfrm>
            <a:off x="5507809" y="2631614"/>
            <a:ext cx="1643074" cy="41844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5614966" y="3168092"/>
            <a:ext cx="1428760" cy="928694"/>
          </a:xfrm>
          <a:prstGeom prst="rect">
            <a:avLst/>
          </a:prstGeom>
          <a:noFill/>
          <a:ln w="9525">
            <a:noFill/>
            <a:miter lim="800000"/>
            <a:headEnd/>
            <a:tailEnd/>
          </a:ln>
          <a:effectLst/>
        </p:spPr>
      </p:pic>
      <p:sp>
        <p:nvSpPr>
          <p:cNvPr id="8" name="TextBox 7"/>
          <p:cNvSpPr txBox="1"/>
          <p:nvPr/>
        </p:nvSpPr>
        <p:spPr>
          <a:xfrm>
            <a:off x="5072066" y="4078736"/>
            <a:ext cx="3925670" cy="1477328"/>
          </a:xfrm>
          <a:prstGeom prst="rect">
            <a:avLst/>
          </a:prstGeom>
          <a:noFill/>
        </p:spPr>
        <p:txBody>
          <a:bodyPr wrap="square" rtlCol="0">
            <a:spAutoFit/>
          </a:bodyPr>
          <a:lstStyle/>
          <a:p>
            <a:pPr>
              <a:buClr>
                <a:srgbClr val="3333CC"/>
              </a:buClr>
              <a:buFont typeface="Wingdings" pitchFamily="2" charset="2"/>
              <a:buChar char="Ø"/>
            </a:pPr>
            <a:r>
              <a:rPr lang="bg-BG" dirty="0"/>
              <a:t> Средно ускорение, а границата на това ускорение, когато ∆</a:t>
            </a:r>
            <a:r>
              <a:rPr lang="en-US" dirty="0"/>
              <a:t>t </a:t>
            </a:r>
            <a:r>
              <a:rPr lang="bg-BG" dirty="0"/>
              <a:t>клони към 0 представлява </a:t>
            </a:r>
            <a:r>
              <a:rPr lang="bg-BG" dirty="0">
                <a:solidFill>
                  <a:srgbClr val="3333CC"/>
                </a:solidFill>
              </a:rPr>
              <a:t>ускорението на точката в момента </a:t>
            </a:r>
            <a:r>
              <a:rPr lang="en-US" dirty="0">
                <a:solidFill>
                  <a:srgbClr val="3333CC"/>
                </a:solidFill>
              </a:rPr>
              <a:t>t, </a:t>
            </a:r>
            <a:r>
              <a:rPr lang="bg-BG" dirty="0"/>
              <a:t>т.е:</a:t>
            </a:r>
          </a:p>
        </p:txBody>
      </p:sp>
      <p:pic>
        <p:nvPicPr>
          <p:cNvPr id="6149" name="Picture 5"/>
          <p:cNvPicPr>
            <a:picLocks noChangeAspect="1" noChangeArrowheads="1"/>
          </p:cNvPicPr>
          <p:nvPr/>
        </p:nvPicPr>
        <p:blipFill>
          <a:blip r:embed="rId4"/>
          <a:srcRect/>
          <a:stretch>
            <a:fillRect/>
          </a:stretch>
        </p:blipFill>
        <p:spPr bwMode="auto">
          <a:xfrm>
            <a:off x="285720" y="5429264"/>
            <a:ext cx="4071966" cy="1117470"/>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a:srcRect/>
          <a:stretch>
            <a:fillRect/>
          </a:stretch>
        </p:blipFill>
        <p:spPr bwMode="auto">
          <a:xfrm>
            <a:off x="4857752" y="5500702"/>
            <a:ext cx="3857652" cy="1124340"/>
          </a:xfrm>
          <a:prstGeom prst="rect">
            <a:avLst/>
          </a:prstGeom>
          <a:noFill/>
          <a:ln w="9525">
            <a:noFill/>
            <a:miter lim="800000"/>
            <a:headEnd/>
            <a:tailEnd/>
          </a:ln>
          <a:effectLst/>
        </p:spPr>
      </p:pic>
      <p:sp>
        <p:nvSpPr>
          <p:cNvPr id="11" name="TextBox 10"/>
          <p:cNvSpPr txBox="1"/>
          <p:nvPr/>
        </p:nvSpPr>
        <p:spPr>
          <a:xfrm>
            <a:off x="4572000" y="5857892"/>
            <a:ext cx="214314" cy="369332"/>
          </a:xfrm>
          <a:prstGeom prst="rect">
            <a:avLst/>
          </a:prstGeom>
          <a:noFill/>
        </p:spPr>
        <p:txBody>
          <a:bodyPr wrap="square" rtlCol="0">
            <a:spAutoFit/>
          </a:bodyPr>
          <a:lstStyle/>
          <a:p>
            <a:r>
              <a:rPr lang="bg-BG" dirty="0"/>
              <a:t>,</a:t>
            </a:r>
          </a:p>
        </p:txBody>
      </p:sp>
      <p:pic>
        <p:nvPicPr>
          <p:cNvPr id="12" name="Картина 9">
            <a:extLst>
              <a:ext uri="{FF2B5EF4-FFF2-40B4-BE49-F238E27FC236}">
                <a16:creationId xmlns:a16="http://schemas.microsoft.com/office/drawing/2014/main" id="{2FE27CCC-257C-4EE2-967A-F014946FEA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513" y="2288787"/>
            <a:ext cx="4090363" cy="3272291"/>
          </a:xfrm>
          <a:prstGeom prst="rect">
            <a:avLst/>
          </a:prstGeom>
        </p:spPr>
      </p:pic>
    </p:spTree>
  </p:cSld>
  <p:clrMapOvr>
    <a:masterClrMapping/>
  </p:clrMapOvr>
</p:sld>
</file>

<file path=ppt/theme/theme1.xml><?xml version="1.0" encoding="utf-8"?>
<a:theme xmlns:a="http://schemas.openxmlformats.org/drawingml/2006/main" name="Slit">
  <a:themeElements>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fontScheme name="Slit">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Slit</Template>
  <TotalTime>4961</TotalTime>
  <Words>1755</Words>
  <Application>Microsoft Office PowerPoint</Application>
  <PresentationFormat>On-screen Show (4:3)</PresentationFormat>
  <Paragraphs>223</Paragraphs>
  <Slides>30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Arial Unicode MS</vt:lpstr>
      <vt:lpstr>Cambria Math</vt:lpstr>
      <vt:lpstr>Georgia</vt:lpstr>
      <vt:lpstr>Lucida Sans Unicode</vt:lpstr>
      <vt:lpstr>Tahoma</vt:lpstr>
      <vt:lpstr>Wingdings</vt:lpstr>
      <vt:lpstr>Slit</vt:lpstr>
      <vt:lpstr>Equation</vt:lpstr>
      <vt:lpstr> Технически Университет – София Машиностроителен факултет Катедра “Прецизна техника и уредостроене” </vt:lpstr>
      <vt:lpstr>КИНЕМАТИКА НА ТОЧКА – Закон за движение, траектория</vt:lpstr>
      <vt:lpstr>Задачи на кинематиката</vt:lpstr>
      <vt:lpstr> </vt:lpstr>
      <vt:lpstr>КИНЕМАТИКА НА ТОЧКА. Закон за движение и траектория на точка. </vt:lpstr>
      <vt:lpstr>КИНЕМАТИКА НА ТОЧКА.Скорост и ускорение.</vt:lpstr>
      <vt:lpstr>КИНЕМАТИКА НА ТОЧКА. Криволинейно движение на точка. Скорост и ускорение.</vt:lpstr>
      <vt:lpstr>КИНЕМАТИКА НА ТОЧКА.Скорост и ускорение.</vt:lpstr>
      <vt:lpstr>КИНЕМАТИКА НА ТОЧКА.Скорост и ускорение.</vt:lpstr>
      <vt:lpstr>КИНЕМАТИКА НА ТОЧКА.Скорост и ускорение.</vt:lpstr>
      <vt:lpstr>КИНЕМАТИКА НА ТОЧКА.Скорост и ускорение. Естествена координатна система.</vt:lpstr>
      <vt:lpstr>КИНЕМАТИКА НА ТОЧКА.Скорост и ускорение. Естествена координатна система.</vt:lpstr>
      <vt:lpstr>КИНЕМАТИКА НА ТОЧКА. Ускорение на точка в естествена координатна система.</vt:lpstr>
      <vt:lpstr>КИНЕМАТИКА НА ТОЧКА. Ускорение на точка в естествена координатна система.</vt:lpstr>
      <vt:lpstr>КИНЕМАТИКА НА ТОЧКА. Сложно движение на точка.</vt:lpstr>
      <vt:lpstr>КИНЕМАТИКА НА ТОЧКА. Сложно движение на точка.</vt:lpstr>
      <vt:lpstr>КИНЕМАТИКА НА ТОЧКА. Сложно движение на точка.</vt:lpstr>
      <vt:lpstr>КИНЕМАТИКА НА ТОЧКА. Сложно движение на точка.</vt:lpstr>
      <vt:lpstr>Прости движения на твърдо тяло. Постъпателно, въртеливо и общо равнинно движение на твърдо тяло</vt:lpstr>
      <vt:lpstr>Постъпателно (транслационно) равнинно движение на твърдо тяло</vt:lpstr>
      <vt:lpstr>Въртеливо движение (ротация) на твърдо тяло</vt:lpstr>
      <vt:lpstr>Въртеливо движение (ротация) на твърдо тяло</vt:lpstr>
      <vt:lpstr>Въртеливо движение (ротация) на твърдо тяло</vt:lpstr>
      <vt:lpstr>Въртеливо движение (ротация) на твърдо тяло</vt:lpstr>
      <vt:lpstr>Въртеливо движение (ротация) на твърдо тяло</vt:lpstr>
      <vt:lpstr>Общо равнинно движение на твърдо тяло</vt:lpstr>
      <vt:lpstr>Общо равнинно движение на твърдо тяло</vt:lpstr>
      <vt:lpstr>Общо равнинно движение на твърдо тяло</vt:lpstr>
      <vt:lpstr>Общо равнинно движение на твърдо тяло</vt:lpstr>
      <vt:lpstr>Технически Университет – София Машиностроителен факултет Катедра “Прецизна техника и уредостроене”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Elitsa Tomova</cp:lastModifiedBy>
  <cp:revision>574</cp:revision>
  <dcterms:created xsi:type="dcterms:W3CDTF">2016-03-18T09:25:41Z</dcterms:created>
  <dcterms:modified xsi:type="dcterms:W3CDTF">2021-03-10T10:38:28Z</dcterms:modified>
</cp:coreProperties>
</file>