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4"/>
  </p:notesMasterIdLst>
  <p:handoutMasterIdLst>
    <p:handoutMasterId r:id="rId45"/>
  </p:handoutMasterIdLst>
  <p:sldIdLst>
    <p:sldId id="257" r:id="rId2"/>
    <p:sldId id="395" r:id="rId3"/>
    <p:sldId id="396" r:id="rId4"/>
    <p:sldId id="400" r:id="rId5"/>
    <p:sldId id="399" r:id="rId6"/>
    <p:sldId id="441" r:id="rId7"/>
    <p:sldId id="398" r:id="rId8"/>
    <p:sldId id="402" r:id="rId9"/>
    <p:sldId id="404" r:id="rId10"/>
    <p:sldId id="406" r:id="rId11"/>
    <p:sldId id="403" r:id="rId12"/>
    <p:sldId id="401" r:id="rId13"/>
    <p:sldId id="397" r:id="rId14"/>
    <p:sldId id="407" r:id="rId15"/>
    <p:sldId id="334" r:id="rId16"/>
    <p:sldId id="440" r:id="rId17"/>
    <p:sldId id="439" r:id="rId18"/>
    <p:sldId id="408" r:id="rId19"/>
    <p:sldId id="436" r:id="rId20"/>
    <p:sldId id="410" r:id="rId21"/>
    <p:sldId id="409" r:id="rId22"/>
    <p:sldId id="413" r:id="rId23"/>
    <p:sldId id="414" r:id="rId24"/>
    <p:sldId id="411" r:id="rId25"/>
    <p:sldId id="417" r:id="rId26"/>
    <p:sldId id="416" r:id="rId27"/>
    <p:sldId id="419" r:id="rId28"/>
    <p:sldId id="415" r:id="rId29"/>
    <p:sldId id="422" r:id="rId30"/>
    <p:sldId id="421" r:id="rId31"/>
    <p:sldId id="418" r:id="rId32"/>
    <p:sldId id="305" r:id="rId33"/>
    <p:sldId id="424" r:id="rId34"/>
    <p:sldId id="423" r:id="rId35"/>
    <p:sldId id="325" r:id="rId36"/>
    <p:sldId id="329" r:id="rId37"/>
    <p:sldId id="330" r:id="rId38"/>
    <p:sldId id="437" r:id="rId39"/>
    <p:sldId id="331" r:id="rId40"/>
    <p:sldId id="442" r:id="rId41"/>
    <p:sldId id="338" r:id="rId42"/>
    <p:sldId id="391" r:id="rId43"/>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tza Tomova" initials="E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3333CC"/>
    <a:srgbClr val="666699"/>
    <a:srgbClr val="333333"/>
    <a:srgbClr val="0033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5878" autoAdjust="0"/>
  </p:normalViewPr>
  <p:slideViewPr>
    <p:cSldViewPr>
      <p:cViewPr varScale="1">
        <p:scale>
          <a:sx n="101" d="100"/>
          <a:sy n="101" d="100"/>
        </p:scale>
        <p:origin x="294" y="96"/>
      </p:cViewPr>
      <p:guideLst>
        <p:guide orient="horz" pos="2160"/>
        <p:guide pos="2880"/>
      </p:guideLst>
    </p:cSldViewPr>
  </p:slideViewPr>
  <p:outlineViewPr>
    <p:cViewPr>
      <p:scale>
        <a:sx n="33" d="100"/>
        <a:sy n="33" d="100"/>
      </p:scale>
      <p:origin x="0" y="-3936"/>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56" d="100"/>
          <a:sy n="56" d="100"/>
        </p:scale>
        <p:origin x="-19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bg-BG"/>
          </a:p>
        </p:txBody>
      </p:sp>
      <p:sp>
        <p:nvSpPr>
          <p:cNvPr id="1075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bg-BG"/>
          </a:p>
        </p:txBody>
      </p:sp>
      <p:sp>
        <p:nvSpPr>
          <p:cNvPr id="1075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bg-BG"/>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EE5E4DB7-8442-4014-A405-0E93998EA327}" type="slidenum">
              <a:rPr lang="bg-BG"/>
              <a:pPr/>
              <a:t>‹#›</a:t>
            </a:fld>
            <a:endParaRPr lang="bg-BG"/>
          </a:p>
        </p:txBody>
      </p:sp>
    </p:spTree>
    <p:extLst>
      <p:ext uri="{BB962C8B-B14F-4D97-AF65-F5344CB8AC3E}">
        <p14:creationId xmlns:p14="http://schemas.microsoft.com/office/powerpoint/2010/main" val="2894233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bg-BG"/>
          </a:p>
        </p:txBody>
      </p:sp>
      <p:sp>
        <p:nvSpPr>
          <p:cNvPr id="798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bg-BG"/>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p:cNvSpPr>
            <a:spLocks noGrp="1" noChangeArrowheads="1"/>
          </p:cNvSpPr>
          <p:nvPr>
            <p:ph type="body" sz="quarter" idx="3"/>
          </p:nvPr>
        </p:nvSpPr>
        <p:spPr bwMode="auto">
          <a:xfrm>
            <a:off x="692150" y="43561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t>Click to edit Master text styles</a:t>
            </a:r>
          </a:p>
          <a:p>
            <a:pPr lvl="1"/>
            <a:r>
              <a:rPr lang="bg-BG"/>
              <a:t>Second level</a:t>
            </a:r>
          </a:p>
          <a:p>
            <a:pPr lvl="2"/>
            <a:r>
              <a:rPr lang="bg-BG"/>
              <a:t>Third level</a:t>
            </a:r>
          </a:p>
          <a:p>
            <a:pPr lvl="3"/>
            <a:r>
              <a:rPr lang="bg-BG"/>
              <a:t>Fourth level</a:t>
            </a:r>
          </a:p>
          <a:p>
            <a:pPr lvl="4"/>
            <a:r>
              <a:rPr lang="bg-BG"/>
              <a:t>Fifth level</a:t>
            </a:r>
          </a:p>
        </p:txBody>
      </p:sp>
      <p:sp>
        <p:nvSpPr>
          <p:cNvPr id="798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bg-BG"/>
          </a:p>
        </p:txBody>
      </p:sp>
      <p:sp>
        <p:nvSpPr>
          <p:cNvPr id="798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EB63B242-671F-4338-8EC8-EE4290B1A82A}" type="slidenum">
              <a:rPr lang="bg-BG"/>
              <a:pPr/>
              <a:t>‹#›</a:t>
            </a:fld>
            <a:endParaRPr lang="bg-BG"/>
          </a:p>
        </p:txBody>
      </p:sp>
    </p:spTree>
    <p:extLst>
      <p:ext uri="{BB962C8B-B14F-4D97-AF65-F5344CB8AC3E}">
        <p14:creationId xmlns:p14="http://schemas.microsoft.com/office/powerpoint/2010/main" val="1033507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EB63B242-671F-4338-8EC8-EE4290B1A82A}" type="slidenum">
              <a:rPr lang="bg-BG" smtClean="0"/>
              <a:pPr/>
              <a:t>1</a:t>
            </a:fld>
            <a:endParaRPr lang="bg-BG"/>
          </a:p>
        </p:txBody>
      </p:sp>
    </p:spTree>
    <p:extLst>
      <p:ext uri="{BB962C8B-B14F-4D97-AF65-F5344CB8AC3E}">
        <p14:creationId xmlns:p14="http://schemas.microsoft.com/office/powerpoint/2010/main" val="272194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EB63B242-671F-4338-8EC8-EE4290B1A82A}" type="slidenum">
              <a:rPr lang="bg-BG" smtClean="0"/>
              <a:pPr/>
              <a:t>33</a:t>
            </a:fld>
            <a:endParaRPr lang="bg-BG"/>
          </a:p>
        </p:txBody>
      </p:sp>
    </p:spTree>
    <p:extLst>
      <p:ext uri="{BB962C8B-B14F-4D97-AF65-F5344CB8AC3E}">
        <p14:creationId xmlns:p14="http://schemas.microsoft.com/office/powerpoint/2010/main" val="267330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578" name="Group 2"/>
          <p:cNvGrpSpPr>
            <a:grpSpLocks/>
          </p:cNvGrpSpPr>
          <p:nvPr/>
        </p:nvGrpSpPr>
        <p:grpSpPr bwMode="auto">
          <a:xfrm>
            <a:off x="0" y="0"/>
            <a:ext cx="8458200" cy="5943600"/>
            <a:chOff x="0" y="0"/>
            <a:chExt cx="5328" cy="3744"/>
          </a:xfrm>
        </p:grpSpPr>
        <p:sp>
          <p:nvSpPr>
            <p:cNvPr id="24579" name="Freeform 3"/>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24580" name="Freeform 4"/>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Lst>
              <a:ahLst/>
              <a:cxnLst>
                <a:cxn ang="0">
                  <a:pos x="T0" y="T1"/>
                </a:cxn>
                <a:cxn ang="0">
                  <a:pos x="T2" y="T3"/>
                </a:cxn>
                <a:cxn ang="0">
                  <a:pos x="T4" y="T5"/>
                </a:cxn>
                <a:cxn ang="0">
                  <a:pos x="T6" y="T7"/>
                </a:cxn>
                <a:cxn ang="0">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24581" name="Rectangle 5"/>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bg-BG" noProof="0"/>
              <a:t>Click to edit Master subtitle style</a:t>
            </a:r>
          </a:p>
        </p:txBody>
      </p:sp>
      <p:sp>
        <p:nvSpPr>
          <p:cNvPr id="24582" name="Rectangle 6"/>
          <p:cNvSpPr>
            <a:spLocks noGrp="1" noChangeArrowheads="1"/>
          </p:cNvSpPr>
          <p:nvPr>
            <p:ph type="dt" sz="quarter" idx="2"/>
          </p:nvPr>
        </p:nvSpPr>
        <p:spPr/>
        <p:txBody>
          <a:bodyPr/>
          <a:lstStyle>
            <a:lvl1pPr>
              <a:defRPr/>
            </a:lvl1pPr>
          </a:lstStyle>
          <a:p>
            <a:endParaRPr lang="bg-BG"/>
          </a:p>
        </p:txBody>
      </p:sp>
      <p:sp>
        <p:nvSpPr>
          <p:cNvPr id="24583" name="Rectangle 7"/>
          <p:cNvSpPr>
            <a:spLocks noGrp="1" noChangeArrowheads="1"/>
          </p:cNvSpPr>
          <p:nvPr>
            <p:ph type="ftr" sz="quarter" idx="3"/>
          </p:nvPr>
        </p:nvSpPr>
        <p:spPr/>
        <p:txBody>
          <a:bodyPr/>
          <a:lstStyle>
            <a:lvl1pPr>
              <a:defRPr/>
            </a:lvl1pPr>
          </a:lstStyle>
          <a:p>
            <a:endParaRPr lang="bg-BG"/>
          </a:p>
        </p:txBody>
      </p:sp>
      <p:sp>
        <p:nvSpPr>
          <p:cNvPr id="24584" name="Rectangle 8"/>
          <p:cNvSpPr>
            <a:spLocks noGrp="1" noChangeArrowheads="1"/>
          </p:cNvSpPr>
          <p:nvPr>
            <p:ph type="sldNum" sz="quarter" idx="4"/>
          </p:nvPr>
        </p:nvSpPr>
        <p:spPr/>
        <p:txBody>
          <a:bodyPr/>
          <a:lstStyle>
            <a:lvl1pPr>
              <a:defRPr/>
            </a:lvl1pPr>
          </a:lstStyle>
          <a:p>
            <a:fld id="{C1D9291B-2F75-4D45-947F-1EF2F9AF5E53}" type="slidenum">
              <a:rPr lang="bg-BG"/>
              <a:pPr/>
              <a:t>‹#›</a:t>
            </a:fld>
            <a:endParaRPr lang="bg-BG"/>
          </a:p>
        </p:txBody>
      </p:sp>
      <p:sp>
        <p:nvSpPr>
          <p:cNvPr id="24585"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bg-BG"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4C1622D1-4B4D-4074-92E7-2D87CA2252D7}" type="slidenum">
              <a:rPr lang="bg-BG"/>
              <a:pPr/>
              <a:t>‹#›</a:t>
            </a:fld>
            <a:endParaRPr lang="bg-BG"/>
          </a:p>
        </p:txBody>
      </p:sp>
    </p:spTree>
    <p:extLst>
      <p:ext uri="{BB962C8B-B14F-4D97-AF65-F5344CB8AC3E}">
        <p14:creationId xmlns:p14="http://schemas.microsoft.com/office/powerpoint/2010/main" val="116153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324666E8-23F8-4E01-B47D-AD8260717BDF}" type="slidenum">
              <a:rPr lang="bg-BG"/>
              <a:pPr/>
              <a:t>‹#›</a:t>
            </a:fld>
            <a:endParaRPr lang="bg-BG"/>
          </a:p>
        </p:txBody>
      </p:sp>
    </p:spTree>
    <p:extLst>
      <p:ext uri="{BB962C8B-B14F-4D97-AF65-F5344CB8AC3E}">
        <p14:creationId xmlns:p14="http://schemas.microsoft.com/office/powerpoint/2010/main" val="8800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BFE999D1-F9A4-4778-B8C7-0170286633BE}" type="slidenum">
              <a:rPr lang="bg-BG"/>
              <a:pPr/>
              <a:t>‹#›</a:t>
            </a:fld>
            <a:endParaRPr lang="bg-BG"/>
          </a:p>
        </p:txBody>
      </p:sp>
    </p:spTree>
    <p:extLst>
      <p:ext uri="{BB962C8B-B14F-4D97-AF65-F5344CB8AC3E}">
        <p14:creationId xmlns:p14="http://schemas.microsoft.com/office/powerpoint/2010/main" val="89181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bg-B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86F61F63-30F6-4656-B1DF-C727E29C4C97}" type="slidenum">
              <a:rPr lang="bg-BG"/>
              <a:pPr/>
              <a:t>‹#›</a:t>
            </a:fld>
            <a:endParaRPr lang="bg-BG"/>
          </a:p>
        </p:txBody>
      </p:sp>
    </p:spTree>
    <p:extLst>
      <p:ext uri="{BB962C8B-B14F-4D97-AF65-F5344CB8AC3E}">
        <p14:creationId xmlns:p14="http://schemas.microsoft.com/office/powerpoint/2010/main" val="197377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FAD55A98-07B2-4777-A1FF-9B8634CEC671}" type="slidenum">
              <a:rPr lang="bg-BG"/>
              <a:pPr/>
              <a:t>‹#›</a:t>
            </a:fld>
            <a:endParaRPr lang="bg-BG"/>
          </a:p>
        </p:txBody>
      </p:sp>
    </p:spTree>
    <p:extLst>
      <p:ext uri="{BB962C8B-B14F-4D97-AF65-F5344CB8AC3E}">
        <p14:creationId xmlns:p14="http://schemas.microsoft.com/office/powerpoint/2010/main" val="150652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bg-B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A3C1324F-748D-49BA-A0B3-2B19D61276AC}" type="slidenum">
              <a:rPr lang="bg-BG"/>
              <a:pPr/>
              <a:t>‹#›</a:t>
            </a:fld>
            <a:endParaRPr lang="bg-BG"/>
          </a:p>
        </p:txBody>
      </p:sp>
    </p:spTree>
    <p:extLst>
      <p:ext uri="{BB962C8B-B14F-4D97-AF65-F5344CB8AC3E}">
        <p14:creationId xmlns:p14="http://schemas.microsoft.com/office/powerpoint/2010/main" val="15891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BBE74DF1-95FD-4233-989A-E947752D8EA5}" type="slidenum">
              <a:rPr lang="bg-BG"/>
              <a:pPr/>
              <a:t>‹#›</a:t>
            </a:fld>
            <a:endParaRPr lang="bg-BG"/>
          </a:p>
        </p:txBody>
      </p:sp>
    </p:spTree>
    <p:extLst>
      <p:ext uri="{BB962C8B-B14F-4D97-AF65-F5344CB8AC3E}">
        <p14:creationId xmlns:p14="http://schemas.microsoft.com/office/powerpoint/2010/main" val="306538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BCD6DC90-EC19-4549-80CF-97CE8607858B}" type="slidenum">
              <a:rPr lang="bg-BG"/>
              <a:pPr/>
              <a:t>‹#›</a:t>
            </a:fld>
            <a:endParaRPr lang="bg-BG"/>
          </a:p>
        </p:txBody>
      </p:sp>
    </p:spTree>
    <p:extLst>
      <p:ext uri="{BB962C8B-B14F-4D97-AF65-F5344CB8AC3E}">
        <p14:creationId xmlns:p14="http://schemas.microsoft.com/office/powerpoint/2010/main" val="218405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bg-B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590C64C0-C293-4FA6-9462-58CAB1D21A23}" type="slidenum">
              <a:rPr lang="bg-BG"/>
              <a:pPr/>
              <a:t>‹#›</a:t>
            </a:fld>
            <a:endParaRPr lang="bg-BG"/>
          </a:p>
        </p:txBody>
      </p:sp>
    </p:spTree>
    <p:extLst>
      <p:ext uri="{BB962C8B-B14F-4D97-AF65-F5344CB8AC3E}">
        <p14:creationId xmlns:p14="http://schemas.microsoft.com/office/powerpoint/2010/main" val="303463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bg-B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B17CCC71-350A-4C05-9B69-110B539A962F}" type="slidenum">
              <a:rPr lang="bg-BG"/>
              <a:pPr/>
              <a:t>‹#›</a:t>
            </a:fld>
            <a:endParaRPr lang="bg-BG"/>
          </a:p>
        </p:txBody>
      </p:sp>
    </p:spTree>
    <p:extLst>
      <p:ext uri="{BB962C8B-B14F-4D97-AF65-F5344CB8AC3E}">
        <p14:creationId xmlns:p14="http://schemas.microsoft.com/office/powerpoint/2010/main" val="291480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554" name="Group 2"/>
          <p:cNvGrpSpPr>
            <a:grpSpLocks/>
          </p:cNvGrpSpPr>
          <p:nvPr/>
        </p:nvGrpSpPr>
        <p:grpSpPr bwMode="auto">
          <a:xfrm>
            <a:off x="0" y="0"/>
            <a:ext cx="7242175" cy="1981200"/>
            <a:chOff x="0" y="0"/>
            <a:chExt cx="4562" cy="1248"/>
          </a:xfrm>
        </p:grpSpPr>
        <p:sp>
          <p:nvSpPr>
            <p:cNvPr id="23555" name="Freeform 3"/>
            <p:cNvSpPr>
              <a:spLocks/>
            </p:cNvSpPr>
            <p:nvPr/>
          </p:nvSpPr>
          <p:spPr bwMode="hidden">
            <a:xfrm>
              <a:off x="0" y="583"/>
              <a:ext cx="4487" cy="665"/>
            </a:xfrm>
            <a:custGeom>
              <a:avLst/>
              <a:gdLst>
                <a:gd name="T0" fmla="*/ 4800 w 4806"/>
                <a:gd name="T1" fmla="*/ 299 h 665"/>
                <a:gd name="T2" fmla="*/ 0 w 4806"/>
                <a:gd name="T3" fmla="*/ 665 h 665"/>
                <a:gd name="T4" fmla="*/ 0 w 4806"/>
                <a:gd name="T5" fmla="*/ 0 h 665"/>
                <a:gd name="T6" fmla="*/ 4806 w 4806"/>
                <a:gd name="T7" fmla="*/ 1 h 665"/>
                <a:gd name="T8" fmla="*/ 4800 w 4806"/>
                <a:gd name="T9" fmla="*/ 153 h 665"/>
                <a:gd name="T10" fmla="*/ 4800 w 4806"/>
                <a:gd name="T11" fmla="*/ 299 h 665"/>
              </a:gdLst>
              <a:ahLst/>
              <a:cxnLst>
                <a:cxn ang="0">
                  <a:pos x="T0" y="T1"/>
                </a:cxn>
                <a:cxn ang="0">
                  <a:pos x="T2" y="T3"/>
                </a:cxn>
                <a:cxn ang="0">
                  <a:pos x="T4" y="T5"/>
                </a:cxn>
                <a:cxn ang="0">
                  <a:pos x="T6" y="T7"/>
                </a:cxn>
                <a:cxn ang="0">
                  <a:pos x="T8" y="T9"/>
                </a:cxn>
                <a:cxn ang="0">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bg-BG"/>
            </a:p>
          </p:txBody>
        </p:sp>
        <p:sp>
          <p:nvSpPr>
            <p:cNvPr id="23556" name="Freeform 4"/>
            <p:cNvSpPr>
              <a:spLocks/>
            </p:cNvSpPr>
            <p:nvPr/>
          </p:nvSpPr>
          <p:spPr bwMode="hidden">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Lst>
              <a:ahLst/>
              <a:cxnLst>
                <a:cxn ang="0">
                  <a:pos x="T0" y="T1"/>
                </a:cxn>
                <a:cxn ang="0">
                  <a:pos x="T2" y="T3"/>
                </a:cxn>
                <a:cxn ang="0">
                  <a:pos x="T4" y="T5"/>
                </a:cxn>
                <a:cxn ang="0">
                  <a:pos x="T6" y="T7"/>
                </a:cxn>
                <a:cxn ang="0">
                  <a:pos x="T8" y="T9"/>
                </a:cxn>
                <a:cxn ang="0">
                  <a:pos x="T10" y="T11"/>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bg-BG"/>
            </a:p>
          </p:txBody>
        </p:sp>
      </p:grpSp>
      <p:sp>
        <p:nvSpPr>
          <p:cNvPr id="23557" name="Rectangle 5"/>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bg-BG"/>
              <a:t>Click to edit Master title style</a:t>
            </a:r>
          </a:p>
        </p:txBody>
      </p:sp>
      <p:sp>
        <p:nvSpPr>
          <p:cNvPr id="23558" name="Rectangle 6"/>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t>Click to edit Master text styles</a:t>
            </a:r>
          </a:p>
          <a:p>
            <a:pPr lvl="1"/>
            <a:r>
              <a:rPr lang="bg-BG"/>
              <a:t>Second level</a:t>
            </a:r>
          </a:p>
          <a:p>
            <a:pPr lvl="2"/>
            <a:r>
              <a:rPr lang="bg-BG"/>
              <a:t>Third level</a:t>
            </a:r>
          </a:p>
          <a:p>
            <a:pPr lvl="3"/>
            <a:r>
              <a:rPr lang="bg-BG"/>
              <a:t>Fourth level</a:t>
            </a:r>
          </a:p>
          <a:p>
            <a:pPr lvl="4"/>
            <a:r>
              <a:rPr lang="bg-BG"/>
              <a:t>Fifth level</a:t>
            </a:r>
          </a:p>
        </p:txBody>
      </p:sp>
      <p:sp>
        <p:nvSpPr>
          <p:cNvPr id="23559" name="Rectangle 7"/>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bg-BG"/>
          </a:p>
        </p:txBody>
      </p:sp>
      <p:sp>
        <p:nvSpPr>
          <p:cNvPr id="23560"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C0C0C0"/>
                  </a:outerShdw>
                </a:effectLst>
              </a:defRPr>
            </a:lvl1pPr>
          </a:lstStyle>
          <a:p>
            <a:endParaRPr lang="bg-BG"/>
          </a:p>
        </p:txBody>
      </p:sp>
      <p:sp>
        <p:nvSpPr>
          <p:cNvPr id="23561" name="Rectangle 9"/>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D98E4E3A-3C7C-4215-A500-BD683819AF90}" type="slidenum">
              <a:rPr lang="bg-BG"/>
              <a:pPr/>
              <a:t>‹#›</a:t>
            </a:fld>
            <a:endParaRPr lang="bg-BG"/>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mn-ea"/>
          <a:cs typeface="+mn-cs"/>
        </a:defRPr>
      </a:lvl3pPr>
      <a:lvl4pPr marL="1346200" indent="-23813" algn="l" rtl="0" fontAlgn="base">
        <a:spcBef>
          <a:spcPct val="20000"/>
        </a:spcBef>
        <a:spcAft>
          <a:spcPct val="0"/>
        </a:spcAft>
        <a:buChar char="–"/>
        <a:defRPr sz="2000" kern="1200">
          <a:solidFill>
            <a:schemeClr val="tx1"/>
          </a:solidFill>
          <a:effectLst>
            <a:outerShdw blurRad="38100" dist="38100" dir="2700000" algn="tl">
              <a:srgbClr val="C0C0C0"/>
            </a:outerShdw>
          </a:effectLst>
          <a:latin typeface="+mn-lt"/>
          <a:ea typeface="+mn-ea"/>
          <a:cs typeface="+mn-cs"/>
        </a:defRPr>
      </a:lvl4pPr>
      <a:lvl5pPr marL="1730375"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image" Target="../media/image9.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else.uctm.edu/users/Iliev/lekcij/N1/N13.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8.bin"/><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6.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image" Target="../media/image30.png"/><Relationship Id="rId5" Type="http://schemas.openxmlformats.org/officeDocument/2006/relationships/oleObject" Target="../embeddings/oleObject1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40.png"/><Relationship Id="rId7" Type="http://schemas.openxmlformats.org/officeDocument/2006/relationships/oleObject" Target="../embeddings/oleObject16.bin"/><Relationship Id="rId12" Type="http://schemas.openxmlformats.org/officeDocument/2006/relationships/hyperlink" Target="http://else.uctm.edu/users/Iliev/lekcij/N2/N2.htm"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image" Target="../media/image42.png"/><Relationship Id="rId5" Type="http://schemas.openxmlformats.org/officeDocument/2006/relationships/oleObject" Target="../embeddings/oleObject15.bin"/><Relationship Id="rId10" Type="http://schemas.openxmlformats.org/officeDocument/2006/relationships/image" Target="../media/image39.wmf"/><Relationship Id="rId4" Type="http://schemas.openxmlformats.org/officeDocument/2006/relationships/image" Target="../media/image41.png"/><Relationship Id="rId9"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48.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3.wmf"/><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7.png"/><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5.wmf"/><Relationship Id="rId5" Type="http://schemas.openxmlformats.org/officeDocument/2006/relationships/oleObject" Target="../embeddings/oleObject21.bin"/><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6.png"/><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4.wmf"/><Relationship Id="rId5" Type="http://schemas.openxmlformats.org/officeDocument/2006/relationships/oleObject" Target="../embeddings/oleObject23.bin"/><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6.wmf"/><Relationship Id="rId5" Type="http://schemas.openxmlformats.org/officeDocument/2006/relationships/oleObject" Target="../embeddings/oleObject26.bin"/><Relationship Id="rId4" Type="http://schemas.openxmlformats.org/officeDocument/2006/relationships/image" Target="../media/image7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90.png"/><Relationship Id="rId7" Type="http://schemas.openxmlformats.org/officeDocument/2006/relationships/oleObject" Target="../embeddings/oleObject28.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6.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88.wmf"/><Relationship Id="rId4" Type="http://schemas.openxmlformats.org/officeDocument/2006/relationships/image" Target="../media/image91.png"/><Relationship Id="rId9"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692275" y="274638"/>
            <a:ext cx="6994525" cy="777875"/>
          </a:xfrm>
        </p:spPr>
        <p:txBody>
          <a:bodyPr/>
          <a:lstStyle/>
          <a:p>
            <a:r>
              <a:rPr lang="bg-BG" sz="1800" dirty="0">
                <a:solidFill>
                  <a:schemeClr val="tx1"/>
                </a:solidFill>
                <a:latin typeface="Arial" pitchFamily="34" charset="0"/>
                <a:cs typeface="Arial" pitchFamily="34" charset="0"/>
              </a:rPr>
              <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Технически Университет – София</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Машиностроителен факултет</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Катедра “Прецизна техника и уредостроене”</a:t>
            </a:r>
            <a:br>
              <a:rPr lang="bg-BG" sz="1800" dirty="0">
                <a:solidFill>
                  <a:schemeClr val="tx1"/>
                </a:solidFill>
                <a:latin typeface="Arial" pitchFamily="34" charset="0"/>
                <a:cs typeface="Arial" pitchFamily="34" charset="0"/>
              </a:rPr>
            </a:br>
            <a:endParaRPr lang="bg-BG" sz="1800" dirty="0">
              <a:solidFill>
                <a:schemeClr val="tx1"/>
              </a:solidFill>
              <a:latin typeface="Arial" pitchFamily="34" charset="0"/>
              <a:cs typeface="Arial" pitchFamily="34" charset="0"/>
            </a:endParaRPr>
          </a:p>
        </p:txBody>
      </p:sp>
      <p:sp>
        <p:nvSpPr>
          <p:cNvPr id="3075" name="Rectangle 3"/>
          <p:cNvSpPr>
            <a:spLocks noGrp="1" noChangeArrowheads="1"/>
          </p:cNvSpPr>
          <p:nvPr>
            <p:ph type="body" idx="1"/>
          </p:nvPr>
        </p:nvSpPr>
        <p:spPr>
          <a:xfrm>
            <a:off x="457200" y="1340768"/>
            <a:ext cx="8362950" cy="4967957"/>
          </a:xfrm>
        </p:spPr>
        <p:txBody>
          <a:bodyPr/>
          <a:lstStyle/>
          <a:p>
            <a:pPr algn="ctr" eaLnBrk="1" hangingPunct="1">
              <a:spcBef>
                <a:spcPct val="0"/>
              </a:spcBef>
              <a:buClrTx/>
              <a:buSzTx/>
              <a:buFontTx/>
              <a:buNone/>
            </a:pPr>
            <a:endParaRPr lang="en-US" dirty="0">
              <a:solidFill>
                <a:srgbClr val="C00000"/>
              </a:solidFill>
              <a:effectLst/>
              <a:latin typeface="Arial" pitchFamily="34" charset="0"/>
              <a:cs typeface="Arial" pitchFamily="34" charset="0"/>
            </a:endParaRPr>
          </a:p>
          <a:p>
            <a:pPr algn="ctr" eaLnBrk="1" hangingPunct="1">
              <a:spcBef>
                <a:spcPct val="0"/>
              </a:spcBef>
              <a:buClrTx/>
              <a:buSzTx/>
              <a:buFontTx/>
              <a:buNone/>
            </a:pPr>
            <a:endParaRPr lang="bg-BG" sz="2800" dirty="0">
              <a:latin typeface="Arial" pitchFamily="34" charset="0"/>
              <a:cs typeface="Arial" pitchFamily="34" charset="0"/>
            </a:endParaRPr>
          </a:p>
          <a:p>
            <a:pPr algn="ctr" eaLnBrk="1" hangingPunct="1">
              <a:spcBef>
                <a:spcPct val="0"/>
              </a:spcBef>
              <a:buClrTx/>
              <a:buSzTx/>
              <a:buNone/>
            </a:pPr>
            <a:r>
              <a:rPr lang="bg-BG" sz="4800" dirty="0">
                <a:solidFill>
                  <a:srgbClr val="333399"/>
                </a:solidFill>
                <a:effectLst/>
                <a:latin typeface="Arial" pitchFamily="34" charset="0"/>
                <a:ea typeface="Arial Unicode MS" panose="020B0604020202020204" pitchFamily="34" charset="-128"/>
                <a:cs typeface="Arial" pitchFamily="34" charset="0"/>
              </a:rPr>
              <a:t>Статика на твърдо тяло</a:t>
            </a:r>
          </a:p>
        </p:txBody>
      </p:sp>
      <p:sp>
        <p:nvSpPr>
          <p:cNvPr id="2" name="Slide Number Placeholder 1"/>
          <p:cNvSpPr>
            <a:spLocks noGrp="1"/>
          </p:cNvSpPr>
          <p:nvPr>
            <p:ph type="sldNum" sz="quarter" idx="12"/>
          </p:nvPr>
        </p:nvSpPr>
        <p:spPr/>
        <p:txBody>
          <a:bodyPr/>
          <a:lstStyle/>
          <a:p>
            <a:fld id="{BFE999D1-F9A4-4778-B8C7-0170286633BE}" type="slidenum">
              <a:rPr lang="bg-BG" smtClean="0"/>
              <a:pPr/>
              <a:t>1</a:t>
            </a:fld>
            <a:endParaRPr lang="bg-BG"/>
          </a:p>
        </p:txBody>
      </p:sp>
      <p:pic>
        <p:nvPicPr>
          <p:cNvPr id="6" name="Picture 5" descr="Logo-TU-blue-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44" y="142852"/>
            <a:ext cx="857256"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999D1-F9A4-4778-B8C7-0170286633BE}" type="slidenum">
              <a:rPr lang="bg-BG" smtClean="0"/>
              <a:pPr/>
              <a:t>10</a:t>
            </a:fld>
            <a:endParaRPr lang="bg-BG"/>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653" y="78277"/>
            <a:ext cx="1548417" cy="123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Овал 14"/>
          <p:cNvSpPr/>
          <p:nvPr/>
        </p:nvSpPr>
        <p:spPr>
          <a:xfrm rot="618107">
            <a:off x="3515557" y="1685935"/>
            <a:ext cx="2281519" cy="372266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5E9EFF"/>
              </a:gs>
              <a:gs pos="100000">
                <a:srgbClr val="85C2FF"/>
              </a:gs>
            </a:gsLst>
            <a:lin ang="16200000"/>
          </a:gradFill>
          <a:ln w="9528">
            <a:solidFill>
              <a:srgbClr val="98B954"/>
            </a:solidFill>
            <a:prstDash val="solid"/>
          </a:ln>
          <a:effectLst>
            <a:outerShdw dist="19997" dir="5400000" algn="tl">
              <a:srgbClr val="000000">
                <a:alpha val="38000"/>
              </a:srgbClr>
            </a:outerShdw>
          </a:effectLst>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sp>
        <p:nvSpPr>
          <p:cNvPr id="7" name="Овал 3"/>
          <p:cNvSpPr/>
          <p:nvPr/>
        </p:nvSpPr>
        <p:spPr>
          <a:xfrm rot="618107">
            <a:off x="212745" y="1521782"/>
            <a:ext cx="2281519" cy="372266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5E9EFF"/>
              </a:gs>
              <a:gs pos="100000">
                <a:srgbClr val="85C2FF"/>
              </a:gs>
            </a:gsLst>
            <a:lin ang="16200000"/>
          </a:gradFill>
          <a:ln w="9528">
            <a:solidFill>
              <a:srgbClr val="98B954"/>
            </a:solidFill>
            <a:prstDash val="solid"/>
          </a:ln>
          <a:effectLst>
            <a:outerShdw dist="19997" dir="5400000" algn="tl">
              <a:srgbClr val="000000">
                <a:alpha val="38000"/>
              </a:srgbClr>
            </a:outerShdw>
          </a:effectLst>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cxnSp>
        <p:nvCxnSpPr>
          <p:cNvPr id="8" name="Съединител &quot;права стрелка&quot; 5"/>
          <p:cNvCxnSpPr/>
          <p:nvPr/>
        </p:nvCxnSpPr>
        <p:spPr>
          <a:xfrm flipV="1">
            <a:off x="1627339" y="181490"/>
            <a:ext cx="360036" cy="1872206"/>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cxnSp>
        <p:nvCxnSpPr>
          <p:cNvPr id="9" name="Съединител &quot;права стрелка&quot; 8"/>
          <p:cNvCxnSpPr/>
          <p:nvPr/>
        </p:nvCxnSpPr>
        <p:spPr>
          <a:xfrm flipH="1">
            <a:off x="4022107" y="4928798"/>
            <a:ext cx="357530" cy="1791813"/>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graphicFrame>
        <p:nvGraphicFramePr>
          <p:cNvPr id="10" name="Обект 10"/>
          <p:cNvGraphicFramePr>
            <a:graphicFrameLocks noChangeAspect="1"/>
          </p:cNvGraphicFramePr>
          <p:nvPr/>
        </p:nvGraphicFramePr>
        <p:xfrm>
          <a:off x="2851154" y="3857625"/>
          <a:ext cx="1376364" cy="790571"/>
        </p:xfrm>
        <a:graphic>
          <a:graphicData uri="http://schemas.openxmlformats.org/presentationml/2006/ole">
            <mc:AlternateContent xmlns:mc="http://schemas.openxmlformats.org/markup-compatibility/2006">
              <mc:Choice xmlns:v="urn:schemas-microsoft-com:vml" Requires="v">
                <p:oleObj spid="_x0000_s2055" name="Equation" r:id="rId4" imgW="13600090" imgH="7830355" progId="">
                  <p:embed/>
                </p:oleObj>
              </mc:Choice>
              <mc:Fallback>
                <p:oleObj name="Equation" r:id="rId4" imgW="13600090" imgH="7830355" progId="">
                  <p:embed/>
                  <p:pic>
                    <p:nvPicPr>
                      <p:cNvPr id="0" name="Picture 2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154" y="3857625"/>
                        <a:ext cx="1376364" cy="790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Обект 11"/>
          <p:cNvGraphicFramePr>
            <a:graphicFrameLocks noChangeAspect="1"/>
          </p:cNvGraphicFramePr>
          <p:nvPr/>
        </p:nvGraphicFramePr>
        <p:xfrm>
          <a:off x="4307454" y="5824709"/>
          <a:ext cx="1709735" cy="790571"/>
        </p:xfrm>
        <a:graphic>
          <a:graphicData uri="http://schemas.openxmlformats.org/presentationml/2006/ole">
            <mc:AlternateContent xmlns:mc="http://schemas.openxmlformats.org/markup-compatibility/2006">
              <mc:Choice xmlns:v="urn:schemas-microsoft-com:vml" Requires="v">
                <p:oleObj spid="_x0000_s2056" name="Equation" r:id="rId6" imgW="16897082" imgH="7830355" progId="">
                  <p:embed/>
                </p:oleObj>
              </mc:Choice>
              <mc:Fallback>
                <p:oleObj name="Equation" r:id="rId6" imgW="16897082" imgH="7830355" progId="">
                  <p:embed/>
                  <p:pic>
                    <p:nvPicPr>
                      <p:cNvPr id="0" name="Picture 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7454" y="5824709"/>
                        <a:ext cx="1709735" cy="790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Право съединение 13"/>
          <p:cNvCxnSpPr/>
          <p:nvPr/>
        </p:nvCxnSpPr>
        <p:spPr>
          <a:xfrm flipH="1">
            <a:off x="4379637" y="2072606"/>
            <a:ext cx="553358" cy="2880323"/>
          </a:xfrm>
          <a:prstGeom prst="straightConnector1">
            <a:avLst/>
          </a:prstGeom>
          <a:noFill/>
          <a:ln w="63495">
            <a:solidFill>
              <a:srgbClr val="F79646"/>
            </a:solidFill>
            <a:prstDash val="solid"/>
          </a:ln>
          <a:effectLst>
            <a:outerShdw dist="19997" dir="5400000" algn="tl">
              <a:srgbClr val="000000">
                <a:alpha val="38000"/>
              </a:srgbClr>
            </a:outerShdw>
          </a:effectLst>
        </p:spPr>
      </p:cxnSp>
      <p:grpSp>
        <p:nvGrpSpPr>
          <p:cNvPr id="13" name="Групиране 19"/>
          <p:cNvGrpSpPr/>
          <p:nvPr/>
        </p:nvGrpSpPr>
        <p:grpSpPr>
          <a:xfrm>
            <a:off x="2500298" y="3071810"/>
            <a:ext cx="864098" cy="766348"/>
            <a:chOff x="2484443" y="3074688"/>
            <a:chExt cx="864098" cy="766348"/>
          </a:xfrm>
        </p:grpSpPr>
        <p:sp>
          <p:nvSpPr>
            <p:cNvPr id="14" name="Равно 17"/>
            <p:cNvSpPr/>
            <p:nvPr/>
          </p:nvSpPr>
          <p:spPr>
            <a:xfrm>
              <a:off x="2484443" y="3074688"/>
              <a:ext cx="864098" cy="576062"/>
            </a:xfrm>
            <a:custGeom>
              <a:avLst>
                <a:gd name="f9" fmla="val 23520"/>
                <a:gd name="f10" fmla="val 11760"/>
              </a:avLst>
              <a:gdLst>
                <a:gd name="f2" fmla="val 10800000"/>
                <a:gd name="f3" fmla="val 5400000"/>
                <a:gd name="f4" fmla="val 180"/>
                <a:gd name="f5" fmla="val w"/>
                <a:gd name="f6" fmla="val h"/>
                <a:gd name="f7" fmla="val ss"/>
                <a:gd name="f8" fmla="val 0"/>
                <a:gd name="f9" fmla="val 23520"/>
                <a:gd name="f10" fmla="val 11760"/>
                <a:gd name="f11" fmla="+- 0 0 -90"/>
                <a:gd name="f12" fmla="+- 0 0 -180"/>
                <a:gd name="f13" fmla="+- 0 0 -270"/>
                <a:gd name="f14" fmla="+- 0 0 -360"/>
                <a:gd name="f15" fmla="abs f5"/>
                <a:gd name="f16" fmla="abs f6"/>
                <a:gd name="f17" fmla="abs f7"/>
                <a:gd name="f18" fmla="val f8"/>
                <a:gd name="f19" fmla="val f9"/>
                <a:gd name="f20" fmla="val f10"/>
                <a:gd name="f21" fmla="*/ f11 f2 1"/>
                <a:gd name="f22" fmla="*/ f12 f2 1"/>
                <a:gd name="f23" fmla="*/ f13 f2 1"/>
                <a:gd name="f24" fmla="*/ f14 f2 1"/>
                <a:gd name="f25" fmla="?: f15 f5 1"/>
                <a:gd name="f26" fmla="?: f16 f6 1"/>
                <a:gd name="f27" fmla="?: f17 f7 1"/>
                <a:gd name="f28" fmla="*/ f21 1 f4"/>
                <a:gd name="f29" fmla="*/ f22 1 f4"/>
                <a:gd name="f30" fmla="*/ f23 1 f4"/>
                <a:gd name="f31" fmla="*/ f24 1 f4"/>
                <a:gd name="f32" fmla="*/ f25 1 21600"/>
                <a:gd name="f33" fmla="*/ f26 1 21600"/>
                <a:gd name="f34" fmla="*/ 21600 f25 1"/>
                <a:gd name="f35" fmla="*/ 21600 f26 1"/>
                <a:gd name="f36" fmla="+- f28 0 f3"/>
                <a:gd name="f37" fmla="+- f29 0 f3"/>
                <a:gd name="f38" fmla="+- f30 0 f3"/>
                <a:gd name="f39" fmla="+- f31 0 f3"/>
                <a:gd name="f40" fmla="min f33 f32"/>
                <a:gd name="f41" fmla="*/ f34 1 f27"/>
                <a:gd name="f42" fmla="*/ f35 1 f27"/>
                <a:gd name="f43" fmla="val f41"/>
                <a:gd name="f44" fmla="val f42"/>
                <a:gd name="f45" fmla="+- f44 0 f18"/>
                <a:gd name="f46" fmla="+- f43 0 f18"/>
                <a:gd name="f47" fmla="*/ f45 1 2"/>
                <a:gd name="f48" fmla="*/ f46 1 2"/>
                <a:gd name="f49" fmla="*/ f45 f19 1"/>
                <a:gd name="f50" fmla="*/ f45 f20 1"/>
                <a:gd name="f51" fmla="*/ f46 73490 1"/>
                <a:gd name="f52" fmla="+- f18 f47 0"/>
                <a:gd name="f53" fmla="+- f18 f48 0"/>
                <a:gd name="f54" fmla="*/ f49 1 100000"/>
                <a:gd name="f55" fmla="*/ f50 1 200000"/>
                <a:gd name="f56" fmla="*/ f51 1 200000"/>
                <a:gd name="f57" fmla="+- f52 0 f55"/>
                <a:gd name="f58" fmla="+- f52 f55 0"/>
                <a:gd name="f59" fmla="+- f53 0 f56"/>
                <a:gd name="f60" fmla="+- f53 f56 0"/>
                <a:gd name="f61" fmla="*/ f53 f40 1"/>
                <a:gd name="f62" fmla="+- f57 0 f54"/>
                <a:gd name="f63" fmla="+- f58 f54 0"/>
                <a:gd name="f64" fmla="*/ f59 f40 1"/>
                <a:gd name="f65" fmla="*/ f60 f40 1"/>
                <a:gd name="f66" fmla="*/ f57 f40 1"/>
                <a:gd name="f67" fmla="*/ f58 f40 1"/>
                <a:gd name="f68" fmla="+- f62 f57 0"/>
                <a:gd name="f69" fmla="+- f58 f63 0"/>
                <a:gd name="f70" fmla="*/ f62 f40 1"/>
                <a:gd name="f71" fmla="*/ f63 f40 1"/>
                <a:gd name="f72" fmla="*/ f68 1 2"/>
                <a:gd name="f73" fmla="*/ f69 1 2"/>
                <a:gd name="f74" fmla="*/ f72 f40 1"/>
                <a:gd name="f75" fmla="*/ f73 f40 1"/>
              </a:gdLst>
              <a:ahLst/>
              <a:cxnLst>
                <a:cxn ang="3cd4">
                  <a:pos x="hc" y="t"/>
                </a:cxn>
                <a:cxn ang="0">
                  <a:pos x="r" y="vc"/>
                </a:cxn>
                <a:cxn ang="cd4">
                  <a:pos x="hc" y="b"/>
                </a:cxn>
                <a:cxn ang="cd2">
                  <a:pos x="l" y="vc"/>
                </a:cxn>
                <a:cxn ang="f36">
                  <a:pos x="f65" y="f74"/>
                </a:cxn>
                <a:cxn ang="f36">
                  <a:pos x="f65" y="f75"/>
                </a:cxn>
                <a:cxn ang="f37">
                  <a:pos x="f61" y="f71"/>
                </a:cxn>
                <a:cxn ang="f38">
                  <a:pos x="f64" y="f74"/>
                </a:cxn>
                <a:cxn ang="f38">
                  <a:pos x="f64" y="f75"/>
                </a:cxn>
                <a:cxn ang="f39">
                  <a:pos x="f61" y="f70"/>
                </a:cxn>
              </a:cxnLst>
              <a:rect l="f64" t="f70" r="f65" b="f71"/>
              <a:pathLst>
                <a:path>
                  <a:moveTo>
                    <a:pt x="f64" y="f70"/>
                  </a:moveTo>
                  <a:lnTo>
                    <a:pt x="f65" y="f70"/>
                  </a:lnTo>
                  <a:lnTo>
                    <a:pt x="f65" y="f66"/>
                  </a:lnTo>
                  <a:lnTo>
                    <a:pt x="f64" y="f66"/>
                  </a:lnTo>
                  <a:close/>
                  <a:moveTo>
                    <a:pt x="f64" y="f67"/>
                  </a:moveTo>
                  <a:lnTo>
                    <a:pt x="f65" y="f67"/>
                  </a:lnTo>
                  <a:lnTo>
                    <a:pt x="f65" y="f71"/>
                  </a:lnTo>
                  <a:lnTo>
                    <a:pt x="f64" y="f71"/>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sp>
          <p:nvSpPr>
            <p:cNvPr id="15" name="Равно 18"/>
            <p:cNvSpPr/>
            <p:nvPr/>
          </p:nvSpPr>
          <p:spPr>
            <a:xfrm>
              <a:off x="2484443" y="3264974"/>
              <a:ext cx="864098" cy="576062"/>
            </a:xfrm>
            <a:custGeom>
              <a:avLst>
                <a:gd name="f9" fmla="val 23520"/>
                <a:gd name="f10" fmla="val 11760"/>
              </a:avLst>
              <a:gdLst>
                <a:gd name="f2" fmla="val 10800000"/>
                <a:gd name="f3" fmla="val 5400000"/>
                <a:gd name="f4" fmla="val 180"/>
                <a:gd name="f5" fmla="val w"/>
                <a:gd name="f6" fmla="val h"/>
                <a:gd name="f7" fmla="val ss"/>
                <a:gd name="f8" fmla="val 0"/>
                <a:gd name="f9" fmla="val 23520"/>
                <a:gd name="f10" fmla="val 11760"/>
                <a:gd name="f11" fmla="+- 0 0 -90"/>
                <a:gd name="f12" fmla="+- 0 0 -180"/>
                <a:gd name="f13" fmla="+- 0 0 -270"/>
                <a:gd name="f14" fmla="+- 0 0 -360"/>
                <a:gd name="f15" fmla="abs f5"/>
                <a:gd name="f16" fmla="abs f6"/>
                <a:gd name="f17" fmla="abs f7"/>
                <a:gd name="f18" fmla="val f8"/>
                <a:gd name="f19" fmla="val f9"/>
                <a:gd name="f20" fmla="val f10"/>
                <a:gd name="f21" fmla="*/ f11 f2 1"/>
                <a:gd name="f22" fmla="*/ f12 f2 1"/>
                <a:gd name="f23" fmla="*/ f13 f2 1"/>
                <a:gd name="f24" fmla="*/ f14 f2 1"/>
                <a:gd name="f25" fmla="?: f15 f5 1"/>
                <a:gd name="f26" fmla="?: f16 f6 1"/>
                <a:gd name="f27" fmla="?: f17 f7 1"/>
                <a:gd name="f28" fmla="*/ f21 1 f4"/>
                <a:gd name="f29" fmla="*/ f22 1 f4"/>
                <a:gd name="f30" fmla="*/ f23 1 f4"/>
                <a:gd name="f31" fmla="*/ f24 1 f4"/>
                <a:gd name="f32" fmla="*/ f25 1 21600"/>
                <a:gd name="f33" fmla="*/ f26 1 21600"/>
                <a:gd name="f34" fmla="*/ 21600 f25 1"/>
                <a:gd name="f35" fmla="*/ 21600 f26 1"/>
                <a:gd name="f36" fmla="+- f28 0 f3"/>
                <a:gd name="f37" fmla="+- f29 0 f3"/>
                <a:gd name="f38" fmla="+- f30 0 f3"/>
                <a:gd name="f39" fmla="+- f31 0 f3"/>
                <a:gd name="f40" fmla="min f33 f32"/>
                <a:gd name="f41" fmla="*/ f34 1 f27"/>
                <a:gd name="f42" fmla="*/ f35 1 f27"/>
                <a:gd name="f43" fmla="val f41"/>
                <a:gd name="f44" fmla="val f42"/>
                <a:gd name="f45" fmla="+- f44 0 f18"/>
                <a:gd name="f46" fmla="+- f43 0 f18"/>
                <a:gd name="f47" fmla="*/ f45 1 2"/>
                <a:gd name="f48" fmla="*/ f46 1 2"/>
                <a:gd name="f49" fmla="*/ f45 f19 1"/>
                <a:gd name="f50" fmla="*/ f45 f20 1"/>
                <a:gd name="f51" fmla="*/ f46 73490 1"/>
                <a:gd name="f52" fmla="+- f18 f47 0"/>
                <a:gd name="f53" fmla="+- f18 f48 0"/>
                <a:gd name="f54" fmla="*/ f49 1 100000"/>
                <a:gd name="f55" fmla="*/ f50 1 200000"/>
                <a:gd name="f56" fmla="*/ f51 1 200000"/>
                <a:gd name="f57" fmla="+- f52 0 f55"/>
                <a:gd name="f58" fmla="+- f52 f55 0"/>
                <a:gd name="f59" fmla="+- f53 0 f56"/>
                <a:gd name="f60" fmla="+- f53 f56 0"/>
                <a:gd name="f61" fmla="*/ f53 f40 1"/>
                <a:gd name="f62" fmla="+- f57 0 f54"/>
                <a:gd name="f63" fmla="+- f58 f54 0"/>
                <a:gd name="f64" fmla="*/ f59 f40 1"/>
                <a:gd name="f65" fmla="*/ f60 f40 1"/>
                <a:gd name="f66" fmla="*/ f57 f40 1"/>
                <a:gd name="f67" fmla="*/ f58 f40 1"/>
                <a:gd name="f68" fmla="+- f62 f57 0"/>
                <a:gd name="f69" fmla="+- f58 f63 0"/>
                <a:gd name="f70" fmla="*/ f62 f40 1"/>
                <a:gd name="f71" fmla="*/ f63 f40 1"/>
                <a:gd name="f72" fmla="*/ f68 1 2"/>
                <a:gd name="f73" fmla="*/ f69 1 2"/>
                <a:gd name="f74" fmla="*/ f72 f40 1"/>
                <a:gd name="f75" fmla="*/ f73 f40 1"/>
              </a:gdLst>
              <a:ahLst/>
              <a:cxnLst>
                <a:cxn ang="3cd4">
                  <a:pos x="hc" y="t"/>
                </a:cxn>
                <a:cxn ang="0">
                  <a:pos x="r" y="vc"/>
                </a:cxn>
                <a:cxn ang="cd4">
                  <a:pos x="hc" y="b"/>
                </a:cxn>
                <a:cxn ang="cd2">
                  <a:pos x="l" y="vc"/>
                </a:cxn>
                <a:cxn ang="f36">
                  <a:pos x="f65" y="f74"/>
                </a:cxn>
                <a:cxn ang="f36">
                  <a:pos x="f65" y="f75"/>
                </a:cxn>
                <a:cxn ang="f37">
                  <a:pos x="f61" y="f71"/>
                </a:cxn>
                <a:cxn ang="f38">
                  <a:pos x="f64" y="f74"/>
                </a:cxn>
                <a:cxn ang="f38">
                  <a:pos x="f64" y="f75"/>
                </a:cxn>
                <a:cxn ang="f39">
                  <a:pos x="f61" y="f70"/>
                </a:cxn>
              </a:cxnLst>
              <a:rect l="f64" t="f70" r="f65" b="f71"/>
              <a:pathLst>
                <a:path>
                  <a:moveTo>
                    <a:pt x="f64" y="f70"/>
                  </a:moveTo>
                  <a:lnTo>
                    <a:pt x="f65" y="f70"/>
                  </a:lnTo>
                  <a:lnTo>
                    <a:pt x="f65" y="f66"/>
                  </a:lnTo>
                  <a:lnTo>
                    <a:pt x="f64" y="f66"/>
                  </a:lnTo>
                  <a:close/>
                  <a:moveTo>
                    <a:pt x="f64" y="f67"/>
                  </a:moveTo>
                  <a:lnTo>
                    <a:pt x="f65" y="f67"/>
                  </a:lnTo>
                  <a:lnTo>
                    <a:pt x="f65" y="f71"/>
                  </a:lnTo>
                  <a:lnTo>
                    <a:pt x="f64" y="f71"/>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grpSp>
      <p:cxnSp>
        <p:nvCxnSpPr>
          <p:cNvPr id="16" name="Право съединение 20"/>
          <p:cNvCxnSpPr/>
          <p:nvPr/>
        </p:nvCxnSpPr>
        <p:spPr>
          <a:xfrm flipH="1">
            <a:off x="1076824" y="2012411"/>
            <a:ext cx="553359" cy="2880323"/>
          </a:xfrm>
          <a:prstGeom prst="straightConnector1">
            <a:avLst/>
          </a:prstGeom>
          <a:noFill/>
          <a:ln w="63495">
            <a:solidFill>
              <a:srgbClr val="F79646"/>
            </a:solidFill>
            <a:prstDash val="solid"/>
          </a:ln>
          <a:effectLst>
            <a:outerShdw dist="19997" dir="5400000" algn="tl">
              <a:srgbClr val="000000">
                <a:alpha val="38000"/>
              </a:srgbClr>
            </a:outerShdw>
          </a:effectLst>
        </p:spPr>
      </p:cxnSp>
      <p:sp>
        <p:nvSpPr>
          <p:cNvPr id="17" name="Овал 21"/>
          <p:cNvSpPr/>
          <p:nvPr/>
        </p:nvSpPr>
        <p:spPr>
          <a:xfrm>
            <a:off x="1540169" y="1900900"/>
            <a:ext cx="180017" cy="22303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FFFFFF"/>
              </a:solidFill>
              <a:latin typeface="Calibri"/>
              <a:cs typeface="+mn-cs"/>
            </a:endParaRPr>
          </a:p>
        </p:txBody>
      </p:sp>
      <p:sp>
        <p:nvSpPr>
          <p:cNvPr id="18" name="Овал 22"/>
          <p:cNvSpPr/>
          <p:nvPr/>
        </p:nvSpPr>
        <p:spPr>
          <a:xfrm>
            <a:off x="986811" y="4781214"/>
            <a:ext cx="180017" cy="22303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FFFFFF"/>
              </a:solidFill>
              <a:latin typeface="Calibri"/>
              <a:cs typeface="+mn-cs"/>
            </a:endParaRPr>
          </a:p>
        </p:txBody>
      </p:sp>
      <p:sp>
        <p:nvSpPr>
          <p:cNvPr id="19" name="Овал 23"/>
          <p:cNvSpPr/>
          <p:nvPr/>
        </p:nvSpPr>
        <p:spPr>
          <a:xfrm rot="618107">
            <a:off x="6671737" y="1630742"/>
            <a:ext cx="2281519" cy="372266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5E9EFF"/>
              </a:gs>
              <a:gs pos="100000">
                <a:srgbClr val="85C2FF"/>
              </a:gs>
            </a:gsLst>
            <a:lin ang="16200000"/>
          </a:gradFill>
          <a:ln w="9528">
            <a:solidFill>
              <a:srgbClr val="98B954"/>
            </a:solidFill>
            <a:prstDash val="solid"/>
          </a:ln>
          <a:effectLst>
            <a:outerShdw dist="19997" dir="5400000" algn="tl">
              <a:srgbClr val="000000">
                <a:alpha val="38000"/>
              </a:srgbClr>
            </a:outerShdw>
          </a:effectLst>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cxnSp>
        <p:nvCxnSpPr>
          <p:cNvPr id="20" name="Право съединение 24"/>
          <p:cNvCxnSpPr/>
          <p:nvPr/>
        </p:nvCxnSpPr>
        <p:spPr>
          <a:xfrm flipH="1">
            <a:off x="7535817" y="2017413"/>
            <a:ext cx="553358" cy="2880323"/>
          </a:xfrm>
          <a:prstGeom prst="straightConnector1">
            <a:avLst/>
          </a:prstGeom>
          <a:noFill/>
          <a:ln w="63495">
            <a:solidFill>
              <a:srgbClr val="F79646"/>
            </a:solidFill>
            <a:prstDash val="solid"/>
          </a:ln>
          <a:effectLst>
            <a:outerShdw dist="19997" dir="5400000" algn="tl">
              <a:srgbClr val="000000">
                <a:alpha val="38000"/>
              </a:srgbClr>
            </a:outerShdw>
          </a:effectLst>
        </p:spPr>
      </p:cxnSp>
      <p:sp>
        <p:nvSpPr>
          <p:cNvPr id="21" name="Овал 25"/>
          <p:cNvSpPr/>
          <p:nvPr/>
        </p:nvSpPr>
        <p:spPr>
          <a:xfrm>
            <a:off x="7999171" y="1905902"/>
            <a:ext cx="180017" cy="22303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FFFFFF"/>
              </a:solidFill>
              <a:latin typeface="Calibri"/>
              <a:cs typeface="+mn-cs"/>
            </a:endParaRPr>
          </a:p>
        </p:txBody>
      </p:sp>
      <p:grpSp>
        <p:nvGrpSpPr>
          <p:cNvPr id="22" name="Групиране 27"/>
          <p:cNvGrpSpPr/>
          <p:nvPr/>
        </p:nvGrpSpPr>
        <p:grpSpPr>
          <a:xfrm>
            <a:off x="5796134" y="3169831"/>
            <a:ext cx="864098" cy="766340"/>
            <a:chOff x="5796134" y="3169831"/>
            <a:chExt cx="864098" cy="766340"/>
          </a:xfrm>
        </p:grpSpPr>
        <p:sp>
          <p:nvSpPr>
            <p:cNvPr id="23" name="Равно 28"/>
            <p:cNvSpPr/>
            <p:nvPr/>
          </p:nvSpPr>
          <p:spPr>
            <a:xfrm>
              <a:off x="5796134" y="3169831"/>
              <a:ext cx="864098" cy="576062"/>
            </a:xfrm>
            <a:custGeom>
              <a:avLst>
                <a:gd name="f9" fmla="val 23520"/>
                <a:gd name="f10" fmla="val 11760"/>
              </a:avLst>
              <a:gdLst>
                <a:gd name="f2" fmla="val 10800000"/>
                <a:gd name="f3" fmla="val 5400000"/>
                <a:gd name="f4" fmla="val 180"/>
                <a:gd name="f5" fmla="val w"/>
                <a:gd name="f6" fmla="val h"/>
                <a:gd name="f7" fmla="val ss"/>
                <a:gd name="f8" fmla="val 0"/>
                <a:gd name="f9" fmla="val 23520"/>
                <a:gd name="f10" fmla="val 11760"/>
                <a:gd name="f11" fmla="+- 0 0 -90"/>
                <a:gd name="f12" fmla="+- 0 0 -180"/>
                <a:gd name="f13" fmla="+- 0 0 -270"/>
                <a:gd name="f14" fmla="+- 0 0 -360"/>
                <a:gd name="f15" fmla="abs f5"/>
                <a:gd name="f16" fmla="abs f6"/>
                <a:gd name="f17" fmla="abs f7"/>
                <a:gd name="f18" fmla="val f8"/>
                <a:gd name="f19" fmla="val f9"/>
                <a:gd name="f20" fmla="val f10"/>
                <a:gd name="f21" fmla="*/ f11 f2 1"/>
                <a:gd name="f22" fmla="*/ f12 f2 1"/>
                <a:gd name="f23" fmla="*/ f13 f2 1"/>
                <a:gd name="f24" fmla="*/ f14 f2 1"/>
                <a:gd name="f25" fmla="?: f15 f5 1"/>
                <a:gd name="f26" fmla="?: f16 f6 1"/>
                <a:gd name="f27" fmla="?: f17 f7 1"/>
                <a:gd name="f28" fmla="*/ f21 1 f4"/>
                <a:gd name="f29" fmla="*/ f22 1 f4"/>
                <a:gd name="f30" fmla="*/ f23 1 f4"/>
                <a:gd name="f31" fmla="*/ f24 1 f4"/>
                <a:gd name="f32" fmla="*/ f25 1 21600"/>
                <a:gd name="f33" fmla="*/ f26 1 21600"/>
                <a:gd name="f34" fmla="*/ 21600 f25 1"/>
                <a:gd name="f35" fmla="*/ 21600 f26 1"/>
                <a:gd name="f36" fmla="+- f28 0 f3"/>
                <a:gd name="f37" fmla="+- f29 0 f3"/>
                <a:gd name="f38" fmla="+- f30 0 f3"/>
                <a:gd name="f39" fmla="+- f31 0 f3"/>
                <a:gd name="f40" fmla="min f33 f32"/>
                <a:gd name="f41" fmla="*/ f34 1 f27"/>
                <a:gd name="f42" fmla="*/ f35 1 f27"/>
                <a:gd name="f43" fmla="val f41"/>
                <a:gd name="f44" fmla="val f42"/>
                <a:gd name="f45" fmla="+- f44 0 f18"/>
                <a:gd name="f46" fmla="+- f43 0 f18"/>
                <a:gd name="f47" fmla="*/ f45 1 2"/>
                <a:gd name="f48" fmla="*/ f46 1 2"/>
                <a:gd name="f49" fmla="*/ f45 f19 1"/>
                <a:gd name="f50" fmla="*/ f45 f20 1"/>
                <a:gd name="f51" fmla="*/ f46 73490 1"/>
                <a:gd name="f52" fmla="+- f18 f47 0"/>
                <a:gd name="f53" fmla="+- f18 f48 0"/>
                <a:gd name="f54" fmla="*/ f49 1 100000"/>
                <a:gd name="f55" fmla="*/ f50 1 200000"/>
                <a:gd name="f56" fmla="*/ f51 1 200000"/>
                <a:gd name="f57" fmla="+- f52 0 f55"/>
                <a:gd name="f58" fmla="+- f52 f55 0"/>
                <a:gd name="f59" fmla="+- f53 0 f56"/>
                <a:gd name="f60" fmla="+- f53 f56 0"/>
                <a:gd name="f61" fmla="*/ f53 f40 1"/>
                <a:gd name="f62" fmla="+- f57 0 f54"/>
                <a:gd name="f63" fmla="+- f58 f54 0"/>
                <a:gd name="f64" fmla="*/ f59 f40 1"/>
                <a:gd name="f65" fmla="*/ f60 f40 1"/>
                <a:gd name="f66" fmla="*/ f57 f40 1"/>
                <a:gd name="f67" fmla="*/ f58 f40 1"/>
                <a:gd name="f68" fmla="+- f62 f57 0"/>
                <a:gd name="f69" fmla="+- f58 f63 0"/>
                <a:gd name="f70" fmla="*/ f62 f40 1"/>
                <a:gd name="f71" fmla="*/ f63 f40 1"/>
                <a:gd name="f72" fmla="*/ f68 1 2"/>
                <a:gd name="f73" fmla="*/ f69 1 2"/>
                <a:gd name="f74" fmla="*/ f72 f40 1"/>
                <a:gd name="f75" fmla="*/ f73 f40 1"/>
              </a:gdLst>
              <a:ahLst/>
              <a:cxnLst>
                <a:cxn ang="3cd4">
                  <a:pos x="hc" y="t"/>
                </a:cxn>
                <a:cxn ang="0">
                  <a:pos x="r" y="vc"/>
                </a:cxn>
                <a:cxn ang="cd4">
                  <a:pos x="hc" y="b"/>
                </a:cxn>
                <a:cxn ang="cd2">
                  <a:pos x="l" y="vc"/>
                </a:cxn>
                <a:cxn ang="f36">
                  <a:pos x="f65" y="f74"/>
                </a:cxn>
                <a:cxn ang="f36">
                  <a:pos x="f65" y="f75"/>
                </a:cxn>
                <a:cxn ang="f37">
                  <a:pos x="f61" y="f71"/>
                </a:cxn>
                <a:cxn ang="f38">
                  <a:pos x="f64" y="f74"/>
                </a:cxn>
                <a:cxn ang="f38">
                  <a:pos x="f64" y="f75"/>
                </a:cxn>
                <a:cxn ang="f39">
                  <a:pos x="f61" y="f70"/>
                </a:cxn>
              </a:cxnLst>
              <a:rect l="f64" t="f70" r="f65" b="f71"/>
              <a:pathLst>
                <a:path>
                  <a:moveTo>
                    <a:pt x="f64" y="f70"/>
                  </a:moveTo>
                  <a:lnTo>
                    <a:pt x="f65" y="f70"/>
                  </a:lnTo>
                  <a:lnTo>
                    <a:pt x="f65" y="f66"/>
                  </a:lnTo>
                  <a:lnTo>
                    <a:pt x="f64" y="f66"/>
                  </a:lnTo>
                  <a:close/>
                  <a:moveTo>
                    <a:pt x="f64" y="f67"/>
                  </a:moveTo>
                  <a:lnTo>
                    <a:pt x="f65" y="f67"/>
                  </a:lnTo>
                  <a:lnTo>
                    <a:pt x="f65" y="f71"/>
                  </a:lnTo>
                  <a:lnTo>
                    <a:pt x="f64" y="f71"/>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sp>
          <p:nvSpPr>
            <p:cNvPr id="24" name="Равно 29"/>
            <p:cNvSpPr/>
            <p:nvPr/>
          </p:nvSpPr>
          <p:spPr>
            <a:xfrm>
              <a:off x="5796134" y="3360109"/>
              <a:ext cx="864098" cy="576062"/>
            </a:xfrm>
            <a:custGeom>
              <a:avLst>
                <a:gd name="f9" fmla="val 23520"/>
                <a:gd name="f10" fmla="val 11760"/>
              </a:avLst>
              <a:gdLst>
                <a:gd name="f2" fmla="val 10800000"/>
                <a:gd name="f3" fmla="val 5400000"/>
                <a:gd name="f4" fmla="val 180"/>
                <a:gd name="f5" fmla="val w"/>
                <a:gd name="f6" fmla="val h"/>
                <a:gd name="f7" fmla="val ss"/>
                <a:gd name="f8" fmla="val 0"/>
                <a:gd name="f9" fmla="val 23520"/>
                <a:gd name="f10" fmla="val 11760"/>
                <a:gd name="f11" fmla="+- 0 0 -90"/>
                <a:gd name="f12" fmla="+- 0 0 -180"/>
                <a:gd name="f13" fmla="+- 0 0 -270"/>
                <a:gd name="f14" fmla="+- 0 0 -360"/>
                <a:gd name="f15" fmla="abs f5"/>
                <a:gd name="f16" fmla="abs f6"/>
                <a:gd name="f17" fmla="abs f7"/>
                <a:gd name="f18" fmla="val f8"/>
                <a:gd name="f19" fmla="val f9"/>
                <a:gd name="f20" fmla="val f10"/>
                <a:gd name="f21" fmla="*/ f11 f2 1"/>
                <a:gd name="f22" fmla="*/ f12 f2 1"/>
                <a:gd name="f23" fmla="*/ f13 f2 1"/>
                <a:gd name="f24" fmla="*/ f14 f2 1"/>
                <a:gd name="f25" fmla="?: f15 f5 1"/>
                <a:gd name="f26" fmla="?: f16 f6 1"/>
                <a:gd name="f27" fmla="?: f17 f7 1"/>
                <a:gd name="f28" fmla="*/ f21 1 f4"/>
                <a:gd name="f29" fmla="*/ f22 1 f4"/>
                <a:gd name="f30" fmla="*/ f23 1 f4"/>
                <a:gd name="f31" fmla="*/ f24 1 f4"/>
                <a:gd name="f32" fmla="*/ f25 1 21600"/>
                <a:gd name="f33" fmla="*/ f26 1 21600"/>
                <a:gd name="f34" fmla="*/ 21600 f25 1"/>
                <a:gd name="f35" fmla="*/ 21600 f26 1"/>
                <a:gd name="f36" fmla="+- f28 0 f3"/>
                <a:gd name="f37" fmla="+- f29 0 f3"/>
                <a:gd name="f38" fmla="+- f30 0 f3"/>
                <a:gd name="f39" fmla="+- f31 0 f3"/>
                <a:gd name="f40" fmla="min f33 f32"/>
                <a:gd name="f41" fmla="*/ f34 1 f27"/>
                <a:gd name="f42" fmla="*/ f35 1 f27"/>
                <a:gd name="f43" fmla="val f41"/>
                <a:gd name="f44" fmla="val f42"/>
                <a:gd name="f45" fmla="+- f44 0 f18"/>
                <a:gd name="f46" fmla="+- f43 0 f18"/>
                <a:gd name="f47" fmla="*/ f45 1 2"/>
                <a:gd name="f48" fmla="*/ f46 1 2"/>
                <a:gd name="f49" fmla="*/ f45 f19 1"/>
                <a:gd name="f50" fmla="*/ f45 f20 1"/>
                <a:gd name="f51" fmla="*/ f46 73490 1"/>
                <a:gd name="f52" fmla="+- f18 f47 0"/>
                <a:gd name="f53" fmla="+- f18 f48 0"/>
                <a:gd name="f54" fmla="*/ f49 1 100000"/>
                <a:gd name="f55" fmla="*/ f50 1 200000"/>
                <a:gd name="f56" fmla="*/ f51 1 200000"/>
                <a:gd name="f57" fmla="+- f52 0 f55"/>
                <a:gd name="f58" fmla="+- f52 f55 0"/>
                <a:gd name="f59" fmla="+- f53 0 f56"/>
                <a:gd name="f60" fmla="+- f53 f56 0"/>
                <a:gd name="f61" fmla="*/ f53 f40 1"/>
                <a:gd name="f62" fmla="+- f57 0 f54"/>
                <a:gd name="f63" fmla="+- f58 f54 0"/>
                <a:gd name="f64" fmla="*/ f59 f40 1"/>
                <a:gd name="f65" fmla="*/ f60 f40 1"/>
                <a:gd name="f66" fmla="*/ f57 f40 1"/>
                <a:gd name="f67" fmla="*/ f58 f40 1"/>
                <a:gd name="f68" fmla="+- f62 f57 0"/>
                <a:gd name="f69" fmla="+- f58 f63 0"/>
                <a:gd name="f70" fmla="*/ f62 f40 1"/>
                <a:gd name="f71" fmla="*/ f63 f40 1"/>
                <a:gd name="f72" fmla="*/ f68 1 2"/>
                <a:gd name="f73" fmla="*/ f69 1 2"/>
                <a:gd name="f74" fmla="*/ f72 f40 1"/>
                <a:gd name="f75" fmla="*/ f73 f40 1"/>
              </a:gdLst>
              <a:ahLst/>
              <a:cxnLst>
                <a:cxn ang="3cd4">
                  <a:pos x="hc" y="t"/>
                </a:cxn>
                <a:cxn ang="0">
                  <a:pos x="r" y="vc"/>
                </a:cxn>
                <a:cxn ang="cd4">
                  <a:pos x="hc" y="b"/>
                </a:cxn>
                <a:cxn ang="cd2">
                  <a:pos x="l" y="vc"/>
                </a:cxn>
                <a:cxn ang="f36">
                  <a:pos x="f65" y="f74"/>
                </a:cxn>
                <a:cxn ang="f36">
                  <a:pos x="f65" y="f75"/>
                </a:cxn>
                <a:cxn ang="f37">
                  <a:pos x="f61" y="f71"/>
                </a:cxn>
                <a:cxn ang="f38">
                  <a:pos x="f64" y="f74"/>
                </a:cxn>
                <a:cxn ang="f38">
                  <a:pos x="f64" y="f75"/>
                </a:cxn>
                <a:cxn ang="f39">
                  <a:pos x="f61" y="f70"/>
                </a:cxn>
              </a:cxnLst>
              <a:rect l="f64" t="f70" r="f65" b="f71"/>
              <a:pathLst>
                <a:path>
                  <a:moveTo>
                    <a:pt x="f64" y="f70"/>
                  </a:moveTo>
                  <a:lnTo>
                    <a:pt x="f65" y="f70"/>
                  </a:lnTo>
                  <a:lnTo>
                    <a:pt x="f65" y="f66"/>
                  </a:lnTo>
                  <a:lnTo>
                    <a:pt x="f64" y="f66"/>
                  </a:lnTo>
                  <a:close/>
                  <a:moveTo>
                    <a:pt x="f64" y="f67"/>
                  </a:moveTo>
                  <a:lnTo>
                    <a:pt x="f65" y="f67"/>
                  </a:lnTo>
                  <a:lnTo>
                    <a:pt x="f65" y="f71"/>
                  </a:lnTo>
                  <a:lnTo>
                    <a:pt x="f64" y="f71"/>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000000"/>
                </a:solidFill>
                <a:latin typeface="Calibri"/>
                <a:cs typeface="+mn-cs"/>
              </a:endParaRPr>
            </a:p>
          </p:txBody>
        </p:sp>
      </p:grpSp>
      <p:graphicFrame>
        <p:nvGraphicFramePr>
          <p:cNvPr id="25" name="Обект 1"/>
          <p:cNvGraphicFramePr>
            <a:graphicFrameLocks noChangeAspect="1"/>
          </p:cNvGraphicFramePr>
          <p:nvPr/>
        </p:nvGraphicFramePr>
        <p:xfrm>
          <a:off x="1987375" y="593665"/>
          <a:ext cx="501648" cy="623885"/>
        </p:xfrm>
        <a:graphic>
          <a:graphicData uri="http://schemas.openxmlformats.org/presentationml/2006/ole">
            <mc:AlternateContent xmlns:mc="http://schemas.openxmlformats.org/markup-compatibility/2006">
              <mc:Choice xmlns:v="urn:schemas-microsoft-com:vml" Requires="v">
                <p:oleObj spid="_x0000_s2057" name="Equation" r:id="rId8" imgW="4945487" imgH="6181859" progId="">
                  <p:embed/>
                </p:oleObj>
              </mc:Choice>
              <mc:Fallback>
                <p:oleObj name="Equation" r:id="rId8" imgW="4945487" imgH="6181859" progId="">
                  <p:embed/>
                  <p:pic>
                    <p:nvPicPr>
                      <p:cNvPr id="0" name="Picture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7375" y="593665"/>
                        <a:ext cx="501648" cy="6238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Текстово поле 30"/>
          <p:cNvSpPr txBox="1"/>
          <p:nvPr/>
        </p:nvSpPr>
        <p:spPr>
          <a:xfrm>
            <a:off x="979267" y="1699759"/>
            <a:ext cx="648071" cy="707882"/>
          </a:xfrm>
          <a:prstGeom prst="rect">
            <a:avLst/>
          </a:prstGeom>
          <a:noFill/>
          <a:ln>
            <a:noFill/>
          </a:ln>
        </p:spPr>
        <p:txBody>
          <a:bodyPr vert="horz" wrap="square" lIns="91440" tIns="45720" rIns="91440" bIns="45720" anchor="t" anchorCtr="0" compatLnSpc="1">
            <a:spAutoFit/>
          </a:bodyPr>
          <a:lstStyle/>
          <a:p>
            <a:pPr fontAlgn="auto">
              <a:spcBef>
                <a:spcPts val="0"/>
              </a:spcBef>
              <a:spcAft>
                <a:spcPts val="0"/>
              </a:spcAft>
              <a:defRPr sz="1800" b="0" i="0" u="none" strike="noStrike" kern="0" cap="none" spc="0" baseline="0">
                <a:solidFill>
                  <a:srgbClr val="000000"/>
                </a:solidFill>
                <a:uFillTx/>
              </a:defRPr>
            </a:pPr>
            <a:r>
              <a:rPr lang="en-US" sz="4000" b="1">
                <a:solidFill>
                  <a:srgbClr val="000000"/>
                </a:solidFill>
                <a:latin typeface="Calibri"/>
                <a:cs typeface="+mn-cs"/>
              </a:rPr>
              <a:t>A</a:t>
            </a:r>
            <a:endParaRPr lang="bg-BG" sz="4000" b="1">
              <a:solidFill>
                <a:srgbClr val="000000"/>
              </a:solidFill>
              <a:latin typeface="Calibri"/>
              <a:cs typeface="+mn-cs"/>
            </a:endParaRPr>
          </a:p>
        </p:txBody>
      </p:sp>
      <p:sp>
        <p:nvSpPr>
          <p:cNvPr id="27" name="Текстово поле 32"/>
          <p:cNvSpPr txBox="1"/>
          <p:nvPr/>
        </p:nvSpPr>
        <p:spPr>
          <a:xfrm>
            <a:off x="7438982" y="1768842"/>
            <a:ext cx="648071" cy="707882"/>
          </a:xfrm>
          <a:prstGeom prst="rect">
            <a:avLst/>
          </a:prstGeom>
          <a:noFill/>
          <a:ln>
            <a:noFill/>
          </a:ln>
        </p:spPr>
        <p:txBody>
          <a:bodyPr vert="horz" wrap="square" lIns="91440" tIns="45720" rIns="91440" bIns="45720" anchor="t" anchorCtr="0" compatLnSpc="1">
            <a:spAutoFit/>
          </a:bodyPr>
          <a:lstStyle/>
          <a:p>
            <a:pPr fontAlgn="auto">
              <a:spcBef>
                <a:spcPts val="0"/>
              </a:spcBef>
              <a:spcAft>
                <a:spcPts val="0"/>
              </a:spcAft>
              <a:defRPr sz="1800" b="0" i="0" u="none" strike="noStrike" kern="0" cap="none" spc="0" baseline="0">
                <a:solidFill>
                  <a:srgbClr val="000000"/>
                </a:solidFill>
                <a:uFillTx/>
              </a:defRPr>
            </a:pPr>
            <a:r>
              <a:rPr lang="en-US" sz="4000" b="1">
                <a:solidFill>
                  <a:srgbClr val="000000"/>
                </a:solidFill>
                <a:latin typeface="Calibri"/>
                <a:cs typeface="+mn-cs"/>
              </a:rPr>
              <a:t>A</a:t>
            </a:r>
            <a:endParaRPr lang="bg-BG" sz="4000" b="1">
              <a:solidFill>
                <a:srgbClr val="000000"/>
              </a:solidFill>
              <a:latin typeface="Calibri"/>
              <a:cs typeface="+mn-cs"/>
            </a:endParaRPr>
          </a:p>
        </p:txBody>
      </p:sp>
      <p:sp>
        <p:nvSpPr>
          <p:cNvPr id="28" name="Текстово поле 33"/>
          <p:cNvSpPr txBox="1"/>
          <p:nvPr/>
        </p:nvSpPr>
        <p:spPr>
          <a:xfrm>
            <a:off x="1195120" y="4432279"/>
            <a:ext cx="648071" cy="707882"/>
          </a:xfrm>
          <a:prstGeom prst="rect">
            <a:avLst/>
          </a:prstGeom>
          <a:noFill/>
          <a:ln>
            <a:noFill/>
          </a:ln>
        </p:spPr>
        <p:txBody>
          <a:bodyPr vert="horz" wrap="square" lIns="91440" tIns="45720" rIns="91440" bIns="45720" anchor="t" anchorCtr="0" compatLnSpc="1">
            <a:spAutoFit/>
          </a:bodyPr>
          <a:lstStyle/>
          <a:p>
            <a:pPr fontAlgn="auto">
              <a:spcBef>
                <a:spcPts val="0"/>
              </a:spcBef>
              <a:spcAft>
                <a:spcPts val="0"/>
              </a:spcAft>
              <a:defRPr sz="1800" b="0" i="0" u="none" strike="noStrike" kern="0" cap="none" spc="0" baseline="0">
                <a:solidFill>
                  <a:srgbClr val="000000"/>
                </a:solidFill>
                <a:uFillTx/>
              </a:defRPr>
            </a:pPr>
            <a:r>
              <a:rPr lang="en-US" sz="4000" b="1">
                <a:solidFill>
                  <a:srgbClr val="000000"/>
                </a:solidFill>
                <a:latin typeface="Calibri"/>
                <a:cs typeface="+mn-cs"/>
              </a:rPr>
              <a:t>B</a:t>
            </a:r>
            <a:endParaRPr lang="bg-BG" sz="4000" b="1">
              <a:solidFill>
                <a:srgbClr val="000000"/>
              </a:solidFill>
              <a:latin typeface="Calibri"/>
              <a:cs typeface="+mn-cs"/>
            </a:endParaRPr>
          </a:p>
        </p:txBody>
      </p:sp>
      <p:sp>
        <p:nvSpPr>
          <p:cNvPr id="29" name="Текстово поле 34"/>
          <p:cNvSpPr txBox="1"/>
          <p:nvPr/>
        </p:nvSpPr>
        <p:spPr>
          <a:xfrm>
            <a:off x="4469651" y="4598983"/>
            <a:ext cx="648071" cy="707882"/>
          </a:xfrm>
          <a:prstGeom prst="rect">
            <a:avLst/>
          </a:prstGeom>
          <a:noFill/>
          <a:ln>
            <a:noFill/>
          </a:ln>
        </p:spPr>
        <p:txBody>
          <a:bodyPr vert="horz" wrap="square" lIns="91440" tIns="45720" rIns="91440" bIns="45720" anchor="t" anchorCtr="0" compatLnSpc="1">
            <a:spAutoFit/>
          </a:bodyPr>
          <a:lstStyle/>
          <a:p>
            <a:pPr fontAlgn="auto">
              <a:spcBef>
                <a:spcPts val="0"/>
              </a:spcBef>
              <a:spcAft>
                <a:spcPts val="0"/>
              </a:spcAft>
              <a:defRPr sz="1800" b="0" i="0" u="none" strike="noStrike" kern="0" cap="none" spc="0" baseline="0">
                <a:solidFill>
                  <a:srgbClr val="000000"/>
                </a:solidFill>
                <a:uFillTx/>
              </a:defRPr>
            </a:pPr>
            <a:r>
              <a:rPr lang="en-US" sz="4000" b="1">
                <a:solidFill>
                  <a:srgbClr val="000000"/>
                </a:solidFill>
                <a:latin typeface="Calibri"/>
                <a:cs typeface="+mn-cs"/>
              </a:rPr>
              <a:t>B</a:t>
            </a:r>
            <a:endParaRPr lang="bg-BG" sz="4000" b="1">
              <a:solidFill>
                <a:srgbClr val="000000"/>
              </a:solidFill>
              <a:latin typeface="Calibri"/>
              <a:cs typeface="+mn-cs"/>
            </a:endParaRPr>
          </a:p>
        </p:txBody>
      </p:sp>
      <p:sp>
        <p:nvSpPr>
          <p:cNvPr id="30" name="Текстово поле 35"/>
          <p:cNvSpPr txBox="1"/>
          <p:nvPr/>
        </p:nvSpPr>
        <p:spPr>
          <a:xfrm>
            <a:off x="7645719" y="4598983"/>
            <a:ext cx="648071" cy="707882"/>
          </a:xfrm>
          <a:prstGeom prst="rect">
            <a:avLst/>
          </a:prstGeom>
          <a:noFill/>
          <a:ln>
            <a:noFill/>
          </a:ln>
        </p:spPr>
        <p:txBody>
          <a:bodyPr vert="horz" wrap="square" lIns="91440" tIns="45720" rIns="91440" bIns="45720" anchor="t" anchorCtr="0" compatLnSpc="1">
            <a:spAutoFit/>
          </a:bodyPr>
          <a:lstStyle/>
          <a:p>
            <a:pPr fontAlgn="auto">
              <a:spcBef>
                <a:spcPts val="0"/>
              </a:spcBef>
              <a:spcAft>
                <a:spcPts val="0"/>
              </a:spcAft>
              <a:defRPr sz="1800" b="0" i="0" u="none" strike="noStrike" kern="0" cap="none" spc="0" baseline="0">
                <a:solidFill>
                  <a:srgbClr val="000000"/>
                </a:solidFill>
                <a:uFillTx/>
              </a:defRPr>
            </a:pPr>
            <a:r>
              <a:rPr lang="en-US" sz="4000" b="1">
                <a:solidFill>
                  <a:srgbClr val="000000"/>
                </a:solidFill>
                <a:latin typeface="Calibri"/>
                <a:cs typeface="+mn-cs"/>
              </a:rPr>
              <a:t>B</a:t>
            </a:r>
            <a:endParaRPr lang="bg-BG" sz="4000" b="1">
              <a:solidFill>
                <a:srgbClr val="000000"/>
              </a:solidFill>
              <a:latin typeface="Calibri"/>
              <a:cs typeface="+mn-cs"/>
            </a:endParaRPr>
          </a:p>
        </p:txBody>
      </p:sp>
      <p:cxnSp>
        <p:nvCxnSpPr>
          <p:cNvPr id="31" name="Съединител &quot;права стрелка&quot; 36"/>
          <p:cNvCxnSpPr/>
          <p:nvPr/>
        </p:nvCxnSpPr>
        <p:spPr>
          <a:xfrm flipV="1">
            <a:off x="4937705" y="181490"/>
            <a:ext cx="360035" cy="1872206"/>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cxnSp>
        <p:nvCxnSpPr>
          <p:cNvPr id="32" name="Съединител &quot;права стрелка&quot; 37"/>
          <p:cNvCxnSpPr/>
          <p:nvPr/>
        </p:nvCxnSpPr>
        <p:spPr>
          <a:xfrm flipV="1">
            <a:off x="4379637" y="3020519"/>
            <a:ext cx="360045" cy="1872215"/>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cxnSp>
        <p:nvCxnSpPr>
          <p:cNvPr id="33" name="Съединител &quot;права стрелка&quot; 38"/>
          <p:cNvCxnSpPr/>
          <p:nvPr/>
        </p:nvCxnSpPr>
        <p:spPr>
          <a:xfrm flipV="1">
            <a:off x="7535817" y="3056592"/>
            <a:ext cx="360045" cy="1872206"/>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sp>
        <p:nvSpPr>
          <p:cNvPr id="34" name="Овал 16"/>
          <p:cNvSpPr/>
          <p:nvPr/>
        </p:nvSpPr>
        <p:spPr>
          <a:xfrm>
            <a:off x="4289633" y="4841418"/>
            <a:ext cx="180017" cy="22303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FFFFFF"/>
              </a:solidFill>
              <a:latin typeface="Calibri"/>
              <a:cs typeface="+mn-cs"/>
            </a:endParaRPr>
          </a:p>
        </p:txBody>
      </p:sp>
      <p:sp>
        <p:nvSpPr>
          <p:cNvPr id="35" name="Овал 26"/>
          <p:cNvSpPr/>
          <p:nvPr/>
        </p:nvSpPr>
        <p:spPr>
          <a:xfrm>
            <a:off x="7445812" y="4786216"/>
            <a:ext cx="180017" cy="22303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FFFFFF"/>
              </a:solidFill>
              <a:latin typeface="Calibri"/>
              <a:cs typeface="+mn-cs"/>
            </a:endParaRPr>
          </a:p>
        </p:txBody>
      </p:sp>
      <p:sp>
        <p:nvSpPr>
          <p:cNvPr id="36" name="Текстово поле 31"/>
          <p:cNvSpPr txBox="1"/>
          <p:nvPr/>
        </p:nvSpPr>
        <p:spPr>
          <a:xfrm>
            <a:off x="4279236" y="1774987"/>
            <a:ext cx="648071" cy="707882"/>
          </a:xfrm>
          <a:prstGeom prst="rect">
            <a:avLst/>
          </a:prstGeom>
          <a:noFill/>
          <a:ln>
            <a:noFill/>
          </a:ln>
        </p:spPr>
        <p:txBody>
          <a:bodyPr vert="horz" wrap="square" lIns="91440" tIns="45720" rIns="91440" bIns="45720" anchor="t" anchorCtr="0" compatLnSpc="1">
            <a:spAutoFit/>
          </a:bodyPr>
          <a:lstStyle/>
          <a:p>
            <a:pPr fontAlgn="auto">
              <a:spcBef>
                <a:spcPts val="0"/>
              </a:spcBef>
              <a:spcAft>
                <a:spcPts val="0"/>
              </a:spcAft>
              <a:defRPr sz="1800" b="0" i="0" u="none" strike="noStrike" kern="0" cap="none" spc="0" baseline="0">
                <a:solidFill>
                  <a:srgbClr val="000000"/>
                </a:solidFill>
                <a:uFillTx/>
              </a:defRPr>
            </a:pPr>
            <a:r>
              <a:rPr lang="en-US" sz="4000" b="1">
                <a:solidFill>
                  <a:srgbClr val="000000"/>
                </a:solidFill>
                <a:latin typeface="Calibri"/>
                <a:cs typeface="+mn-cs"/>
              </a:rPr>
              <a:t>A</a:t>
            </a:r>
            <a:endParaRPr lang="bg-BG" sz="4000" b="1">
              <a:solidFill>
                <a:srgbClr val="000000"/>
              </a:solidFill>
              <a:latin typeface="Calibri"/>
              <a:cs typeface="+mn-cs"/>
            </a:endParaRPr>
          </a:p>
        </p:txBody>
      </p:sp>
      <p:sp>
        <p:nvSpPr>
          <p:cNvPr id="37" name="Овал 15"/>
          <p:cNvSpPr/>
          <p:nvPr/>
        </p:nvSpPr>
        <p:spPr>
          <a:xfrm>
            <a:off x="4842991" y="1961095"/>
            <a:ext cx="180017" cy="22303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algn="ctr" fontAlgn="auto">
              <a:spcBef>
                <a:spcPts val="0"/>
              </a:spcBef>
              <a:spcAft>
                <a:spcPts val="0"/>
              </a:spcAft>
              <a:defRPr sz="1800" b="0" i="0" u="none" strike="noStrike" kern="0" cap="none" spc="0" baseline="0">
                <a:solidFill>
                  <a:srgbClr val="000000"/>
                </a:solidFill>
                <a:uFillTx/>
              </a:defRPr>
            </a:pPr>
            <a:endParaRPr lang="bg-BG">
              <a:solidFill>
                <a:srgbClr val="FFFFFF"/>
              </a:solidFill>
              <a:latin typeface="Calibri"/>
              <a:cs typeface="+mn-cs"/>
            </a:endParaRPr>
          </a:p>
        </p:txBody>
      </p:sp>
      <p:graphicFrame>
        <p:nvGraphicFramePr>
          <p:cNvPr id="38" name="Обект 2"/>
          <p:cNvGraphicFramePr>
            <a:graphicFrameLocks noChangeAspect="1"/>
          </p:cNvGraphicFramePr>
          <p:nvPr/>
        </p:nvGraphicFramePr>
        <p:xfrm>
          <a:off x="4505861" y="723884"/>
          <a:ext cx="501648" cy="623885"/>
        </p:xfrm>
        <a:graphic>
          <a:graphicData uri="http://schemas.openxmlformats.org/presentationml/2006/ole">
            <mc:AlternateContent xmlns:mc="http://schemas.openxmlformats.org/markup-compatibility/2006">
              <mc:Choice xmlns:v="urn:schemas-microsoft-com:vml" Requires="v">
                <p:oleObj spid="_x0000_s2058" name="Equation" r:id="rId10" imgW="4945487" imgH="6181859" progId="">
                  <p:embed/>
                </p:oleObj>
              </mc:Choice>
              <mc:Fallback>
                <p:oleObj name="Equation" r:id="rId10" imgW="4945487" imgH="6181859" progId="">
                  <p:embed/>
                  <p:pic>
                    <p:nvPicPr>
                      <p:cNvPr id="0" name="Picture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5861" y="723884"/>
                        <a:ext cx="501648" cy="6238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Обект 4"/>
          <p:cNvGraphicFramePr>
            <a:graphicFrameLocks noChangeAspect="1"/>
          </p:cNvGraphicFramePr>
          <p:nvPr/>
        </p:nvGraphicFramePr>
        <p:xfrm>
          <a:off x="6024560" y="4008436"/>
          <a:ext cx="1376364" cy="790571"/>
        </p:xfrm>
        <a:graphic>
          <a:graphicData uri="http://schemas.openxmlformats.org/presentationml/2006/ole">
            <mc:AlternateContent xmlns:mc="http://schemas.openxmlformats.org/markup-compatibility/2006">
              <mc:Choice xmlns:v="urn:schemas-microsoft-com:vml" Requires="v">
                <p:oleObj spid="_x0000_s2059" name="Equation" r:id="rId12" imgW="13600090" imgH="7830355" progId="">
                  <p:embed/>
                </p:oleObj>
              </mc:Choice>
              <mc:Fallback>
                <p:oleObj name="Equation" r:id="rId12" imgW="13600090" imgH="7830355" progId="">
                  <p:embed/>
                  <p:pic>
                    <p:nvPicPr>
                      <p:cNvPr id="0" name="Picture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24560" y="4008436"/>
                        <a:ext cx="1376364" cy="790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wipe(down)">
                                      <p:cBhvr>
                                        <p:cTn id="10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7" grpId="0" animBg="1"/>
      <p:bldP spid="18" grpId="0" animBg="1"/>
      <p:bldP spid="19" grpId="0" animBg="1"/>
      <p:bldP spid="21" grpId="0" animBg="1"/>
      <p:bldP spid="26" grpId="0"/>
      <p:bldP spid="27" grpId="0"/>
      <p:bldP spid="28" grpId="0"/>
      <p:bldP spid="29" grpId="0"/>
      <p:bldP spid="30" grpId="0"/>
      <p:bldP spid="34" grpId="0" animBg="1"/>
      <p:bldP spid="35" grpId="0" animBg="1"/>
      <p:bldP spid="36"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lstStyle/>
          <a:p>
            <a:r>
              <a:rPr lang="bg-BG" sz="2200" dirty="0">
                <a:solidFill>
                  <a:srgbClr val="C00000"/>
                </a:solidFill>
                <a:latin typeface="Arial" pitchFamily="34" charset="0"/>
                <a:cs typeface="Arial" pitchFamily="34" charset="0"/>
              </a:rPr>
              <a:t>Общи понятия и аксиоми</a:t>
            </a:r>
            <a:endParaRPr lang="bg-BG" sz="2200" dirty="0"/>
          </a:p>
        </p:txBody>
      </p:sp>
      <p:sp>
        <p:nvSpPr>
          <p:cNvPr id="3" name="Content Placeholder 2"/>
          <p:cNvSpPr>
            <a:spLocks noGrp="1"/>
          </p:cNvSpPr>
          <p:nvPr>
            <p:ph idx="1"/>
          </p:nvPr>
        </p:nvSpPr>
        <p:spPr>
          <a:xfrm>
            <a:off x="4500562" y="1214422"/>
            <a:ext cx="4471990" cy="4881578"/>
          </a:xfrm>
        </p:spPr>
        <p:txBody>
          <a:bodyPr/>
          <a:lstStyle/>
          <a:p>
            <a:r>
              <a:rPr lang="bg-BG" sz="2000" b="1" i="1" u="sng" dirty="0">
                <a:solidFill>
                  <a:srgbClr val="333399"/>
                </a:solidFill>
                <a:latin typeface="Arial" pitchFamily="34" charset="0"/>
                <a:ea typeface="Times New Roman"/>
                <a:cs typeface="Arial" pitchFamily="34" charset="0"/>
              </a:rPr>
              <a:t>Аксиома 4</a:t>
            </a:r>
            <a:r>
              <a:rPr lang="bg-BG" sz="2000" b="1" u="sng" dirty="0">
                <a:solidFill>
                  <a:srgbClr val="333399"/>
                </a:solidFill>
                <a:latin typeface="Arial" pitchFamily="34" charset="0"/>
                <a:ea typeface="Times New Roman"/>
                <a:cs typeface="Arial" pitchFamily="34" charset="0"/>
              </a:rPr>
              <a:t> </a:t>
            </a:r>
            <a:r>
              <a:rPr lang="bg-BG" sz="2000" b="1" i="1" dirty="0">
                <a:solidFill>
                  <a:srgbClr val="333399"/>
                </a:solidFill>
                <a:latin typeface="Arial" pitchFamily="34" charset="0"/>
                <a:ea typeface="Times New Roman"/>
                <a:cs typeface="Arial" pitchFamily="34" charset="0"/>
              </a:rPr>
              <a:t>– правило за паралелограма на силите</a:t>
            </a:r>
            <a:r>
              <a:rPr lang="bg-BG" sz="2000" b="1" dirty="0">
                <a:solidFill>
                  <a:srgbClr val="333399"/>
                </a:solidFill>
                <a:latin typeface="Arial" pitchFamily="34" charset="0"/>
                <a:ea typeface="Times New Roman"/>
                <a:cs typeface="Arial" pitchFamily="34" charset="0"/>
              </a:rPr>
              <a:t>.</a:t>
            </a:r>
            <a:endParaRPr lang="en-US" sz="2000" b="1" dirty="0">
              <a:solidFill>
                <a:srgbClr val="333399"/>
              </a:solidFill>
              <a:latin typeface="Arial" pitchFamily="34" charset="0"/>
              <a:ea typeface="Times New Roman"/>
              <a:cs typeface="Arial" pitchFamily="34" charset="0"/>
            </a:endParaRPr>
          </a:p>
          <a:p>
            <a:endParaRPr lang="en-US" sz="2000" b="1" dirty="0">
              <a:solidFill>
                <a:srgbClr val="333399"/>
              </a:solidFill>
              <a:latin typeface="Arial" pitchFamily="34" charset="0"/>
              <a:ea typeface="Times New Roman"/>
              <a:cs typeface="Arial" pitchFamily="34" charset="0"/>
            </a:endParaRPr>
          </a:p>
          <a:p>
            <a:pPr>
              <a:buFont typeface="Wingdings" pitchFamily="2" charset="2"/>
              <a:buChar char="Ø"/>
            </a:pPr>
            <a:r>
              <a:rPr lang="bg-BG" sz="2000" dirty="0">
                <a:solidFill>
                  <a:srgbClr val="333399"/>
                </a:solidFill>
                <a:latin typeface="Arial" pitchFamily="34" charset="0"/>
                <a:ea typeface="Times New Roman"/>
                <a:cs typeface="Arial" pitchFamily="34" charset="0"/>
              </a:rPr>
              <a:t> Действието на две сили </a:t>
            </a:r>
            <a:r>
              <a:rPr lang="en-US" sz="2000" dirty="0">
                <a:solidFill>
                  <a:srgbClr val="333399"/>
                </a:solidFill>
                <a:latin typeface="Arial" pitchFamily="34" charset="0"/>
                <a:ea typeface="Times New Roman"/>
                <a:cs typeface="Arial" pitchFamily="34" charset="0"/>
              </a:rPr>
              <a:t>F</a:t>
            </a:r>
            <a:r>
              <a:rPr lang="en-US" sz="2000" baseline="-25000" dirty="0">
                <a:solidFill>
                  <a:srgbClr val="333399"/>
                </a:solidFill>
                <a:latin typeface="Arial" pitchFamily="34" charset="0"/>
                <a:ea typeface="Times New Roman"/>
                <a:cs typeface="Arial" pitchFamily="34" charset="0"/>
              </a:rPr>
              <a:t>1</a:t>
            </a:r>
            <a:r>
              <a:rPr lang="en-US" sz="2000" dirty="0">
                <a:solidFill>
                  <a:srgbClr val="333399"/>
                </a:solidFill>
                <a:latin typeface="Arial" pitchFamily="34" charset="0"/>
                <a:ea typeface="Times New Roman"/>
                <a:cs typeface="Arial" pitchFamily="34" charset="0"/>
              </a:rPr>
              <a:t> </a:t>
            </a:r>
            <a:r>
              <a:rPr lang="bg-BG" sz="2000" dirty="0">
                <a:solidFill>
                  <a:srgbClr val="333399"/>
                </a:solidFill>
                <a:latin typeface="Arial" pitchFamily="34" charset="0"/>
                <a:ea typeface="Times New Roman"/>
                <a:cs typeface="Arial" pitchFamily="34" charset="0"/>
              </a:rPr>
              <a:t>и</a:t>
            </a:r>
            <a:r>
              <a:rPr lang="en-US" sz="2000" dirty="0">
                <a:solidFill>
                  <a:srgbClr val="333399"/>
                </a:solidFill>
                <a:latin typeface="Arial" pitchFamily="34" charset="0"/>
                <a:ea typeface="Times New Roman"/>
                <a:cs typeface="Arial" pitchFamily="34" charset="0"/>
              </a:rPr>
              <a:t> F</a:t>
            </a:r>
            <a:r>
              <a:rPr lang="en-US" sz="2000" baseline="-25000" dirty="0">
                <a:solidFill>
                  <a:srgbClr val="333399"/>
                </a:solidFill>
                <a:latin typeface="Arial" pitchFamily="34" charset="0"/>
                <a:ea typeface="Times New Roman"/>
                <a:cs typeface="Arial" pitchFamily="34" charset="0"/>
              </a:rPr>
              <a:t>2</a:t>
            </a:r>
            <a:r>
              <a:rPr lang="en-US" sz="2000" dirty="0">
                <a:solidFill>
                  <a:srgbClr val="333399"/>
                </a:solidFill>
                <a:latin typeface="Arial" pitchFamily="34" charset="0"/>
                <a:ea typeface="Times New Roman"/>
                <a:cs typeface="Arial" pitchFamily="34" charset="0"/>
              </a:rPr>
              <a:t> </a:t>
            </a:r>
            <a:r>
              <a:rPr lang="bg-BG" sz="2000" dirty="0">
                <a:solidFill>
                  <a:srgbClr val="333399"/>
                </a:solidFill>
                <a:latin typeface="Arial" pitchFamily="34" charset="0"/>
                <a:ea typeface="Times New Roman"/>
                <a:cs typeface="Arial" pitchFamily="34" charset="0"/>
              </a:rPr>
              <a:t>с обща приложна точка</a:t>
            </a:r>
            <a:r>
              <a:rPr lang="en-US" sz="2000" dirty="0">
                <a:solidFill>
                  <a:srgbClr val="333399"/>
                </a:solidFill>
                <a:latin typeface="Arial" pitchFamily="34" charset="0"/>
                <a:ea typeface="Times New Roman"/>
                <a:cs typeface="Arial" pitchFamily="34" charset="0"/>
              </a:rPr>
              <a:t>  A  </a:t>
            </a:r>
            <a:r>
              <a:rPr lang="bg-BG" sz="2000" dirty="0">
                <a:solidFill>
                  <a:srgbClr val="333399"/>
                </a:solidFill>
                <a:latin typeface="Arial" pitchFamily="34" charset="0"/>
                <a:ea typeface="Times New Roman"/>
                <a:cs typeface="Arial" pitchFamily="34" charset="0"/>
              </a:rPr>
              <a:t>е равностойно на действието на една </a:t>
            </a:r>
            <a:r>
              <a:rPr lang="bg-BG" sz="2000" dirty="0" err="1">
                <a:solidFill>
                  <a:srgbClr val="333399"/>
                </a:solidFill>
                <a:latin typeface="Arial" pitchFamily="34" charset="0"/>
                <a:ea typeface="Times New Roman"/>
                <a:cs typeface="Arial" pitchFamily="34" charset="0"/>
              </a:rPr>
              <a:t>равнодействаща</a:t>
            </a:r>
            <a:r>
              <a:rPr lang="bg-BG" sz="2000" dirty="0">
                <a:solidFill>
                  <a:srgbClr val="333399"/>
                </a:solidFill>
                <a:latin typeface="Arial" pitchFamily="34" charset="0"/>
                <a:ea typeface="Times New Roman"/>
                <a:cs typeface="Arial" pitchFamily="34" charset="0"/>
              </a:rPr>
              <a:t> сила</a:t>
            </a:r>
            <a:r>
              <a:rPr lang="en-US" sz="2000" dirty="0">
                <a:solidFill>
                  <a:srgbClr val="333399"/>
                </a:solidFill>
                <a:latin typeface="Arial" pitchFamily="34" charset="0"/>
                <a:ea typeface="Times New Roman"/>
                <a:cs typeface="Arial" pitchFamily="34" charset="0"/>
              </a:rPr>
              <a:t> F,</a:t>
            </a:r>
            <a:r>
              <a:rPr lang="bg-BG" sz="2000" dirty="0">
                <a:solidFill>
                  <a:srgbClr val="333399"/>
                </a:solidFill>
                <a:latin typeface="Arial" pitchFamily="34" charset="0"/>
                <a:ea typeface="Times New Roman"/>
                <a:cs typeface="Arial" pitchFamily="34" charset="0"/>
              </a:rPr>
              <a:t> </a:t>
            </a:r>
            <a:r>
              <a:rPr lang="en-US" sz="2000" dirty="0">
                <a:solidFill>
                  <a:srgbClr val="333399"/>
                </a:solidFill>
                <a:latin typeface="Arial" pitchFamily="34" charset="0"/>
                <a:ea typeface="Times New Roman"/>
                <a:cs typeface="Arial" pitchFamily="34" charset="0"/>
              </a:rPr>
              <a:t>    </a:t>
            </a:r>
            <a:r>
              <a:rPr lang="bg-BG" sz="2000" dirty="0">
                <a:solidFill>
                  <a:srgbClr val="333399"/>
                </a:solidFill>
                <a:latin typeface="Arial" pitchFamily="34" charset="0"/>
                <a:ea typeface="Times New Roman"/>
                <a:cs typeface="Arial" pitchFamily="34" charset="0"/>
              </a:rPr>
              <a:t>приложена в същата точка, чието направление, посока и големина се определят от диагонала на паралелограма със страни, определени от силовите вектори </a:t>
            </a:r>
            <a:r>
              <a:rPr lang="en-US" sz="2000" dirty="0">
                <a:solidFill>
                  <a:srgbClr val="333399"/>
                </a:solidFill>
                <a:latin typeface="Arial" pitchFamily="34" charset="0"/>
                <a:ea typeface="Times New Roman"/>
                <a:cs typeface="Arial" pitchFamily="34" charset="0"/>
              </a:rPr>
              <a:t>F</a:t>
            </a:r>
            <a:r>
              <a:rPr lang="en-US" sz="2000" baseline="-25000" dirty="0">
                <a:solidFill>
                  <a:srgbClr val="333399"/>
                </a:solidFill>
                <a:latin typeface="Arial" pitchFamily="34" charset="0"/>
                <a:ea typeface="Times New Roman"/>
                <a:cs typeface="Arial" pitchFamily="34" charset="0"/>
              </a:rPr>
              <a:t>1 </a:t>
            </a:r>
            <a:r>
              <a:rPr lang="bg-BG" sz="2000" dirty="0">
                <a:solidFill>
                  <a:srgbClr val="333399"/>
                </a:solidFill>
                <a:latin typeface="Arial" pitchFamily="34" charset="0"/>
                <a:ea typeface="Times New Roman"/>
                <a:cs typeface="Arial" pitchFamily="34" charset="0"/>
              </a:rPr>
              <a:t>и</a:t>
            </a:r>
            <a:r>
              <a:rPr lang="en-US" sz="2000" dirty="0">
                <a:solidFill>
                  <a:srgbClr val="333399"/>
                </a:solidFill>
                <a:latin typeface="Arial" pitchFamily="34" charset="0"/>
                <a:ea typeface="Times New Roman"/>
                <a:cs typeface="Arial" pitchFamily="34" charset="0"/>
              </a:rPr>
              <a:t> F</a:t>
            </a:r>
            <a:r>
              <a:rPr lang="en-US" sz="2000" baseline="-25000" dirty="0">
                <a:solidFill>
                  <a:srgbClr val="333399"/>
                </a:solidFill>
                <a:latin typeface="Arial" pitchFamily="34" charset="0"/>
                <a:ea typeface="Times New Roman"/>
                <a:cs typeface="Arial" pitchFamily="34" charset="0"/>
              </a:rPr>
              <a:t>2</a:t>
            </a:r>
            <a:endParaRPr lang="bg-BG" sz="2000" baseline="-25000" dirty="0">
              <a:solidFill>
                <a:srgbClr val="333399"/>
              </a:solidFill>
              <a:latin typeface="Arial" pitchFamily="34" charset="0"/>
              <a:ea typeface="Times New Roman"/>
              <a:cs typeface="Arial" pitchFamily="34" charset="0"/>
            </a:endParaRPr>
          </a:p>
          <a:p>
            <a:endParaRPr lang="bg-BG" sz="2000" dirty="0">
              <a:solidFill>
                <a:srgbClr val="333399"/>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11</a:t>
            </a:fld>
            <a:endParaRPr lang="bg-BG"/>
          </a:p>
        </p:txBody>
      </p:sp>
      <p:pic>
        <p:nvPicPr>
          <p:cNvPr id="5" name="Picture 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77" y="1412776"/>
            <a:ext cx="4374385" cy="379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428628"/>
          </a:xfrm>
        </p:spPr>
        <p:txBody>
          <a:bodyPr/>
          <a:lstStyle/>
          <a:p>
            <a:r>
              <a:rPr lang="bg-BG" sz="2000" dirty="0">
                <a:solidFill>
                  <a:srgbClr val="C00000"/>
                </a:solidFill>
                <a:latin typeface="Arial" pitchFamily="34" charset="0"/>
                <a:cs typeface="Arial" pitchFamily="34" charset="0"/>
              </a:rPr>
              <a:t>Общи понятия и аксиоми</a:t>
            </a:r>
            <a:endParaRPr lang="bg-BG" sz="2000" dirty="0"/>
          </a:p>
        </p:txBody>
      </p:sp>
      <p:sp>
        <p:nvSpPr>
          <p:cNvPr id="3" name="Content Placeholder 2"/>
          <p:cNvSpPr>
            <a:spLocks noGrp="1"/>
          </p:cNvSpPr>
          <p:nvPr>
            <p:ph idx="1"/>
          </p:nvPr>
        </p:nvSpPr>
        <p:spPr>
          <a:xfrm>
            <a:off x="457200" y="857232"/>
            <a:ext cx="8229600" cy="1071570"/>
          </a:xfrm>
        </p:spPr>
        <p:txBody>
          <a:bodyPr/>
          <a:lstStyle/>
          <a:p>
            <a:pPr>
              <a:buFont typeface="Wingdings" pitchFamily="2" charset="2"/>
              <a:buChar char="Ø"/>
            </a:pPr>
            <a:r>
              <a:rPr lang="bg-BG" sz="1800" b="1" i="1" u="sng" dirty="0">
                <a:solidFill>
                  <a:srgbClr val="333399"/>
                </a:solidFill>
                <a:latin typeface="Arial" pitchFamily="34" charset="0"/>
                <a:cs typeface="Arial" pitchFamily="34" charset="0"/>
              </a:rPr>
              <a:t>Аксиома 5 </a:t>
            </a:r>
            <a:r>
              <a:rPr lang="bg-BG" sz="1800" i="1" dirty="0">
                <a:solidFill>
                  <a:srgbClr val="333399"/>
                </a:solidFill>
                <a:latin typeface="Arial" pitchFamily="34" charset="0"/>
                <a:cs typeface="Arial" pitchFamily="34" charset="0"/>
              </a:rPr>
              <a:t>– </a:t>
            </a:r>
            <a:r>
              <a:rPr lang="bg-BG" sz="1800" dirty="0">
                <a:solidFill>
                  <a:srgbClr val="333399"/>
                </a:solidFill>
                <a:latin typeface="Arial" pitchFamily="34" charset="0"/>
                <a:cs typeface="Arial" pitchFamily="34" charset="0"/>
              </a:rPr>
              <a:t>Силите на взаимодействие на две твърди тела (на едното спрямо другото) са еднакви по големина, с общо направление, но с обратни посоки (принцип на действието и противодействието).</a:t>
            </a:r>
            <a:endParaRPr lang="bg-BG" sz="18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12</a:t>
            </a:fld>
            <a:endParaRPr lang="bg-BG"/>
          </a:p>
        </p:txBody>
      </p:sp>
      <p:pic>
        <p:nvPicPr>
          <p:cNvPr id="5" name="Картина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488" y="2285992"/>
            <a:ext cx="3259440" cy="2162413"/>
          </a:xfrm>
          <a:prstGeom prst="rect">
            <a:avLst/>
          </a:prstGeom>
          <a:solidFill>
            <a:schemeClr val="bg2"/>
          </a:solidFill>
          <a:ln>
            <a:solidFill>
              <a:schemeClr val="accent1"/>
            </a:solidFill>
          </a:ln>
        </p:spPr>
      </p:pic>
      <p:sp>
        <p:nvSpPr>
          <p:cNvPr id="7" name="TextBox 6"/>
          <p:cNvSpPr txBox="1"/>
          <p:nvPr/>
        </p:nvSpPr>
        <p:spPr>
          <a:xfrm>
            <a:off x="642910" y="5072074"/>
            <a:ext cx="8286808" cy="923330"/>
          </a:xfrm>
          <a:prstGeom prst="rect">
            <a:avLst/>
          </a:prstGeom>
          <a:noFill/>
        </p:spPr>
        <p:txBody>
          <a:bodyPr wrap="square" rtlCol="0">
            <a:spAutoFit/>
          </a:bodyPr>
          <a:lstStyle/>
          <a:p>
            <a:pPr marL="342900" indent="-342900">
              <a:spcBef>
                <a:spcPct val="20000"/>
              </a:spcBef>
              <a:buClr>
                <a:schemeClr val="hlink"/>
              </a:buClr>
              <a:buSzPct val="80000"/>
              <a:buFont typeface="Wingdings" pitchFamily="2" charset="2"/>
              <a:buChar char="Ø"/>
            </a:pPr>
            <a:r>
              <a:rPr lang="bg-BG" b="1" i="1" u="sng" dirty="0">
                <a:solidFill>
                  <a:srgbClr val="333399"/>
                </a:solidFill>
                <a:effectLst>
                  <a:outerShdw blurRad="38100" dist="38100" dir="2700000" algn="tl">
                    <a:srgbClr val="C0C0C0"/>
                  </a:outerShdw>
                </a:effectLst>
                <a:latin typeface="Arial" pitchFamily="34" charset="0"/>
              </a:rPr>
              <a:t> Аксиома 6 </a:t>
            </a:r>
            <a:r>
              <a:rPr lang="bg-BG" dirty="0">
                <a:solidFill>
                  <a:srgbClr val="333399"/>
                </a:solidFill>
                <a:effectLst>
                  <a:outerShdw blurRad="38100" dist="38100" dir="2700000" algn="tl">
                    <a:srgbClr val="C0C0C0"/>
                  </a:outerShdw>
                </a:effectLst>
                <a:latin typeface="Arial" pitchFamily="34" charset="0"/>
              </a:rPr>
              <a:t>– Равновесното състояние на едно </a:t>
            </a:r>
            <a:r>
              <a:rPr lang="bg-BG" dirty="0" err="1">
                <a:solidFill>
                  <a:srgbClr val="333399"/>
                </a:solidFill>
                <a:effectLst>
                  <a:outerShdw blurRad="38100" dist="38100" dir="2700000" algn="tl">
                    <a:srgbClr val="C0C0C0"/>
                  </a:outerShdw>
                </a:effectLst>
                <a:latin typeface="Arial" pitchFamily="34" charset="0"/>
              </a:rPr>
              <a:t>деформируемо</a:t>
            </a:r>
            <a:r>
              <a:rPr lang="bg-BG" dirty="0">
                <a:solidFill>
                  <a:srgbClr val="333399"/>
                </a:solidFill>
                <a:effectLst>
                  <a:outerShdw blurRad="38100" dist="38100" dir="2700000" algn="tl">
                    <a:srgbClr val="C0C0C0"/>
                  </a:outerShdw>
                </a:effectLst>
                <a:latin typeface="Arial" pitchFamily="34" charset="0"/>
              </a:rPr>
              <a:t> тяло не се нарушава, ако тялото се превърне в абсолютно твърдо (принцип на втвърдяването).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lstStyle/>
          <a:p>
            <a:pPr algn="l"/>
            <a:r>
              <a:rPr lang="bg-BG" sz="2200" dirty="0">
                <a:solidFill>
                  <a:srgbClr val="C00000"/>
                </a:solidFill>
                <a:latin typeface="Arial" pitchFamily="34" charset="0"/>
                <a:cs typeface="Arial" pitchFamily="34" charset="0"/>
              </a:rPr>
              <a:t>Действия със силите</a:t>
            </a:r>
          </a:p>
        </p:txBody>
      </p:sp>
      <p:sp>
        <p:nvSpPr>
          <p:cNvPr id="3" name="Content Placeholder 2"/>
          <p:cNvSpPr>
            <a:spLocks noGrp="1"/>
          </p:cNvSpPr>
          <p:nvPr>
            <p:ph idx="1"/>
          </p:nvPr>
        </p:nvSpPr>
        <p:spPr>
          <a:xfrm>
            <a:off x="107504" y="836712"/>
            <a:ext cx="5990213" cy="5259288"/>
          </a:xfrm>
        </p:spPr>
        <p:txBody>
          <a:bodyPr/>
          <a:lstStyle/>
          <a:p>
            <a:pPr>
              <a:buFont typeface="Wingdings" pitchFamily="2" charset="2"/>
              <a:buChar char="Ø"/>
            </a:pPr>
            <a:r>
              <a:rPr lang="bg-BG" sz="1800" dirty="0">
                <a:latin typeface="Arial" pitchFamily="34" charset="0"/>
                <a:cs typeface="Arial" pitchFamily="34" charset="0"/>
              </a:rPr>
              <a:t>Силите могат да се събират, изваждат, проектират и пр. и тъй като те са векторни величини, тези действия с тях се подчиняват на правилата на векторния анализ.</a:t>
            </a:r>
          </a:p>
          <a:p>
            <a:pPr>
              <a:buFont typeface="Wingdings" pitchFamily="2" charset="2"/>
              <a:buChar char="Ø"/>
            </a:pPr>
            <a:endParaRPr lang="bg-BG" sz="1800" dirty="0">
              <a:latin typeface="Arial" pitchFamily="34" charset="0"/>
              <a:cs typeface="Arial" pitchFamily="34" charset="0"/>
            </a:endParaRPr>
          </a:p>
          <a:p>
            <a:pPr marL="0" indent="0">
              <a:buNone/>
            </a:pPr>
            <a:endParaRPr lang="bg-BG" sz="1800" dirty="0">
              <a:latin typeface="Arial" pitchFamily="34" charset="0"/>
              <a:cs typeface="Arial" pitchFamily="34" charset="0"/>
            </a:endParaRPr>
          </a:p>
          <a:p>
            <a:pPr>
              <a:buFont typeface="Wingdings" pitchFamily="2" charset="2"/>
              <a:buChar char="Ø"/>
            </a:pPr>
            <a:r>
              <a:rPr lang="bg-BG" sz="1800" dirty="0">
                <a:latin typeface="Arial" pitchFamily="34" charset="0"/>
                <a:cs typeface="Arial" pitchFamily="34" charset="0"/>
              </a:rPr>
              <a:t>Тъй като приложните точки на силите могат да се преместят по съответните директриси на силите в тяхната обща пресечна точка, то системата от конкурентни </a:t>
            </a:r>
            <a:r>
              <a:rPr lang="bg-BG" sz="1800">
                <a:latin typeface="Arial" pitchFamily="34" charset="0"/>
                <a:cs typeface="Arial" pitchFamily="34" charset="0"/>
              </a:rPr>
              <a:t>сили може </a:t>
            </a:r>
            <a:r>
              <a:rPr lang="bg-BG" sz="1800" dirty="0">
                <a:latin typeface="Arial" pitchFamily="34" charset="0"/>
                <a:cs typeface="Arial" pitchFamily="34" charset="0"/>
              </a:rPr>
              <a:t>да се замени със система от сили, приложени в една точка.</a:t>
            </a:r>
          </a:p>
          <a:p>
            <a:pPr>
              <a:buFont typeface="Wingdings" pitchFamily="2" charset="2"/>
              <a:buChar char="Ø"/>
            </a:pPr>
            <a:endParaRPr lang="bg-BG" sz="1800" dirty="0">
              <a:latin typeface="Arial" pitchFamily="34" charset="0"/>
              <a:cs typeface="Arial" pitchFamily="34" charset="0"/>
            </a:endParaRPr>
          </a:p>
          <a:p>
            <a:pPr>
              <a:buFont typeface="Wingdings" pitchFamily="2" charset="2"/>
              <a:buChar char="Ø"/>
            </a:pPr>
            <a:r>
              <a:rPr lang="bg-BG" sz="1800" dirty="0">
                <a:solidFill>
                  <a:srgbClr val="333399"/>
                </a:solidFill>
                <a:latin typeface="Arial" pitchFamily="34" charset="0"/>
                <a:cs typeface="Arial" pitchFamily="34" charset="0"/>
              </a:rPr>
              <a:t>Събирането на две и повече сили означава тези сили да се заменят с една еквивалентна на тях сила, т.е – да се намери тяхната </a:t>
            </a:r>
            <a:r>
              <a:rPr lang="bg-BG" sz="1800" dirty="0" err="1">
                <a:solidFill>
                  <a:srgbClr val="333399"/>
                </a:solidFill>
                <a:latin typeface="Arial" pitchFamily="34" charset="0"/>
                <a:cs typeface="Arial" pitchFamily="34" charset="0"/>
              </a:rPr>
              <a:t>равнодействаща</a:t>
            </a:r>
            <a:r>
              <a:rPr lang="bg-BG" sz="1800" dirty="0">
                <a:solidFill>
                  <a:srgbClr val="333399"/>
                </a:solidFill>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13</a:t>
            </a:fld>
            <a:endParaRPr lang="bg-BG"/>
          </a:p>
        </p:txBody>
      </p:sp>
      <p:pic>
        <p:nvPicPr>
          <p:cNvPr id="5" name="Picture 4">
            <a:extLst>
              <a:ext uri="{FF2B5EF4-FFF2-40B4-BE49-F238E27FC236}">
                <a16:creationId xmlns:a16="http://schemas.microsoft.com/office/drawing/2014/main" xmlns="" id="{E09A9D60-D55E-41CE-BC06-A35319340AD1}"/>
              </a:ext>
            </a:extLst>
          </p:cNvPr>
          <p:cNvPicPr>
            <a:picLocks noChangeAspect="1"/>
          </p:cNvPicPr>
          <p:nvPr/>
        </p:nvPicPr>
        <p:blipFill>
          <a:blip r:embed="rId2"/>
          <a:stretch>
            <a:fillRect/>
          </a:stretch>
        </p:blipFill>
        <p:spPr>
          <a:xfrm>
            <a:off x="6412042" y="3619500"/>
            <a:ext cx="2295525" cy="2628900"/>
          </a:xfrm>
          <a:prstGeom prst="rect">
            <a:avLst/>
          </a:prstGeom>
        </p:spPr>
      </p:pic>
      <p:pic>
        <p:nvPicPr>
          <p:cNvPr id="6" name="Picture 5">
            <a:extLst>
              <a:ext uri="{FF2B5EF4-FFF2-40B4-BE49-F238E27FC236}">
                <a16:creationId xmlns:a16="http://schemas.microsoft.com/office/drawing/2014/main" xmlns="" id="{EB3C3418-CAD1-446D-AA66-4F7B13670288}"/>
              </a:ext>
            </a:extLst>
          </p:cNvPr>
          <p:cNvPicPr>
            <a:picLocks noChangeAspect="1"/>
          </p:cNvPicPr>
          <p:nvPr/>
        </p:nvPicPr>
        <p:blipFill>
          <a:blip r:embed="rId3"/>
          <a:stretch>
            <a:fillRect/>
          </a:stretch>
        </p:blipFill>
        <p:spPr>
          <a:xfrm>
            <a:off x="6097717" y="494497"/>
            <a:ext cx="2924175" cy="2676525"/>
          </a:xfrm>
          <a:prstGeom prst="rect">
            <a:avLst/>
          </a:prstGeom>
        </p:spPr>
      </p:pic>
      <p:sp>
        <p:nvSpPr>
          <p:cNvPr id="7" name="TextBox 6">
            <a:extLst>
              <a:ext uri="{FF2B5EF4-FFF2-40B4-BE49-F238E27FC236}">
                <a16:creationId xmlns:a16="http://schemas.microsoft.com/office/drawing/2014/main" xmlns="" id="{F645C6FF-615B-44E3-A476-5C6E87602798}"/>
              </a:ext>
            </a:extLst>
          </p:cNvPr>
          <p:cNvSpPr txBox="1"/>
          <p:nvPr/>
        </p:nvSpPr>
        <p:spPr>
          <a:xfrm>
            <a:off x="4211960" y="6435268"/>
            <a:ext cx="5472608" cy="523220"/>
          </a:xfrm>
          <a:prstGeom prst="rect">
            <a:avLst/>
          </a:prstGeom>
          <a:noFill/>
        </p:spPr>
        <p:txBody>
          <a:bodyPr wrap="square" rtlCol="0">
            <a:spAutoFit/>
          </a:bodyPr>
          <a:lstStyle/>
          <a:p>
            <a:r>
              <a:rPr lang="en-US" sz="1400" dirty="0">
                <a:hlinkClick r:id="rId4"/>
              </a:rPr>
              <a:t>http://else.uctm.edu/users/Iliev/lekcij/N1/N13.htm</a:t>
            </a:r>
            <a:endParaRPr lang="bg-BG" sz="1400" dirty="0"/>
          </a:p>
          <a:p>
            <a:endParaRPr lang="en-US" sz="1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lstStyle/>
          <a:p>
            <a:r>
              <a:rPr lang="bg-BG" sz="2000" dirty="0">
                <a:solidFill>
                  <a:srgbClr val="C00000"/>
                </a:solidFill>
                <a:latin typeface="Arial" pitchFamily="34" charset="0"/>
                <a:cs typeface="Arial" pitchFamily="34" charset="0"/>
              </a:rPr>
              <a:t>Действия със силите</a:t>
            </a:r>
            <a:endParaRPr lang="bg-BG" sz="2000" dirty="0"/>
          </a:p>
        </p:txBody>
      </p:sp>
      <p:sp>
        <p:nvSpPr>
          <p:cNvPr id="3" name="Content Placeholder 2"/>
          <p:cNvSpPr>
            <a:spLocks noGrp="1"/>
          </p:cNvSpPr>
          <p:nvPr>
            <p:ph idx="1"/>
          </p:nvPr>
        </p:nvSpPr>
        <p:spPr>
          <a:xfrm>
            <a:off x="4311748" y="1211270"/>
            <a:ext cx="4786346" cy="2571768"/>
          </a:xfrm>
        </p:spPr>
        <p:txBody>
          <a:bodyPr/>
          <a:lstStyle/>
          <a:p>
            <a:r>
              <a:rPr lang="bg-BG" sz="1800" dirty="0">
                <a:latin typeface="Arial" pitchFamily="34" charset="0"/>
                <a:cs typeface="Arial" pitchFamily="34" charset="0"/>
              </a:rPr>
              <a:t>На фигурата е посочено геоометричното събиране на двете сили </a:t>
            </a:r>
            <a:r>
              <a:rPr lang="en-US" sz="1800" dirty="0">
                <a:latin typeface="Arial" pitchFamily="34" charset="0"/>
                <a:cs typeface="Arial" pitchFamily="34" charset="0"/>
              </a:rPr>
              <a:t>F</a:t>
            </a:r>
            <a:r>
              <a:rPr lang="en-US" sz="1800" baseline="-25000" dirty="0">
                <a:latin typeface="Arial" pitchFamily="34" charset="0"/>
                <a:cs typeface="Arial" pitchFamily="34" charset="0"/>
              </a:rPr>
              <a:t>1</a:t>
            </a:r>
            <a:r>
              <a:rPr lang="bg-BG" sz="1800" dirty="0">
                <a:latin typeface="Arial" pitchFamily="34" charset="0"/>
                <a:cs typeface="Arial" pitchFamily="34" charset="0"/>
              </a:rPr>
              <a:t> и</a:t>
            </a:r>
            <a:r>
              <a:rPr lang="en-US" sz="1800" dirty="0">
                <a:latin typeface="Arial" pitchFamily="34" charset="0"/>
                <a:cs typeface="Arial" pitchFamily="34" charset="0"/>
              </a:rPr>
              <a:t> F</a:t>
            </a:r>
            <a:r>
              <a:rPr lang="en-US" sz="1800" baseline="-25000" dirty="0">
                <a:latin typeface="Arial" pitchFamily="34" charset="0"/>
                <a:cs typeface="Arial" pitchFamily="34" charset="0"/>
              </a:rPr>
              <a:t>2</a:t>
            </a:r>
            <a:r>
              <a:rPr lang="bg-BG" sz="1800" baseline="-25000" dirty="0">
                <a:latin typeface="Arial" pitchFamily="34" charset="0"/>
                <a:cs typeface="Arial" pitchFamily="34" charset="0"/>
              </a:rPr>
              <a:t> </a:t>
            </a:r>
            <a:r>
              <a:rPr lang="bg-BG" sz="1800" dirty="0">
                <a:latin typeface="Arial" pitchFamily="34" charset="0"/>
                <a:cs typeface="Arial" pitchFamily="34" charset="0"/>
              </a:rPr>
              <a:t>и получаването на тяхната </a:t>
            </a:r>
            <a:r>
              <a:rPr lang="bg-BG" sz="1800" dirty="0" err="1">
                <a:latin typeface="Arial" pitchFamily="34" charset="0"/>
                <a:cs typeface="Arial" pitchFamily="34" charset="0"/>
              </a:rPr>
              <a:t>равнодействаща</a:t>
            </a:r>
            <a:r>
              <a:rPr lang="bg-BG"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14</a:t>
            </a:fld>
            <a:endParaRPr lang="bg-BG"/>
          </a:p>
        </p:txBody>
      </p:sp>
      <p:pic>
        <p:nvPicPr>
          <p:cNvPr id="49154" name="Picture 2"/>
          <p:cNvPicPr>
            <a:picLocks noChangeAspect="1" noChangeArrowheads="1"/>
          </p:cNvPicPr>
          <p:nvPr/>
        </p:nvPicPr>
        <p:blipFill>
          <a:blip r:embed="rId2"/>
          <a:srcRect/>
          <a:stretch>
            <a:fillRect/>
          </a:stretch>
        </p:blipFill>
        <p:spPr bwMode="auto">
          <a:xfrm>
            <a:off x="0" y="1267219"/>
            <a:ext cx="4289173" cy="1890144"/>
          </a:xfrm>
          <a:prstGeom prst="rect">
            <a:avLst/>
          </a:prstGeom>
          <a:noFill/>
          <a:ln w="9525">
            <a:noFill/>
            <a:miter lim="800000"/>
            <a:headEnd/>
            <a:tailEnd/>
          </a:ln>
          <a:effectLst/>
        </p:spPr>
      </p:pic>
      <p:pic>
        <p:nvPicPr>
          <p:cNvPr id="49156" name="Picture 4"/>
          <p:cNvPicPr>
            <a:picLocks noChangeAspect="1" noChangeArrowheads="1"/>
          </p:cNvPicPr>
          <p:nvPr/>
        </p:nvPicPr>
        <p:blipFill>
          <a:blip r:embed="rId3"/>
          <a:srcRect/>
          <a:stretch>
            <a:fillRect/>
          </a:stretch>
        </p:blipFill>
        <p:spPr bwMode="auto">
          <a:xfrm>
            <a:off x="6704921" y="2308989"/>
            <a:ext cx="1391816" cy="513647"/>
          </a:xfrm>
          <a:prstGeom prst="rect">
            <a:avLst/>
          </a:prstGeom>
          <a:noFill/>
          <a:ln w="9525">
            <a:noFill/>
            <a:miter lim="800000"/>
            <a:headEnd/>
            <a:tailEnd/>
          </a:ln>
          <a:effectLst/>
        </p:spPr>
      </p:pic>
      <p:sp>
        <p:nvSpPr>
          <p:cNvPr id="9" name="TextBox 8"/>
          <p:cNvSpPr txBox="1"/>
          <p:nvPr/>
        </p:nvSpPr>
        <p:spPr>
          <a:xfrm>
            <a:off x="4657740" y="2834197"/>
            <a:ext cx="4214842" cy="646331"/>
          </a:xfrm>
          <a:prstGeom prst="rect">
            <a:avLst/>
          </a:prstGeom>
          <a:noFill/>
        </p:spPr>
        <p:txBody>
          <a:bodyPr wrap="square" rtlCol="0">
            <a:spAutoFit/>
          </a:bodyPr>
          <a:lstStyle/>
          <a:p>
            <a:r>
              <a:rPr lang="bg-BG" dirty="0"/>
              <a:t>От ∆ ОАС се определя </a:t>
            </a:r>
            <a:r>
              <a:rPr lang="bg-BG" dirty="0">
                <a:solidFill>
                  <a:srgbClr val="C00000"/>
                </a:solidFill>
              </a:rPr>
              <a:t>големината на вектора на </a:t>
            </a:r>
            <a:r>
              <a:rPr lang="bg-BG" dirty="0" err="1">
                <a:solidFill>
                  <a:srgbClr val="C00000"/>
                </a:solidFill>
              </a:rPr>
              <a:t>равнодействащата</a:t>
            </a:r>
            <a:r>
              <a:rPr lang="bg-BG" dirty="0">
                <a:solidFill>
                  <a:srgbClr val="C00000"/>
                </a:solidFill>
              </a:rPr>
              <a:t> сила</a:t>
            </a:r>
            <a:r>
              <a:rPr lang="bg-BG" dirty="0"/>
              <a:t>:</a:t>
            </a:r>
          </a:p>
        </p:txBody>
      </p:sp>
      <p:pic>
        <p:nvPicPr>
          <p:cNvPr id="49157" name="Picture 5"/>
          <p:cNvPicPr>
            <a:picLocks noChangeAspect="1" noChangeArrowheads="1"/>
          </p:cNvPicPr>
          <p:nvPr/>
        </p:nvPicPr>
        <p:blipFill>
          <a:blip r:embed="rId4"/>
          <a:srcRect/>
          <a:stretch>
            <a:fillRect/>
          </a:stretch>
        </p:blipFill>
        <p:spPr bwMode="auto">
          <a:xfrm>
            <a:off x="1619672" y="3475673"/>
            <a:ext cx="6715172" cy="852967"/>
          </a:xfrm>
          <a:prstGeom prst="rect">
            <a:avLst/>
          </a:prstGeom>
          <a:noFill/>
          <a:ln w="9525">
            <a:noFill/>
            <a:miter lim="800000"/>
            <a:headEnd/>
            <a:tailEnd/>
          </a:ln>
          <a:effectLst/>
        </p:spPr>
      </p:pic>
      <p:pic>
        <p:nvPicPr>
          <p:cNvPr id="49158" name="Picture 6"/>
          <p:cNvPicPr>
            <a:picLocks noChangeAspect="1" noChangeArrowheads="1"/>
          </p:cNvPicPr>
          <p:nvPr/>
        </p:nvPicPr>
        <p:blipFill>
          <a:blip r:embed="rId5"/>
          <a:srcRect/>
          <a:stretch>
            <a:fillRect/>
          </a:stretch>
        </p:blipFill>
        <p:spPr bwMode="auto">
          <a:xfrm>
            <a:off x="2627784" y="5362914"/>
            <a:ext cx="3486132" cy="934569"/>
          </a:xfrm>
          <a:prstGeom prst="rect">
            <a:avLst/>
          </a:prstGeom>
          <a:noFill/>
          <a:ln w="9525">
            <a:noFill/>
            <a:miter lim="800000"/>
            <a:headEnd/>
            <a:tailEnd/>
          </a:ln>
          <a:effectLst/>
        </p:spPr>
      </p:pic>
      <p:sp>
        <p:nvSpPr>
          <p:cNvPr id="12" name="TextBox 11"/>
          <p:cNvSpPr txBox="1"/>
          <p:nvPr/>
        </p:nvSpPr>
        <p:spPr>
          <a:xfrm>
            <a:off x="457200" y="4320465"/>
            <a:ext cx="8401080" cy="923330"/>
          </a:xfrm>
          <a:prstGeom prst="rect">
            <a:avLst/>
          </a:prstGeom>
          <a:noFill/>
        </p:spPr>
        <p:txBody>
          <a:bodyPr wrap="square" rtlCol="0">
            <a:spAutoFit/>
          </a:bodyPr>
          <a:lstStyle/>
          <a:p>
            <a:r>
              <a:rPr lang="bg-BG" dirty="0">
                <a:solidFill>
                  <a:srgbClr val="C00000"/>
                </a:solidFill>
              </a:rPr>
              <a:t>Положението на вектора на равнодействащата сила </a:t>
            </a:r>
            <a:r>
              <a:rPr lang="bg-BG" dirty="0"/>
              <a:t>спрямо двете сили </a:t>
            </a:r>
            <a:r>
              <a:rPr lang="en-US" dirty="0"/>
              <a:t>F</a:t>
            </a:r>
            <a:r>
              <a:rPr lang="en-US" sz="1400" dirty="0"/>
              <a:t>1</a:t>
            </a:r>
            <a:r>
              <a:rPr lang="bg-BG" dirty="0"/>
              <a:t> и</a:t>
            </a:r>
            <a:r>
              <a:rPr lang="en-US" dirty="0"/>
              <a:t> F</a:t>
            </a:r>
            <a:r>
              <a:rPr lang="en-US" sz="1400" dirty="0"/>
              <a:t>2 </a:t>
            </a:r>
            <a:r>
              <a:rPr lang="bg-BG" dirty="0"/>
              <a:t>се определя от ъглите </a:t>
            </a:r>
            <a:r>
              <a:rPr lang="el-GR" dirty="0">
                <a:latin typeface="Arial" panose="020B0604020202020204" pitchFamily="34" charset="0"/>
              </a:rPr>
              <a:t>α</a:t>
            </a:r>
            <a:r>
              <a:rPr lang="bg-BG" sz="1200" dirty="0">
                <a:latin typeface="Arial" panose="020B0604020202020204" pitchFamily="34" charset="0"/>
              </a:rPr>
              <a:t>1</a:t>
            </a:r>
            <a:r>
              <a:rPr lang="bg-BG" dirty="0">
                <a:latin typeface="Arial" panose="020B0604020202020204" pitchFamily="34" charset="0"/>
              </a:rPr>
              <a:t> и </a:t>
            </a:r>
            <a:r>
              <a:rPr lang="el-GR" dirty="0">
                <a:latin typeface="Arial" panose="020B0604020202020204" pitchFamily="34" charset="0"/>
              </a:rPr>
              <a:t>α</a:t>
            </a:r>
            <a:r>
              <a:rPr lang="bg-BG" sz="1200" dirty="0">
                <a:latin typeface="Arial" panose="020B0604020202020204" pitchFamily="34" charset="0"/>
              </a:rPr>
              <a:t>2, </a:t>
            </a:r>
            <a:r>
              <a:rPr lang="bg-BG" dirty="0">
                <a:latin typeface="Arial" panose="020B0604020202020204" pitchFamily="34" charset="0"/>
              </a:rPr>
              <a:t>заключени между </a:t>
            </a:r>
            <a:r>
              <a:rPr lang="en-US" dirty="0">
                <a:latin typeface="Arial" panose="020B0604020202020204" pitchFamily="34" charset="0"/>
              </a:rPr>
              <a:t>R </a:t>
            </a:r>
            <a:r>
              <a:rPr lang="bg-BG" dirty="0">
                <a:latin typeface="Arial" panose="020B0604020202020204" pitchFamily="34" charset="0"/>
              </a:rPr>
              <a:t>и </a:t>
            </a:r>
            <a:r>
              <a:rPr lang="en-US" dirty="0">
                <a:latin typeface="Arial" panose="020B0604020202020204" pitchFamily="34" charset="0"/>
              </a:rPr>
              <a:t>F</a:t>
            </a:r>
            <a:r>
              <a:rPr lang="en-US" sz="1400" dirty="0">
                <a:latin typeface="Arial" panose="020B0604020202020204" pitchFamily="34" charset="0"/>
              </a:rPr>
              <a:t>1</a:t>
            </a:r>
            <a:r>
              <a:rPr lang="en-US" dirty="0">
                <a:latin typeface="Arial" panose="020B0604020202020204" pitchFamily="34" charset="0"/>
              </a:rPr>
              <a:t>, R</a:t>
            </a:r>
            <a:r>
              <a:rPr lang="bg-BG" dirty="0">
                <a:latin typeface="Arial" panose="020B0604020202020204" pitchFamily="34" charset="0"/>
              </a:rPr>
              <a:t> и</a:t>
            </a:r>
            <a:r>
              <a:rPr lang="en-US" dirty="0">
                <a:latin typeface="Arial" panose="020B0604020202020204" pitchFamily="34" charset="0"/>
              </a:rPr>
              <a:t> F</a:t>
            </a:r>
            <a:r>
              <a:rPr lang="en-US" sz="1400" dirty="0">
                <a:latin typeface="Arial" panose="020B0604020202020204" pitchFamily="34" charset="0"/>
              </a:rPr>
              <a:t>2</a:t>
            </a:r>
            <a:r>
              <a:rPr lang="bg-BG" sz="1400" dirty="0">
                <a:latin typeface="Arial" panose="020B0604020202020204" pitchFamily="34" charset="0"/>
              </a:rPr>
              <a:t>.</a:t>
            </a:r>
            <a:r>
              <a:rPr lang="bg-BG" dirty="0">
                <a:latin typeface="Arial" panose="020B0604020202020204" pitchFamily="34" charset="0"/>
              </a:rPr>
              <a:t> </a:t>
            </a:r>
            <a:endParaRPr lang="bg-BG" dirty="0"/>
          </a:p>
          <a:p>
            <a:r>
              <a:rPr lang="bg-BG" dirty="0"/>
              <a:t>От </a:t>
            </a:r>
            <a:r>
              <a:rPr lang="en-US" dirty="0"/>
              <a:t>sin</a:t>
            </a:r>
            <a:r>
              <a:rPr lang="bg-BG" dirty="0"/>
              <a:t> теорема се получава:</a:t>
            </a:r>
            <a:r>
              <a:rPr lang="en-US" dirty="0"/>
              <a:t> </a:t>
            </a:r>
            <a:endParaRPr lang="bg-B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787" y="1724291"/>
            <a:ext cx="4198130" cy="3391756"/>
          </a:xfrm>
          <a:prstGeom prst="rect">
            <a:avLst/>
          </a:prstGeom>
          <a:solidFill>
            <a:schemeClr val="accent1">
              <a:lumMod val="20000"/>
              <a:lumOff val="80000"/>
            </a:schemeClr>
          </a:solidFill>
          <a:ln>
            <a:solidFill>
              <a:schemeClr val="accent1">
                <a:lumMod val="75000"/>
              </a:schemeClr>
            </a:solidFill>
          </a:ln>
        </p:spPr>
      </p:pic>
      <p:cxnSp>
        <p:nvCxnSpPr>
          <p:cNvPr id="5" name="Съединител &quot;права стрелка&quot; 17"/>
          <p:cNvCxnSpPr/>
          <p:nvPr/>
        </p:nvCxnSpPr>
        <p:spPr>
          <a:xfrm flipH="1">
            <a:off x="980835" y="4033771"/>
            <a:ext cx="648072" cy="648072"/>
          </a:xfrm>
          <a:prstGeom prst="straightConnector1">
            <a:avLst/>
          </a:prstGeom>
          <a:ln w="635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Съединител &quot;права стрелка&quot; 25"/>
          <p:cNvCxnSpPr/>
          <p:nvPr/>
        </p:nvCxnSpPr>
        <p:spPr>
          <a:xfrm flipV="1">
            <a:off x="1628907" y="2233571"/>
            <a:ext cx="0" cy="1800200"/>
          </a:xfrm>
          <a:prstGeom prst="straightConnector1">
            <a:avLst/>
          </a:prstGeom>
          <a:ln w="635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Съединител &quot;права стрелка&quot; 21"/>
          <p:cNvCxnSpPr/>
          <p:nvPr/>
        </p:nvCxnSpPr>
        <p:spPr>
          <a:xfrm>
            <a:off x="1628907" y="4033771"/>
            <a:ext cx="2592288" cy="0"/>
          </a:xfrm>
          <a:prstGeom prst="straightConnector1">
            <a:avLst/>
          </a:prstGeom>
          <a:ln w="635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Съединител &quot;права стрелка&quot; 13"/>
          <p:cNvCxnSpPr/>
          <p:nvPr/>
        </p:nvCxnSpPr>
        <p:spPr>
          <a:xfrm flipV="1">
            <a:off x="1628907" y="2809635"/>
            <a:ext cx="1944216" cy="12241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Съединител &quot;права стрелка&quot; 23"/>
          <p:cNvCxnSpPr/>
          <p:nvPr/>
        </p:nvCxnSpPr>
        <p:spPr>
          <a:xfrm flipH="1">
            <a:off x="5445331" y="3721046"/>
            <a:ext cx="648072" cy="648072"/>
          </a:xfrm>
          <a:prstGeom prst="straightConnector1">
            <a:avLst/>
          </a:prstGeom>
          <a:ln w="635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24"/>
          <p:cNvCxnSpPr/>
          <p:nvPr/>
        </p:nvCxnSpPr>
        <p:spPr>
          <a:xfrm>
            <a:off x="5444434" y="4375565"/>
            <a:ext cx="2592288" cy="0"/>
          </a:xfrm>
          <a:prstGeom prst="straightConnector1">
            <a:avLst/>
          </a:prstGeom>
          <a:ln w="635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Съединител &quot;права стрелка&quot; 26"/>
          <p:cNvCxnSpPr/>
          <p:nvPr/>
        </p:nvCxnSpPr>
        <p:spPr>
          <a:xfrm flipV="1">
            <a:off x="7979173" y="2557179"/>
            <a:ext cx="0" cy="1800200"/>
          </a:xfrm>
          <a:prstGeom prst="straightConnector1">
            <a:avLst/>
          </a:prstGeom>
          <a:ln w="635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Съединител &quot;права стрелка&quot; 27"/>
          <p:cNvCxnSpPr/>
          <p:nvPr/>
        </p:nvCxnSpPr>
        <p:spPr>
          <a:xfrm flipV="1">
            <a:off x="6092506" y="2557179"/>
            <a:ext cx="1886667" cy="1163979"/>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аво съединение 35"/>
          <p:cNvCxnSpPr/>
          <p:nvPr/>
        </p:nvCxnSpPr>
        <p:spPr>
          <a:xfrm>
            <a:off x="5533258" y="2575365"/>
            <a:ext cx="0" cy="180020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4" name="Право съединение 39"/>
          <p:cNvCxnSpPr/>
          <p:nvPr/>
        </p:nvCxnSpPr>
        <p:spPr>
          <a:xfrm flipH="1" flipV="1">
            <a:off x="5533258" y="2575365"/>
            <a:ext cx="2389826" cy="23961"/>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5" name="Право съединение 40"/>
          <p:cNvCxnSpPr/>
          <p:nvPr/>
        </p:nvCxnSpPr>
        <p:spPr>
          <a:xfrm>
            <a:off x="6092506" y="1961763"/>
            <a:ext cx="0" cy="180020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Право съединение 41"/>
          <p:cNvCxnSpPr/>
          <p:nvPr/>
        </p:nvCxnSpPr>
        <p:spPr>
          <a:xfrm flipH="1" flipV="1">
            <a:off x="6093403" y="1975216"/>
            <a:ext cx="1886667" cy="62411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7" name="Право съединение 44"/>
          <p:cNvCxnSpPr/>
          <p:nvPr/>
        </p:nvCxnSpPr>
        <p:spPr>
          <a:xfrm flipH="1" flipV="1">
            <a:off x="6118595" y="3733697"/>
            <a:ext cx="1886667" cy="62411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1" name="Контейнер за съдържание 5"/>
          <p:cNvSpPr>
            <a:spLocks noGrp="1"/>
          </p:cNvSpPr>
          <p:nvPr>
            <p:ph sz="quarter" idx="1"/>
          </p:nvPr>
        </p:nvSpPr>
        <p:spPr>
          <a:xfrm>
            <a:off x="713585" y="329010"/>
            <a:ext cx="8205094" cy="534651"/>
          </a:xfrm>
        </p:spPr>
        <p:txBody>
          <a:bodyPr/>
          <a:lstStyle/>
          <a:p>
            <a:pPr marL="109537" indent="0" algn="ctr">
              <a:buNone/>
            </a:pPr>
            <a:r>
              <a:rPr lang="bg-BG" sz="2000" dirty="0">
                <a:solidFill>
                  <a:srgbClr val="C00000"/>
                </a:solidFill>
                <a:latin typeface="Arial" pitchFamily="34" charset="0"/>
                <a:cs typeface="Arial" pitchFamily="34" charset="0"/>
              </a:rPr>
              <a:t>Действия със силите</a:t>
            </a:r>
            <a:r>
              <a:rPr lang="en-US" sz="2000" dirty="0">
                <a:solidFill>
                  <a:srgbClr val="C00000"/>
                </a:solidFill>
                <a:latin typeface="Arial" pitchFamily="34" charset="0"/>
                <a:cs typeface="Arial" pitchFamily="34" charset="0"/>
              </a:rPr>
              <a:t> – </a:t>
            </a:r>
            <a:r>
              <a:rPr lang="bg-BG" sz="2000" dirty="0">
                <a:solidFill>
                  <a:srgbClr val="C00000"/>
                </a:solidFill>
                <a:latin typeface="Arial" pitchFamily="34" charset="0"/>
                <a:cs typeface="Arial" pitchFamily="34" charset="0"/>
              </a:rPr>
              <a:t>разлагане на сили</a:t>
            </a:r>
            <a:endParaRPr lang="bg-BG" sz="2000" dirty="0">
              <a:solidFill>
                <a:srgbClr val="00B0F0"/>
              </a:solidFill>
            </a:endParaRPr>
          </a:p>
        </p:txBody>
      </p:sp>
      <p:sp>
        <p:nvSpPr>
          <p:cNvPr id="32" name="TextBox 31"/>
          <p:cNvSpPr txBox="1"/>
          <p:nvPr/>
        </p:nvSpPr>
        <p:spPr>
          <a:xfrm>
            <a:off x="953220" y="1109310"/>
            <a:ext cx="2376264" cy="369332"/>
          </a:xfrm>
          <a:prstGeom prst="rect">
            <a:avLst/>
          </a:prstGeom>
          <a:noFill/>
        </p:spPr>
        <p:txBody>
          <a:bodyPr wrap="square" rtlCol="0">
            <a:spAutoFit/>
          </a:bodyPr>
          <a:lstStyle/>
          <a:p>
            <a:r>
              <a:rPr lang="bg-BG" dirty="0">
                <a:solidFill>
                  <a:srgbClr val="FF0000"/>
                </a:solidFill>
              </a:rPr>
              <a:t>Разлагане на сили</a:t>
            </a:r>
          </a:p>
        </p:txBody>
      </p:sp>
    </p:spTree>
    <p:extLst>
      <p:ext uri="{BB962C8B-B14F-4D97-AF65-F5344CB8AC3E}">
        <p14:creationId xmlns:p14="http://schemas.microsoft.com/office/powerpoint/2010/main" val="38955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AB5C4-AF7C-4DC6-B23D-FFB8C0920FEB}"/>
              </a:ext>
            </a:extLst>
          </p:cNvPr>
          <p:cNvSpPr>
            <a:spLocks noGrp="1"/>
          </p:cNvSpPr>
          <p:nvPr>
            <p:ph type="title"/>
          </p:nvPr>
        </p:nvSpPr>
        <p:spPr>
          <a:xfrm>
            <a:off x="457200" y="274638"/>
            <a:ext cx="8229600" cy="346050"/>
          </a:xfrm>
        </p:spPr>
        <p:txBody>
          <a:bodyPr/>
          <a:lstStyle/>
          <a:p>
            <a:r>
              <a:rPr lang="bg-BG" sz="2000" dirty="0">
                <a:solidFill>
                  <a:srgbClr val="C00000"/>
                </a:solidFill>
                <a:latin typeface="Arial" panose="020B0604020202020204" pitchFamily="34" charset="0"/>
                <a:cs typeface="Arial" pitchFamily="34" charset="0"/>
              </a:rPr>
              <a:t>Действия със силите</a:t>
            </a:r>
            <a:r>
              <a:rPr lang="en-US" sz="2000" dirty="0">
                <a:solidFill>
                  <a:srgbClr val="C00000"/>
                </a:solidFill>
                <a:latin typeface="Arial" panose="020B0604020202020204" pitchFamily="34" charset="0"/>
                <a:cs typeface="Arial" pitchFamily="34" charset="0"/>
              </a:rPr>
              <a:t> – </a:t>
            </a:r>
            <a:r>
              <a:rPr lang="bg-BG" sz="2000" dirty="0">
                <a:solidFill>
                  <a:srgbClr val="C00000"/>
                </a:solidFill>
                <a:latin typeface="Arial" panose="020B0604020202020204" pitchFamily="34" charset="0"/>
                <a:cs typeface="Arial" pitchFamily="34" charset="0"/>
              </a:rPr>
              <a:t>разлагане на сили</a:t>
            </a:r>
            <a:r>
              <a:rPr lang="bg-BG" sz="2000" dirty="0">
                <a:solidFill>
                  <a:srgbClr val="00B0F0"/>
                </a:solidFill>
                <a:latin typeface="Arial" panose="020B0604020202020204" pitchFamily="34" charset="0"/>
                <a:cs typeface="Arial" panose="020B0604020202020204" pitchFamily="34" charset="0"/>
              </a:rPr>
              <a:t/>
            </a:r>
            <a:br>
              <a:rPr lang="bg-BG" sz="2000" dirty="0">
                <a:solidFill>
                  <a:srgbClr val="00B0F0"/>
                </a:solidFill>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8D34948-665E-4520-A2AE-435F0F0D3B50}"/>
              </a:ext>
            </a:extLst>
          </p:cNvPr>
          <p:cNvSpPr>
            <a:spLocks noGrp="1"/>
          </p:cNvSpPr>
          <p:nvPr>
            <p:ph idx="1"/>
          </p:nvPr>
        </p:nvSpPr>
        <p:spPr>
          <a:xfrm>
            <a:off x="457200" y="4539532"/>
            <a:ext cx="8229600" cy="938808"/>
          </a:xfrm>
        </p:spPr>
        <p:txBody>
          <a:bodyPr/>
          <a:lstStyle/>
          <a:p>
            <a:pPr>
              <a:buFont typeface="Wingdings" panose="05000000000000000000" pitchFamily="2" charset="2"/>
              <a:buChar char="Ø"/>
            </a:pPr>
            <a:r>
              <a:rPr lang="bg-BG" sz="1800" dirty="0">
                <a:latin typeface="Arial" panose="020B0604020202020204" pitchFamily="34" charset="0"/>
                <a:cs typeface="Arial" panose="020B0604020202020204" pitchFamily="34" charset="0"/>
              </a:rPr>
              <a:t>Ако няколко сили образуват силов многоъгълник и „затварящата“ го сила е тяхната равнодействаща </a:t>
            </a:r>
            <a:r>
              <a:rPr lang="en-US" sz="1800" dirty="0">
                <a:latin typeface="Arial" panose="020B0604020202020204" pitchFamily="34" charset="0"/>
                <a:cs typeface="Arial" panose="020B0604020202020204" pitchFamily="34" charset="0"/>
              </a:rPr>
              <a:t>R</a:t>
            </a:r>
            <a:r>
              <a:rPr lang="bg-BG" sz="1800" dirty="0">
                <a:latin typeface="Arial" panose="020B0604020202020204" pitchFamily="34" charset="0"/>
                <a:cs typeface="Arial" panose="020B0604020202020204" pitchFamily="34" charset="0"/>
              </a:rPr>
              <a:t>, проекцията </a:t>
            </a:r>
            <a:r>
              <a:rPr lang="en-US" sz="1800" dirty="0">
                <a:latin typeface="Arial" panose="020B0604020202020204" pitchFamily="34" charset="0"/>
                <a:cs typeface="Arial" panose="020B0604020202020204" pitchFamily="34" charset="0"/>
              </a:rPr>
              <a:t>Rx</a:t>
            </a:r>
            <a:r>
              <a:rPr lang="bg-BG" sz="1800" dirty="0">
                <a:latin typeface="Arial" panose="020B0604020202020204" pitchFamily="34" charset="0"/>
                <a:cs typeface="Arial" panose="020B0604020202020204" pitchFamily="34" charset="0"/>
              </a:rPr>
              <a:t> на тази равнодействаща върху дадена ос е равна на алгебричната сума на проекциите на отделните сили върху същата ос:</a:t>
            </a: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79521E27-BF9F-4C0C-A346-B3ED30B845D9}"/>
              </a:ext>
            </a:extLst>
          </p:cNvPr>
          <p:cNvSpPr>
            <a:spLocks noGrp="1"/>
          </p:cNvSpPr>
          <p:nvPr>
            <p:ph type="sldNum" sz="quarter" idx="12"/>
          </p:nvPr>
        </p:nvSpPr>
        <p:spPr/>
        <p:txBody>
          <a:bodyPr/>
          <a:lstStyle/>
          <a:p>
            <a:fld id="{BFE999D1-F9A4-4778-B8C7-0170286633BE}" type="slidenum">
              <a:rPr lang="bg-BG" smtClean="0"/>
              <a:pPr/>
              <a:t>16</a:t>
            </a:fld>
            <a:endParaRPr lang="bg-BG"/>
          </a:p>
        </p:txBody>
      </p:sp>
      <p:pic>
        <p:nvPicPr>
          <p:cNvPr id="5" name="Picture 4">
            <a:extLst>
              <a:ext uri="{FF2B5EF4-FFF2-40B4-BE49-F238E27FC236}">
                <a16:creationId xmlns:a16="http://schemas.microsoft.com/office/drawing/2014/main" xmlns="" id="{CD9D7105-1389-4833-ABDB-53CEBE6120ED}"/>
              </a:ext>
            </a:extLst>
          </p:cNvPr>
          <p:cNvPicPr>
            <a:picLocks noChangeAspect="1"/>
          </p:cNvPicPr>
          <p:nvPr/>
        </p:nvPicPr>
        <p:blipFill>
          <a:blip r:embed="rId2"/>
          <a:stretch>
            <a:fillRect/>
          </a:stretch>
        </p:blipFill>
        <p:spPr>
          <a:xfrm>
            <a:off x="1331640" y="841827"/>
            <a:ext cx="6131768" cy="3697705"/>
          </a:xfrm>
          <a:prstGeom prst="rect">
            <a:avLst/>
          </a:prstGeom>
        </p:spPr>
      </p:pic>
      <p:pic>
        <p:nvPicPr>
          <p:cNvPr id="6" name="Picture 5">
            <a:extLst>
              <a:ext uri="{FF2B5EF4-FFF2-40B4-BE49-F238E27FC236}">
                <a16:creationId xmlns:a16="http://schemas.microsoft.com/office/drawing/2014/main" xmlns="" id="{4E4D8565-B037-4C58-BA5F-216246AD8387}"/>
              </a:ext>
            </a:extLst>
          </p:cNvPr>
          <p:cNvPicPr>
            <a:picLocks noChangeAspect="1"/>
          </p:cNvPicPr>
          <p:nvPr/>
        </p:nvPicPr>
        <p:blipFill>
          <a:blip r:embed="rId3"/>
          <a:stretch>
            <a:fillRect/>
          </a:stretch>
        </p:blipFill>
        <p:spPr>
          <a:xfrm>
            <a:off x="2699792" y="5890268"/>
            <a:ext cx="2880320" cy="586732"/>
          </a:xfrm>
          <a:prstGeom prst="rect">
            <a:avLst/>
          </a:prstGeom>
        </p:spPr>
      </p:pic>
    </p:spTree>
    <p:extLst>
      <p:ext uri="{BB962C8B-B14F-4D97-AF65-F5344CB8AC3E}">
        <p14:creationId xmlns:p14="http://schemas.microsoft.com/office/powerpoint/2010/main" val="1895453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A1322EB-EEF6-4A0C-8A36-AD4ED44D5147}"/>
              </a:ext>
            </a:extLst>
          </p:cNvPr>
          <p:cNvSpPr>
            <a:spLocks noGrp="1"/>
          </p:cNvSpPr>
          <p:nvPr>
            <p:ph type="sldNum" sz="quarter" idx="12"/>
          </p:nvPr>
        </p:nvSpPr>
        <p:spPr/>
        <p:txBody>
          <a:bodyPr/>
          <a:lstStyle/>
          <a:p>
            <a:fld id="{BFE999D1-F9A4-4778-B8C7-0170286633BE}" type="slidenum">
              <a:rPr lang="bg-BG" smtClean="0"/>
              <a:pPr/>
              <a:t>17</a:t>
            </a:fld>
            <a:endParaRPr lang="bg-BG"/>
          </a:p>
        </p:txBody>
      </p:sp>
      <p:pic>
        <p:nvPicPr>
          <p:cNvPr id="5" name="Picture 4">
            <a:extLst>
              <a:ext uri="{FF2B5EF4-FFF2-40B4-BE49-F238E27FC236}">
                <a16:creationId xmlns:a16="http://schemas.microsoft.com/office/drawing/2014/main" xmlns="" id="{1BA7FBF4-06B2-4120-BA64-2EFA023A942A}"/>
              </a:ext>
            </a:extLst>
          </p:cNvPr>
          <p:cNvPicPr>
            <a:picLocks noChangeAspect="1"/>
          </p:cNvPicPr>
          <p:nvPr/>
        </p:nvPicPr>
        <p:blipFill>
          <a:blip r:embed="rId2"/>
          <a:stretch>
            <a:fillRect/>
          </a:stretch>
        </p:blipFill>
        <p:spPr>
          <a:xfrm>
            <a:off x="204847" y="369032"/>
            <a:ext cx="7139785" cy="3343798"/>
          </a:xfrm>
          <a:prstGeom prst="rect">
            <a:avLst/>
          </a:prstGeom>
        </p:spPr>
      </p:pic>
      <p:pic>
        <p:nvPicPr>
          <p:cNvPr id="6" name="Picture 5">
            <a:extLst>
              <a:ext uri="{FF2B5EF4-FFF2-40B4-BE49-F238E27FC236}">
                <a16:creationId xmlns:a16="http://schemas.microsoft.com/office/drawing/2014/main" xmlns="" id="{661D5736-BEFA-47C1-94DA-836E150EFED8}"/>
              </a:ext>
            </a:extLst>
          </p:cNvPr>
          <p:cNvPicPr>
            <a:picLocks noChangeAspect="1"/>
          </p:cNvPicPr>
          <p:nvPr/>
        </p:nvPicPr>
        <p:blipFill>
          <a:blip r:embed="rId3"/>
          <a:stretch>
            <a:fillRect/>
          </a:stretch>
        </p:blipFill>
        <p:spPr>
          <a:xfrm>
            <a:off x="348585" y="3961645"/>
            <a:ext cx="3116381" cy="911830"/>
          </a:xfrm>
          <a:prstGeom prst="rect">
            <a:avLst/>
          </a:prstGeom>
        </p:spPr>
      </p:pic>
      <p:pic>
        <p:nvPicPr>
          <p:cNvPr id="7" name="Picture 6">
            <a:extLst>
              <a:ext uri="{FF2B5EF4-FFF2-40B4-BE49-F238E27FC236}">
                <a16:creationId xmlns:a16="http://schemas.microsoft.com/office/drawing/2014/main" xmlns="" id="{46C90BAB-D0D6-4879-85C9-1C278A0ABA36}"/>
              </a:ext>
            </a:extLst>
          </p:cNvPr>
          <p:cNvPicPr>
            <a:picLocks noChangeAspect="1"/>
          </p:cNvPicPr>
          <p:nvPr/>
        </p:nvPicPr>
        <p:blipFill>
          <a:blip r:embed="rId4"/>
          <a:stretch>
            <a:fillRect/>
          </a:stretch>
        </p:blipFill>
        <p:spPr>
          <a:xfrm>
            <a:off x="167878" y="4910431"/>
            <a:ext cx="3430760" cy="911830"/>
          </a:xfrm>
          <a:prstGeom prst="rect">
            <a:avLst/>
          </a:prstGeom>
        </p:spPr>
      </p:pic>
      <p:pic>
        <p:nvPicPr>
          <p:cNvPr id="8" name="Picture 7">
            <a:extLst>
              <a:ext uri="{FF2B5EF4-FFF2-40B4-BE49-F238E27FC236}">
                <a16:creationId xmlns:a16="http://schemas.microsoft.com/office/drawing/2014/main" xmlns="" id="{CD92D4D3-25B9-4DCF-AA08-EBB00F77B00B}"/>
              </a:ext>
            </a:extLst>
          </p:cNvPr>
          <p:cNvPicPr>
            <a:picLocks noChangeAspect="1"/>
          </p:cNvPicPr>
          <p:nvPr/>
        </p:nvPicPr>
        <p:blipFill>
          <a:blip r:embed="rId5"/>
          <a:stretch>
            <a:fillRect/>
          </a:stretch>
        </p:blipFill>
        <p:spPr>
          <a:xfrm>
            <a:off x="1518505" y="5822261"/>
            <a:ext cx="1946461" cy="1022508"/>
          </a:xfrm>
          <a:prstGeom prst="rect">
            <a:avLst/>
          </a:prstGeom>
        </p:spPr>
      </p:pic>
      <p:sp>
        <p:nvSpPr>
          <p:cNvPr id="9" name="Arrow: Right 8">
            <a:extLst>
              <a:ext uri="{FF2B5EF4-FFF2-40B4-BE49-F238E27FC236}">
                <a16:creationId xmlns:a16="http://schemas.microsoft.com/office/drawing/2014/main" xmlns="" id="{3C7F3D73-22BA-4400-B13E-5349DD987FC2}"/>
              </a:ext>
            </a:extLst>
          </p:cNvPr>
          <p:cNvSpPr/>
          <p:nvPr/>
        </p:nvSpPr>
        <p:spPr>
          <a:xfrm>
            <a:off x="116853" y="6032376"/>
            <a:ext cx="11257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0EB42E82-4E11-48D4-B7B3-4C46AB26A25F}"/>
              </a:ext>
            </a:extLst>
          </p:cNvPr>
          <p:cNvSpPr txBox="1"/>
          <p:nvPr/>
        </p:nvSpPr>
        <p:spPr>
          <a:xfrm>
            <a:off x="3598638" y="4005064"/>
            <a:ext cx="5221834" cy="2585323"/>
          </a:xfrm>
          <a:prstGeom prst="rect">
            <a:avLst/>
          </a:prstGeom>
          <a:noFill/>
        </p:spPr>
        <p:txBody>
          <a:bodyPr wrap="square" rtlCol="0">
            <a:spAutoFit/>
          </a:bodyPr>
          <a:lstStyle/>
          <a:p>
            <a:r>
              <a:rPr lang="bg-BG" dirty="0">
                <a:latin typeface="Arial" panose="020B0604020202020204" pitchFamily="34" charset="0"/>
              </a:rPr>
              <a:t>Две успоредни еднопосочни сили имат </a:t>
            </a:r>
            <a:r>
              <a:rPr lang="bg-BG" dirty="0">
                <a:solidFill>
                  <a:srgbClr val="333399"/>
                </a:solidFill>
                <a:latin typeface="Arial" panose="020B0604020202020204" pitchFamily="34" charset="0"/>
              </a:rPr>
              <a:t>равнодействаща</a:t>
            </a:r>
            <a:r>
              <a:rPr lang="bg-BG" dirty="0">
                <a:latin typeface="Arial" panose="020B0604020202020204" pitchFamily="34" charset="0"/>
              </a:rPr>
              <a:t>, успоредна на силите и със същата посока и големина, равна на сбора на техните големини. </a:t>
            </a:r>
          </a:p>
          <a:p>
            <a:endParaRPr lang="bg-BG" dirty="0">
              <a:latin typeface="Arial" panose="020B0604020202020204" pitchFamily="34" charset="0"/>
            </a:endParaRPr>
          </a:p>
          <a:p>
            <a:r>
              <a:rPr lang="bg-BG" dirty="0">
                <a:solidFill>
                  <a:srgbClr val="333399"/>
                </a:solidFill>
                <a:latin typeface="Arial" panose="020B0604020202020204" pitchFamily="34" charset="0"/>
              </a:rPr>
              <a:t>Линията на действие на равнодействащата </a:t>
            </a:r>
            <a:r>
              <a:rPr lang="bg-BG" dirty="0">
                <a:latin typeface="Arial" panose="020B0604020202020204" pitchFamily="34" charset="0"/>
              </a:rPr>
              <a:t>разделя разстоянието между приложните точки на дадените сили на отсечки, обратно пропорционални на силите.</a:t>
            </a:r>
            <a:endParaRPr lang="en-US" dirty="0">
              <a:latin typeface="Arial" panose="020B0604020202020204" pitchFamily="34" charset="0"/>
            </a:endParaRPr>
          </a:p>
        </p:txBody>
      </p:sp>
      <p:sp>
        <p:nvSpPr>
          <p:cNvPr id="2" name="Title 1">
            <a:extLst>
              <a:ext uri="{FF2B5EF4-FFF2-40B4-BE49-F238E27FC236}">
                <a16:creationId xmlns:a16="http://schemas.microsoft.com/office/drawing/2014/main" xmlns="" id="{11EE7CE3-0759-4391-A4E4-02A68A27A7F9}"/>
              </a:ext>
            </a:extLst>
          </p:cNvPr>
          <p:cNvSpPr>
            <a:spLocks noGrp="1"/>
          </p:cNvSpPr>
          <p:nvPr>
            <p:ph type="title"/>
          </p:nvPr>
        </p:nvSpPr>
        <p:spPr>
          <a:xfrm>
            <a:off x="2267744" y="369032"/>
            <a:ext cx="6635080" cy="761101"/>
          </a:xfrm>
        </p:spPr>
        <p:txBody>
          <a:bodyPr/>
          <a:lstStyle/>
          <a:p>
            <a:r>
              <a:rPr lang="bg-BG" sz="2000" dirty="0">
                <a:solidFill>
                  <a:srgbClr val="C00000"/>
                </a:solidFill>
                <a:latin typeface="Arial" panose="020B0604020202020204" pitchFamily="34" charset="0"/>
                <a:cs typeface="Arial" pitchFamily="34" charset="0"/>
              </a:rPr>
              <a:t>Действия със силите</a:t>
            </a:r>
            <a:r>
              <a:rPr lang="en-US" sz="2000" dirty="0">
                <a:solidFill>
                  <a:srgbClr val="C00000"/>
                </a:solidFill>
                <a:latin typeface="Arial" panose="020B0604020202020204" pitchFamily="34" charset="0"/>
                <a:cs typeface="Arial" pitchFamily="34" charset="0"/>
              </a:rPr>
              <a:t> – </a:t>
            </a:r>
            <a:r>
              <a:rPr lang="bg-BG" sz="2000" dirty="0">
                <a:solidFill>
                  <a:srgbClr val="C00000"/>
                </a:solidFill>
                <a:latin typeface="Arial" panose="020B0604020202020204" pitchFamily="34" charset="0"/>
                <a:cs typeface="Arial" pitchFamily="34" charset="0"/>
              </a:rPr>
              <a:t>събиране на успоредни сили</a:t>
            </a:r>
            <a:r>
              <a:rPr lang="en-US" sz="2000" dirty="0">
                <a:solidFill>
                  <a:srgbClr val="C00000"/>
                </a:solidFill>
                <a:latin typeface="Arial" panose="020B0604020202020204" pitchFamily="34" charset="0"/>
                <a:cs typeface="Arial" pitchFamily="34" charset="0"/>
              </a:rPr>
              <a:t> </a:t>
            </a:r>
            <a:endParaRPr lang="en-US" sz="2000" dirty="0">
              <a:solidFill>
                <a:srgbClr val="0070C0"/>
              </a:solidFill>
            </a:endParaRPr>
          </a:p>
        </p:txBody>
      </p:sp>
    </p:spTree>
    <p:extLst>
      <p:ext uri="{BB962C8B-B14F-4D97-AF65-F5344CB8AC3E}">
        <p14:creationId xmlns:p14="http://schemas.microsoft.com/office/powerpoint/2010/main" val="3057480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28628"/>
          </a:xfrm>
        </p:spPr>
        <p:txBody>
          <a:bodyPr/>
          <a:lstStyle/>
          <a:p>
            <a:r>
              <a:rPr lang="bg-BG" sz="2000" dirty="0">
                <a:solidFill>
                  <a:srgbClr val="C00000"/>
                </a:solidFill>
                <a:latin typeface="Arial" pitchFamily="34" charset="0"/>
                <a:cs typeface="Arial" pitchFamily="34" charset="0"/>
              </a:rPr>
              <a:t>Редукция и равновесие на конкурентна система сили</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18</a:t>
            </a:fld>
            <a:endParaRPr lang="bg-BG"/>
          </a:p>
        </p:txBody>
      </p:sp>
      <p:pic>
        <p:nvPicPr>
          <p:cNvPr id="5" name="Картина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034" y="857232"/>
            <a:ext cx="2952330" cy="3850417"/>
          </a:xfrm>
          <a:prstGeom prst="rect">
            <a:avLst/>
          </a:prstGeom>
          <a:solidFill>
            <a:schemeClr val="bg2"/>
          </a:solidFill>
          <a:ln>
            <a:solidFill>
              <a:schemeClr val="accent1"/>
            </a:solidFill>
          </a:ln>
        </p:spPr>
      </p:pic>
      <p:pic>
        <p:nvPicPr>
          <p:cNvPr id="6" name="Картина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3372" y="857232"/>
            <a:ext cx="4555890" cy="3863697"/>
          </a:xfrm>
          <a:prstGeom prst="rect">
            <a:avLst/>
          </a:prstGeom>
          <a:solidFill>
            <a:schemeClr val="bg2"/>
          </a:solidFill>
          <a:ln>
            <a:solidFill>
              <a:schemeClr val="accent1"/>
            </a:solidFill>
          </a:ln>
        </p:spPr>
      </p:pic>
      <p:graphicFrame>
        <p:nvGraphicFramePr>
          <p:cNvPr id="7" name="Обект 4"/>
          <p:cNvGraphicFramePr>
            <a:graphicFrameLocks noChangeAspect="1"/>
          </p:cNvGraphicFramePr>
          <p:nvPr>
            <p:extLst>
              <p:ext uri="{D42A27DB-BD31-4B8C-83A1-F6EECF244321}">
                <p14:modId xmlns:p14="http://schemas.microsoft.com/office/powerpoint/2010/main" val="992151411"/>
              </p:ext>
            </p:extLst>
          </p:nvPr>
        </p:nvGraphicFramePr>
        <p:xfrm>
          <a:off x="214282" y="5143512"/>
          <a:ext cx="4000496" cy="1000124"/>
        </p:xfrm>
        <a:graphic>
          <a:graphicData uri="http://schemas.openxmlformats.org/presentationml/2006/ole">
            <mc:AlternateContent xmlns:mc="http://schemas.openxmlformats.org/markup-compatibility/2006">
              <mc:Choice xmlns:v="urn:schemas-microsoft-com:vml" Requires="v">
                <p:oleObj spid="_x0000_s3076" name="Equation" r:id="rId5" imgW="1727200" imgH="431800" progId="">
                  <p:embed/>
                </p:oleObj>
              </mc:Choice>
              <mc:Fallback>
                <p:oleObj name="Equation" r:id="rId5" imgW="1727200" imgH="431800" progId="">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82" y="5143512"/>
                        <a:ext cx="4000496" cy="1000124"/>
                      </a:xfrm>
                      <a:prstGeom prst="rect">
                        <a:avLst/>
                      </a:prstGeom>
                      <a:solidFill>
                        <a:schemeClr val="bg2"/>
                      </a:solidFill>
                    </p:spPr>
                  </p:pic>
                </p:oleObj>
              </mc:Fallback>
            </mc:AlternateContent>
          </a:graphicData>
        </a:graphic>
      </p:graphicFrame>
      <p:sp>
        <p:nvSpPr>
          <p:cNvPr id="8" name="Правоъгълник 6"/>
          <p:cNvSpPr/>
          <p:nvPr/>
        </p:nvSpPr>
        <p:spPr>
          <a:xfrm>
            <a:off x="4429124" y="4929198"/>
            <a:ext cx="4501734" cy="1754326"/>
          </a:xfrm>
          <a:prstGeom prst="rect">
            <a:avLst/>
          </a:prstGeom>
        </p:spPr>
        <p:txBody>
          <a:bodyPr wrap="square">
            <a:spAutoFit/>
          </a:bodyPr>
          <a:lstStyle/>
          <a:p>
            <a:pPr algn="just"/>
            <a:r>
              <a:rPr lang="bg-BG" i="1" dirty="0">
                <a:latin typeface="Arial" pitchFamily="34" charset="0"/>
                <a:ea typeface="Times New Roman"/>
              </a:rPr>
              <a:t>Необходимо и достатъчно </a:t>
            </a:r>
            <a:r>
              <a:rPr lang="bg-BG" b="1" i="1" dirty="0">
                <a:latin typeface="Arial" pitchFamily="34" charset="0"/>
                <a:ea typeface="Times New Roman"/>
              </a:rPr>
              <a:t>векторно условие за равновесие</a:t>
            </a:r>
            <a:r>
              <a:rPr lang="bg-BG" i="1" dirty="0">
                <a:latin typeface="Arial" pitchFamily="34" charset="0"/>
                <a:ea typeface="Times New Roman"/>
              </a:rPr>
              <a:t> на една </a:t>
            </a:r>
            <a:r>
              <a:rPr lang="bg-BG" b="1" i="1" dirty="0">
                <a:latin typeface="Arial" pitchFamily="34" charset="0"/>
                <a:ea typeface="Times New Roman"/>
              </a:rPr>
              <a:t>равнинна система от конкурентни сили</a:t>
            </a:r>
            <a:r>
              <a:rPr lang="bg-BG" i="1" dirty="0">
                <a:latin typeface="Arial" pitchFamily="34" charset="0"/>
                <a:ea typeface="Times New Roman"/>
              </a:rPr>
              <a:t> е </a:t>
            </a:r>
            <a:r>
              <a:rPr lang="bg-BG" i="1" dirty="0" err="1">
                <a:latin typeface="Arial" pitchFamily="34" charset="0"/>
              </a:rPr>
              <a:t>равнодействащата</a:t>
            </a:r>
            <a:r>
              <a:rPr lang="bg-BG" i="1" dirty="0">
                <a:latin typeface="Arial" pitchFamily="34" charset="0"/>
              </a:rPr>
              <a:t> им</a:t>
            </a:r>
            <a:endParaRPr lang="en-US" dirty="0">
              <a:latin typeface="Arial" pitchFamily="34" charset="0"/>
            </a:endParaRPr>
          </a:p>
          <a:p>
            <a:pPr algn="just"/>
            <a:r>
              <a:rPr lang="bg-BG" i="1" dirty="0">
                <a:latin typeface="Arial" pitchFamily="34" charset="0"/>
              </a:rPr>
              <a:t>да бъде равна на нула:</a:t>
            </a:r>
            <a:endParaRPr lang="en-US" dirty="0">
              <a:latin typeface="Arial" pitchFamily="34" charset="0"/>
            </a:endParaRPr>
          </a:p>
          <a:p>
            <a:pPr algn="just"/>
            <a:endParaRPr lang="bg-BG" dirty="0">
              <a:latin typeface="Arial" pitchFamily="34" charset="0"/>
            </a:endParaRPr>
          </a:p>
        </p:txBody>
      </p:sp>
      <p:graphicFrame>
        <p:nvGraphicFramePr>
          <p:cNvPr id="50179" name="Object 3"/>
          <p:cNvGraphicFramePr>
            <a:graphicFrameLocks noChangeAspect="1"/>
          </p:cNvGraphicFramePr>
          <p:nvPr/>
        </p:nvGraphicFramePr>
        <p:xfrm>
          <a:off x="7072330" y="6143644"/>
          <a:ext cx="857256" cy="491493"/>
        </p:xfrm>
        <a:graphic>
          <a:graphicData uri="http://schemas.openxmlformats.org/presentationml/2006/ole">
            <mc:AlternateContent xmlns:mc="http://schemas.openxmlformats.org/markup-compatibility/2006">
              <mc:Choice xmlns:v="urn:schemas-microsoft-com:vml" Requires="v">
                <p:oleObj spid="_x0000_s3077" name="Equation" r:id="rId7" imgW="355292" imgH="203024" progId="">
                  <p:embed/>
                </p:oleObj>
              </mc:Choice>
              <mc:Fallback>
                <p:oleObj name="Equation" r:id="rId7" imgW="355292" imgH="203024" progId="">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2330" y="6143644"/>
                        <a:ext cx="857256" cy="491493"/>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79"/>
                                        </p:tgtEl>
                                        <p:attrNameLst>
                                          <p:attrName>style.visibility</p:attrName>
                                        </p:attrNameLst>
                                      </p:cBhvr>
                                      <p:to>
                                        <p:strVal val="visible"/>
                                      </p:to>
                                    </p:set>
                                    <p:anim calcmode="lin" valueType="num">
                                      <p:cBhvr additive="base">
                                        <p:cTn id="27" dur="500" fill="hold"/>
                                        <p:tgtEl>
                                          <p:spTgt spid="50179"/>
                                        </p:tgtEl>
                                        <p:attrNameLst>
                                          <p:attrName>ppt_x</p:attrName>
                                        </p:attrNameLst>
                                      </p:cBhvr>
                                      <p:tavLst>
                                        <p:tav tm="0">
                                          <p:val>
                                            <p:strVal val="#ppt_x"/>
                                          </p:val>
                                        </p:tav>
                                        <p:tav tm="100000">
                                          <p:val>
                                            <p:strVal val="#ppt_x"/>
                                          </p:val>
                                        </p:tav>
                                      </p:tavLst>
                                    </p:anim>
                                    <p:anim calcmode="lin" valueType="num">
                                      <p:cBhvr additive="base">
                                        <p:cTn id="2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6CE9845-9F68-41D3-8C3C-B900992D00AD}"/>
              </a:ext>
            </a:extLst>
          </p:cNvPr>
          <p:cNvSpPr>
            <a:spLocks noGrp="1"/>
          </p:cNvSpPr>
          <p:nvPr>
            <p:ph type="sldNum" sz="quarter" idx="12"/>
          </p:nvPr>
        </p:nvSpPr>
        <p:spPr/>
        <p:txBody>
          <a:bodyPr/>
          <a:lstStyle/>
          <a:p>
            <a:fld id="{BFE999D1-F9A4-4778-B8C7-0170286633BE}" type="slidenum">
              <a:rPr lang="bg-BG" smtClean="0"/>
              <a:pPr/>
              <a:t>19</a:t>
            </a:fld>
            <a:endParaRPr lang="bg-BG"/>
          </a:p>
        </p:txBody>
      </p:sp>
      <p:pic>
        <p:nvPicPr>
          <p:cNvPr id="6" name="Picture 5">
            <a:extLst>
              <a:ext uri="{FF2B5EF4-FFF2-40B4-BE49-F238E27FC236}">
                <a16:creationId xmlns:a16="http://schemas.microsoft.com/office/drawing/2014/main" xmlns="" id="{0A48D17F-34C7-43B1-B146-0A5E5FE56386}"/>
              </a:ext>
            </a:extLst>
          </p:cNvPr>
          <p:cNvPicPr>
            <a:picLocks noChangeAspect="1"/>
          </p:cNvPicPr>
          <p:nvPr/>
        </p:nvPicPr>
        <p:blipFill>
          <a:blip r:embed="rId2"/>
          <a:stretch>
            <a:fillRect/>
          </a:stretch>
        </p:blipFill>
        <p:spPr>
          <a:xfrm>
            <a:off x="0" y="284312"/>
            <a:ext cx="7008439" cy="6192688"/>
          </a:xfrm>
          <a:prstGeom prst="rect">
            <a:avLst/>
          </a:prstGeom>
        </p:spPr>
      </p:pic>
      <p:sp>
        <p:nvSpPr>
          <p:cNvPr id="2" name="TextBox 1">
            <a:extLst>
              <a:ext uri="{FF2B5EF4-FFF2-40B4-BE49-F238E27FC236}">
                <a16:creationId xmlns:a16="http://schemas.microsoft.com/office/drawing/2014/main" xmlns="" id="{674FB0F1-DAC8-4F6A-81DD-E4414844BAB8}"/>
              </a:ext>
            </a:extLst>
          </p:cNvPr>
          <p:cNvSpPr txBox="1"/>
          <p:nvPr/>
        </p:nvSpPr>
        <p:spPr>
          <a:xfrm>
            <a:off x="7164288" y="548680"/>
            <a:ext cx="1979712" cy="4308872"/>
          </a:xfrm>
          <a:prstGeom prst="rect">
            <a:avLst/>
          </a:prstGeom>
          <a:noFill/>
        </p:spPr>
        <p:txBody>
          <a:bodyPr wrap="square" rtlCol="0">
            <a:spAutoFit/>
          </a:bodyPr>
          <a:lstStyle/>
          <a:p>
            <a:r>
              <a:rPr lang="bg-BG" dirty="0">
                <a:latin typeface="Arial" panose="020B0604020202020204" pitchFamily="34" charset="0"/>
              </a:rPr>
              <a:t>Системата ще бъде в равновесие, когато ъгълът между всеки две от трите сили, показани в червено е 120</a:t>
            </a:r>
            <a:r>
              <a:rPr lang="bg-BG" sz="2000" dirty="0">
                <a:latin typeface="Arial" panose="020B0604020202020204" pitchFamily="34" charset="0"/>
              </a:rPr>
              <a:t>°.</a:t>
            </a:r>
          </a:p>
          <a:p>
            <a:endParaRPr lang="bg-BG" sz="2000" dirty="0">
              <a:latin typeface="Arial" panose="020B0604020202020204" pitchFamily="34" charset="0"/>
            </a:endParaRPr>
          </a:p>
          <a:p>
            <a:r>
              <a:rPr lang="bg-BG" dirty="0">
                <a:solidFill>
                  <a:srgbClr val="C00000"/>
                </a:solidFill>
                <a:latin typeface="Arial" panose="020B0604020202020204" pitchFamily="34" charset="0"/>
              </a:rPr>
              <a:t>Тогава равнодействащата на дадената конкурентна система сили е равна на 0.</a:t>
            </a:r>
            <a:endParaRPr lang="en-US" dirty="0">
              <a:solidFill>
                <a:srgbClr val="C00000"/>
              </a:solidFill>
              <a:latin typeface="Arial" panose="020B0604020202020204" pitchFamily="34" charset="0"/>
            </a:endParaRPr>
          </a:p>
        </p:txBody>
      </p:sp>
    </p:spTree>
    <p:extLst>
      <p:ext uri="{BB962C8B-B14F-4D97-AF65-F5344CB8AC3E}">
        <p14:creationId xmlns:p14="http://schemas.microsoft.com/office/powerpoint/2010/main" val="723153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bg-BG" sz="2200" dirty="0">
                <a:solidFill>
                  <a:srgbClr val="C00000"/>
                </a:solidFill>
                <a:effectLst/>
                <a:latin typeface="Arial" pitchFamily="34" charset="0"/>
                <a:cs typeface="Arial" pitchFamily="34" charset="0"/>
              </a:rPr>
              <a:t>Статика на твърдо тяло</a:t>
            </a:r>
          </a:p>
        </p:txBody>
      </p:sp>
      <p:sp>
        <p:nvSpPr>
          <p:cNvPr id="3" name="Content Placeholder 2"/>
          <p:cNvSpPr>
            <a:spLocks noGrp="1"/>
          </p:cNvSpPr>
          <p:nvPr>
            <p:ph idx="1"/>
          </p:nvPr>
        </p:nvSpPr>
        <p:spPr>
          <a:xfrm>
            <a:off x="457200" y="1000108"/>
            <a:ext cx="8229600" cy="5095892"/>
          </a:xfrm>
        </p:spPr>
        <p:txBody>
          <a:bodyPr/>
          <a:lstStyle/>
          <a:p>
            <a:endParaRPr lang="bg-BG" sz="2000" dirty="0">
              <a:solidFill>
                <a:srgbClr val="333399"/>
              </a:solidFill>
            </a:endParaRPr>
          </a:p>
          <a:p>
            <a:pPr>
              <a:buFont typeface="Wingdings" pitchFamily="2" charset="2"/>
              <a:buChar char="Ø"/>
            </a:pPr>
            <a:r>
              <a:rPr lang="bg-BG" sz="2000" dirty="0">
                <a:solidFill>
                  <a:srgbClr val="333399"/>
                </a:solidFill>
              </a:rPr>
              <a:t>Общи понятия и аксиоми</a:t>
            </a:r>
          </a:p>
          <a:p>
            <a:pPr>
              <a:buFont typeface="Wingdings" pitchFamily="2" charset="2"/>
              <a:buChar char="Ø"/>
            </a:pPr>
            <a:endParaRPr lang="en-US" sz="2000" dirty="0">
              <a:solidFill>
                <a:srgbClr val="333399"/>
              </a:solidFill>
            </a:endParaRPr>
          </a:p>
          <a:p>
            <a:pPr>
              <a:buFont typeface="Wingdings" pitchFamily="2" charset="2"/>
              <a:buChar char="Ø"/>
            </a:pPr>
            <a:r>
              <a:rPr lang="ru-RU" sz="2000" dirty="0">
                <a:solidFill>
                  <a:srgbClr val="333399"/>
                </a:solidFill>
              </a:rPr>
              <a:t>Редукция и равновесие на </a:t>
            </a:r>
            <a:r>
              <a:rPr lang="ru-RU" sz="2000" dirty="0" err="1">
                <a:solidFill>
                  <a:srgbClr val="333399"/>
                </a:solidFill>
              </a:rPr>
              <a:t>конкурентна</a:t>
            </a:r>
            <a:r>
              <a:rPr lang="ru-RU" sz="2000" dirty="0">
                <a:solidFill>
                  <a:srgbClr val="333399"/>
                </a:solidFill>
              </a:rPr>
              <a:t> система </a:t>
            </a:r>
            <a:r>
              <a:rPr lang="ru-RU" sz="2000" dirty="0" err="1">
                <a:solidFill>
                  <a:srgbClr val="333399"/>
                </a:solidFill>
              </a:rPr>
              <a:t>сили</a:t>
            </a:r>
            <a:endParaRPr lang="ru-RU" sz="2000" dirty="0">
              <a:solidFill>
                <a:srgbClr val="333399"/>
              </a:solidFill>
            </a:endParaRPr>
          </a:p>
          <a:p>
            <a:pPr>
              <a:buFont typeface="Wingdings" pitchFamily="2" charset="2"/>
              <a:buChar char="Ø"/>
            </a:pPr>
            <a:endParaRPr lang="en-US" sz="2000" dirty="0">
              <a:solidFill>
                <a:srgbClr val="333399"/>
              </a:solidFill>
            </a:endParaRPr>
          </a:p>
          <a:p>
            <a:pPr>
              <a:buFont typeface="Wingdings" pitchFamily="2" charset="2"/>
              <a:buChar char="Ø"/>
            </a:pPr>
            <a:r>
              <a:rPr lang="bg-BG" sz="2000" dirty="0">
                <a:solidFill>
                  <a:srgbClr val="333399"/>
                </a:solidFill>
              </a:rPr>
              <a:t>Момент на сила</a:t>
            </a:r>
          </a:p>
          <a:p>
            <a:pPr>
              <a:buFont typeface="Wingdings" pitchFamily="2" charset="2"/>
              <a:buChar char="Ø"/>
            </a:pPr>
            <a:endParaRPr lang="bg-BG" sz="2000" dirty="0">
              <a:solidFill>
                <a:srgbClr val="333399"/>
              </a:solidFill>
            </a:endParaRPr>
          </a:p>
          <a:p>
            <a:pPr>
              <a:buFont typeface="Wingdings" pitchFamily="2" charset="2"/>
              <a:buChar char="Ø"/>
            </a:pPr>
            <a:r>
              <a:rPr lang="bg-BG" sz="2000" dirty="0">
                <a:solidFill>
                  <a:srgbClr val="333399"/>
                </a:solidFill>
              </a:rPr>
              <a:t>Редукция и равновесие на произволна система сили</a:t>
            </a:r>
          </a:p>
          <a:p>
            <a:pPr marL="0" indent="0">
              <a:buFont typeface="Wingdings" pitchFamily="2" charset="2"/>
              <a:buChar char="Ø"/>
            </a:pPr>
            <a:endParaRPr lang="en-US" sz="2000" dirty="0">
              <a:solidFill>
                <a:srgbClr val="333399"/>
              </a:solidFill>
            </a:endParaRPr>
          </a:p>
          <a:p>
            <a:pPr>
              <a:buFont typeface="Wingdings" pitchFamily="2" charset="2"/>
              <a:buChar char="Ø"/>
            </a:pPr>
            <a:r>
              <a:rPr lang="bg-BG" sz="2000" dirty="0">
                <a:solidFill>
                  <a:srgbClr val="00B050"/>
                </a:solidFill>
              </a:rPr>
              <a:t>Опорни реакции</a:t>
            </a:r>
          </a:p>
          <a:p>
            <a:pPr>
              <a:buNone/>
            </a:pPr>
            <a:endParaRPr lang="bg-BG"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a:t>
            </a:fld>
            <a:endParaRPr lang="bg-B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428628"/>
          </a:xfrm>
        </p:spPr>
        <p:txBody>
          <a:bodyPr/>
          <a:lstStyle/>
          <a:p>
            <a:r>
              <a:rPr lang="bg-BG" sz="2000" dirty="0">
                <a:solidFill>
                  <a:srgbClr val="C00000"/>
                </a:solidFill>
                <a:latin typeface="Arial" pitchFamily="34" charset="0"/>
                <a:cs typeface="Arial" pitchFamily="34" charset="0"/>
              </a:rPr>
              <a:t>Редукция и равновесие на конкурентна система сили</a:t>
            </a:r>
            <a:endParaRPr lang="bg-BG" sz="20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20</a:t>
            </a:fld>
            <a:endParaRPr lang="bg-BG"/>
          </a:p>
        </p:txBody>
      </p:sp>
      <p:graphicFrame>
        <p:nvGraphicFramePr>
          <p:cNvPr id="5" name="Обект 2"/>
          <p:cNvGraphicFramePr>
            <a:graphicFrameLocks noChangeAspect="1"/>
          </p:cNvGraphicFramePr>
          <p:nvPr>
            <p:extLst>
              <p:ext uri="{D42A27DB-BD31-4B8C-83A1-F6EECF244321}">
                <p14:modId xmlns:p14="http://schemas.microsoft.com/office/powerpoint/2010/main" val="3458908459"/>
              </p:ext>
            </p:extLst>
          </p:nvPr>
        </p:nvGraphicFramePr>
        <p:xfrm>
          <a:off x="428596" y="1285860"/>
          <a:ext cx="4468761" cy="924571"/>
        </p:xfrm>
        <a:graphic>
          <a:graphicData uri="http://schemas.openxmlformats.org/presentationml/2006/ole">
            <mc:AlternateContent xmlns:mc="http://schemas.openxmlformats.org/markup-compatibility/2006">
              <mc:Choice xmlns:v="urn:schemas-microsoft-com:vml" Requires="v">
                <p:oleObj spid="_x0000_s4103" name="Equation" r:id="rId3" imgW="1841500" imgH="381000" progId="">
                  <p:embed/>
                </p:oleObj>
              </mc:Choice>
              <mc:Fallback>
                <p:oleObj name="Equation" r:id="rId3" imgW="1841500" imgH="381000" progId="">
                  <p:embed/>
                  <p:pic>
                    <p:nvPicPr>
                      <p:cNvPr id="0" name="Picture 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285860"/>
                        <a:ext cx="4468761" cy="924571"/>
                      </a:xfrm>
                      <a:prstGeom prst="rect">
                        <a:avLst/>
                      </a:prstGeom>
                      <a:solidFill>
                        <a:schemeClr val="bg2"/>
                      </a:solidFill>
                    </p:spPr>
                  </p:pic>
                </p:oleObj>
              </mc:Fallback>
            </mc:AlternateContent>
          </a:graphicData>
        </a:graphic>
      </p:graphicFrame>
      <p:graphicFrame>
        <p:nvGraphicFramePr>
          <p:cNvPr id="6" name="Обект 4"/>
          <p:cNvGraphicFramePr>
            <a:graphicFrameLocks noChangeAspect="1"/>
          </p:cNvGraphicFramePr>
          <p:nvPr>
            <p:extLst>
              <p:ext uri="{D42A27DB-BD31-4B8C-83A1-F6EECF244321}">
                <p14:modId xmlns:p14="http://schemas.microsoft.com/office/powerpoint/2010/main" val="128137091"/>
              </p:ext>
            </p:extLst>
          </p:nvPr>
        </p:nvGraphicFramePr>
        <p:xfrm>
          <a:off x="285720" y="2428868"/>
          <a:ext cx="4627075" cy="937921"/>
        </p:xfrm>
        <a:graphic>
          <a:graphicData uri="http://schemas.openxmlformats.org/presentationml/2006/ole">
            <mc:AlternateContent xmlns:mc="http://schemas.openxmlformats.org/markup-compatibility/2006">
              <mc:Choice xmlns:v="urn:schemas-microsoft-com:vml" Requires="v">
                <p:oleObj spid="_x0000_s4104" name="Equation" r:id="rId5" imgW="1879600" imgH="381000" progId="">
                  <p:embed/>
                </p:oleObj>
              </mc:Choice>
              <mc:Fallback>
                <p:oleObj name="Equation" r:id="rId5" imgW="1879600" imgH="381000" progId="">
                  <p:embed/>
                  <p:pic>
                    <p:nvPicPr>
                      <p:cNvPr id="0" name="Picture 2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0" y="2428868"/>
                        <a:ext cx="4627075" cy="937921"/>
                      </a:xfrm>
                      <a:prstGeom prst="rect">
                        <a:avLst/>
                      </a:prstGeom>
                      <a:solidFill>
                        <a:schemeClr val="bg2"/>
                      </a:solidFill>
                    </p:spPr>
                  </p:pic>
                </p:oleObj>
              </mc:Fallback>
            </mc:AlternateContent>
          </a:graphicData>
        </a:graphic>
      </p:graphicFrame>
      <p:graphicFrame>
        <p:nvGraphicFramePr>
          <p:cNvPr id="7" name="Обект 7"/>
          <p:cNvGraphicFramePr>
            <a:graphicFrameLocks noChangeAspect="1"/>
          </p:cNvGraphicFramePr>
          <p:nvPr>
            <p:extLst>
              <p:ext uri="{D42A27DB-BD31-4B8C-83A1-F6EECF244321}">
                <p14:modId xmlns:p14="http://schemas.microsoft.com/office/powerpoint/2010/main" val="3735017468"/>
              </p:ext>
            </p:extLst>
          </p:nvPr>
        </p:nvGraphicFramePr>
        <p:xfrm>
          <a:off x="285720" y="3571876"/>
          <a:ext cx="1906278" cy="656259"/>
        </p:xfrm>
        <a:graphic>
          <a:graphicData uri="http://schemas.openxmlformats.org/presentationml/2006/ole">
            <mc:AlternateContent xmlns:mc="http://schemas.openxmlformats.org/markup-compatibility/2006">
              <mc:Choice xmlns:v="urn:schemas-microsoft-com:vml" Requires="v">
                <p:oleObj spid="_x0000_s4105" name="Equation" r:id="rId7" imgW="774364" imgH="266584" progId="">
                  <p:embed/>
                </p:oleObj>
              </mc:Choice>
              <mc:Fallback>
                <p:oleObj name="Equation" r:id="rId7" imgW="774364" imgH="266584" progId="">
                  <p:embed/>
                  <p:pic>
                    <p:nvPicPr>
                      <p:cNvPr id="0" name="Picture 2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20" y="3571876"/>
                        <a:ext cx="1906278" cy="656259"/>
                      </a:xfrm>
                      <a:prstGeom prst="rect">
                        <a:avLst/>
                      </a:prstGeom>
                      <a:solidFill>
                        <a:schemeClr val="bg2"/>
                      </a:solidFill>
                    </p:spPr>
                  </p:pic>
                </p:oleObj>
              </mc:Fallback>
            </mc:AlternateContent>
          </a:graphicData>
        </a:graphic>
      </p:graphicFrame>
      <p:graphicFrame>
        <p:nvGraphicFramePr>
          <p:cNvPr id="8" name="Обект 9"/>
          <p:cNvGraphicFramePr>
            <a:graphicFrameLocks noChangeAspect="1"/>
          </p:cNvGraphicFramePr>
          <p:nvPr>
            <p:extLst>
              <p:ext uri="{D42A27DB-BD31-4B8C-83A1-F6EECF244321}">
                <p14:modId xmlns:p14="http://schemas.microsoft.com/office/powerpoint/2010/main" val="2925878267"/>
              </p:ext>
            </p:extLst>
          </p:nvPr>
        </p:nvGraphicFramePr>
        <p:xfrm>
          <a:off x="2786050" y="3571876"/>
          <a:ext cx="2000264" cy="695745"/>
        </p:xfrm>
        <a:graphic>
          <a:graphicData uri="http://schemas.openxmlformats.org/presentationml/2006/ole">
            <mc:AlternateContent xmlns:mc="http://schemas.openxmlformats.org/markup-compatibility/2006">
              <mc:Choice xmlns:v="urn:schemas-microsoft-com:vml" Requires="v">
                <p:oleObj spid="_x0000_s4106" name="Equation" r:id="rId9" imgW="875920" imgH="304668" progId="">
                  <p:embed/>
                </p:oleObj>
              </mc:Choice>
              <mc:Fallback>
                <p:oleObj name="Equation" r:id="rId9" imgW="875920" imgH="304668" progId="">
                  <p:embed/>
                  <p:pic>
                    <p:nvPicPr>
                      <p:cNvPr id="0" name="Picture 2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50" y="3571876"/>
                        <a:ext cx="2000264" cy="695745"/>
                      </a:xfrm>
                      <a:prstGeom prst="rect">
                        <a:avLst/>
                      </a:prstGeom>
                      <a:solidFill>
                        <a:schemeClr val="bg2"/>
                      </a:solidFill>
                    </p:spPr>
                  </p:pic>
                </p:oleObj>
              </mc:Fallback>
            </mc:AlternateContent>
          </a:graphicData>
        </a:graphic>
      </p:graphicFrame>
      <p:pic>
        <p:nvPicPr>
          <p:cNvPr id="9" name="Картина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72132" y="1357298"/>
            <a:ext cx="3406285" cy="2888756"/>
          </a:xfrm>
          <a:prstGeom prst="rect">
            <a:avLst/>
          </a:prstGeom>
          <a:solidFill>
            <a:schemeClr val="bg2"/>
          </a:solidFill>
          <a:ln>
            <a:solidFill>
              <a:schemeClr val="accent1"/>
            </a:solidFill>
          </a:ln>
        </p:spPr>
      </p:pic>
      <p:sp>
        <p:nvSpPr>
          <p:cNvPr id="10" name="Правоъгълник 21"/>
          <p:cNvSpPr/>
          <p:nvPr/>
        </p:nvSpPr>
        <p:spPr>
          <a:xfrm>
            <a:off x="428596" y="4714884"/>
            <a:ext cx="8173401" cy="923330"/>
          </a:xfrm>
          <a:prstGeom prst="rect">
            <a:avLst/>
          </a:prstGeom>
        </p:spPr>
        <p:txBody>
          <a:bodyPr wrap="square">
            <a:spAutoFit/>
          </a:bodyPr>
          <a:lstStyle/>
          <a:p>
            <a:pPr algn="just"/>
            <a:r>
              <a:rPr lang="bg-BG" b="1" i="1" dirty="0">
                <a:latin typeface="Arial" pitchFamily="34" charset="0"/>
                <a:ea typeface="Times New Roman"/>
              </a:rPr>
              <a:t>Скаларните условия за равновесие</a:t>
            </a:r>
            <a:r>
              <a:rPr lang="bg-BG" i="1" dirty="0">
                <a:latin typeface="Arial" pitchFamily="34" charset="0"/>
                <a:ea typeface="Times New Roman"/>
              </a:rPr>
              <a:t> на една </a:t>
            </a:r>
            <a:r>
              <a:rPr lang="bg-BG" b="1" i="1" dirty="0">
                <a:latin typeface="Arial" pitchFamily="34" charset="0"/>
                <a:ea typeface="Times New Roman"/>
              </a:rPr>
              <a:t>равнинна система от конкурентни сили</a:t>
            </a:r>
            <a:r>
              <a:rPr lang="bg-BG" i="1" dirty="0">
                <a:latin typeface="Arial" pitchFamily="34" charset="0"/>
                <a:ea typeface="Times New Roman"/>
              </a:rPr>
              <a:t> са алгебричните суми от проекциите на силите по координатните оси да бъдат равни на нула:</a:t>
            </a:r>
            <a:endParaRPr lang="bg-BG" dirty="0">
              <a:latin typeface="Arial" pitchFamily="34" charset="0"/>
            </a:endParaRPr>
          </a:p>
        </p:txBody>
      </p:sp>
      <p:graphicFrame>
        <p:nvGraphicFramePr>
          <p:cNvPr id="11" name="Обект 24"/>
          <p:cNvGraphicFramePr>
            <a:graphicFrameLocks noChangeAspect="1"/>
          </p:cNvGraphicFramePr>
          <p:nvPr>
            <p:extLst>
              <p:ext uri="{D42A27DB-BD31-4B8C-83A1-F6EECF244321}">
                <p14:modId xmlns:p14="http://schemas.microsoft.com/office/powerpoint/2010/main" val="1367881352"/>
              </p:ext>
            </p:extLst>
          </p:nvPr>
        </p:nvGraphicFramePr>
        <p:xfrm>
          <a:off x="3143240" y="5857892"/>
          <a:ext cx="2643206" cy="511588"/>
        </p:xfrm>
        <a:graphic>
          <a:graphicData uri="http://schemas.openxmlformats.org/presentationml/2006/ole">
            <mc:AlternateContent xmlns:mc="http://schemas.openxmlformats.org/markup-compatibility/2006">
              <mc:Choice xmlns:v="urn:schemas-microsoft-com:vml" Requires="v">
                <p:oleObj spid="_x0000_s4107" name="Equation" r:id="rId12" imgW="1181100" imgH="228600" progId="">
                  <p:embed/>
                </p:oleObj>
              </mc:Choice>
              <mc:Fallback>
                <p:oleObj name="Equation" r:id="rId12" imgW="1181100" imgH="228600" progId="">
                  <p:embed/>
                  <p:pic>
                    <p:nvPicPr>
                      <p:cNvPr id="0" name="Picture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3240" y="5857892"/>
                        <a:ext cx="2643206" cy="511588"/>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00066"/>
          </a:xfrm>
        </p:spPr>
        <p:txBody>
          <a:bodyPr/>
          <a:lstStyle/>
          <a:p>
            <a:pPr algn="l"/>
            <a:r>
              <a:rPr lang="bg-BG" sz="2200" dirty="0">
                <a:solidFill>
                  <a:srgbClr val="C00000"/>
                </a:solidFill>
                <a:latin typeface="Arial" pitchFamily="34" charset="0"/>
                <a:cs typeface="Arial" pitchFamily="34" charset="0"/>
              </a:rPr>
              <a:t>Момент на сила</a:t>
            </a:r>
            <a:endParaRPr lang="bg-BG" sz="2200" dirty="0"/>
          </a:p>
        </p:txBody>
      </p:sp>
      <p:sp>
        <p:nvSpPr>
          <p:cNvPr id="3" name="Content Placeholder 2"/>
          <p:cNvSpPr>
            <a:spLocks noGrp="1"/>
          </p:cNvSpPr>
          <p:nvPr>
            <p:ph idx="1"/>
          </p:nvPr>
        </p:nvSpPr>
        <p:spPr>
          <a:xfrm>
            <a:off x="126123" y="714356"/>
            <a:ext cx="6624736" cy="1214446"/>
          </a:xfrm>
        </p:spPr>
        <p:txBody>
          <a:bodyPr/>
          <a:lstStyle/>
          <a:p>
            <a:r>
              <a:rPr lang="bg-BG" sz="1800" dirty="0">
                <a:latin typeface="Arial" pitchFamily="34" charset="0"/>
                <a:cs typeface="Arial" pitchFamily="34" charset="0"/>
              </a:rPr>
              <a:t>Разглеждаме дадена сила </a:t>
            </a:r>
            <a:r>
              <a:rPr lang="en-US" sz="1800" dirty="0">
                <a:latin typeface="Arial" pitchFamily="34" charset="0"/>
                <a:cs typeface="Arial" pitchFamily="34" charset="0"/>
              </a:rPr>
              <a:t>F </a:t>
            </a:r>
            <a:r>
              <a:rPr lang="bg-BG" sz="1800" dirty="0">
                <a:latin typeface="Arial" pitchFamily="34" charset="0"/>
                <a:cs typeface="Arial" pitchFamily="34" charset="0"/>
              </a:rPr>
              <a:t>с приложна точка А и център О, нележащ на директрисата на силата.</a:t>
            </a:r>
          </a:p>
          <a:p>
            <a:r>
              <a:rPr lang="bg-BG" sz="1800" dirty="0">
                <a:latin typeface="Arial" pitchFamily="34" charset="0"/>
                <a:cs typeface="Arial" pitchFamily="34" charset="0"/>
              </a:rPr>
              <a:t>Под понятието “момент на силата </a:t>
            </a:r>
            <a:r>
              <a:rPr lang="en-US" sz="1800" dirty="0">
                <a:latin typeface="Arial" pitchFamily="34" charset="0"/>
                <a:cs typeface="Arial" pitchFamily="34" charset="0"/>
              </a:rPr>
              <a:t>F </a:t>
            </a:r>
            <a:r>
              <a:rPr lang="bg-BG" sz="1800" dirty="0">
                <a:latin typeface="Arial" pitchFamily="34" charset="0"/>
                <a:cs typeface="Arial" pitchFamily="34" charset="0"/>
              </a:rPr>
              <a:t>спрямо точката О” се разбира векторното произведение на векторите:</a:t>
            </a:r>
          </a:p>
        </p:txBody>
      </p:sp>
      <p:sp>
        <p:nvSpPr>
          <p:cNvPr id="4" name="Slide Number Placeholder 3"/>
          <p:cNvSpPr>
            <a:spLocks noGrp="1"/>
          </p:cNvSpPr>
          <p:nvPr>
            <p:ph type="sldNum" sz="quarter" idx="12"/>
          </p:nvPr>
        </p:nvSpPr>
        <p:spPr/>
        <p:txBody>
          <a:bodyPr/>
          <a:lstStyle/>
          <a:p>
            <a:fld id="{BFE999D1-F9A4-4778-B8C7-0170286633BE}" type="slidenum">
              <a:rPr lang="bg-BG" smtClean="0"/>
              <a:pPr/>
              <a:t>21</a:t>
            </a:fld>
            <a:endParaRPr lang="bg-BG"/>
          </a:p>
        </p:txBody>
      </p:sp>
      <p:pic>
        <p:nvPicPr>
          <p:cNvPr id="77826" name="Picture 2"/>
          <p:cNvPicPr>
            <a:picLocks noChangeAspect="1" noChangeArrowheads="1"/>
          </p:cNvPicPr>
          <p:nvPr/>
        </p:nvPicPr>
        <p:blipFill>
          <a:blip r:embed="rId3"/>
          <a:srcRect/>
          <a:stretch>
            <a:fillRect/>
          </a:stretch>
        </p:blipFill>
        <p:spPr bwMode="auto">
          <a:xfrm>
            <a:off x="4749507" y="1882767"/>
            <a:ext cx="1655497" cy="537862"/>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237214" y="2088289"/>
            <a:ext cx="4572032" cy="3114534"/>
          </a:xfrm>
          <a:prstGeom prst="rect">
            <a:avLst/>
          </a:prstGeom>
          <a:noFill/>
          <a:ln w="9525">
            <a:noFill/>
            <a:miter lim="800000"/>
            <a:headEnd/>
            <a:tailEnd/>
          </a:ln>
          <a:effectLst/>
        </p:spPr>
      </p:pic>
      <p:sp>
        <p:nvSpPr>
          <p:cNvPr id="8" name="TextBox 7"/>
          <p:cNvSpPr txBox="1"/>
          <p:nvPr/>
        </p:nvSpPr>
        <p:spPr>
          <a:xfrm>
            <a:off x="4842715" y="2411334"/>
            <a:ext cx="4214810" cy="3139321"/>
          </a:xfrm>
          <a:prstGeom prst="rect">
            <a:avLst/>
          </a:prstGeom>
          <a:noFill/>
        </p:spPr>
        <p:txBody>
          <a:bodyPr wrap="square" rtlCol="0">
            <a:spAutoFit/>
          </a:bodyPr>
          <a:lstStyle/>
          <a:p>
            <a:pPr>
              <a:spcAft>
                <a:spcPts val="0"/>
              </a:spcAft>
              <a:buNone/>
            </a:pPr>
            <a:r>
              <a:rPr lang="bg-BG" b="1" dirty="0">
                <a:solidFill>
                  <a:srgbClr val="333399"/>
                </a:solidFill>
                <a:latin typeface="Arial" pitchFamily="34" charset="0"/>
                <a:ea typeface="Times New Roman"/>
              </a:rPr>
              <a:t>Моментът  Мо се характеризира с:</a:t>
            </a:r>
          </a:p>
          <a:p>
            <a:pPr>
              <a:spcAft>
                <a:spcPts val="0"/>
              </a:spcAft>
              <a:buNone/>
            </a:pPr>
            <a:endParaRPr lang="en-US" dirty="0">
              <a:solidFill>
                <a:srgbClr val="333399"/>
              </a:solidFill>
              <a:latin typeface="Arial" pitchFamily="34" charset="0"/>
              <a:ea typeface="Times New Roman"/>
            </a:endParaRPr>
          </a:p>
          <a:p>
            <a:pPr>
              <a:spcAft>
                <a:spcPts val="0"/>
              </a:spcAft>
              <a:buClr>
                <a:srgbClr val="333399"/>
              </a:buClr>
              <a:buFont typeface="Wingdings" pitchFamily="2" charset="2"/>
              <a:buChar char="ü"/>
            </a:pPr>
            <a:r>
              <a:rPr lang="bg-BG" dirty="0">
                <a:latin typeface="Arial" pitchFamily="34" charset="0"/>
                <a:ea typeface="Times New Roman"/>
              </a:rPr>
              <a:t>приложна точка О, наречена център</a:t>
            </a:r>
            <a:r>
              <a:rPr lang="en-US" dirty="0">
                <a:latin typeface="Arial" pitchFamily="34" charset="0"/>
                <a:ea typeface="Times New Roman"/>
              </a:rPr>
              <a:t> </a:t>
            </a:r>
            <a:r>
              <a:rPr lang="bg-BG" dirty="0">
                <a:latin typeface="Arial" pitchFamily="34" charset="0"/>
                <a:ea typeface="Times New Roman"/>
              </a:rPr>
              <a:t>на момента;</a:t>
            </a:r>
            <a:endParaRPr lang="en-US" dirty="0">
              <a:latin typeface="Arial" pitchFamily="34" charset="0"/>
              <a:ea typeface="Times New Roman"/>
            </a:endParaRPr>
          </a:p>
          <a:p>
            <a:pPr>
              <a:spcAft>
                <a:spcPts val="0"/>
              </a:spcAft>
              <a:buClr>
                <a:srgbClr val="333399"/>
              </a:buClr>
              <a:buFont typeface="Wingdings" pitchFamily="2" charset="2"/>
              <a:buChar char="ü"/>
            </a:pPr>
            <a:r>
              <a:rPr lang="bg-BG" dirty="0">
                <a:latin typeface="Arial" pitchFamily="34" charset="0"/>
                <a:ea typeface="Times New Roman"/>
              </a:rPr>
              <a:t>директриса – правата </a:t>
            </a:r>
            <a:r>
              <a:rPr lang="en-US" dirty="0">
                <a:latin typeface="Arial" pitchFamily="34" charset="0"/>
                <a:ea typeface="Times New Roman"/>
              </a:rPr>
              <a:t>Om,</a:t>
            </a:r>
          </a:p>
          <a:p>
            <a:pPr>
              <a:spcAft>
                <a:spcPts val="0"/>
              </a:spcAft>
              <a:buNone/>
            </a:pPr>
            <a:r>
              <a:rPr lang="en-US" dirty="0">
                <a:latin typeface="Arial" pitchFamily="34" charset="0"/>
                <a:ea typeface="Times New Roman"/>
              </a:rPr>
              <a:t> </a:t>
            </a:r>
            <a:r>
              <a:rPr lang="bg-BG" dirty="0">
                <a:latin typeface="Arial" pitchFamily="34" charset="0"/>
                <a:ea typeface="Times New Roman"/>
              </a:rPr>
              <a:t>перпендикулярна на равнината</a:t>
            </a:r>
            <a:r>
              <a:rPr lang="en-US" dirty="0">
                <a:latin typeface="Arial" pitchFamily="34" charset="0"/>
                <a:ea typeface="Times New Roman"/>
              </a:rPr>
              <a:t> </a:t>
            </a:r>
            <a:r>
              <a:rPr lang="el-GR" dirty="0">
                <a:latin typeface="Arial" pitchFamily="34" charset="0"/>
                <a:ea typeface="Times New Roman"/>
              </a:rPr>
              <a:t>ρ</a:t>
            </a:r>
            <a:r>
              <a:rPr lang="bg-BG" dirty="0">
                <a:latin typeface="Arial" pitchFamily="34" charset="0"/>
                <a:ea typeface="Times New Roman"/>
              </a:rPr>
              <a:t>      </a:t>
            </a:r>
            <a:endParaRPr lang="en-US" dirty="0">
              <a:latin typeface="Arial" pitchFamily="34" charset="0"/>
              <a:ea typeface="Times New Roman"/>
            </a:endParaRPr>
          </a:p>
          <a:p>
            <a:pPr>
              <a:spcAft>
                <a:spcPts val="0"/>
              </a:spcAft>
              <a:buClr>
                <a:srgbClr val="333399"/>
              </a:buClr>
              <a:buFont typeface="Wingdings" pitchFamily="2" charset="2"/>
              <a:buChar char="ü"/>
            </a:pPr>
            <a:r>
              <a:rPr lang="bg-BG" dirty="0">
                <a:latin typeface="Arial" pitchFamily="34" charset="0"/>
                <a:ea typeface="Times New Roman"/>
              </a:rPr>
              <a:t>посока – определя се по правилото</a:t>
            </a:r>
            <a:r>
              <a:rPr lang="en-US" dirty="0">
                <a:latin typeface="Arial" pitchFamily="34" charset="0"/>
                <a:ea typeface="Times New Roman"/>
              </a:rPr>
              <a:t> </a:t>
            </a:r>
            <a:r>
              <a:rPr lang="bg-BG" dirty="0">
                <a:latin typeface="Arial" pitchFamily="34" charset="0"/>
                <a:ea typeface="Times New Roman"/>
              </a:rPr>
              <a:t>на десния винт – ако пръстите указват посоката на силата, то палецът  указва посоката на вектора на момента</a:t>
            </a:r>
            <a:endParaRPr lang="en-US" dirty="0">
              <a:latin typeface="Arial" pitchFamily="34" charset="0"/>
              <a:ea typeface="Times New Roman"/>
            </a:endParaRPr>
          </a:p>
        </p:txBody>
      </p:sp>
      <p:graphicFrame>
        <p:nvGraphicFramePr>
          <p:cNvPr id="77827" name="Object 3"/>
          <p:cNvGraphicFramePr>
            <a:graphicFrameLocks noChangeAspect="1"/>
          </p:cNvGraphicFramePr>
          <p:nvPr/>
        </p:nvGraphicFramePr>
        <p:xfrm>
          <a:off x="142844" y="5715016"/>
          <a:ext cx="1785950" cy="586626"/>
        </p:xfrm>
        <a:graphic>
          <a:graphicData uri="http://schemas.openxmlformats.org/presentationml/2006/ole">
            <mc:AlternateContent xmlns:mc="http://schemas.openxmlformats.org/markup-compatibility/2006">
              <mc:Choice xmlns:v="urn:schemas-microsoft-com:vml" Requires="v">
                <p:oleObj spid="_x0000_s5125" name="Equation" r:id="rId5" imgW="698500" imgH="228600" progId="">
                  <p:embed/>
                </p:oleObj>
              </mc:Choice>
              <mc:Fallback>
                <p:oleObj name="Equation" r:id="rId5" imgW="698500" imgH="228600" progId="">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44" y="5715016"/>
                        <a:ext cx="1785950" cy="586626"/>
                      </a:xfrm>
                      <a:prstGeom prst="rect">
                        <a:avLst/>
                      </a:prstGeom>
                      <a:solidFill>
                        <a:schemeClr val="bg2"/>
                      </a:solidFill>
                    </p:spPr>
                  </p:pic>
                </p:oleObj>
              </mc:Fallback>
            </mc:AlternateContent>
          </a:graphicData>
        </a:graphic>
      </p:graphicFrame>
      <p:graphicFrame>
        <p:nvGraphicFramePr>
          <p:cNvPr id="77828" name="Object 4"/>
          <p:cNvGraphicFramePr>
            <a:graphicFrameLocks noChangeAspect="1"/>
          </p:cNvGraphicFramePr>
          <p:nvPr/>
        </p:nvGraphicFramePr>
        <p:xfrm>
          <a:off x="2285984" y="5676416"/>
          <a:ext cx="4214842" cy="645823"/>
        </p:xfrm>
        <a:graphic>
          <a:graphicData uri="http://schemas.openxmlformats.org/presentationml/2006/ole">
            <mc:AlternateContent xmlns:mc="http://schemas.openxmlformats.org/markup-compatibility/2006">
              <mc:Choice xmlns:v="urn:schemas-microsoft-com:vml" Requires="v">
                <p:oleObj spid="_x0000_s5126" name="Equation" r:id="rId7" imgW="1892300" imgH="292100" progId="">
                  <p:embed/>
                </p:oleObj>
              </mc:Choice>
              <mc:Fallback>
                <p:oleObj name="Equation" r:id="rId7" imgW="1892300" imgH="292100" progId="">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5984" y="5676416"/>
                        <a:ext cx="4214842" cy="645823"/>
                      </a:xfrm>
                      <a:prstGeom prst="rect">
                        <a:avLst/>
                      </a:prstGeom>
                      <a:solidFill>
                        <a:schemeClr val="bg2"/>
                      </a:solidFill>
                    </p:spPr>
                  </p:pic>
                </p:oleObj>
              </mc:Fallback>
            </mc:AlternateContent>
          </a:graphicData>
        </a:graphic>
      </p:graphicFrame>
      <p:graphicFrame>
        <p:nvGraphicFramePr>
          <p:cNvPr id="77829" name="Object 5"/>
          <p:cNvGraphicFramePr>
            <a:graphicFrameLocks noChangeAspect="1"/>
          </p:cNvGraphicFramePr>
          <p:nvPr/>
        </p:nvGraphicFramePr>
        <p:xfrm>
          <a:off x="7000892" y="5715016"/>
          <a:ext cx="889000" cy="571500"/>
        </p:xfrm>
        <a:graphic>
          <a:graphicData uri="http://schemas.openxmlformats.org/presentationml/2006/ole">
            <mc:AlternateContent xmlns:mc="http://schemas.openxmlformats.org/markup-compatibility/2006">
              <mc:Choice xmlns:v="urn:schemas-microsoft-com:vml" Requires="v">
                <p:oleObj spid="_x0000_s5127" name="Equation" r:id="rId9" imgW="355446" imgH="228501" progId="">
                  <p:embed/>
                </p:oleObj>
              </mc:Choice>
              <mc:Fallback>
                <p:oleObj name="Equation" r:id="rId9" imgW="355446" imgH="228501" progId="">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0892" y="5715016"/>
                        <a:ext cx="889000" cy="571500"/>
                      </a:xfrm>
                      <a:prstGeom prst="rect">
                        <a:avLst/>
                      </a:prstGeom>
                      <a:solidFill>
                        <a:schemeClr val="bg2"/>
                      </a:solidFill>
                    </p:spPr>
                  </p:pic>
                </p:oleObj>
              </mc:Fallback>
            </mc:AlternateContent>
          </a:graphicData>
        </a:graphic>
      </p:graphicFrame>
      <p:sp>
        <p:nvSpPr>
          <p:cNvPr id="12" name="TextBox 11"/>
          <p:cNvSpPr txBox="1"/>
          <p:nvPr/>
        </p:nvSpPr>
        <p:spPr>
          <a:xfrm>
            <a:off x="6643702" y="5857892"/>
            <a:ext cx="214314" cy="369332"/>
          </a:xfrm>
          <a:prstGeom prst="rect">
            <a:avLst/>
          </a:prstGeom>
          <a:noFill/>
        </p:spPr>
        <p:txBody>
          <a:bodyPr wrap="square" rtlCol="0">
            <a:spAutoFit/>
          </a:bodyPr>
          <a:lstStyle/>
          <a:p>
            <a:r>
              <a:rPr lang="en-US" dirty="0"/>
              <a:t>,</a:t>
            </a:r>
            <a:endParaRPr lang="bg-BG" dirty="0"/>
          </a:p>
        </p:txBody>
      </p:sp>
      <p:pic>
        <p:nvPicPr>
          <p:cNvPr id="5" name="Picture 4">
            <a:extLst>
              <a:ext uri="{FF2B5EF4-FFF2-40B4-BE49-F238E27FC236}">
                <a16:creationId xmlns:a16="http://schemas.microsoft.com/office/drawing/2014/main" xmlns="" id="{58200A79-E538-4192-9AEB-3846E828B2A5}"/>
              </a:ext>
            </a:extLst>
          </p:cNvPr>
          <p:cNvPicPr>
            <a:picLocks noChangeAspect="1"/>
          </p:cNvPicPr>
          <p:nvPr/>
        </p:nvPicPr>
        <p:blipFill>
          <a:blip r:embed="rId11"/>
          <a:stretch>
            <a:fillRect/>
          </a:stretch>
        </p:blipFill>
        <p:spPr>
          <a:xfrm>
            <a:off x="6409910" y="1075"/>
            <a:ext cx="2681083" cy="2389084"/>
          </a:xfrm>
          <a:prstGeom prst="rect">
            <a:avLst/>
          </a:prstGeom>
        </p:spPr>
      </p:pic>
      <p:sp>
        <p:nvSpPr>
          <p:cNvPr id="7" name="TextBox 6">
            <a:extLst>
              <a:ext uri="{FF2B5EF4-FFF2-40B4-BE49-F238E27FC236}">
                <a16:creationId xmlns:a16="http://schemas.microsoft.com/office/drawing/2014/main" xmlns="" id="{8377FECB-F93D-4C38-B79D-C9DAA9FFA0CE}"/>
              </a:ext>
            </a:extLst>
          </p:cNvPr>
          <p:cNvSpPr txBox="1"/>
          <p:nvPr/>
        </p:nvSpPr>
        <p:spPr>
          <a:xfrm>
            <a:off x="683568" y="6572887"/>
            <a:ext cx="7128792" cy="523220"/>
          </a:xfrm>
          <a:prstGeom prst="rect">
            <a:avLst/>
          </a:prstGeom>
          <a:noFill/>
        </p:spPr>
        <p:txBody>
          <a:bodyPr wrap="square" rtlCol="0">
            <a:spAutoFit/>
          </a:bodyPr>
          <a:lstStyle/>
          <a:p>
            <a:r>
              <a:rPr lang="en-US" sz="1400" dirty="0">
                <a:latin typeface="Arial" panose="020B0604020202020204" pitchFamily="34" charset="0"/>
                <a:hlinkClick r:id="rId12"/>
              </a:rPr>
              <a:t>http://else.uctm.edu/users/Iliev/lekcij/N2/N2.htm</a:t>
            </a:r>
            <a:endParaRPr lang="bg-BG" sz="1400" dirty="0">
              <a:latin typeface="Arial" panose="020B0604020202020204" pitchFamily="34" charset="0"/>
            </a:endParaRPr>
          </a:p>
          <a:p>
            <a:endParaRPr lang="en-US" sz="1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8566927" y="2005505"/>
            <a:ext cx="194498" cy="31849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439718"/>
          </a:xfrm>
        </p:spPr>
        <p:txBody>
          <a:bodyPr/>
          <a:lstStyle/>
          <a:p>
            <a:r>
              <a:rPr lang="bg-BG" sz="2200" dirty="0">
                <a:solidFill>
                  <a:srgbClr val="C00000"/>
                </a:solidFill>
                <a:latin typeface="Arial" pitchFamily="34" charset="0"/>
                <a:cs typeface="Arial" pitchFamily="34" charset="0"/>
              </a:rPr>
              <a:t>Момент на сила</a:t>
            </a:r>
            <a:endParaRPr lang="bg-BG" sz="2200" dirty="0"/>
          </a:p>
        </p:txBody>
      </p:sp>
      <p:sp>
        <p:nvSpPr>
          <p:cNvPr id="3" name="Content Placeholder 2"/>
          <p:cNvSpPr>
            <a:spLocks noGrp="1"/>
          </p:cNvSpPr>
          <p:nvPr>
            <p:ph idx="1"/>
          </p:nvPr>
        </p:nvSpPr>
        <p:spPr>
          <a:xfrm>
            <a:off x="428596" y="1071546"/>
            <a:ext cx="8607900" cy="3143272"/>
          </a:xfrm>
        </p:spPr>
        <p:txBody>
          <a:bodyPr/>
          <a:lstStyle/>
          <a:p>
            <a:pPr>
              <a:buFont typeface="Wingdings" pitchFamily="2" charset="2"/>
              <a:buChar char="Ø"/>
            </a:pPr>
            <a:r>
              <a:rPr lang="bg-BG" sz="1800" dirty="0">
                <a:latin typeface="Arial" pitchFamily="34" charset="0"/>
                <a:cs typeface="Arial" pitchFamily="34" charset="0"/>
              </a:rPr>
              <a:t>Моментът          също е вектор, който се характеризира със своите показатели:</a:t>
            </a:r>
          </a:p>
          <a:p>
            <a:pPr>
              <a:buFont typeface="Wingdings" pitchFamily="2" charset="2"/>
              <a:buChar char="q"/>
            </a:pPr>
            <a:r>
              <a:rPr lang="bg-BG" sz="1800" dirty="0">
                <a:latin typeface="Arial" pitchFamily="34" charset="0"/>
                <a:cs typeface="Arial" pitchFamily="34" charset="0"/>
              </a:rPr>
              <a:t>Приложна точка – точката О;</a:t>
            </a:r>
          </a:p>
          <a:p>
            <a:pPr>
              <a:buFont typeface="Wingdings" pitchFamily="2" charset="2"/>
              <a:buChar char="q"/>
            </a:pPr>
            <a:r>
              <a:rPr lang="bg-BG" sz="1800" dirty="0">
                <a:latin typeface="Arial" pitchFamily="34" charset="0"/>
                <a:cs typeface="Arial" pitchFamily="34" charset="0"/>
              </a:rPr>
              <a:t>Направление – перпендикулярно на равнината </a:t>
            </a:r>
            <a:r>
              <a:rPr lang="el-GR" sz="1800" dirty="0">
                <a:latin typeface="Arial" pitchFamily="34" charset="0"/>
                <a:cs typeface="Arial" pitchFamily="34" charset="0"/>
              </a:rPr>
              <a:t>ρ</a:t>
            </a:r>
            <a:r>
              <a:rPr lang="bg-BG" sz="1800" dirty="0">
                <a:latin typeface="Arial" pitchFamily="34" charset="0"/>
                <a:cs typeface="Arial" pitchFamily="34" charset="0"/>
              </a:rPr>
              <a:t>, в която лежат силата </a:t>
            </a:r>
            <a:r>
              <a:rPr lang="en-US" sz="1800" dirty="0" smtClean="0">
                <a:latin typeface="Arial" pitchFamily="34" charset="0"/>
                <a:cs typeface="Arial" pitchFamily="34" charset="0"/>
              </a:rPr>
              <a:t>  </a:t>
            </a:r>
            <a:r>
              <a:rPr lang="bg-BG" sz="1800" dirty="0" smtClean="0">
                <a:latin typeface="Arial" pitchFamily="34" charset="0"/>
                <a:cs typeface="Arial" pitchFamily="34" charset="0"/>
              </a:rPr>
              <a:t> </a:t>
            </a:r>
            <a:r>
              <a:rPr lang="bg-BG" sz="1800" dirty="0">
                <a:latin typeface="Arial" pitchFamily="34" charset="0"/>
                <a:cs typeface="Arial" pitchFamily="34" charset="0"/>
              </a:rPr>
              <a:t>и центъра О.</a:t>
            </a:r>
          </a:p>
          <a:p>
            <a:pPr>
              <a:buFont typeface="Wingdings" pitchFamily="2" charset="2"/>
              <a:buChar char="q"/>
            </a:pPr>
            <a:r>
              <a:rPr lang="bg-BG" sz="1800" dirty="0">
                <a:latin typeface="Arial" pitchFamily="34" charset="0"/>
                <a:cs typeface="Arial" pitchFamily="34" charset="0"/>
              </a:rPr>
              <a:t>Посока – определена чрез правилото на десния винт: (завъртането на     по най-късия път до съвпадане с     и проследяване на “винта” по перпендикулярното направление) посоката на        е такава, че векторите</a:t>
            </a:r>
          </a:p>
          <a:p>
            <a:pPr>
              <a:buNone/>
            </a:pPr>
            <a:endParaRPr lang="bg-BG" sz="1800" dirty="0">
              <a:latin typeface="Arial" pitchFamily="34" charset="0"/>
              <a:cs typeface="Arial" pitchFamily="34" charset="0"/>
            </a:endParaRPr>
          </a:p>
          <a:p>
            <a:pPr>
              <a:buNone/>
            </a:pPr>
            <a:r>
              <a:rPr lang="bg-BG" sz="1800" dirty="0">
                <a:latin typeface="Arial" pitchFamily="34" charset="0"/>
                <a:cs typeface="Arial" pitchFamily="34" charset="0"/>
              </a:rPr>
              <a:t>     да отговарят на дясна система от три вектора;</a:t>
            </a:r>
          </a:p>
          <a:p>
            <a:pPr>
              <a:buNone/>
            </a:pPr>
            <a:endParaRPr lang="bg-BG" sz="1800" dirty="0">
              <a:latin typeface="Arial" pitchFamily="34" charset="0"/>
              <a:cs typeface="Arial" pitchFamily="34" charset="0"/>
            </a:endParaRPr>
          </a:p>
          <a:p>
            <a:pPr>
              <a:buNone/>
            </a:pPr>
            <a:endParaRPr lang="bg-BG" sz="1800" dirty="0">
              <a:latin typeface="Arial" pitchFamily="34" charset="0"/>
              <a:cs typeface="Arial" pitchFamily="34" charset="0"/>
            </a:endParaRPr>
          </a:p>
          <a:p>
            <a:pPr>
              <a:buNone/>
            </a:pPr>
            <a:endParaRPr lang="bg-BG" sz="1800" dirty="0">
              <a:latin typeface="Arial" pitchFamily="34" charset="0"/>
              <a:cs typeface="Arial" pitchFamily="34" charset="0"/>
            </a:endParaRPr>
          </a:p>
          <a:p>
            <a:pPr>
              <a:buNone/>
            </a:pPr>
            <a:endParaRPr lang="bg-BG" sz="1800" dirty="0">
              <a:latin typeface="Arial" pitchFamily="34" charset="0"/>
              <a:cs typeface="Arial" pitchFamily="34" charset="0"/>
            </a:endParaRPr>
          </a:p>
          <a:p>
            <a:pPr>
              <a:buNone/>
            </a:pPr>
            <a:endParaRPr lang="bg-BG" sz="1800" dirty="0">
              <a:latin typeface="Arial" pitchFamily="34" charset="0"/>
              <a:cs typeface="Arial" pitchFamily="34" charset="0"/>
            </a:endParaRPr>
          </a:p>
          <a:p>
            <a:pPr>
              <a:buNone/>
            </a:pPr>
            <a:endParaRPr lang="bg-BG" sz="1800" dirty="0">
              <a:latin typeface="Arial" pitchFamily="34" charset="0"/>
              <a:cs typeface="Arial" pitchFamily="34" charset="0"/>
            </a:endParaRPr>
          </a:p>
          <a:p>
            <a:pPr>
              <a:buNone/>
            </a:pPr>
            <a:endParaRPr lang="bg-BG"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22</a:t>
            </a:fld>
            <a:endParaRPr lang="bg-BG"/>
          </a:p>
        </p:txBody>
      </p:sp>
      <p:pic>
        <p:nvPicPr>
          <p:cNvPr id="78851" name="Picture 3"/>
          <p:cNvPicPr>
            <a:picLocks noChangeAspect="1" noChangeArrowheads="1"/>
          </p:cNvPicPr>
          <p:nvPr/>
        </p:nvPicPr>
        <p:blipFill>
          <a:blip r:embed="rId3"/>
          <a:srcRect/>
          <a:stretch>
            <a:fillRect/>
          </a:stretch>
        </p:blipFill>
        <p:spPr bwMode="auto">
          <a:xfrm>
            <a:off x="2071670" y="1000108"/>
            <a:ext cx="428628" cy="428628"/>
          </a:xfrm>
          <a:prstGeom prst="rect">
            <a:avLst/>
          </a:prstGeom>
          <a:noFill/>
          <a:ln w="9525">
            <a:noFill/>
            <a:miter lim="800000"/>
            <a:headEnd/>
            <a:tailEnd/>
          </a:ln>
          <a:effectLst/>
        </p:spPr>
      </p:pic>
      <p:pic>
        <p:nvPicPr>
          <p:cNvPr id="78853" name="Picture 5"/>
          <p:cNvPicPr>
            <a:picLocks noChangeAspect="1" noChangeArrowheads="1"/>
          </p:cNvPicPr>
          <p:nvPr/>
        </p:nvPicPr>
        <p:blipFill>
          <a:blip r:embed="rId4"/>
          <a:srcRect/>
          <a:stretch>
            <a:fillRect/>
          </a:stretch>
        </p:blipFill>
        <p:spPr bwMode="auto">
          <a:xfrm>
            <a:off x="8440854" y="2626708"/>
            <a:ext cx="274550" cy="290512"/>
          </a:xfrm>
          <a:prstGeom prst="rect">
            <a:avLst/>
          </a:prstGeom>
          <a:noFill/>
          <a:ln w="9525">
            <a:noFill/>
            <a:miter lim="800000"/>
            <a:headEnd/>
            <a:tailEnd/>
          </a:ln>
          <a:effectLst/>
        </p:spPr>
      </p:pic>
      <p:pic>
        <p:nvPicPr>
          <p:cNvPr id="9" name="Picture 4"/>
          <p:cNvPicPr>
            <a:picLocks noChangeAspect="1" noChangeArrowheads="1"/>
          </p:cNvPicPr>
          <p:nvPr/>
        </p:nvPicPr>
        <p:blipFill>
          <a:blip r:embed="rId2"/>
          <a:srcRect/>
          <a:stretch>
            <a:fillRect/>
          </a:stretch>
        </p:blipFill>
        <p:spPr bwMode="auto">
          <a:xfrm>
            <a:off x="4474751" y="2914536"/>
            <a:ext cx="194498" cy="318490"/>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5857884" y="3143248"/>
            <a:ext cx="357190" cy="357190"/>
          </a:xfrm>
          <a:prstGeom prst="rect">
            <a:avLst/>
          </a:prstGeom>
          <a:noFill/>
          <a:ln w="9525">
            <a:noFill/>
            <a:miter lim="800000"/>
            <a:headEnd/>
            <a:tailEnd/>
          </a:ln>
          <a:effectLst/>
        </p:spPr>
      </p:pic>
      <p:pic>
        <p:nvPicPr>
          <p:cNvPr id="11" name="Picture 5"/>
          <p:cNvPicPr>
            <a:picLocks noChangeAspect="1" noChangeArrowheads="1"/>
          </p:cNvPicPr>
          <p:nvPr/>
        </p:nvPicPr>
        <p:blipFill>
          <a:blip r:embed="rId4"/>
          <a:srcRect/>
          <a:stretch>
            <a:fillRect/>
          </a:stretch>
        </p:blipFill>
        <p:spPr bwMode="auto">
          <a:xfrm>
            <a:off x="2428860" y="3500438"/>
            <a:ext cx="274550" cy="290512"/>
          </a:xfrm>
          <a:prstGeom prst="rect">
            <a:avLst/>
          </a:prstGeom>
          <a:noFill/>
          <a:ln w="9525">
            <a:noFill/>
            <a:miter lim="800000"/>
            <a:headEnd/>
            <a:tailEnd/>
          </a:ln>
          <a:effectLst/>
        </p:spPr>
      </p:pic>
      <p:pic>
        <p:nvPicPr>
          <p:cNvPr id="12" name="Picture 4"/>
          <p:cNvPicPr>
            <a:picLocks noChangeAspect="1" noChangeArrowheads="1"/>
          </p:cNvPicPr>
          <p:nvPr/>
        </p:nvPicPr>
        <p:blipFill>
          <a:blip r:embed="rId2"/>
          <a:srcRect/>
          <a:stretch>
            <a:fillRect/>
          </a:stretch>
        </p:blipFill>
        <p:spPr bwMode="auto">
          <a:xfrm>
            <a:off x="2928926" y="3500438"/>
            <a:ext cx="194498" cy="318490"/>
          </a:xfrm>
          <a:prstGeom prst="rect">
            <a:avLst/>
          </a:prstGeom>
          <a:noFill/>
          <a:ln w="9525">
            <a:noFill/>
            <a:miter lim="800000"/>
            <a:headEnd/>
            <a:tailEnd/>
          </a:ln>
          <a:effectLst/>
        </p:spPr>
      </p:pic>
      <p:pic>
        <p:nvPicPr>
          <p:cNvPr id="13" name="Picture 3"/>
          <p:cNvPicPr>
            <a:picLocks noChangeAspect="1" noChangeArrowheads="1"/>
          </p:cNvPicPr>
          <p:nvPr/>
        </p:nvPicPr>
        <p:blipFill>
          <a:blip r:embed="rId3"/>
          <a:srcRect/>
          <a:stretch>
            <a:fillRect/>
          </a:stretch>
        </p:blipFill>
        <p:spPr bwMode="auto">
          <a:xfrm>
            <a:off x="3286116" y="3429000"/>
            <a:ext cx="428628" cy="428628"/>
          </a:xfrm>
          <a:prstGeom prst="rect">
            <a:avLst/>
          </a:prstGeom>
          <a:noFill/>
          <a:ln w="9525">
            <a:noFill/>
            <a:miter lim="800000"/>
            <a:headEnd/>
            <a:tailEnd/>
          </a:ln>
          <a:effectLst/>
        </p:spPr>
      </p:pic>
      <p:pic>
        <p:nvPicPr>
          <p:cNvPr id="78854" name="Picture 6"/>
          <p:cNvPicPr>
            <a:picLocks noChangeAspect="1" noChangeArrowheads="1"/>
          </p:cNvPicPr>
          <p:nvPr/>
        </p:nvPicPr>
        <p:blipFill>
          <a:blip r:embed="rId5"/>
          <a:srcRect/>
          <a:stretch>
            <a:fillRect/>
          </a:stretch>
        </p:blipFill>
        <p:spPr bwMode="auto">
          <a:xfrm>
            <a:off x="5786446" y="5429264"/>
            <a:ext cx="1143008" cy="323638"/>
          </a:xfrm>
          <a:prstGeom prst="rect">
            <a:avLst/>
          </a:prstGeom>
          <a:noFill/>
          <a:ln w="9525">
            <a:noFill/>
            <a:miter lim="800000"/>
            <a:headEnd/>
            <a:tailEnd/>
          </a:ln>
          <a:effectLst/>
        </p:spPr>
      </p:pic>
      <p:pic>
        <p:nvPicPr>
          <p:cNvPr id="16" name="Картина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472" y="4286256"/>
            <a:ext cx="2714644" cy="2341705"/>
          </a:xfrm>
          <a:prstGeom prst="rect">
            <a:avLst/>
          </a:prstGeom>
        </p:spPr>
      </p:pic>
      <p:sp>
        <p:nvSpPr>
          <p:cNvPr id="17" name="TextBox 16"/>
          <p:cNvSpPr txBox="1"/>
          <p:nvPr/>
        </p:nvSpPr>
        <p:spPr>
          <a:xfrm>
            <a:off x="3929058" y="4429132"/>
            <a:ext cx="4786346" cy="923330"/>
          </a:xfrm>
          <a:prstGeom prst="rect">
            <a:avLst/>
          </a:prstGeom>
          <a:noFill/>
        </p:spPr>
        <p:txBody>
          <a:bodyPr wrap="square" rtlCol="0">
            <a:spAutoFit/>
          </a:bodyPr>
          <a:lstStyle/>
          <a:p>
            <a:pPr>
              <a:buClr>
                <a:srgbClr val="333399"/>
              </a:buClr>
              <a:buSzPct val="80000"/>
              <a:buFont typeface="Wingdings" pitchFamily="2" charset="2"/>
              <a:buChar char="q"/>
            </a:pPr>
            <a:r>
              <a:rPr lang="bg-BG" dirty="0">
                <a:latin typeface="Arial" pitchFamily="34" charset="0"/>
              </a:rPr>
              <a:t>   Големина – равна на произведението от големината </a:t>
            </a:r>
            <a:r>
              <a:rPr lang="en-US" dirty="0">
                <a:latin typeface="Arial" pitchFamily="34" charset="0"/>
              </a:rPr>
              <a:t>F </a:t>
            </a:r>
            <a:r>
              <a:rPr lang="bg-BG" dirty="0">
                <a:latin typeface="Arial" pitchFamily="34" charset="0"/>
              </a:rPr>
              <a:t>на силата и най-  малкото разстояние </a:t>
            </a:r>
            <a:r>
              <a:rPr lang="en-US" dirty="0">
                <a:latin typeface="Arial" pitchFamily="34" charset="0"/>
              </a:rPr>
              <a:t>d </a:t>
            </a:r>
            <a:r>
              <a:rPr lang="bg-BG" dirty="0">
                <a:latin typeface="Arial" pitchFamily="34" charset="0"/>
              </a:rPr>
              <a:t>между нея и точката О, </a:t>
            </a:r>
            <a:endParaRPr lang="bg-B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8" name="Picture 6"/>
          <p:cNvPicPr>
            <a:picLocks noChangeAspect="1" noChangeArrowheads="1"/>
          </p:cNvPicPr>
          <p:nvPr/>
        </p:nvPicPr>
        <p:blipFill>
          <a:blip r:embed="rId3"/>
          <a:srcRect/>
          <a:stretch>
            <a:fillRect/>
          </a:stretch>
        </p:blipFill>
        <p:spPr bwMode="auto">
          <a:xfrm>
            <a:off x="0" y="1965020"/>
            <a:ext cx="3383320" cy="2776446"/>
          </a:xfrm>
          <a:prstGeom prst="rect">
            <a:avLst/>
          </a:prstGeom>
          <a:noFill/>
          <a:ln w="9525">
            <a:noFill/>
            <a:miter lim="800000"/>
            <a:headEnd/>
            <a:tailEnd/>
          </a:ln>
          <a:effectLst/>
        </p:spPr>
      </p:pic>
      <p:sp>
        <p:nvSpPr>
          <p:cNvPr id="2" name="Title 1"/>
          <p:cNvSpPr>
            <a:spLocks noGrp="1"/>
          </p:cNvSpPr>
          <p:nvPr>
            <p:ph type="title"/>
          </p:nvPr>
        </p:nvSpPr>
        <p:spPr>
          <a:xfrm>
            <a:off x="457200" y="142852"/>
            <a:ext cx="8229600" cy="357190"/>
          </a:xfrm>
        </p:spPr>
        <p:txBody>
          <a:bodyPr/>
          <a:lstStyle/>
          <a:p>
            <a:r>
              <a:rPr lang="bg-BG" sz="2200" dirty="0">
                <a:solidFill>
                  <a:srgbClr val="C00000"/>
                </a:solidFill>
                <a:latin typeface="Arial" pitchFamily="34" charset="0"/>
                <a:cs typeface="Arial" pitchFamily="34" charset="0"/>
              </a:rPr>
              <a:t>Момент на сила</a:t>
            </a:r>
            <a:endParaRPr lang="bg-BG" sz="2200" dirty="0"/>
          </a:p>
        </p:txBody>
      </p:sp>
      <p:sp>
        <p:nvSpPr>
          <p:cNvPr id="3" name="Content Placeholder 2"/>
          <p:cNvSpPr>
            <a:spLocks noGrp="1"/>
          </p:cNvSpPr>
          <p:nvPr>
            <p:ph idx="1"/>
          </p:nvPr>
        </p:nvSpPr>
        <p:spPr>
          <a:xfrm>
            <a:off x="357158" y="571480"/>
            <a:ext cx="8501122" cy="928694"/>
          </a:xfrm>
        </p:spPr>
        <p:txBody>
          <a:bodyPr/>
          <a:lstStyle/>
          <a:p>
            <a:r>
              <a:rPr lang="bg-BG" sz="1800" dirty="0">
                <a:solidFill>
                  <a:srgbClr val="FF0000"/>
                </a:solidFill>
                <a:effectLst/>
                <a:latin typeface="Arial" pitchFamily="34" charset="0"/>
                <a:ea typeface="Times New Roman"/>
                <a:cs typeface="Arial" pitchFamily="34" charset="0"/>
              </a:rPr>
              <a:t>Главният момент на равнинна система сили спрямо точка от равнината </a:t>
            </a:r>
            <a:r>
              <a:rPr lang="bg-BG" sz="1800" dirty="0">
                <a:effectLst/>
                <a:latin typeface="Arial" pitchFamily="34" charset="0"/>
                <a:ea typeface="Times New Roman"/>
                <a:cs typeface="Arial" pitchFamily="34" charset="0"/>
              </a:rPr>
              <a:t>на силите се определя като алгебрична величина, равна на алгебричната сума на моментите на силите:</a:t>
            </a:r>
            <a:endParaRPr lang="en-US" sz="1800" dirty="0">
              <a:effectLst/>
              <a:latin typeface="Arial" pitchFamily="34" charset="0"/>
              <a:ea typeface="Times New Roman"/>
              <a:cs typeface="Arial" pitchFamily="34" charset="0"/>
            </a:endParaRPr>
          </a:p>
          <a:p>
            <a:endParaRPr lang="bg-BG" sz="1800" dirty="0">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23</a:t>
            </a:fld>
            <a:endParaRPr lang="bg-BG"/>
          </a:p>
        </p:txBody>
      </p:sp>
      <p:graphicFrame>
        <p:nvGraphicFramePr>
          <p:cNvPr id="79874" name="Object 2"/>
          <p:cNvGraphicFramePr>
            <a:graphicFrameLocks noChangeAspect="1"/>
          </p:cNvGraphicFramePr>
          <p:nvPr>
            <p:extLst>
              <p:ext uri="{D42A27DB-BD31-4B8C-83A1-F6EECF244321}">
                <p14:modId xmlns:p14="http://schemas.microsoft.com/office/powerpoint/2010/main" val="92898434"/>
              </p:ext>
            </p:extLst>
          </p:nvPr>
        </p:nvGraphicFramePr>
        <p:xfrm>
          <a:off x="4139952" y="1500174"/>
          <a:ext cx="3000396" cy="797978"/>
        </p:xfrm>
        <a:graphic>
          <a:graphicData uri="http://schemas.openxmlformats.org/presentationml/2006/ole">
            <mc:AlternateContent xmlns:mc="http://schemas.openxmlformats.org/markup-compatibility/2006">
              <mc:Choice xmlns:v="urn:schemas-microsoft-com:vml" Requires="v">
                <p:oleObj spid="_x0000_s6150" name="Equation" r:id="rId4" imgW="1435100" imgH="381000" progId="">
                  <p:embed/>
                </p:oleObj>
              </mc:Choice>
              <mc:Fallback>
                <p:oleObj name="Equation" r:id="rId4" imgW="1435100" imgH="381000" progId="">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1500174"/>
                        <a:ext cx="3000396" cy="797978"/>
                      </a:xfrm>
                      <a:prstGeom prst="rect">
                        <a:avLst/>
                      </a:prstGeom>
                      <a:solidFill>
                        <a:schemeClr val="bg2"/>
                      </a:solidFill>
                    </p:spPr>
                  </p:pic>
                </p:oleObj>
              </mc:Fallback>
            </mc:AlternateContent>
          </a:graphicData>
        </a:graphic>
      </p:graphicFrame>
      <p:sp>
        <p:nvSpPr>
          <p:cNvPr id="7" name="TextBox 6"/>
          <p:cNvSpPr txBox="1"/>
          <p:nvPr/>
        </p:nvSpPr>
        <p:spPr>
          <a:xfrm>
            <a:off x="3214678" y="2479926"/>
            <a:ext cx="5715040" cy="1200329"/>
          </a:xfrm>
          <a:prstGeom prst="rect">
            <a:avLst/>
          </a:prstGeom>
          <a:noFill/>
        </p:spPr>
        <p:txBody>
          <a:bodyPr wrap="square" rtlCol="0">
            <a:spAutoFit/>
          </a:bodyPr>
          <a:lstStyle/>
          <a:p>
            <a:pPr algn="just"/>
            <a:r>
              <a:rPr lang="bg-BG" dirty="0"/>
              <a:t>Ако върху едно твърдо тяло действат трите сили </a:t>
            </a:r>
            <a:r>
              <a:rPr lang="en-US" dirty="0"/>
              <a:t>F</a:t>
            </a:r>
            <a:r>
              <a:rPr lang="en-US" baseline="-25000" dirty="0"/>
              <a:t>1</a:t>
            </a:r>
            <a:r>
              <a:rPr lang="en-US" dirty="0"/>
              <a:t>, F</a:t>
            </a:r>
            <a:r>
              <a:rPr lang="en-US" baseline="-25000" dirty="0"/>
              <a:t>2</a:t>
            </a:r>
            <a:r>
              <a:rPr lang="bg-BG" dirty="0"/>
              <a:t> и </a:t>
            </a:r>
            <a:r>
              <a:rPr lang="en-US" dirty="0"/>
              <a:t>F</a:t>
            </a:r>
            <a:r>
              <a:rPr lang="en-US" baseline="-25000" dirty="0"/>
              <a:t>3</a:t>
            </a:r>
            <a:r>
              <a:rPr lang="bg-BG" dirty="0"/>
              <a:t>, които са разположени в една равнина и трябва да се определи моментът на силите за т.О следва: </a:t>
            </a:r>
            <a:r>
              <a:rPr lang="en-US" dirty="0"/>
              <a:t> </a:t>
            </a:r>
            <a:endParaRPr lang="bg-BG" dirty="0"/>
          </a:p>
        </p:txBody>
      </p:sp>
      <p:graphicFrame>
        <p:nvGraphicFramePr>
          <p:cNvPr id="79877" name="Object 5"/>
          <p:cNvGraphicFramePr>
            <a:graphicFrameLocks noChangeAspect="1"/>
          </p:cNvGraphicFramePr>
          <p:nvPr>
            <p:extLst>
              <p:ext uri="{D42A27DB-BD31-4B8C-83A1-F6EECF244321}">
                <p14:modId xmlns:p14="http://schemas.microsoft.com/office/powerpoint/2010/main" val="2623396047"/>
              </p:ext>
            </p:extLst>
          </p:nvPr>
        </p:nvGraphicFramePr>
        <p:xfrm>
          <a:off x="3925638" y="3816929"/>
          <a:ext cx="3429024" cy="910360"/>
        </p:xfrm>
        <a:graphic>
          <a:graphicData uri="http://schemas.openxmlformats.org/presentationml/2006/ole">
            <mc:AlternateContent xmlns:mc="http://schemas.openxmlformats.org/markup-compatibility/2006">
              <mc:Choice xmlns:v="urn:schemas-microsoft-com:vml" Requires="v">
                <p:oleObj spid="_x0000_s6151" name="Equation" r:id="rId6" imgW="1435100" imgH="381000" progId="">
                  <p:embed/>
                </p:oleObj>
              </mc:Choice>
              <mc:Fallback>
                <p:oleObj name="Equation" r:id="rId6" imgW="1435100" imgH="381000" progId="">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5638" y="3816929"/>
                        <a:ext cx="3429024" cy="910360"/>
                      </a:xfrm>
                      <a:prstGeom prst="rect">
                        <a:avLst/>
                      </a:prstGeom>
                      <a:solidFill>
                        <a:schemeClr val="bg2"/>
                      </a:solidFill>
                    </p:spPr>
                  </p:pic>
                </p:oleObj>
              </mc:Fallback>
            </mc:AlternateContent>
          </a:graphicData>
        </a:graphic>
      </p:graphicFrame>
      <p:sp>
        <p:nvSpPr>
          <p:cNvPr id="12" name="TextBox 11"/>
          <p:cNvSpPr txBox="1"/>
          <p:nvPr/>
        </p:nvSpPr>
        <p:spPr>
          <a:xfrm>
            <a:off x="285720" y="5000636"/>
            <a:ext cx="8643998" cy="1785104"/>
          </a:xfrm>
          <a:prstGeom prst="rect">
            <a:avLst/>
          </a:prstGeom>
          <a:noFill/>
        </p:spPr>
        <p:txBody>
          <a:bodyPr wrap="square" rtlCol="0">
            <a:spAutoFit/>
          </a:bodyPr>
          <a:lstStyle/>
          <a:p>
            <a:pPr algn="just">
              <a:spcAft>
                <a:spcPts val="0"/>
              </a:spcAft>
              <a:buClr>
                <a:srgbClr val="333399"/>
              </a:buClr>
              <a:buSzPct val="80000"/>
              <a:buFont typeface="Wingdings" pitchFamily="2" charset="2"/>
              <a:buChar char="ü"/>
            </a:pPr>
            <a:r>
              <a:rPr lang="bg-BG" dirty="0">
                <a:latin typeface="Arial" pitchFamily="34" charset="0"/>
                <a:ea typeface="Times New Roman"/>
              </a:rPr>
              <a:t> Моментът на сила спрямо точка не се променя ако силата се премества по своята директриса, тъй като тогава не се променя нито големината й, нито разстоянието до точката.</a:t>
            </a:r>
          </a:p>
          <a:p>
            <a:pPr algn="just">
              <a:spcAft>
                <a:spcPts val="0"/>
              </a:spcAft>
              <a:buClr>
                <a:srgbClr val="333399"/>
              </a:buClr>
              <a:buSzPct val="80000"/>
              <a:buFont typeface="Wingdings" pitchFamily="2" charset="2"/>
              <a:buChar char="ü"/>
            </a:pPr>
            <a:r>
              <a:rPr lang="bg-BG" dirty="0">
                <a:latin typeface="Arial" pitchFamily="34" charset="0"/>
                <a:ea typeface="Times New Roman"/>
              </a:rPr>
              <a:t> Този момент става равен на 0 ако силата минава през т.</a:t>
            </a:r>
            <a:r>
              <a:rPr lang="en-US" dirty="0">
                <a:latin typeface="Arial" pitchFamily="34" charset="0"/>
                <a:ea typeface="Times New Roman"/>
              </a:rPr>
              <a:t>C</a:t>
            </a:r>
            <a:r>
              <a:rPr lang="bg-BG" dirty="0">
                <a:latin typeface="Arial" pitchFamily="34" charset="0"/>
                <a:ea typeface="Times New Roman"/>
              </a:rPr>
              <a:t>, т.е:  сили, на чиито директриси лежи дадена точка </a:t>
            </a:r>
            <a:r>
              <a:rPr lang="en-US" dirty="0">
                <a:latin typeface="Arial" pitchFamily="34" charset="0"/>
                <a:ea typeface="Times New Roman"/>
              </a:rPr>
              <a:t>C</a:t>
            </a:r>
            <a:r>
              <a:rPr lang="bg-BG" dirty="0">
                <a:latin typeface="Arial" pitchFamily="34" charset="0"/>
                <a:ea typeface="Times New Roman"/>
              </a:rPr>
              <a:t> не създават въртящ момент спрямо същата точка.</a:t>
            </a:r>
            <a:endParaRPr lang="en-US" sz="2000" dirty="0">
              <a:latin typeface="Arial" pitchFamily="34" charset="0"/>
              <a:ea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lstStyle/>
          <a:p>
            <a:r>
              <a:rPr lang="bg-BG" sz="2200" dirty="0">
                <a:solidFill>
                  <a:srgbClr val="C00000"/>
                </a:solidFill>
                <a:latin typeface="Arial" pitchFamily="34" charset="0"/>
                <a:cs typeface="Arial" pitchFamily="34" charset="0"/>
              </a:rPr>
              <a:t>Момент на сила</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24</a:t>
            </a:fld>
            <a:endParaRPr lang="bg-BG"/>
          </a:p>
        </p:txBody>
      </p:sp>
      <p:pic>
        <p:nvPicPr>
          <p:cNvPr id="80898" name="Picture 2"/>
          <p:cNvPicPr>
            <a:picLocks noChangeAspect="1" noChangeArrowheads="1"/>
          </p:cNvPicPr>
          <p:nvPr/>
        </p:nvPicPr>
        <p:blipFill>
          <a:blip r:embed="rId2"/>
          <a:srcRect/>
          <a:stretch>
            <a:fillRect/>
          </a:stretch>
        </p:blipFill>
        <p:spPr bwMode="auto">
          <a:xfrm>
            <a:off x="857224" y="1000108"/>
            <a:ext cx="7572398" cy="5637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lstStyle/>
          <a:p>
            <a:r>
              <a:rPr lang="bg-BG" sz="2200" dirty="0">
                <a:solidFill>
                  <a:srgbClr val="C00000"/>
                </a:solidFill>
                <a:latin typeface="Arial" pitchFamily="34" charset="0"/>
                <a:cs typeface="Arial" pitchFamily="34" charset="0"/>
              </a:rPr>
              <a:t>Момент на сила</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25</a:t>
            </a:fld>
            <a:endParaRPr lang="bg-BG"/>
          </a:p>
        </p:txBody>
      </p:sp>
      <p:pic>
        <p:nvPicPr>
          <p:cNvPr id="81922" name="Picture 2"/>
          <p:cNvPicPr>
            <a:picLocks noChangeAspect="1" noChangeArrowheads="1"/>
          </p:cNvPicPr>
          <p:nvPr/>
        </p:nvPicPr>
        <p:blipFill>
          <a:blip r:embed="rId2"/>
          <a:srcRect/>
          <a:stretch>
            <a:fillRect/>
          </a:stretch>
        </p:blipFill>
        <p:spPr bwMode="auto">
          <a:xfrm>
            <a:off x="428596" y="1071546"/>
            <a:ext cx="8419480" cy="50149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82594"/>
          </a:xfrm>
        </p:spPr>
        <p:txBody>
          <a:bodyPr/>
          <a:lstStyle/>
          <a:p>
            <a:r>
              <a:rPr lang="bg-BG" sz="2200" dirty="0">
                <a:solidFill>
                  <a:srgbClr val="C00000"/>
                </a:solidFill>
                <a:latin typeface="Arial" pitchFamily="34" charset="0"/>
                <a:cs typeface="Arial" pitchFamily="34" charset="0"/>
              </a:rPr>
              <a:t>Момент на сила</a:t>
            </a:r>
            <a:r>
              <a:rPr lang="en-US" sz="2200" dirty="0">
                <a:solidFill>
                  <a:srgbClr val="C00000"/>
                </a:solidFill>
                <a:latin typeface="Arial" pitchFamily="34" charset="0"/>
                <a:cs typeface="Arial" pitchFamily="34" charset="0"/>
              </a:rPr>
              <a:t> </a:t>
            </a:r>
            <a:r>
              <a:rPr lang="bg-BG" sz="2200" dirty="0">
                <a:solidFill>
                  <a:srgbClr val="C00000"/>
                </a:solidFill>
                <a:latin typeface="Arial" pitchFamily="34" charset="0"/>
                <a:cs typeface="Arial" pitchFamily="34" charset="0"/>
              </a:rPr>
              <a:t>спрямо ос</a:t>
            </a:r>
            <a:endParaRPr lang="bg-BG" sz="2200" dirty="0">
              <a:solidFill>
                <a:schemeClr val="accent6">
                  <a:lumMod val="75000"/>
                </a:schemeClr>
              </a:solidFill>
            </a:endParaRPr>
          </a:p>
        </p:txBody>
      </p:sp>
      <p:sp>
        <p:nvSpPr>
          <p:cNvPr id="3" name="Content Placeholder 2"/>
          <p:cNvSpPr>
            <a:spLocks noGrp="1"/>
          </p:cNvSpPr>
          <p:nvPr>
            <p:ph idx="1"/>
          </p:nvPr>
        </p:nvSpPr>
        <p:spPr>
          <a:xfrm>
            <a:off x="428596" y="857232"/>
            <a:ext cx="8229600" cy="642942"/>
          </a:xfrm>
        </p:spPr>
        <p:txBody>
          <a:bodyPr/>
          <a:lstStyle/>
          <a:p>
            <a:r>
              <a:rPr lang="bg-BG" sz="1800" dirty="0">
                <a:latin typeface="Arial" pitchFamily="34" charset="0"/>
                <a:cs typeface="Arial" pitchFamily="34" charset="0"/>
              </a:rPr>
              <a:t>Моментът на сила спрямо ос изразява способността на силата да завърти дадено тяло около една ос.</a:t>
            </a:r>
          </a:p>
        </p:txBody>
      </p:sp>
      <p:sp>
        <p:nvSpPr>
          <p:cNvPr id="4" name="Slide Number Placeholder 3"/>
          <p:cNvSpPr>
            <a:spLocks noGrp="1"/>
          </p:cNvSpPr>
          <p:nvPr>
            <p:ph type="sldNum" sz="quarter" idx="12"/>
          </p:nvPr>
        </p:nvSpPr>
        <p:spPr/>
        <p:txBody>
          <a:bodyPr/>
          <a:lstStyle/>
          <a:p>
            <a:fld id="{BFE999D1-F9A4-4778-B8C7-0170286633BE}" type="slidenum">
              <a:rPr lang="bg-BG" smtClean="0"/>
              <a:pPr/>
              <a:t>26</a:t>
            </a:fld>
            <a:endParaRPr lang="bg-BG"/>
          </a:p>
        </p:txBody>
      </p:sp>
      <p:pic>
        <p:nvPicPr>
          <p:cNvPr id="5" name="Картина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1916832"/>
            <a:ext cx="6156188" cy="3712065"/>
          </a:xfrm>
          <a:prstGeom prst="rect">
            <a:avLst/>
          </a:prstGeom>
          <a:solidFill>
            <a:schemeClr val="bg2"/>
          </a:solidFill>
          <a:ln>
            <a:solidFill>
              <a:schemeClr val="accent1"/>
            </a:solidFill>
          </a:ln>
        </p:spPr>
      </p:pic>
      <p:graphicFrame>
        <p:nvGraphicFramePr>
          <p:cNvPr id="81922" name="Object 2"/>
          <p:cNvGraphicFramePr>
            <a:graphicFrameLocks noChangeAspect="1"/>
          </p:cNvGraphicFramePr>
          <p:nvPr/>
        </p:nvGraphicFramePr>
        <p:xfrm>
          <a:off x="2643174" y="5786454"/>
          <a:ext cx="3733800" cy="622300"/>
        </p:xfrm>
        <a:graphic>
          <a:graphicData uri="http://schemas.openxmlformats.org/presentationml/2006/ole">
            <mc:AlternateContent xmlns:mc="http://schemas.openxmlformats.org/markup-compatibility/2006">
              <mc:Choice xmlns:v="urn:schemas-microsoft-com:vml" Requires="v">
                <p:oleObj spid="_x0000_s7171" name="Equation" r:id="rId4" imgW="1497950" imgH="253890" progId="">
                  <p:embed/>
                </p:oleObj>
              </mc:Choice>
              <mc:Fallback>
                <p:oleObj name="Equation" r:id="rId4" imgW="1497950" imgH="25389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74" y="5786454"/>
                        <a:ext cx="3733800" cy="62230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428628"/>
          </a:xfrm>
        </p:spPr>
        <p:txBody>
          <a:bodyPr/>
          <a:lstStyle/>
          <a:p>
            <a:r>
              <a:rPr lang="bg-BG" sz="2200" dirty="0">
                <a:solidFill>
                  <a:srgbClr val="C00000"/>
                </a:solidFill>
                <a:latin typeface="Arial" pitchFamily="34" charset="0"/>
                <a:cs typeface="Arial" pitchFamily="34" charset="0"/>
              </a:rPr>
              <a:t>Момент на сила</a:t>
            </a:r>
            <a:r>
              <a:rPr lang="en-US" sz="2200" dirty="0">
                <a:solidFill>
                  <a:srgbClr val="C00000"/>
                </a:solidFill>
                <a:latin typeface="Arial" pitchFamily="34" charset="0"/>
                <a:cs typeface="Arial" pitchFamily="34" charset="0"/>
              </a:rPr>
              <a:t> </a:t>
            </a:r>
            <a:r>
              <a:rPr lang="bg-BG" sz="2200" dirty="0">
                <a:solidFill>
                  <a:srgbClr val="C00000"/>
                </a:solidFill>
                <a:latin typeface="Arial" pitchFamily="34" charset="0"/>
                <a:cs typeface="Arial" pitchFamily="34" charset="0"/>
              </a:rPr>
              <a:t>спрямо ос</a:t>
            </a:r>
            <a:endParaRPr lang="bg-BG" sz="2200" dirty="0"/>
          </a:p>
        </p:txBody>
      </p:sp>
      <p:sp>
        <p:nvSpPr>
          <p:cNvPr id="3" name="Content Placeholder 2"/>
          <p:cNvSpPr>
            <a:spLocks noGrp="1"/>
          </p:cNvSpPr>
          <p:nvPr>
            <p:ph idx="1"/>
          </p:nvPr>
        </p:nvSpPr>
        <p:spPr>
          <a:xfrm>
            <a:off x="457200" y="714356"/>
            <a:ext cx="8229600" cy="5381644"/>
          </a:xfrm>
        </p:spPr>
        <p:txBody>
          <a:bodyPr/>
          <a:lstStyle/>
          <a:p>
            <a:pPr>
              <a:buFont typeface="Wingdings" pitchFamily="2" charset="2"/>
              <a:buChar char="Ø"/>
            </a:pPr>
            <a:r>
              <a:rPr lang="bg-BG" sz="1800" dirty="0">
                <a:latin typeface="Arial" pitchFamily="34" charset="0"/>
                <a:cs typeface="Arial" pitchFamily="34" charset="0"/>
              </a:rPr>
              <a:t>Ако тялото притежава ос на въртене </a:t>
            </a:r>
            <a:r>
              <a:rPr lang="en-US" sz="1800" dirty="0">
                <a:latin typeface="Arial" pitchFamily="34" charset="0"/>
                <a:cs typeface="Arial" pitchFamily="34" charset="0"/>
              </a:rPr>
              <a:t>m</a:t>
            </a:r>
            <a:r>
              <a:rPr lang="bg-BG" sz="1800" dirty="0">
                <a:latin typeface="Arial" pitchFamily="34" charset="0"/>
                <a:cs typeface="Arial" pitchFamily="34" charset="0"/>
              </a:rPr>
              <a:t> силата </a:t>
            </a:r>
            <a:r>
              <a:rPr lang="en-US" sz="1800" dirty="0">
                <a:latin typeface="Arial" pitchFamily="34" charset="0"/>
                <a:cs typeface="Arial" pitchFamily="34" charset="0"/>
              </a:rPr>
              <a:t>F </a:t>
            </a:r>
            <a:r>
              <a:rPr lang="bg-BG" sz="1800" dirty="0">
                <a:latin typeface="Arial" pitchFamily="34" charset="0"/>
                <a:cs typeface="Arial" pitchFamily="34" charset="0"/>
              </a:rPr>
              <a:t>с приложна точка А може да се разложи на две съставляващи: </a:t>
            </a:r>
            <a:r>
              <a:rPr lang="en-US" sz="1800" dirty="0">
                <a:latin typeface="Arial" pitchFamily="34" charset="0"/>
                <a:cs typeface="Arial" pitchFamily="34" charset="0"/>
              </a:rPr>
              <a:t>F</a:t>
            </a:r>
            <a:r>
              <a:rPr lang="en-US" sz="1800" baseline="-25000" dirty="0">
                <a:latin typeface="Arial" pitchFamily="34" charset="0"/>
                <a:cs typeface="Arial" pitchFamily="34" charset="0"/>
              </a:rPr>
              <a:t>m</a:t>
            </a:r>
            <a:r>
              <a:rPr lang="en-US" sz="1800" dirty="0">
                <a:latin typeface="Arial" pitchFamily="34" charset="0"/>
                <a:cs typeface="Arial" pitchFamily="34" charset="0"/>
              </a:rPr>
              <a:t> – </a:t>
            </a:r>
            <a:r>
              <a:rPr lang="bg-BG" sz="1800" dirty="0">
                <a:latin typeface="Arial" pitchFamily="34" charset="0"/>
                <a:cs typeface="Arial" pitchFamily="34" charset="0"/>
              </a:rPr>
              <a:t>успоредна на оста </a:t>
            </a:r>
            <a:r>
              <a:rPr lang="en-US" sz="1800" dirty="0">
                <a:latin typeface="Arial" pitchFamily="34" charset="0"/>
                <a:cs typeface="Arial" pitchFamily="34" charset="0"/>
              </a:rPr>
              <a:t>m</a:t>
            </a:r>
            <a:r>
              <a:rPr lang="bg-BG" sz="1800" dirty="0">
                <a:latin typeface="Arial" pitchFamily="34" charset="0"/>
                <a:cs typeface="Arial" pitchFamily="34" charset="0"/>
              </a:rPr>
              <a:t> и </a:t>
            </a:r>
            <a:r>
              <a:rPr lang="en-US" sz="1800" dirty="0">
                <a:latin typeface="Arial" pitchFamily="34" charset="0"/>
                <a:cs typeface="Arial" pitchFamily="34" charset="0"/>
              </a:rPr>
              <a:t>F</a:t>
            </a:r>
            <a:r>
              <a:rPr lang="el-GR" sz="1800" baseline="-25000" dirty="0">
                <a:latin typeface="Arial" pitchFamily="34" charset="0"/>
                <a:cs typeface="Arial" pitchFamily="34" charset="0"/>
              </a:rPr>
              <a:t>ρ</a:t>
            </a:r>
            <a:r>
              <a:rPr lang="en-US" sz="1800" dirty="0">
                <a:latin typeface="Arial" pitchFamily="34" charset="0"/>
                <a:cs typeface="Arial" pitchFamily="34" charset="0"/>
              </a:rPr>
              <a:t> – </a:t>
            </a:r>
            <a:r>
              <a:rPr lang="bg-BG" sz="1800" dirty="0">
                <a:latin typeface="Arial" pitchFamily="34" charset="0"/>
                <a:cs typeface="Arial" pitchFamily="34" charset="0"/>
              </a:rPr>
              <a:t>лежаща в равнината </a:t>
            </a:r>
            <a:r>
              <a:rPr lang="el-GR" sz="1800" dirty="0">
                <a:latin typeface="Arial" pitchFamily="34" charset="0"/>
                <a:cs typeface="Arial" pitchFamily="34" charset="0"/>
              </a:rPr>
              <a:t>ρ</a:t>
            </a:r>
            <a:r>
              <a:rPr lang="bg-BG" sz="1800" dirty="0">
                <a:latin typeface="Arial" pitchFamily="34" charset="0"/>
                <a:cs typeface="Arial" pitchFamily="34" charset="0"/>
              </a:rPr>
              <a:t>, която се прекарва перпендикулярно на оста на въртене, пресичаща оста на въртене в т.О.</a:t>
            </a:r>
          </a:p>
          <a:p>
            <a:pPr>
              <a:buFont typeface="Wingdings" pitchFamily="2" charset="2"/>
              <a:buChar char="Ø"/>
            </a:pPr>
            <a:r>
              <a:rPr lang="bg-BG" sz="1800" dirty="0">
                <a:latin typeface="Arial" pitchFamily="34" charset="0"/>
                <a:cs typeface="Arial" pitchFamily="34" charset="0"/>
              </a:rPr>
              <a:t>Силата </a:t>
            </a:r>
            <a:r>
              <a:rPr lang="en-US" sz="1800" dirty="0">
                <a:latin typeface="Arial" pitchFamily="34" charset="0"/>
                <a:cs typeface="Arial" pitchFamily="34" charset="0"/>
              </a:rPr>
              <a:t>F</a:t>
            </a:r>
            <a:r>
              <a:rPr lang="en-US" sz="1800" baseline="-25000" dirty="0">
                <a:latin typeface="Arial" pitchFamily="34" charset="0"/>
                <a:cs typeface="Arial" pitchFamily="34" charset="0"/>
              </a:rPr>
              <a:t>m</a:t>
            </a:r>
            <a:r>
              <a:rPr lang="en-US" sz="1800" dirty="0">
                <a:latin typeface="Arial" pitchFamily="34" charset="0"/>
                <a:cs typeface="Arial" pitchFamily="34" charset="0"/>
              </a:rPr>
              <a:t> </a:t>
            </a:r>
            <a:r>
              <a:rPr lang="bg-BG" sz="1800" dirty="0">
                <a:latin typeface="Arial" pitchFamily="34" charset="0"/>
                <a:cs typeface="Arial" pitchFamily="34" charset="0"/>
              </a:rPr>
              <a:t>не може да завърти тялото около </a:t>
            </a:r>
            <a:r>
              <a:rPr lang="en-US" sz="1800" dirty="0">
                <a:latin typeface="Arial" pitchFamily="34" charset="0"/>
                <a:cs typeface="Arial" pitchFamily="34" charset="0"/>
              </a:rPr>
              <a:t>m</a:t>
            </a:r>
            <a:r>
              <a:rPr lang="bg-BG" sz="1800" dirty="0">
                <a:latin typeface="Arial" pitchFamily="34" charset="0"/>
                <a:cs typeface="Arial" pitchFamily="34" charset="0"/>
              </a:rPr>
              <a:t>, тя се стреми да го премества по направление на оста. Въртелива способност притежава съставляващата </a:t>
            </a:r>
            <a:r>
              <a:rPr lang="en-US" sz="1800" dirty="0">
                <a:latin typeface="Arial" pitchFamily="34" charset="0"/>
                <a:cs typeface="Arial" pitchFamily="34" charset="0"/>
              </a:rPr>
              <a:t>F</a:t>
            </a:r>
            <a:r>
              <a:rPr lang="el-GR" sz="1800" baseline="-25000" dirty="0">
                <a:latin typeface="Arial" pitchFamily="34" charset="0"/>
                <a:cs typeface="Arial" pitchFamily="34" charset="0"/>
              </a:rPr>
              <a:t>ρ</a:t>
            </a:r>
            <a:r>
              <a:rPr lang="en-US" sz="1800" dirty="0">
                <a:latin typeface="Arial" pitchFamily="34" charset="0"/>
                <a:cs typeface="Arial" pitchFamily="34" charset="0"/>
              </a:rPr>
              <a:t>, </a:t>
            </a:r>
            <a:r>
              <a:rPr lang="bg-BG" sz="1800" dirty="0">
                <a:latin typeface="Arial" pitchFamily="34" charset="0"/>
                <a:cs typeface="Arial" pitchFamily="34" charset="0"/>
              </a:rPr>
              <a:t>т.е – въртящият ефект на силата </a:t>
            </a:r>
            <a:r>
              <a:rPr lang="en-US" sz="1800" dirty="0">
                <a:latin typeface="Arial" pitchFamily="34" charset="0"/>
                <a:cs typeface="Arial" pitchFamily="34" charset="0"/>
              </a:rPr>
              <a:t>F </a:t>
            </a:r>
            <a:r>
              <a:rPr lang="bg-BG" sz="1800" dirty="0">
                <a:latin typeface="Arial" pitchFamily="34" charset="0"/>
                <a:cs typeface="Arial" pitchFamily="34" charset="0"/>
              </a:rPr>
              <a:t>се свежда до този на нейната компонента </a:t>
            </a:r>
            <a:r>
              <a:rPr lang="en-US" sz="1800" dirty="0">
                <a:latin typeface="Arial" pitchFamily="34" charset="0"/>
                <a:cs typeface="Arial" pitchFamily="34" charset="0"/>
              </a:rPr>
              <a:t>F</a:t>
            </a:r>
            <a:r>
              <a:rPr lang="el-GR" sz="1800" baseline="-25000" dirty="0">
                <a:latin typeface="Arial" pitchFamily="34" charset="0"/>
                <a:cs typeface="Arial" pitchFamily="34" charset="0"/>
              </a:rPr>
              <a:t>ρ</a:t>
            </a:r>
            <a:r>
              <a:rPr lang="en-US" sz="1800" dirty="0">
                <a:latin typeface="Arial" pitchFamily="34" charset="0"/>
                <a:cs typeface="Arial" pitchFamily="34" charset="0"/>
              </a:rPr>
              <a:t>.</a:t>
            </a:r>
          </a:p>
          <a:p>
            <a:endParaRPr lang="en-US" sz="1800" dirty="0">
              <a:latin typeface="Arial" pitchFamily="34" charset="0"/>
              <a:cs typeface="Arial" pitchFamily="34" charset="0"/>
            </a:endParaRPr>
          </a:p>
          <a:p>
            <a:r>
              <a:rPr lang="bg-BG" sz="1800" b="1" i="1" dirty="0">
                <a:solidFill>
                  <a:srgbClr val="333399"/>
                </a:solidFill>
                <a:latin typeface="Arial" pitchFamily="34" charset="0"/>
                <a:cs typeface="Arial" pitchFamily="34" charset="0"/>
              </a:rPr>
              <a:t>Момент на сила спрямо ос </a:t>
            </a:r>
            <a:r>
              <a:rPr lang="bg-BG" sz="1800" dirty="0">
                <a:solidFill>
                  <a:srgbClr val="333399"/>
                </a:solidFill>
                <a:latin typeface="Arial" pitchFamily="34" charset="0"/>
                <a:cs typeface="Arial" pitchFamily="34" charset="0"/>
              </a:rPr>
              <a:t>се нарича моментът на проекцията на силата върху равнина, перпендикулярна на оста, за точката на пресичане на оста и равнината.</a:t>
            </a:r>
          </a:p>
          <a:p>
            <a:endParaRPr lang="bg-BG" sz="1800" dirty="0">
              <a:solidFill>
                <a:srgbClr val="333399"/>
              </a:solidFill>
              <a:latin typeface="Arial" pitchFamily="34" charset="0"/>
              <a:cs typeface="Arial" pitchFamily="34" charset="0"/>
            </a:endParaRPr>
          </a:p>
          <a:p>
            <a:r>
              <a:rPr lang="bg-BG" sz="1800" dirty="0">
                <a:latin typeface="Arial" pitchFamily="34" charset="0"/>
                <a:cs typeface="Arial" pitchFamily="34" charset="0"/>
              </a:rPr>
              <a:t>При определянето на момента силата </a:t>
            </a:r>
            <a:r>
              <a:rPr lang="en-US" sz="1800" dirty="0">
                <a:latin typeface="Arial" pitchFamily="34" charset="0"/>
                <a:cs typeface="Arial" pitchFamily="34" charset="0"/>
              </a:rPr>
              <a:t>F </a:t>
            </a:r>
            <a:r>
              <a:rPr lang="bg-BG" sz="1800" dirty="0">
                <a:latin typeface="Arial" pitchFamily="34" charset="0"/>
                <a:cs typeface="Arial" pitchFamily="34" charset="0"/>
              </a:rPr>
              <a:t>може да се проектира не само в равнината </a:t>
            </a:r>
            <a:r>
              <a:rPr lang="el-GR" sz="1800" dirty="0">
                <a:latin typeface="Arial" pitchFamily="34" charset="0"/>
                <a:cs typeface="Arial" pitchFamily="34" charset="0"/>
              </a:rPr>
              <a:t>ρ</a:t>
            </a:r>
            <a:r>
              <a:rPr lang="bg-BG" sz="1800" dirty="0">
                <a:latin typeface="Arial" pitchFamily="34" charset="0"/>
                <a:cs typeface="Arial" pitchFamily="34" charset="0"/>
              </a:rPr>
              <a:t>, но и във всяка друга равнина, успоредна на </a:t>
            </a:r>
            <a:r>
              <a:rPr lang="el-GR" sz="1800" dirty="0">
                <a:latin typeface="Arial" pitchFamily="34" charset="0"/>
                <a:cs typeface="Arial" pitchFamily="34" charset="0"/>
              </a:rPr>
              <a:t>ρ</a:t>
            </a:r>
            <a:r>
              <a:rPr lang="bg-BG" sz="1800" dirty="0">
                <a:latin typeface="Arial" pitchFamily="34" charset="0"/>
                <a:cs typeface="Arial" pitchFamily="34" charset="0"/>
              </a:rPr>
              <a:t>.</a:t>
            </a:r>
          </a:p>
          <a:p>
            <a:pPr>
              <a:buNone/>
            </a:pPr>
            <a:endParaRPr lang="bg-BG" sz="1800" dirty="0">
              <a:latin typeface="Arial" pitchFamily="34" charset="0"/>
              <a:cs typeface="Arial" pitchFamily="34" charset="0"/>
            </a:endParaRPr>
          </a:p>
          <a:p>
            <a:r>
              <a:rPr lang="bg-BG" sz="1800" dirty="0">
                <a:solidFill>
                  <a:srgbClr val="C00000"/>
                </a:solidFill>
                <a:latin typeface="Arial" pitchFamily="34" charset="0"/>
                <a:cs typeface="Arial" pitchFamily="34" charset="0"/>
              </a:rPr>
              <a:t>Моментът на сила спрямо ос не е вектор, а скаларна величина със съответен знак +/-. Този момент е равен на нула, когато силата и оста лежат в една равнина. </a:t>
            </a:r>
            <a:endParaRPr lang="en-US" sz="1800" dirty="0">
              <a:solidFill>
                <a:srgbClr val="C0000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27</a:t>
            </a:fld>
            <a:endParaRPr lang="bg-BG"/>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428628"/>
          </a:xfrm>
        </p:spPr>
        <p:txBody>
          <a:bodyPr/>
          <a:lstStyle/>
          <a:p>
            <a:r>
              <a:rPr lang="bg-BG" sz="2200" dirty="0">
                <a:solidFill>
                  <a:srgbClr val="C00000"/>
                </a:solidFill>
                <a:effectLst/>
                <a:latin typeface="Arial" pitchFamily="34" charset="0"/>
                <a:cs typeface="Arial" pitchFamily="34" charset="0"/>
              </a:rPr>
              <a:t>Двоица сили</a:t>
            </a:r>
          </a:p>
        </p:txBody>
      </p:sp>
      <p:sp>
        <p:nvSpPr>
          <p:cNvPr id="3" name="Content Placeholder 2"/>
          <p:cNvSpPr>
            <a:spLocks noGrp="1"/>
          </p:cNvSpPr>
          <p:nvPr>
            <p:ph idx="1"/>
          </p:nvPr>
        </p:nvSpPr>
        <p:spPr>
          <a:xfrm>
            <a:off x="357158" y="785794"/>
            <a:ext cx="8572560" cy="1285884"/>
          </a:xfrm>
        </p:spPr>
        <p:txBody>
          <a:bodyPr/>
          <a:lstStyle/>
          <a:p>
            <a:r>
              <a:rPr lang="bg-BG" sz="1800" b="1" i="1" dirty="0">
                <a:solidFill>
                  <a:srgbClr val="333399"/>
                </a:solidFill>
                <a:effectLst/>
                <a:latin typeface="Arial" pitchFamily="34" charset="0"/>
                <a:cs typeface="Arial" pitchFamily="34" charset="0"/>
              </a:rPr>
              <a:t>Двоица сили </a:t>
            </a:r>
            <a:r>
              <a:rPr lang="bg-BG" sz="1800" dirty="0">
                <a:effectLst/>
                <a:latin typeface="Arial" pitchFamily="34" charset="0"/>
                <a:cs typeface="Arial" pitchFamily="34" charset="0"/>
              </a:rPr>
              <a:t>се нарича система от две успоредни сили с равни големини и противоположни посоки. Всяка двоица, приложена към дадено тяло се стреми да завърти тялото в определена посока.</a:t>
            </a:r>
          </a:p>
          <a:p>
            <a:r>
              <a:rPr lang="bg-BG" sz="1800" dirty="0">
                <a:solidFill>
                  <a:srgbClr val="333399"/>
                </a:solidFill>
                <a:effectLst/>
                <a:latin typeface="Arial" pitchFamily="34" charset="0"/>
                <a:cs typeface="Arial" pitchFamily="34" charset="0"/>
              </a:rPr>
              <a:t>Въртящата способност на двоицата се изразява с нейния момент.</a:t>
            </a:r>
          </a:p>
        </p:txBody>
      </p:sp>
      <p:sp>
        <p:nvSpPr>
          <p:cNvPr id="4" name="Slide Number Placeholder 3"/>
          <p:cNvSpPr>
            <a:spLocks noGrp="1"/>
          </p:cNvSpPr>
          <p:nvPr>
            <p:ph type="sldNum" sz="quarter" idx="12"/>
          </p:nvPr>
        </p:nvSpPr>
        <p:spPr/>
        <p:txBody>
          <a:bodyPr/>
          <a:lstStyle/>
          <a:p>
            <a:fld id="{BFE999D1-F9A4-4778-B8C7-0170286633BE}" type="slidenum">
              <a:rPr lang="bg-BG" smtClean="0"/>
              <a:pPr/>
              <a:t>28</a:t>
            </a:fld>
            <a:endParaRPr lang="bg-BG" dirty="0"/>
          </a:p>
        </p:txBody>
      </p:sp>
      <p:pic>
        <p:nvPicPr>
          <p:cNvPr id="5" name="Картина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282" y="2428868"/>
            <a:ext cx="4104456" cy="1829506"/>
          </a:xfrm>
          <a:prstGeom prst="rect">
            <a:avLst/>
          </a:prstGeom>
          <a:solidFill>
            <a:schemeClr val="bg2"/>
          </a:solidFill>
          <a:ln>
            <a:solidFill>
              <a:schemeClr val="accent1"/>
            </a:solidFill>
          </a:ln>
        </p:spPr>
      </p:pic>
      <p:pic>
        <p:nvPicPr>
          <p:cNvPr id="6" name="Картина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112" y="2359007"/>
            <a:ext cx="4538015" cy="1808183"/>
          </a:xfrm>
          <a:prstGeom prst="rect">
            <a:avLst/>
          </a:prstGeom>
          <a:solidFill>
            <a:schemeClr val="bg2"/>
          </a:solidFill>
          <a:ln>
            <a:solidFill>
              <a:schemeClr val="accent1"/>
            </a:solidFill>
          </a:ln>
        </p:spPr>
      </p:pic>
      <p:graphicFrame>
        <p:nvGraphicFramePr>
          <p:cNvPr id="82946" name="Object 2"/>
          <p:cNvGraphicFramePr>
            <a:graphicFrameLocks noChangeAspect="1"/>
          </p:cNvGraphicFramePr>
          <p:nvPr/>
        </p:nvGraphicFramePr>
        <p:xfrm>
          <a:off x="1643042" y="4572008"/>
          <a:ext cx="1054100" cy="368300"/>
        </p:xfrm>
        <a:graphic>
          <a:graphicData uri="http://schemas.openxmlformats.org/presentationml/2006/ole">
            <mc:AlternateContent xmlns:mc="http://schemas.openxmlformats.org/markup-compatibility/2006">
              <mc:Choice xmlns:v="urn:schemas-microsoft-com:vml" Requires="v">
                <p:oleObj spid="_x0000_s8196" name="Equation" r:id="rId5" imgW="533169" imgH="190417" progId="">
                  <p:embed/>
                </p:oleObj>
              </mc:Choice>
              <mc:Fallback>
                <p:oleObj name="Equation" r:id="rId5" imgW="533169" imgH="190417" progId="">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4572008"/>
                        <a:ext cx="1054100" cy="368300"/>
                      </a:xfrm>
                      <a:prstGeom prst="rect">
                        <a:avLst/>
                      </a:prstGeom>
                      <a:solidFill>
                        <a:schemeClr val="bg2"/>
                      </a:solidFill>
                    </p:spPr>
                  </p:pic>
                </p:oleObj>
              </mc:Fallback>
            </mc:AlternateContent>
          </a:graphicData>
        </a:graphic>
      </p:graphicFrame>
      <p:graphicFrame>
        <p:nvGraphicFramePr>
          <p:cNvPr id="82947" name="Object 3"/>
          <p:cNvGraphicFramePr>
            <a:graphicFrameLocks noChangeAspect="1"/>
          </p:cNvGraphicFramePr>
          <p:nvPr/>
        </p:nvGraphicFramePr>
        <p:xfrm>
          <a:off x="5357818" y="4572008"/>
          <a:ext cx="2946400" cy="381000"/>
        </p:xfrm>
        <a:graphic>
          <a:graphicData uri="http://schemas.openxmlformats.org/presentationml/2006/ole">
            <mc:AlternateContent xmlns:mc="http://schemas.openxmlformats.org/markup-compatibility/2006">
              <mc:Choice xmlns:v="urn:schemas-microsoft-com:vml" Requires="v">
                <p:oleObj spid="_x0000_s8197" name="Equation" r:id="rId7" imgW="1473200" imgH="190500" progId="">
                  <p:embed/>
                </p:oleObj>
              </mc:Choice>
              <mc:Fallback>
                <p:oleObj name="Equation" r:id="rId7" imgW="1473200" imgH="190500" progId="">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7818" y="4572008"/>
                        <a:ext cx="2946400" cy="381000"/>
                      </a:xfrm>
                      <a:prstGeom prst="rect">
                        <a:avLst/>
                      </a:prstGeom>
                      <a:solidFill>
                        <a:schemeClr val="bg2"/>
                      </a:solidFill>
                    </p:spPr>
                  </p:pic>
                </p:oleObj>
              </mc:Fallback>
            </mc:AlternateContent>
          </a:graphicData>
        </a:graphic>
      </p:graphicFrame>
      <p:sp>
        <p:nvSpPr>
          <p:cNvPr id="9" name="TextBox 8"/>
          <p:cNvSpPr txBox="1"/>
          <p:nvPr/>
        </p:nvSpPr>
        <p:spPr>
          <a:xfrm>
            <a:off x="357158" y="5357826"/>
            <a:ext cx="8358246" cy="646331"/>
          </a:xfrm>
          <a:prstGeom prst="rect">
            <a:avLst/>
          </a:prstGeom>
          <a:noFill/>
        </p:spPr>
        <p:txBody>
          <a:bodyPr wrap="square" rtlCol="0">
            <a:spAutoFit/>
          </a:bodyPr>
          <a:lstStyle/>
          <a:p>
            <a:r>
              <a:rPr lang="bg-BG" dirty="0"/>
              <a:t>Равнината, в която са разположени силите се нарича </a:t>
            </a:r>
            <a:r>
              <a:rPr lang="bg-BG" dirty="0">
                <a:solidFill>
                  <a:srgbClr val="333399"/>
                </a:solidFill>
              </a:rPr>
              <a:t>равнина на двоицата</a:t>
            </a:r>
            <a:r>
              <a:rPr lang="bg-BG" dirty="0"/>
              <a:t>, а разстоянието </a:t>
            </a:r>
            <a:r>
              <a:rPr lang="en-US" dirty="0"/>
              <a:t>d </a:t>
            </a:r>
            <a:r>
              <a:rPr lang="bg-BG" dirty="0"/>
              <a:t>между директрисите на силите – </a:t>
            </a:r>
            <a:r>
              <a:rPr lang="bg-BG" dirty="0">
                <a:solidFill>
                  <a:srgbClr val="333399"/>
                </a:solidFill>
              </a:rPr>
              <a:t>рамо на двоицата.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439718"/>
          </a:xfrm>
        </p:spPr>
        <p:txBody>
          <a:bodyPr/>
          <a:lstStyle/>
          <a:p>
            <a:r>
              <a:rPr lang="bg-BG" sz="2200" dirty="0">
                <a:solidFill>
                  <a:srgbClr val="C00000"/>
                </a:solidFill>
                <a:effectLst/>
                <a:latin typeface="Arial" pitchFamily="34" charset="0"/>
                <a:cs typeface="Arial" pitchFamily="34" charset="0"/>
              </a:rPr>
              <a:t>Двоица сили</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29</a:t>
            </a:fld>
            <a:endParaRPr lang="bg-BG"/>
          </a:p>
        </p:txBody>
      </p:sp>
      <p:sp>
        <p:nvSpPr>
          <p:cNvPr id="5" name="Правоъгълник 10"/>
          <p:cNvSpPr>
            <a:spLocks noGrp="1"/>
          </p:cNvSpPr>
          <p:nvPr>
            <p:ph idx="1"/>
          </p:nvPr>
        </p:nvSpPr>
        <p:spPr>
          <a:xfrm>
            <a:off x="357158" y="642918"/>
            <a:ext cx="8329642" cy="3693319"/>
          </a:xfrm>
          <a:prstGeom prst="rect">
            <a:avLst/>
          </a:prstGeom>
        </p:spPr>
        <p:txBody>
          <a:bodyPr wrap="square">
            <a:spAutoFit/>
          </a:bodyPr>
          <a:lstStyle/>
          <a:p>
            <a:pPr algn="just">
              <a:buFont typeface="Wingdings" pitchFamily="2" charset="2"/>
              <a:buChar char="Ø"/>
            </a:pPr>
            <a:r>
              <a:rPr lang="bg-BG" sz="1800" dirty="0">
                <a:latin typeface="Arial" pitchFamily="34" charset="0"/>
                <a:ea typeface="Times New Roman"/>
                <a:cs typeface="Arial" pitchFamily="34" charset="0"/>
              </a:rPr>
              <a:t>Моментът, създаван от двоица сили,</a:t>
            </a:r>
            <a:r>
              <a:rPr lang="bg-BG" sz="1800" b="1" dirty="0">
                <a:latin typeface="Arial" pitchFamily="34" charset="0"/>
                <a:ea typeface="Times New Roman"/>
                <a:cs typeface="Arial" pitchFamily="34" charset="0"/>
              </a:rPr>
              <a:t> е един и същ за всички точки в равнината</a:t>
            </a:r>
            <a:r>
              <a:rPr lang="bg-BG" sz="1800" dirty="0">
                <a:latin typeface="Arial" pitchFamily="34" charset="0"/>
                <a:ea typeface="Times New Roman"/>
                <a:cs typeface="Arial" pitchFamily="34" charset="0"/>
              </a:rPr>
              <a:t>. Ето защо моментът представлява свободен вектор (</a:t>
            </a:r>
            <a:r>
              <a:rPr lang="bg-BG" sz="1800" dirty="0">
                <a:effectLst/>
                <a:latin typeface="Arial" pitchFamily="34" charset="0"/>
                <a:ea typeface="Times New Roman"/>
                <a:cs typeface="Arial" pitchFamily="34" charset="0"/>
              </a:rPr>
              <a:t>няма</a:t>
            </a:r>
            <a:r>
              <a:rPr lang="bg-BG" sz="1800" dirty="0">
                <a:latin typeface="Arial" pitchFamily="34" charset="0"/>
                <a:ea typeface="Times New Roman"/>
                <a:cs typeface="Arial" pitchFamily="34" charset="0"/>
              </a:rPr>
              <a:t> конкретна приложна точка), който винаги е перпендикулярен на </a:t>
            </a:r>
            <a:r>
              <a:rPr lang="el-GR" sz="1800" dirty="0">
                <a:latin typeface="Arial" pitchFamily="34" charset="0"/>
                <a:ea typeface="Times New Roman"/>
                <a:cs typeface="Arial" pitchFamily="34" charset="0"/>
              </a:rPr>
              <a:t>ρ</a:t>
            </a:r>
            <a:r>
              <a:rPr lang="bg-BG" sz="1800" dirty="0">
                <a:latin typeface="Arial" pitchFamily="34" charset="0"/>
                <a:ea typeface="Times New Roman"/>
                <a:cs typeface="Arial" pitchFamily="34" charset="0"/>
              </a:rPr>
              <a:t>.</a:t>
            </a:r>
          </a:p>
          <a:p>
            <a:pPr algn="just"/>
            <a:endParaRPr lang="bg-BG" sz="1800" dirty="0">
              <a:latin typeface="Arial" pitchFamily="34" charset="0"/>
              <a:ea typeface="Times New Roman"/>
              <a:cs typeface="Arial" pitchFamily="34" charset="0"/>
            </a:endParaRPr>
          </a:p>
          <a:p>
            <a:pPr algn="just">
              <a:buFont typeface="Wingdings" pitchFamily="2" charset="2"/>
              <a:buChar char="Ø"/>
            </a:pPr>
            <a:r>
              <a:rPr lang="bg-BG" sz="1800" dirty="0" err="1">
                <a:latin typeface="Arial" pitchFamily="34" charset="0"/>
                <a:ea typeface="Times New Roman"/>
                <a:cs typeface="Arial" pitchFamily="34" charset="0"/>
              </a:rPr>
              <a:t>Двоиците</a:t>
            </a:r>
            <a:r>
              <a:rPr lang="bg-BG" sz="1800" dirty="0">
                <a:latin typeface="Arial" pitchFamily="34" charset="0"/>
                <a:ea typeface="Times New Roman"/>
                <a:cs typeface="Arial" pitchFamily="34" charset="0"/>
              </a:rPr>
              <a:t> притежават следните свойства:</a:t>
            </a:r>
          </a:p>
          <a:p>
            <a:pPr algn="just">
              <a:buFont typeface="Wingdings" pitchFamily="2" charset="2"/>
              <a:buChar char="Ø"/>
            </a:pPr>
            <a:endParaRPr lang="bg-BG" sz="1800" dirty="0">
              <a:latin typeface="Arial" pitchFamily="34" charset="0"/>
              <a:ea typeface="Times New Roman"/>
              <a:cs typeface="Arial" pitchFamily="34" charset="0"/>
            </a:endParaRPr>
          </a:p>
          <a:p>
            <a:pPr algn="just"/>
            <a:r>
              <a:rPr lang="bg-BG" sz="1800" dirty="0">
                <a:latin typeface="Arial" pitchFamily="34" charset="0"/>
                <a:ea typeface="Times New Roman"/>
                <a:cs typeface="Arial" pitchFamily="34" charset="0"/>
              </a:rPr>
              <a:t>Действието на една двоица сили не се променя, ако тя се премести на произволно място в собствената си равнина, или в произволна успоредна на нея равнина;</a:t>
            </a:r>
          </a:p>
          <a:p>
            <a:pPr algn="just"/>
            <a:r>
              <a:rPr lang="bg-BG" sz="1800" dirty="0">
                <a:latin typeface="Arial" pitchFamily="34" charset="0"/>
                <a:ea typeface="Times New Roman"/>
                <a:cs typeface="Arial" pitchFamily="34" charset="0"/>
              </a:rPr>
              <a:t>Действието на всяка двоица върху твърдо тяло не се променя, ако тя се замени с друга двоица сили, която има същия момент, т.е – две </a:t>
            </a:r>
            <a:r>
              <a:rPr lang="bg-BG" sz="1800" dirty="0" err="1">
                <a:latin typeface="Arial" pitchFamily="34" charset="0"/>
                <a:ea typeface="Times New Roman"/>
                <a:cs typeface="Arial" pitchFamily="34" charset="0"/>
              </a:rPr>
              <a:t>двоици</a:t>
            </a:r>
            <a:r>
              <a:rPr lang="bg-BG" sz="1800" dirty="0">
                <a:latin typeface="Arial" pitchFamily="34" charset="0"/>
                <a:ea typeface="Times New Roman"/>
                <a:cs typeface="Arial" pitchFamily="34" charset="0"/>
              </a:rPr>
              <a:t> са еквивалентни, когато техният момент е еднакъв по големина и знак.</a:t>
            </a:r>
          </a:p>
        </p:txBody>
      </p:sp>
      <p:pic>
        <p:nvPicPr>
          <p:cNvPr id="83970" name="Picture 2"/>
          <p:cNvPicPr>
            <a:picLocks noChangeAspect="1" noChangeArrowheads="1"/>
          </p:cNvPicPr>
          <p:nvPr/>
        </p:nvPicPr>
        <p:blipFill>
          <a:blip r:embed="rId2"/>
          <a:srcRect/>
          <a:stretch>
            <a:fillRect/>
          </a:stretch>
        </p:blipFill>
        <p:spPr bwMode="auto">
          <a:xfrm>
            <a:off x="2714612" y="4429132"/>
            <a:ext cx="3387907" cy="2143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r>
              <a:rPr lang="bg-BG" sz="2200" dirty="0">
                <a:solidFill>
                  <a:srgbClr val="C00000"/>
                </a:solidFill>
                <a:latin typeface="Arial" pitchFamily="34" charset="0"/>
                <a:cs typeface="Arial" pitchFamily="34" charset="0"/>
              </a:rPr>
              <a:t>Общи понятия и аксиоми</a:t>
            </a:r>
            <a:r>
              <a:rPr lang="bg-BG" sz="2200" dirty="0">
                <a:solidFill>
                  <a:srgbClr val="00B0F0"/>
                </a:solidFill>
                <a:latin typeface="Arial" pitchFamily="34" charset="0"/>
                <a:cs typeface="Arial" pitchFamily="34" charset="0"/>
              </a:rPr>
              <a:t/>
            </a:r>
            <a:br>
              <a:rPr lang="bg-BG" sz="2200" dirty="0">
                <a:solidFill>
                  <a:srgbClr val="00B0F0"/>
                </a:solidFill>
                <a:latin typeface="Arial" pitchFamily="34" charset="0"/>
                <a:cs typeface="Arial" pitchFamily="34" charset="0"/>
              </a:rPr>
            </a:br>
            <a:endParaRPr lang="bg-BG" sz="22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3</a:t>
            </a:fld>
            <a:endParaRPr lang="bg-BG"/>
          </a:p>
        </p:txBody>
      </p:sp>
      <p:sp>
        <p:nvSpPr>
          <p:cNvPr id="5" name="Content Placeholder 4"/>
          <p:cNvSpPr>
            <a:spLocks noGrp="1"/>
          </p:cNvSpPr>
          <p:nvPr>
            <p:ph idx="1"/>
          </p:nvPr>
        </p:nvSpPr>
        <p:spPr>
          <a:xfrm>
            <a:off x="457200" y="857232"/>
            <a:ext cx="8229600" cy="5521512"/>
          </a:xfrm>
          <a:prstGeom prst="rect">
            <a:avLst/>
          </a:prstGeom>
        </p:spPr>
        <p:txBody>
          <a:bodyPr wrap="square">
            <a:spAutoFit/>
          </a:bodyPr>
          <a:lstStyle/>
          <a:p>
            <a:pPr algn="just">
              <a:spcAft>
                <a:spcPts val="0"/>
              </a:spcAft>
            </a:pPr>
            <a:r>
              <a:rPr lang="bg-BG" sz="1800" b="1" i="1" dirty="0">
                <a:solidFill>
                  <a:srgbClr val="333399"/>
                </a:solidFill>
                <a:latin typeface="Arial" pitchFamily="34" charset="0"/>
                <a:ea typeface="Times New Roman"/>
                <a:cs typeface="Arial" pitchFamily="34" charset="0"/>
              </a:rPr>
              <a:t>Статиката</a:t>
            </a:r>
            <a:r>
              <a:rPr lang="bg-BG" sz="1800" dirty="0">
                <a:latin typeface="Arial" pitchFamily="34" charset="0"/>
                <a:ea typeface="Times New Roman"/>
                <a:cs typeface="Arial" pitchFamily="34" charset="0"/>
              </a:rPr>
              <a:t> изучава </a:t>
            </a:r>
            <a:r>
              <a:rPr lang="bg-BG" sz="1800" i="1" dirty="0">
                <a:latin typeface="Arial" pitchFamily="34" charset="0"/>
                <a:ea typeface="Times New Roman"/>
                <a:cs typeface="Arial" pitchFamily="34" charset="0"/>
              </a:rPr>
              <a:t>равновесието</a:t>
            </a:r>
            <a:r>
              <a:rPr lang="bg-BG" sz="1800" dirty="0">
                <a:latin typeface="Arial" pitchFamily="34" charset="0"/>
                <a:ea typeface="Times New Roman"/>
                <a:cs typeface="Arial" pitchFamily="34" charset="0"/>
              </a:rPr>
              <a:t> на силите, които действат върху един материален обект (материална точка, твърдо тяло или механична система).</a:t>
            </a:r>
          </a:p>
          <a:p>
            <a:pPr algn="just">
              <a:spcAft>
                <a:spcPts val="0"/>
              </a:spcAft>
            </a:pPr>
            <a:endParaRPr lang="bg-BG" sz="1800" dirty="0">
              <a:latin typeface="Arial" pitchFamily="34" charset="0"/>
              <a:ea typeface="Times New Roman"/>
              <a:cs typeface="Arial" pitchFamily="34" charset="0"/>
            </a:endParaRPr>
          </a:p>
          <a:p>
            <a:pPr algn="just">
              <a:spcAft>
                <a:spcPts val="0"/>
              </a:spcAft>
            </a:pPr>
            <a:r>
              <a:rPr lang="bg-BG" sz="1800" b="1" i="1" dirty="0">
                <a:solidFill>
                  <a:srgbClr val="333399"/>
                </a:solidFill>
                <a:latin typeface="Arial" pitchFamily="34" charset="0"/>
                <a:ea typeface="Times New Roman"/>
                <a:cs typeface="Arial" pitchFamily="34" charset="0"/>
              </a:rPr>
              <a:t>Материална точка</a:t>
            </a:r>
            <a:r>
              <a:rPr lang="bg-BG" sz="1800" b="1" dirty="0">
                <a:solidFill>
                  <a:srgbClr val="333399"/>
                </a:solidFill>
                <a:latin typeface="Arial" pitchFamily="34" charset="0"/>
                <a:ea typeface="Times New Roman"/>
                <a:cs typeface="Arial" pitchFamily="34" charset="0"/>
              </a:rPr>
              <a:t> </a:t>
            </a:r>
            <a:r>
              <a:rPr lang="bg-BG" sz="1800" dirty="0">
                <a:latin typeface="Arial" pitchFamily="34" charset="0"/>
                <a:ea typeface="Times New Roman"/>
                <a:cs typeface="Arial" pitchFamily="34" charset="0"/>
              </a:rPr>
              <a:t>се нарича всяка материална частица с извънредно малки размери, а също така всяко тяло, чиито размери могат да се пренебрегнат, при което то се разглежда като точка, в която е съсредоточена цялата му маса.</a:t>
            </a:r>
          </a:p>
          <a:p>
            <a:pPr algn="just">
              <a:spcAft>
                <a:spcPts val="0"/>
              </a:spcAft>
            </a:pPr>
            <a:endParaRPr lang="bg-BG" sz="1800" dirty="0">
              <a:latin typeface="Arial" pitchFamily="34" charset="0"/>
              <a:ea typeface="Times New Roman"/>
              <a:cs typeface="Arial" pitchFamily="34" charset="0"/>
            </a:endParaRPr>
          </a:p>
          <a:p>
            <a:pPr algn="just">
              <a:spcAft>
                <a:spcPts val="0"/>
              </a:spcAft>
            </a:pPr>
            <a:r>
              <a:rPr lang="bg-BG" sz="1800" b="1" i="1" dirty="0">
                <a:solidFill>
                  <a:srgbClr val="333399"/>
                </a:solidFill>
                <a:latin typeface="Arial" pitchFamily="34" charset="0"/>
                <a:ea typeface="Times New Roman"/>
                <a:cs typeface="Arial" pitchFamily="34" charset="0"/>
              </a:rPr>
              <a:t>Идеално твърдо тяло</a:t>
            </a:r>
            <a:r>
              <a:rPr lang="bg-BG" sz="1800" b="1" dirty="0">
                <a:solidFill>
                  <a:srgbClr val="333399"/>
                </a:solidFill>
                <a:latin typeface="Arial" pitchFamily="34" charset="0"/>
                <a:ea typeface="Times New Roman"/>
                <a:cs typeface="Arial" pitchFamily="34" charset="0"/>
              </a:rPr>
              <a:t> </a:t>
            </a:r>
            <a:r>
              <a:rPr lang="bg-BG" sz="1800" dirty="0">
                <a:latin typeface="Arial" pitchFamily="34" charset="0"/>
                <a:ea typeface="Times New Roman"/>
                <a:cs typeface="Arial" pitchFamily="34" charset="0"/>
              </a:rPr>
              <a:t>представлява идеализирано тяло, което не се деформира под действието на каквито и да било сили.</a:t>
            </a:r>
          </a:p>
          <a:p>
            <a:pPr algn="just">
              <a:spcAft>
                <a:spcPts val="0"/>
              </a:spcAft>
              <a:buNone/>
            </a:pPr>
            <a:endParaRPr lang="bg-BG" sz="1800" dirty="0">
              <a:latin typeface="Arial" pitchFamily="34" charset="0"/>
              <a:ea typeface="Times New Roman"/>
              <a:cs typeface="Arial" pitchFamily="34" charset="0"/>
            </a:endParaRPr>
          </a:p>
          <a:p>
            <a:pPr algn="just"/>
            <a:r>
              <a:rPr lang="bg-BG" sz="1800" b="1" i="1" dirty="0">
                <a:solidFill>
                  <a:srgbClr val="333399"/>
                </a:solidFill>
                <a:latin typeface="Arial" pitchFamily="34" charset="0"/>
                <a:ea typeface="Times New Roman"/>
                <a:cs typeface="Arial" pitchFamily="34" charset="0"/>
              </a:rPr>
              <a:t>Механична система</a:t>
            </a:r>
            <a:r>
              <a:rPr lang="bg-BG" sz="1800" b="1" dirty="0">
                <a:solidFill>
                  <a:srgbClr val="333399"/>
                </a:solidFill>
                <a:latin typeface="Arial" pitchFamily="34" charset="0"/>
                <a:ea typeface="Times New Roman"/>
                <a:cs typeface="Arial" pitchFamily="34" charset="0"/>
              </a:rPr>
              <a:t> </a:t>
            </a:r>
            <a:r>
              <a:rPr lang="bg-BG" sz="1800" dirty="0">
                <a:latin typeface="Arial" pitchFamily="34" charset="0"/>
                <a:ea typeface="Times New Roman"/>
                <a:cs typeface="Arial" pitchFamily="34" charset="0"/>
              </a:rPr>
              <a:t>се нарича съвкупност от материални обекти, в която положението и движението на всеки обект зависи от положението и движението на всички останали обекти</a:t>
            </a:r>
          </a:p>
          <a:p>
            <a:pPr marL="0" indent="0" algn="just">
              <a:buNone/>
            </a:pPr>
            <a:endParaRPr lang="bg-BG" sz="1800" dirty="0">
              <a:latin typeface="Arial" pitchFamily="34" charset="0"/>
              <a:ea typeface="Times New Roman"/>
              <a:cs typeface="Arial" pitchFamily="34" charset="0"/>
            </a:endParaRPr>
          </a:p>
          <a:p>
            <a:pPr marL="0" indent="0" algn="ctr">
              <a:buNone/>
            </a:pPr>
            <a:r>
              <a:rPr lang="bg-BG" sz="1800" dirty="0">
                <a:solidFill>
                  <a:srgbClr val="C00000"/>
                </a:solidFill>
                <a:latin typeface="Arial" pitchFamily="34" charset="0"/>
                <a:ea typeface="Times New Roman"/>
                <a:cs typeface="Arial" pitchFamily="34" charset="0"/>
              </a:rPr>
              <a:t>Определящ признак за механичната система е наличието на </a:t>
            </a:r>
            <a:r>
              <a:rPr lang="bg-BG" sz="1800" b="1" dirty="0">
                <a:solidFill>
                  <a:srgbClr val="C00000"/>
                </a:solidFill>
                <a:latin typeface="Arial" pitchFamily="34" charset="0"/>
                <a:ea typeface="Times New Roman"/>
                <a:cs typeface="Arial" pitchFamily="34" charset="0"/>
              </a:rPr>
              <a:t>сили на взаимодействие</a:t>
            </a:r>
            <a:r>
              <a:rPr lang="bg-BG" sz="1800" dirty="0">
                <a:solidFill>
                  <a:srgbClr val="C00000"/>
                </a:solidFill>
                <a:latin typeface="Arial" pitchFamily="34" charset="0"/>
                <a:ea typeface="Times New Roman"/>
                <a:cs typeface="Arial" pitchFamily="34" charset="0"/>
              </a:rPr>
              <a:t> между нейните части</a:t>
            </a:r>
            <a:endParaRPr lang="bg-BG" sz="18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868346"/>
          </a:xfrm>
        </p:spPr>
        <p:txBody>
          <a:bodyPr/>
          <a:lstStyle/>
          <a:p>
            <a:r>
              <a:rPr lang="bg-BG" sz="2200" dirty="0">
                <a:solidFill>
                  <a:srgbClr val="C00000"/>
                </a:solidFill>
                <a:effectLst/>
                <a:latin typeface="Arial" pitchFamily="34" charset="0"/>
                <a:cs typeface="Arial" pitchFamily="34" charset="0"/>
              </a:rPr>
              <a:t>Редукция на произволна система от сили. Условия за равновесие.</a:t>
            </a:r>
          </a:p>
        </p:txBody>
      </p:sp>
      <p:sp>
        <p:nvSpPr>
          <p:cNvPr id="3" name="Content Placeholder 2"/>
          <p:cNvSpPr>
            <a:spLocks noGrp="1"/>
          </p:cNvSpPr>
          <p:nvPr>
            <p:ph idx="1"/>
          </p:nvPr>
        </p:nvSpPr>
        <p:spPr>
          <a:xfrm>
            <a:off x="457200" y="1000108"/>
            <a:ext cx="8229600" cy="5095892"/>
          </a:xfrm>
        </p:spPr>
        <p:txBody>
          <a:bodyPr/>
          <a:lstStyle/>
          <a:p>
            <a:pPr algn="just">
              <a:buFont typeface="Wingdings" pitchFamily="2" charset="2"/>
              <a:buChar char="Ø"/>
            </a:pPr>
            <a:r>
              <a:rPr lang="bg-BG" sz="1800" b="1" i="1" dirty="0">
                <a:solidFill>
                  <a:srgbClr val="333399"/>
                </a:solidFill>
                <a:effectLst/>
                <a:latin typeface="Arial" pitchFamily="34" charset="0"/>
                <a:cs typeface="Arial" pitchFamily="34" charset="0"/>
              </a:rPr>
              <a:t>Произволна система от сили</a:t>
            </a:r>
            <a:r>
              <a:rPr lang="bg-BG" sz="1800" dirty="0">
                <a:effectLst/>
                <a:latin typeface="Arial" pitchFamily="34" charset="0"/>
                <a:cs typeface="Arial" pitchFamily="34" charset="0"/>
              </a:rPr>
              <a:t>: съвкупност от произволно разположени в пространството сили, т.е – сили, директрисите на всички, или поне на няколко от тях не се пресичат, не са успоредни и лежат в различни равнини.</a:t>
            </a:r>
          </a:p>
          <a:p>
            <a:pPr algn="just">
              <a:buFont typeface="Wingdings" pitchFamily="2" charset="2"/>
              <a:buChar char="Ø"/>
            </a:pPr>
            <a:r>
              <a:rPr lang="bg-BG" sz="1800" dirty="0">
                <a:effectLst/>
                <a:latin typeface="Arial" pitchFamily="34" charset="0"/>
                <a:cs typeface="Arial" pitchFamily="34" charset="0"/>
              </a:rPr>
              <a:t>Ако такива сили действат в различни точки на твърдо тяло, в много случаи е удобно те да се заменят (да се редуцират) с по-проста, еквивалентна по действие силова система.</a:t>
            </a:r>
          </a:p>
        </p:txBody>
      </p:sp>
      <p:sp>
        <p:nvSpPr>
          <p:cNvPr id="4" name="Slide Number Placeholder 3"/>
          <p:cNvSpPr>
            <a:spLocks noGrp="1"/>
          </p:cNvSpPr>
          <p:nvPr>
            <p:ph type="sldNum" sz="quarter" idx="12"/>
          </p:nvPr>
        </p:nvSpPr>
        <p:spPr/>
        <p:txBody>
          <a:bodyPr/>
          <a:lstStyle/>
          <a:p>
            <a:fld id="{BFE999D1-F9A4-4778-B8C7-0170286633BE}" type="slidenum">
              <a:rPr lang="bg-BG" smtClean="0"/>
              <a:pPr/>
              <a:t>30</a:t>
            </a:fld>
            <a:endParaRPr lang="bg-BG"/>
          </a:p>
        </p:txBody>
      </p:sp>
      <p:pic>
        <p:nvPicPr>
          <p:cNvPr id="5" name="Picture 2"/>
          <p:cNvPicPr>
            <a:picLocks noChangeAspect="1" noChangeArrowheads="1"/>
          </p:cNvPicPr>
          <p:nvPr/>
        </p:nvPicPr>
        <p:blipFill>
          <a:blip r:embed="rId2"/>
          <a:srcRect/>
          <a:stretch>
            <a:fillRect/>
          </a:stretch>
        </p:blipFill>
        <p:spPr bwMode="auto">
          <a:xfrm>
            <a:off x="428596" y="3429000"/>
            <a:ext cx="3267427" cy="2614588"/>
          </a:xfrm>
          <a:prstGeom prst="rect">
            <a:avLst/>
          </a:prstGeom>
          <a:noFill/>
          <a:ln w="9525">
            <a:noFill/>
            <a:miter lim="800000"/>
            <a:headEnd/>
            <a:tailEnd/>
          </a:ln>
          <a:effectLst/>
        </p:spPr>
      </p:pic>
      <p:sp>
        <p:nvSpPr>
          <p:cNvPr id="6" name="TextBox 5"/>
          <p:cNvSpPr txBox="1"/>
          <p:nvPr/>
        </p:nvSpPr>
        <p:spPr>
          <a:xfrm>
            <a:off x="4071934" y="3143248"/>
            <a:ext cx="4714908" cy="3416320"/>
          </a:xfrm>
          <a:prstGeom prst="rect">
            <a:avLst/>
          </a:prstGeom>
          <a:noFill/>
        </p:spPr>
        <p:txBody>
          <a:bodyPr wrap="square" rtlCol="0">
            <a:spAutoFit/>
          </a:bodyPr>
          <a:lstStyle/>
          <a:p>
            <a:pPr algn="just">
              <a:buFont typeface="Wingdings" pitchFamily="2" charset="2"/>
              <a:buChar char="Ø"/>
            </a:pPr>
            <a:r>
              <a:rPr lang="bg-BG" dirty="0">
                <a:solidFill>
                  <a:srgbClr val="333399"/>
                </a:solidFill>
                <a:latin typeface="Arial" pitchFamily="34" charset="0"/>
              </a:rPr>
              <a:t>  </a:t>
            </a:r>
            <a:r>
              <a:rPr lang="bg-BG" b="1" i="1" dirty="0">
                <a:solidFill>
                  <a:srgbClr val="333399"/>
                </a:solidFill>
                <a:latin typeface="Arial" pitchFamily="34" charset="0"/>
              </a:rPr>
              <a:t>Метод на </a:t>
            </a:r>
            <a:r>
              <a:rPr lang="bg-BG" b="1" i="1" dirty="0" err="1">
                <a:solidFill>
                  <a:srgbClr val="333399"/>
                </a:solidFill>
                <a:latin typeface="Arial" pitchFamily="34" charset="0"/>
              </a:rPr>
              <a:t>Поансо</a:t>
            </a:r>
            <a:r>
              <a:rPr lang="bg-BG" dirty="0">
                <a:solidFill>
                  <a:srgbClr val="333399"/>
                </a:solidFill>
                <a:latin typeface="Arial" pitchFamily="34" charset="0"/>
              </a:rPr>
              <a:t>:</a:t>
            </a:r>
          </a:p>
          <a:p>
            <a:pPr algn="just"/>
            <a:endParaRPr lang="bg-BG" dirty="0">
              <a:latin typeface="Arial" pitchFamily="34" charset="0"/>
            </a:endParaRPr>
          </a:p>
          <a:p>
            <a:pPr algn="just"/>
            <a:r>
              <a:rPr lang="bg-BG" dirty="0">
                <a:latin typeface="Arial" pitchFamily="34" charset="0"/>
              </a:rPr>
              <a:t>Всяка сила, приложена в дадена т.А може да се премести успоредна сама на себе си в друга т.О, като се добави и двоица сили, чийто момент е равен на момента на силата, приложена в т.А спрямо новата приложна т.О.</a:t>
            </a:r>
          </a:p>
          <a:p>
            <a:pPr algn="just"/>
            <a:endParaRPr lang="bg-BG" dirty="0">
              <a:latin typeface="Arial" pitchFamily="34" charset="0"/>
            </a:endParaRPr>
          </a:p>
          <a:p>
            <a:pPr algn="just">
              <a:buFont typeface="Wingdings" pitchFamily="2" charset="2"/>
              <a:buChar char="Ø"/>
            </a:pPr>
            <a:r>
              <a:rPr lang="bg-BG" dirty="0">
                <a:solidFill>
                  <a:srgbClr val="333399"/>
                </a:solidFill>
                <a:latin typeface="Arial" pitchFamily="34" charset="0"/>
              </a:rPr>
              <a:t>  </a:t>
            </a:r>
            <a:r>
              <a:rPr lang="bg-BG" b="1" dirty="0">
                <a:solidFill>
                  <a:srgbClr val="333399"/>
                </a:solidFill>
                <a:latin typeface="Arial" pitchFamily="34" charset="0"/>
              </a:rPr>
              <a:t>Всяка сила може да се редуцира за определена точка до същата сила и един момент на двоица сили.</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39718"/>
          </a:xfrm>
        </p:spPr>
        <p:txBody>
          <a:bodyPr/>
          <a:lstStyle/>
          <a:p>
            <a:r>
              <a:rPr lang="bg-BG" sz="2000" dirty="0">
                <a:solidFill>
                  <a:srgbClr val="C00000"/>
                </a:solidFill>
                <a:effectLst/>
                <a:latin typeface="Arial" pitchFamily="34" charset="0"/>
                <a:cs typeface="Arial" pitchFamily="34" charset="0"/>
              </a:rPr>
              <a:t>Редукция на произволна система от сили. Условия за равновесие.</a:t>
            </a:r>
            <a:endParaRPr lang="bg-BG" sz="20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31</a:t>
            </a:fld>
            <a:endParaRPr lang="bg-BG"/>
          </a:p>
        </p:txBody>
      </p:sp>
      <p:pic>
        <p:nvPicPr>
          <p:cNvPr id="5" name="Картина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845" y="1006387"/>
            <a:ext cx="5572164" cy="1553708"/>
          </a:xfrm>
          <a:prstGeom prst="rect">
            <a:avLst/>
          </a:prstGeom>
        </p:spPr>
      </p:pic>
      <p:pic>
        <p:nvPicPr>
          <p:cNvPr id="6" name="Картина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2920936"/>
            <a:ext cx="5619800" cy="1557893"/>
          </a:xfrm>
          <a:prstGeom prst="rect">
            <a:avLst/>
          </a:prstGeom>
        </p:spPr>
      </p:pic>
      <p:pic>
        <p:nvPicPr>
          <p:cNvPr id="7" name="Картина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7554" y="4214818"/>
            <a:ext cx="5594113" cy="226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3" name="Rectangle 1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5"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0" name="Контейнер за съдържание 5"/>
          <p:cNvSpPr txBox="1">
            <a:spLocks/>
          </p:cNvSpPr>
          <p:nvPr/>
        </p:nvSpPr>
        <p:spPr bwMode="auto">
          <a:xfrm>
            <a:off x="-27181" y="168850"/>
            <a:ext cx="9036496"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None/>
            </a:pPr>
            <a:r>
              <a:rPr lang="bg-BG" sz="2000" dirty="0">
                <a:solidFill>
                  <a:srgbClr val="C00000"/>
                </a:solidFill>
                <a:latin typeface="Arial" pitchFamily="34" charset="0"/>
                <a:cs typeface="Arial" pitchFamily="34" charset="0"/>
              </a:rPr>
              <a:t>Редукция на произволна система от сили. Условия за равновесие на равнинна система сили</a:t>
            </a:r>
            <a:endParaRPr lang="bg-BG" sz="2000" dirty="0">
              <a:solidFill>
                <a:srgbClr val="00B0F0"/>
              </a:solidFill>
            </a:endParaRPr>
          </a:p>
        </p:txBody>
      </p:sp>
      <p:sp>
        <p:nvSpPr>
          <p:cNvPr id="3" name="Правоъгълник 2"/>
          <p:cNvSpPr/>
          <p:nvPr/>
        </p:nvSpPr>
        <p:spPr>
          <a:xfrm>
            <a:off x="27324" y="4189196"/>
            <a:ext cx="5152532" cy="646331"/>
          </a:xfrm>
          <a:prstGeom prst="rect">
            <a:avLst/>
          </a:prstGeom>
        </p:spPr>
        <p:txBody>
          <a:bodyPr wrap="square">
            <a:spAutoFit/>
          </a:bodyPr>
          <a:lstStyle/>
          <a:p>
            <a:r>
              <a:rPr lang="bg-BG" i="1" dirty="0">
                <a:latin typeface="Arial Narrow"/>
                <a:ea typeface="Times New Roman"/>
                <a:cs typeface="Times New Roman"/>
              </a:rPr>
              <a:t> </a:t>
            </a:r>
            <a:r>
              <a:rPr lang="bg-BG" i="1" dirty="0" err="1">
                <a:latin typeface="Arial Narrow"/>
                <a:ea typeface="Times New Roman"/>
                <a:cs typeface="Times New Roman"/>
              </a:rPr>
              <a:t>Равнодействащата</a:t>
            </a:r>
            <a:r>
              <a:rPr lang="bg-BG" i="1" dirty="0">
                <a:latin typeface="Arial Narrow"/>
                <a:ea typeface="Times New Roman"/>
                <a:cs typeface="Times New Roman"/>
              </a:rPr>
              <a:t>  на преносната система сили се нарича </a:t>
            </a:r>
            <a:r>
              <a:rPr lang="bg-BG" b="1" i="1" dirty="0">
                <a:latin typeface="Arial Narrow"/>
                <a:ea typeface="Times New Roman"/>
                <a:cs typeface="Times New Roman"/>
              </a:rPr>
              <a:t>главен вектор</a:t>
            </a:r>
            <a:r>
              <a:rPr lang="bg-BG" i="1" dirty="0">
                <a:latin typeface="Arial Narrow"/>
                <a:ea typeface="Times New Roman"/>
                <a:cs typeface="Times New Roman"/>
              </a:rPr>
              <a:t> на дадената  система сили.</a:t>
            </a:r>
            <a:endParaRPr lang="bg-BG" dirty="0"/>
          </a:p>
        </p:txBody>
      </p:sp>
      <p:pic>
        <p:nvPicPr>
          <p:cNvPr id="4" name="Картина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55" y="962123"/>
            <a:ext cx="5122965" cy="3013510"/>
          </a:xfrm>
          <a:prstGeom prst="rect">
            <a:avLst/>
          </a:prstGeom>
          <a:solidFill>
            <a:schemeClr val="bg2"/>
          </a:solidFill>
          <a:ln>
            <a:solidFill>
              <a:schemeClr val="accent1"/>
            </a:solidFill>
          </a:ln>
        </p:spPr>
      </p:pic>
      <p:pic>
        <p:nvPicPr>
          <p:cNvPr id="5" name="Картина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5062" y="954845"/>
            <a:ext cx="3621277" cy="3013509"/>
          </a:xfrm>
          <a:prstGeom prst="rect">
            <a:avLst/>
          </a:prstGeom>
          <a:solidFill>
            <a:schemeClr val="bg2"/>
          </a:solidFill>
          <a:ln>
            <a:solidFill>
              <a:schemeClr val="accent1"/>
            </a:solid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graphicFrame>
        <p:nvGraphicFramePr>
          <p:cNvPr id="7" name="Обект 6"/>
          <p:cNvGraphicFramePr>
            <a:graphicFrameLocks noChangeAspect="1"/>
          </p:cNvGraphicFramePr>
          <p:nvPr>
            <p:extLst>
              <p:ext uri="{D42A27DB-BD31-4B8C-83A1-F6EECF244321}">
                <p14:modId xmlns:p14="http://schemas.microsoft.com/office/powerpoint/2010/main" val="1246979295"/>
              </p:ext>
            </p:extLst>
          </p:nvPr>
        </p:nvGraphicFramePr>
        <p:xfrm>
          <a:off x="-61055" y="4894328"/>
          <a:ext cx="5715000" cy="762000"/>
        </p:xfrm>
        <a:graphic>
          <a:graphicData uri="http://schemas.openxmlformats.org/presentationml/2006/ole">
            <mc:AlternateContent xmlns:mc="http://schemas.openxmlformats.org/markup-compatibility/2006">
              <mc:Choice xmlns:v="urn:schemas-microsoft-com:vml" Requires="v">
                <p:oleObj spid="_x0000_s9220" name="Equation" r:id="rId5" imgW="2857500" imgH="381000" progId="">
                  <p:embed/>
                </p:oleObj>
              </mc:Choice>
              <mc:Fallback>
                <p:oleObj name="Equation" r:id="rId5" imgW="2857500" imgH="381000" progId="">
                  <p:embed/>
                  <p:pic>
                    <p:nvPicPr>
                      <p:cNvPr id="7" name="Обект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 y="4894328"/>
                        <a:ext cx="5715000" cy="762000"/>
                      </a:xfrm>
                      <a:prstGeom prst="rect">
                        <a:avLst/>
                      </a:prstGeom>
                      <a:solidFill>
                        <a:schemeClr val="bg2"/>
                      </a:solidFill>
                    </p:spPr>
                  </p:pic>
                </p:oleObj>
              </mc:Fallback>
            </mc:AlternateContent>
          </a:graphicData>
        </a:graphic>
      </p:graphicFrame>
      <p:sp>
        <p:nvSpPr>
          <p:cNvPr id="8" name="Правоъгълник 7"/>
          <p:cNvSpPr/>
          <p:nvPr/>
        </p:nvSpPr>
        <p:spPr>
          <a:xfrm>
            <a:off x="5675040" y="4137068"/>
            <a:ext cx="3252936" cy="1138260"/>
          </a:xfrm>
          <a:prstGeom prst="rect">
            <a:avLst/>
          </a:prstGeom>
        </p:spPr>
        <p:txBody>
          <a:bodyPr wrap="square">
            <a:spAutoFit/>
          </a:bodyPr>
          <a:lstStyle/>
          <a:p>
            <a:pPr algn="just">
              <a:lnSpc>
                <a:spcPts val="2000"/>
              </a:lnSpc>
              <a:spcBef>
                <a:spcPts val="0"/>
              </a:spcBef>
              <a:spcAft>
                <a:spcPts val="0"/>
              </a:spcAft>
            </a:pPr>
            <a:r>
              <a:rPr lang="bg-BG" dirty="0">
                <a:latin typeface="Arial Narrow"/>
                <a:ea typeface="Times New Roman"/>
              </a:rPr>
              <a:t>Векторната сума на моментите на дадената равнина система сили спрямо редукционния център</a:t>
            </a:r>
            <a:r>
              <a:rPr lang="bg-BG" sz="2800" dirty="0">
                <a:latin typeface="Times New Roman"/>
                <a:ea typeface="Times New Roman"/>
              </a:rPr>
              <a:t> </a:t>
            </a:r>
            <a:r>
              <a:rPr lang="bg-BG" dirty="0">
                <a:latin typeface="Arial Narrow"/>
                <a:ea typeface="Times New Roman"/>
              </a:rPr>
              <a:t>се нарича </a:t>
            </a:r>
            <a:r>
              <a:rPr lang="bg-BG" b="1" i="1" dirty="0">
                <a:latin typeface="Arial Narrow"/>
                <a:ea typeface="Times New Roman"/>
              </a:rPr>
              <a:t>главен момент.</a:t>
            </a:r>
            <a:endParaRPr lang="en-US" sz="2800" dirty="0">
              <a:effectLst/>
              <a:latin typeface="Times New Roman"/>
              <a:ea typeface="Times New Roman"/>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graphicFrame>
        <p:nvGraphicFramePr>
          <p:cNvPr id="11" name="Обект 10"/>
          <p:cNvGraphicFramePr>
            <a:graphicFrameLocks noChangeAspect="1"/>
          </p:cNvGraphicFramePr>
          <p:nvPr>
            <p:extLst>
              <p:ext uri="{D42A27DB-BD31-4B8C-83A1-F6EECF244321}">
                <p14:modId xmlns:p14="http://schemas.microsoft.com/office/powerpoint/2010/main" val="2976833379"/>
              </p:ext>
            </p:extLst>
          </p:nvPr>
        </p:nvGraphicFramePr>
        <p:xfrm>
          <a:off x="41523" y="5834038"/>
          <a:ext cx="4394200" cy="762000"/>
        </p:xfrm>
        <a:graphic>
          <a:graphicData uri="http://schemas.openxmlformats.org/presentationml/2006/ole">
            <mc:AlternateContent xmlns:mc="http://schemas.openxmlformats.org/markup-compatibility/2006">
              <mc:Choice xmlns:v="urn:schemas-microsoft-com:vml" Requires="v">
                <p:oleObj spid="_x0000_s9221" name="Equation" r:id="rId7" imgW="2197100" imgH="381000" progId="">
                  <p:embed/>
                </p:oleObj>
              </mc:Choice>
              <mc:Fallback>
                <p:oleObj name="Equation" r:id="rId7" imgW="2197100" imgH="381000" progId="">
                  <p:embed/>
                  <p:pic>
                    <p:nvPicPr>
                      <p:cNvPr id="11" name="Обект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3" y="5834038"/>
                        <a:ext cx="4394200" cy="762000"/>
                      </a:xfrm>
                      <a:prstGeom prst="rect">
                        <a:avLst/>
                      </a:prstGeom>
                      <a:solidFill>
                        <a:schemeClr val="bg2"/>
                      </a:solidFill>
                    </p:spPr>
                  </p:pic>
                </p:oleObj>
              </mc:Fallback>
            </mc:AlternateContent>
          </a:graphicData>
        </a:graphic>
      </p:graphicFrame>
      <p:sp>
        <p:nvSpPr>
          <p:cNvPr id="14" name="TextBox 13">
            <a:extLst>
              <a:ext uri="{FF2B5EF4-FFF2-40B4-BE49-F238E27FC236}">
                <a16:creationId xmlns:a16="http://schemas.microsoft.com/office/drawing/2014/main" xmlns="" id="{B9556F02-8B55-45CF-A35C-7A64D2F67C19}"/>
              </a:ext>
            </a:extLst>
          </p:cNvPr>
          <p:cNvSpPr txBox="1"/>
          <p:nvPr/>
        </p:nvSpPr>
        <p:spPr>
          <a:xfrm>
            <a:off x="5796136" y="5373216"/>
            <a:ext cx="3024336" cy="1200329"/>
          </a:xfrm>
          <a:prstGeom prst="rect">
            <a:avLst/>
          </a:prstGeom>
          <a:noFill/>
        </p:spPr>
        <p:txBody>
          <a:bodyPr wrap="square" rtlCol="0">
            <a:spAutoFit/>
          </a:bodyPr>
          <a:lstStyle/>
          <a:p>
            <a:pPr algn="ctr"/>
            <a:r>
              <a:rPr lang="bg-BG" dirty="0">
                <a:solidFill>
                  <a:srgbClr val="C00000"/>
                </a:solidFill>
                <a:latin typeface="Arial" pitchFamily="34" charset="0"/>
              </a:rPr>
              <a:t>Системата от главен вектор и главен момент на силите се нарича </a:t>
            </a:r>
            <a:r>
              <a:rPr lang="bg-BG" b="1" i="1" dirty="0">
                <a:solidFill>
                  <a:srgbClr val="C00000"/>
                </a:solidFill>
                <a:latin typeface="Arial" pitchFamily="34" charset="0"/>
              </a:rPr>
              <a:t>динама</a:t>
            </a:r>
            <a:r>
              <a:rPr lang="bg-BG" dirty="0">
                <a:solidFill>
                  <a:srgbClr val="C00000"/>
                </a:solidFill>
                <a:latin typeface="Arial" pitchFamily="34" charset="0"/>
              </a:rPr>
              <a:t>.</a:t>
            </a:r>
            <a:endParaRPr lang="en-US" dirty="0"/>
          </a:p>
        </p:txBody>
      </p:sp>
    </p:spTree>
    <p:extLst>
      <p:ext uri="{BB962C8B-B14F-4D97-AF65-F5344CB8AC3E}">
        <p14:creationId xmlns:p14="http://schemas.microsoft.com/office/powerpoint/2010/main" val="4807862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9001156" cy="571504"/>
          </a:xfrm>
        </p:spPr>
        <p:txBody>
          <a:bodyPr/>
          <a:lstStyle/>
          <a:p>
            <a:r>
              <a:rPr lang="bg-BG" sz="2200" dirty="0">
                <a:solidFill>
                  <a:srgbClr val="C00000"/>
                </a:solidFill>
                <a:effectLst/>
                <a:latin typeface="Arial" pitchFamily="34" charset="0"/>
                <a:cs typeface="Arial" pitchFamily="34" charset="0"/>
              </a:rPr>
              <a:t>Редукция на произволна система от сили. Условия за равновесие.</a:t>
            </a:r>
            <a:endParaRPr lang="bg-BG" sz="2200" dirty="0"/>
          </a:p>
        </p:txBody>
      </p:sp>
      <p:sp>
        <p:nvSpPr>
          <p:cNvPr id="3" name="Content Placeholder 2"/>
          <p:cNvSpPr>
            <a:spLocks noGrp="1"/>
          </p:cNvSpPr>
          <p:nvPr>
            <p:ph idx="1"/>
          </p:nvPr>
        </p:nvSpPr>
        <p:spPr>
          <a:xfrm>
            <a:off x="214282" y="4071942"/>
            <a:ext cx="8372476" cy="1952620"/>
          </a:xfrm>
        </p:spPr>
        <p:txBody>
          <a:bodyPr/>
          <a:lstStyle/>
          <a:p>
            <a:pPr>
              <a:buFont typeface="Wingdings" pitchFamily="2" charset="2"/>
              <a:buChar char="Ø"/>
            </a:pPr>
            <a:r>
              <a:rPr lang="bg-BG" sz="1800" dirty="0">
                <a:solidFill>
                  <a:srgbClr val="C00000"/>
                </a:solidFill>
                <a:effectLst/>
                <a:latin typeface="Arial" pitchFamily="34" charset="0"/>
                <a:cs typeface="Arial" pitchFamily="34" charset="0"/>
              </a:rPr>
              <a:t>Главният вектор </a:t>
            </a:r>
            <a:r>
              <a:rPr lang="en-US" sz="1800" dirty="0">
                <a:solidFill>
                  <a:srgbClr val="C00000"/>
                </a:solidFill>
                <a:effectLst/>
                <a:latin typeface="Arial" pitchFamily="34" charset="0"/>
                <a:cs typeface="Arial" pitchFamily="34" charset="0"/>
              </a:rPr>
              <a:t>R </a:t>
            </a:r>
            <a:r>
              <a:rPr lang="bg-BG" sz="1800" dirty="0">
                <a:solidFill>
                  <a:srgbClr val="C00000"/>
                </a:solidFill>
                <a:effectLst/>
                <a:latin typeface="Arial" pitchFamily="34" charset="0"/>
                <a:cs typeface="Arial" pitchFamily="34" charset="0"/>
              </a:rPr>
              <a:t>не може да замени действието на силите                   , т.е </a:t>
            </a:r>
            <a:r>
              <a:rPr lang="en-US" sz="1800" dirty="0">
                <a:solidFill>
                  <a:srgbClr val="C00000"/>
                </a:solidFill>
                <a:effectLst/>
                <a:latin typeface="Arial" pitchFamily="34" charset="0"/>
                <a:cs typeface="Arial" pitchFamily="34" charset="0"/>
              </a:rPr>
              <a:t>R </a:t>
            </a:r>
            <a:r>
              <a:rPr lang="bg-BG" sz="1800" dirty="0">
                <a:solidFill>
                  <a:srgbClr val="C00000"/>
                </a:solidFill>
                <a:effectLst/>
                <a:latin typeface="Arial" pitchFamily="34" charset="0"/>
                <a:cs typeface="Arial" pitchFamily="34" charset="0"/>
              </a:rPr>
              <a:t>не е тяхна </a:t>
            </a:r>
            <a:r>
              <a:rPr lang="bg-BG" sz="1800" dirty="0" err="1">
                <a:solidFill>
                  <a:srgbClr val="C00000"/>
                </a:solidFill>
                <a:effectLst/>
                <a:latin typeface="Arial" pitchFamily="34" charset="0"/>
                <a:cs typeface="Arial" pitchFamily="34" charset="0"/>
              </a:rPr>
              <a:t>равнодействаща</a:t>
            </a:r>
            <a:r>
              <a:rPr lang="bg-BG" sz="1800" dirty="0">
                <a:solidFill>
                  <a:srgbClr val="C00000"/>
                </a:solidFill>
                <a:effectLst/>
                <a:latin typeface="Arial" pitchFamily="34" charset="0"/>
                <a:cs typeface="Arial" pitchFamily="34" charset="0"/>
              </a:rPr>
              <a:t>.</a:t>
            </a:r>
            <a:r>
              <a:rPr lang="en-US" sz="1800" dirty="0">
                <a:solidFill>
                  <a:srgbClr val="C00000"/>
                </a:solidFill>
                <a:effectLst/>
                <a:latin typeface="Arial" pitchFamily="34" charset="0"/>
                <a:cs typeface="Arial" pitchFamily="34" charset="0"/>
              </a:rPr>
              <a:t> </a:t>
            </a:r>
            <a:endParaRPr lang="bg-BG" sz="1800" dirty="0">
              <a:solidFill>
                <a:srgbClr val="C00000"/>
              </a:solidFill>
              <a:effectLst/>
              <a:latin typeface="Arial" pitchFamily="34" charset="0"/>
              <a:cs typeface="Arial" pitchFamily="34" charset="0"/>
            </a:endParaRPr>
          </a:p>
          <a:p>
            <a:pPr>
              <a:buNone/>
            </a:pPr>
            <a:r>
              <a:rPr lang="bg-BG" sz="1800" dirty="0">
                <a:effectLst/>
                <a:latin typeface="Arial" pitchFamily="34" charset="0"/>
                <a:cs typeface="Arial" pitchFamily="34" charset="0"/>
              </a:rPr>
              <a:t>	Този вектор не зависи от редукционния център О и може да се премества по директрисата си.</a:t>
            </a:r>
          </a:p>
          <a:p>
            <a:pPr>
              <a:buFont typeface="Wingdings" pitchFamily="2" charset="2"/>
              <a:buChar char="Ø"/>
            </a:pPr>
            <a:endParaRPr lang="bg-BG" sz="1800" dirty="0">
              <a:effectLst/>
              <a:latin typeface="Arial" pitchFamily="34" charset="0"/>
              <a:cs typeface="Arial" pitchFamily="34" charset="0"/>
            </a:endParaRPr>
          </a:p>
          <a:p>
            <a:pPr>
              <a:buFont typeface="Wingdings" pitchFamily="2" charset="2"/>
              <a:buChar char="Ø"/>
            </a:pPr>
            <a:r>
              <a:rPr lang="bg-BG" sz="1800" dirty="0">
                <a:effectLst/>
                <a:latin typeface="Arial" pitchFamily="34" charset="0"/>
                <a:cs typeface="Arial" pitchFamily="34" charset="0"/>
              </a:rPr>
              <a:t>Главният момент        е свързан с редукционния център и зависи от неговото положение.                             </a:t>
            </a:r>
          </a:p>
        </p:txBody>
      </p:sp>
      <p:sp>
        <p:nvSpPr>
          <p:cNvPr id="4" name="Slide Number Placeholder 3"/>
          <p:cNvSpPr>
            <a:spLocks noGrp="1"/>
          </p:cNvSpPr>
          <p:nvPr>
            <p:ph type="sldNum" sz="quarter" idx="12"/>
          </p:nvPr>
        </p:nvSpPr>
        <p:spPr/>
        <p:txBody>
          <a:bodyPr/>
          <a:lstStyle/>
          <a:p>
            <a:fld id="{BFE999D1-F9A4-4778-B8C7-0170286633BE}" type="slidenum">
              <a:rPr lang="bg-BG" smtClean="0"/>
              <a:pPr/>
              <a:t>33</a:t>
            </a:fld>
            <a:endParaRPr lang="bg-BG"/>
          </a:p>
        </p:txBody>
      </p:sp>
      <p:pic>
        <p:nvPicPr>
          <p:cNvPr id="84995" name="Picture 3"/>
          <p:cNvPicPr>
            <a:picLocks noChangeAspect="1" noChangeArrowheads="1"/>
          </p:cNvPicPr>
          <p:nvPr/>
        </p:nvPicPr>
        <p:blipFill>
          <a:blip r:embed="rId3"/>
          <a:srcRect/>
          <a:stretch>
            <a:fillRect/>
          </a:stretch>
        </p:blipFill>
        <p:spPr bwMode="auto">
          <a:xfrm>
            <a:off x="1571604" y="1142984"/>
            <a:ext cx="5715008" cy="1310467"/>
          </a:xfrm>
          <a:prstGeom prst="rect">
            <a:avLst/>
          </a:prstGeom>
          <a:noFill/>
          <a:ln w="9525">
            <a:noFill/>
            <a:miter lim="800000"/>
            <a:headEnd/>
            <a:tailEnd/>
          </a:ln>
          <a:effectLst/>
        </p:spPr>
      </p:pic>
      <p:pic>
        <p:nvPicPr>
          <p:cNvPr id="84996" name="Picture 4"/>
          <p:cNvPicPr>
            <a:picLocks noChangeAspect="1" noChangeArrowheads="1"/>
          </p:cNvPicPr>
          <p:nvPr/>
        </p:nvPicPr>
        <p:blipFill>
          <a:blip r:embed="rId4"/>
          <a:srcRect/>
          <a:stretch>
            <a:fillRect/>
          </a:stretch>
        </p:blipFill>
        <p:spPr bwMode="auto">
          <a:xfrm>
            <a:off x="428597" y="2589411"/>
            <a:ext cx="3214710" cy="572816"/>
          </a:xfrm>
          <a:prstGeom prst="rect">
            <a:avLst/>
          </a:prstGeom>
          <a:noFill/>
          <a:ln w="9525">
            <a:noFill/>
            <a:miter lim="800000"/>
            <a:headEnd/>
            <a:tailEnd/>
          </a:ln>
          <a:effectLst/>
        </p:spPr>
      </p:pic>
      <p:sp>
        <p:nvSpPr>
          <p:cNvPr id="8" name="TextBox 7"/>
          <p:cNvSpPr txBox="1"/>
          <p:nvPr/>
        </p:nvSpPr>
        <p:spPr>
          <a:xfrm>
            <a:off x="3714744" y="2714620"/>
            <a:ext cx="1857388" cy="369332"/>
          </a:xfrm>
          <a:prstGeom prst="rect">
            <a:avLst/>
          </a:prstGeom>
          <a:noFill/>
        </p:spPr>
        <p:txBody>
          <a:bodyPr wrap="square" rtlCol="0">
            <a:spAutoFit/>
          </a:bodyPr>
          <a:lstStyle/>
          <a:p>
            <a:r>
              <a:rPr lang="bg-BG" dirty="0"/>
              <a:t>: проекции на </a:t>
            </a:r>
          </a:p>
        </p:txBody>
      </p:sp>
      <p:pic>
        <p:nvPicPr>
          <p:cNvPr id="84997" name="Picture 5"/>
          <p:cNvPicPr>
            <a:picLocks noChangeAspect="1" noChangeArrowheads="1"/>
          </p:cNvPicPr>
          <p:nvPr/>
        </p:nvPicPr>
        <p:blipFill>
          <a:blip r:embed="rId5"/>
          <a:srcRect/>
          <a:stretch>
            <a:fillRect/>
          </a:stretch>
        </p:blipFill>
        <p:spPr bwMode="auto">
          <a:xfrm>
            <a:off x="5357819" y="2651926"/>
            <a:ext cx="1143008" cy="491322"/>
          </a:xfrm>
          <a:prstGeom prst="rect">
            <a:avLst/>
          </a:prstGeom>
          <a:noFill/>
          <a:ln w="9525">
            <a:noFill/>
            <a:miter lim="800000"/>
            <a:headEnd/>
            <a:tailEnd/>
          </a:ln>
          <a:effectLst/>
        </p:spPr>
      </p:pic>
      <p:pic>
        <p:nvPicPr>
          <p:cNvPr id="84998" name="Picture 6"/>
          <p:cNvPicPr>
            <a:picLocks noChangeAspect="1" noChangeArrowheads="1"/>
          </p:cNvPicPr>
          <p:nvPr/>
        </p:nvPicPr>
        <p:blipFill>
          <a:blip r:embed="rId6"/>
          <a:srcRect/>
          <a:stretch>
            <a:fillRect/>
          </a:stretch>
        </p:blipFill>
        <p:spPr bwMode="auto">
          <a:xfrm>
            <a:off x="357158" y="3143248"/>
            <a:ext cx="1378442" cy="471486"/>
          </a:xfrm>
          <a:prstGeom prst="rect">
            <a:avLst/>
          </a:prstGeom>
          <a:noFill/>
          <a:ln w="9525">
            <a:noFill/>
            <a:miter lim="800000"/>
            <a:headEnd/>
            <a:tailEnd/>
          </a:ln>
          <a:effectLst/>
        </p:spPr>
      </p:pic>
      <p:pic>
        <p:nvPicPr>
          <p:cNvPr id="84999" name="Picture 7"/>
          <p:cNvPicPr>
            <a:picLocks noChangeAspect="1" noChangeArrowheads="1"/>
          </p:cNvPicPr>
          <p:nvPr/>
        </p:nvPicPr>
        <p:blipFill>
          <a:blip r:embed="rId7"/>
          <a:srcRect/>
          <a:stretch>
            <a:fillRect/>
          </a:stretch>
        </p:blipFill>
        <p:spPr bwMode="auto">
          <a:xfrm>
            <a:off x="1785918" y="3214686"/>
            <a:ext cx="1428760" cy="385826"/>
          </a:xfrm>
          <a:prstGeom prst="rect">
            <a:avLst/>
          </a:prstGeom>
          <a:noFill/>
          <a:ln w="9525">
            <a:noFill/>
            <a:miter lim="800000"/>
            <a:headEnd/>
            <a:tailEnd/>
          </a:ln>
          <a:effectLst/>
        </p:spPr>
      </p:pic>
      <p:sp>
        <p:nvSpPr>
          <p:cNvPr id="12" name="TextBox 11"/>
          <p:cNvSpPr txBox="1"/>
          <p:nvPr/>
        </p:nvSpPr>
        <p:spPr>
          <a:xfrm>
            <a:off x="1643042" y="3214686"/>
            <a:ext cx="142876" cy="369332"/>
          </a:xfrm>
          <a:prstGeom prst="rect">
            <a:avLst/>
          </a:prstGeom>
          <a:noFill/>
        </p:spPr>
        <p:txBody>
          <a:bodyPr wrap="square" rtlCol="0">
            <a:spAutoFit/>
          </a:bodyPr>
          <a:lstStyle/>
          <a:p>
            <a:r>
              <a:rPr lang="bg-BG" dirty="0"/>
              <a:t>,</a:t>
            </a:r>
          </a:p>
        </p:txBody>
      </p:sp>
      <p:sp>
        <p:nvSpPr>
          <p:cNvPr id="13" name="TextBox 12"/>
          <p:cNvSpPr txBox="1"/>
          <p:nvPr/>
        </p:nvSpPr>
        <p:spPr>
          <a:xfrm>
            <a:off x="3286116" y="3214686"/>
            <a:ext cx="5715040" cy="369332"/>
          </a:xfrm>
          <a:prstGeom prst="rect">
            <a:avLst/>
          </a:prstGeom>
          <a:noFill/>
        </p:spPr>
        <p:txBody>
          <a:bodyPr wrap="square" rtlCol="0">
            <a:spAutoFit/>
          </a:bodyPr>
          <a:lstStyle/>
          <a:p>
            <a:r>
              <a:rPr lang="bg-BG" dirty="0"/>
              <a:t>: проекции на действащите сили и моменти </a:t>
            </a:r>
          </a:p>
        </p:txBody>
      </p:sp>
      <p:pic>
        <p:nvPicPr>
          <p:cNvPr id="85000" name="Picture 8"/>
          <p:cNvPicPr>
            <a:picLocks noChangeAspect="1" noChangeArrowheads="1"/>
          </p:cNvPicPr>
          <p:nvPr/>
        </p:nvPicPr>
        <p:blipFill>
          <a:blip r:embed="rId8"/>
          <a:srcRect/>
          <a:stretch>
            <a:fillRect/>
          </a:stretch>
        </p:blipFill>
        <p:spPr bwMode="auto">
          <a:xfrm>
            <a:off x="7358083" y="4035568"/>
            <a:ext cx="1500198" cy="436421"/>
          </a:xfrm>
          <a:prstGeom prst="rect">
            <a:avLst/>
          </a:prstGeom>
          <a:noFill/>
          <a:ln w="9525">
            <a:noFill/>
            <a:miter lim="800000"/>
            <a:headEnd/>
            <a:tailEnd/>
          </a:ln>
          <a:effectLst/>
        </p:spPr>
      </p:pic>
      <p:pic>
        <p:nvPicPr>
          <p:cNvPr id="85002" name="Picture 10"/>
          <p:cNvPicPr>
            <a:picLocks noChangeAspect="1" noChangeArrowheads="1"/>
          </p:cNvPicPr>
          <p:nvPr/>
        </p:nvPicPr>
        <p:blipFill>
          <a:blip r:embed="rId9"/>
          <a:srcRect/>
          <a:stretch>
            <a:fillRect/>
          </a:stretch>
        </p:blipFill>
        <p:spPr bwMode="auto">
          <a:xfrm>
            <a:off x="2571736" y="5572140"/>
            <a:ext cx="371473" cy="3714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428628"/>
          </a:xfrm>
        </p:spPr>
        <p:txBody>
          <a:bodyPr/>
          <a:lstStyle/>
          <a:p>
            <a:r>
              <a:rPr lang="bg-BG" sz="2000" dirty="0">
                <a:solidFill>
                  <a:srgbClr val="C00000"/>
                </a:solidFill>
                <a:effectLst/>
                <a:latin typeface="Arial" pitchFamily="34" charset="0"/>
                <a:cs typeface="Arial" pitchFamily="34" charset="0"/>
              </a:rPr>
              <a:t>Редукция на произволна система от сили. Условия за равновесие.</a:t>
            </a:r>
            <a:endParaRPr lang="bg-BG" sz="2000" dirty="0"/>
          </a:p>
        </p:txBody>
      </p:sp>
      <p:sp>
        <p:nvSpPr>
          <p:cNvPr id="3" name="Content Placeholder 2"/>
          <p:cNvSpPr>
            <a:spLocks noGrp="1"/>
          </p:cNvSpPr>
          <p:nvPr>
            <p:ph idx="1"/>
          </p:nvPr>
        </p:nvSpPr>
        <p:spPr>
          <a:xfrm>
            <a:off x="428596" y="785794"/>
            <a:ext cx="8229600" cy="1285884"/>
          </a:xfrm>
        </p:spPr>
        <p:txBody>
          <a:bodyPr/>
          <a:lstStyle/>
          <a:p>
            <a:pPr>
              <a:buFont typeface="Wingdings" pitchFamily="2" charset="2"/>
              <a:buChar char="Ø"/>
            </a:pPr>
            <a:r>
              <a:rPr lang="bg-BG" sz="1800" dirty="0">
                <a:effectLst/>
                <a:latin typeface="Arial" pitchFamily="34" charset="0"/>
                <a:ea typeface="Times New Roman"/>
                <a:cs typeface="Arial" pitchFamily="34" charset="0"/>
              </a:rPr>
              <a:t>Необходимите и достатъчни </a:t>
            </a:r>
            <a:r>
              <a:rPr lang="bg-BG" sz="1800" b="1" i="1" dirty="0">
                <a:solidFill>
                  <a:srgbClr val="333399"/>
                </a:solidFill>
                <a:effectLst/>
                <a:latin typeface="Arial" pitchFamily="34" charset="0"/>
                <a:ea typeface="Times New Roman"/>
                <a:cs typeface="Arial" pitchFamily="34" charset="0"/>
              </a:rPr>
              <a:t>векторни условия за равновесие на една равнинна система</a:t>
            </a:r>
            <a:r>
              <a:rPr lang="bg-BG" sz="1800" dirty="0">
                <a:effectLst/>
                <a:latin typeface="Arial" pitchFamily="34" charset="0"/>
                <a:ea typeface="Times New Roman"/>
                <a:cs typeface="Arial" pitchFamily="34" charset="0"/>
              </a:rPr>
              <a:t> сили са две - главният вектор на системата сили да бъде равен на нула и главният момент  при избран редукционен център </a:t>
            </a:r>
            <a:r>
              <a:rPr lang="bg-BG" sz="1800" dirty="0">
                <a:effectLst/>
                <a:latin typeface="Arial" pitchFamily="34" charset="0"/>
                <a:cs typeface="Arial" pitchFamily="34" charset="0"/>
              </a:rPr>
              <a:t>от равнината да бъде равен на нула:</a:t>
            </a:r>
            <a:endParaRPr lang="en-US" sz="1800" dirty="0">
              <a:effectLst/>
              <a:latin typeface="Arial" pitchFamily="34" charset="0"/>
              <a:cs typeface="Arial" pitchFamily="34" charset="0"/>
            </a:endParaRPr>
          </a:p>
          <a:p>
            <a:endParaRPr lang="bg-BG" sz="1800" dirty="0">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34</a:t>
            </a:fld>
            <a:endParaRPr lang="bg-BG"/>
          </a:p>
        </p:txBody>
      </p:sp>
      <p:graphicFrame>
        <p:nvGraphicFramePr>
          <p:cNvPr id="87042" name="Object 2"/>
          <p:cNvGraphicFramePr>
            <a:graphicFrameLocks noChangeAspect="1"/>
          </p:cNvGraphicFramePr>
          <p:nvPr/>
        </p:nvGraphicFramePr>
        <p:xfrm>
          <a:off x="357158" y="2714620"/>
          <a:ext cx="4000528" cy="770744"/>
        </p:xfrm>
        <a:graphic>
          <a:graphicData uri="http://schemas.openxmlformats.org/presentationml/2006/ole">
            <mc:AlternateContent xmlns:mc="http://schemas.openxmlformats.org/markup-compatibility/2006">
              <mc:Choice xmlns:v="urn:schemas-microsoft-com:vml" Requires="v">
                <p:oleObj spid="_x0000_s10244" name="Equation" r:id="rId3" imgW="1968500" imgH="381000" progId="">
                  <p:embed/>
                </p:oleObj>
              </mc:Choice>
              <mc:Fallback>
                <p:oleObj name="Equation" r:id="rId3" imgW="1968500" imgH="381000" progId="">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58" y="2714620"/>
                        <a:ext cx="4000528" cy="770744"/>
                      </a:xfrm>
                      <a:prstGeom prst="rect">
                        <a:avLst/>
                      </a:prstGeom>
                      <a:solidFill>
                        <a:schemeClr val="bg2"/>
                      </a:solidFill>
                    </p:spPr>
                  </p:pic>
                </p:oleObj>
              </mc:Fallback>
            </mc:AlternateContent>
          </a:graphicData>
        </a:graphic>
      </p:graphicFrame>
      <p:graphicFrame>
        <p:nvGraphicFramePr>
          <p:cNvPr id="87043" name="Object 3"/>
          <p:cNvGraphicFramePr>
            <a:graphicFrameLocks noChangeAspect="1"/>
          </p:cNvGraphicFramePr>
          <p:nvPr>
            <p:extLst>
              <p:ext uri="{D42A27DB-BD31-4B8C-83A1-F6EECF244321}">
                <p14:modId xmlns:p14="http://schemas.microsoft.com/office/powerpoint/2010/main" val="759660325"/>
              </p:ext>
            </p:extLst>
          </p:nvPr>
        </p:nvGraphicFramePr>
        <p:xfrm>
          <a:off x="285719" y="4614637"/>
          <a:ext cx="6518529" cy="1905232"/>
        </p:xfrm>
        <a:graphic>
          <a:graphicData uri="http://schemas.openxmlformats.org/presentationml/2006/ole">
            <mc:AlternateContent xmlns:mc="http://schemas.openxmlformats.org/markup-compatibility/2006">
              <mc:Choice xmlns:v="urn:schemas-microsoft-com:vml" Requires="v">
                <p:oleObj spid="_x0000_s10245" name="Equation" r:id="rId5" imgW="4076700" imgH="1193800" progId="">
                  <p:embed/>
                </p:oleObj>
              </mc:Choice>
              <mc:Fallback>
                <p:oleObj name="Equation" r:id="rId5" imgW="4076700" imgH="1193800" progId="">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19" y="4614637"/>
                        <a:ext cx="6518529" cy="1905232"/>
                      </a:xfrm>
                      <a:prstGeom prst="rect">
                        <a:avLst/>
                      </a:prstGeom>
                      <a:solidFill>
                        <a:schemeClr val="bg2"/>
                      </a:solidFill>
                    </p:spPr>
                  </p:pic>
                </p:oleObj>
              </mc:Fallback>
            </mc:AlternateContent>
          </a:graphicData>
        </a:graphic>
      </p:graphicFrame>
      <p:pic>
        <p:nvPicPr>
          <p:cNvPr id="7" name="Картина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2132" y="2000240"/>
            <a:ext cx="2928958" cy="2437384"/>
          </a:xfrm>
          <a:prstGeom prst="rect">
            <a:avLst/>
          </a:prstGeom>
          <a:solidFill>
            <a:schemeClr val="bg2"/>
          </a:solidFill>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7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7043"/>
                                        </p:tgtEl>
                                        <p:attrNameLst>
                                          <p:attrName>style.visibility</p:attrName>
                                        </p:attrNameLst>
                                      </p:cBhvr>
                                      <p:to>
                                        <p:strVal val="visible"/>
                                      </p:to>
                                    </p:set>
                                    <p:animEffect transition="in" filter="fade">
                                      <p:cBhvr>
                                        <p:cTn id="11" dur="500"/>
                                        <p:tgtEl>
                                          <p:spTgt spid="87043"/>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3" name="Rectangle 1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5"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0" name="Контейнер за съдържание 5"/>
          <p:cNvSpPr txBox="1">
            <a:spLocks/>
          </p:cNvSpPr>
          <p:nvPr/>
        </p:nvSpPr>
        <p:spPr bwMode="auto">
          <a:xfrm>
            <a:off x="107504" y="329010"/>
            <a:ext cx="9036496"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Font typeface="Wingdings 3" pitchFamily="18" charset="2"/>
              <a:buNone/>
            </a:pPr>
            <a:r>
              <a:rPr lang="bg-BG" sz="2000" dirty="0">
                <a:solidFill>
                  <a:srgbClr val="C00000"/>
                </a:solidFill>
                <a:latin typeface="Arial" panose="020B0604020202020204" pitchFamily="34" charset="0"/>
                <a:cs typeface="Arial" panose="020B0604020202020204" pitchFamily="34" charset="0"/>
              </a:rPr>
              <a:t>Опорни реакции</a:t>
            </a:r>
          </a:p>
        </p:txBody>
      </p:sp>
      <p:sp>
        <p:nvSpPr>
          <p:cNvPr id="2" name="Правоъгълник 1"/>
          <p:cNvSpPr/>
          <p:nvPr/>
        </p:nvSpPr>
        <p:spPr>
          <a:xfrm>
            <a:off x="107504" y="1052736"/>
            <a:ext cx="8640960" cy="1477328"/>
          </a:xfrm>
          <a:prstGeom prst="rect">
            <a:avLst/>
          </a:prstGeom>
        </p:spPr>
        <p:txBody>
          <a:bodyPr wrap="square">
            <a:spAutoFit/>
          </a:bodyPr>
          <a:lstStyle/>
          <a:p>
            <a:pPr algn="just"/>
            <a:r>
              <a:rPr lang="bg-BG" dirty="0">
                <a:solidFill>
                  <a:srgbClr val="C00000"/>
                </a:solidFill>
                <a:latin typeface="Arial" panose="020B0604020202020204" pitchFamily="34" charset="0"/>
                <a:ea typeface="Times New Roman"/>
              </a:rPr>
              <a:t>Реакции</a:t>
            </a:r>
            <a:r>
              <a:rPr lang="bg-BG" dirty="0">
                <a:latin typeface="Arial" panose="020B0604020202020204" pitchFamily="34" charset="0"/>
                <a:ea typeface="Times New Roman"/>
              </a:rPr>
              <a:t>: с</a:t>
            </a:r>
            <a:r>
              <a:rPr lang="en-GB" dirty="0" err="1">
                <a:latin typeface="Arial" panose="020B0604020202020204" pitchFamily="34" charset="0"/>
                <a:ea typeface="Times New Roman"/>
              </a:rPr>
              <a:t>илите</a:t>
            </a:r>
            <a:r>
              <a:rPr lang="en-GB" dirty="0">
                <a:latin typeface="Arial" panose="020B0604020202020204" pitchFamily="34" charset="0"/>
                <a:ea typeface="Times New Roman"/>
              </a:rPr>
              <a:t> </a:t>
            </a:r>
            <a:r>
              <a:rPr lang="en-GB" dirty="0" err="1">
                <a:latin typeface="Arial" panose="020B0604020202020204" pitchFamily="34" charset="0"/>
                <a:ea typeface="Times New Roman"/>
              </a:rPr>
              <a:t>във</a:t>
            </a:r>
            <a:r>
              <a:rPr lang="en-GB" dirty="0">
                <a:latin typeface="Arial" panose="020B0604020202020204" pitchFamily="34" charset="0"/>
                <a:ea typeface="Times New Roman"/>
              </a:rPr>
              <a:t> </a:t>
            </a:r>
            <a:r>
              <a:rPr lang="en-GB" dirty="0" err="1">
                <a:latin typeface="Arial" panose="020B0604020202020204" pitchFamily="34" charset="0"/>
                <a:ea typeface="Times New Roman"/>
              </a:rPr>
              <a:t>връзките</a:t>
            </a:r>
            <a:r>
              <a:rPr lang="en-GB" dirty="0">
                <a:latin typeface="Arial" panose="020B0604020202020204" pitchFamily="34" charset="0"/>
                <a:ea typeface="Times New Roman"/>
              </a:rPr>
              <a:t> </a:t>
            </a:r>
            <a:r>
              <a:rPr lang="en-GB" dirty="0" err="1">
                <a:latin typeface="Arial" panose="020B0604020202020204" pitchFamily="34" charset="0"/>
                <a:ea typeface="Times New Roman"/>
              </a:rPr>
              <a:t>на</a:t>
            </a:r>
            <a:r>
              <a:rPr lang="en-GB" dirty="0">
                <a:latin typeface="Arial" panose="020B0604020202020204" pitchFamily="34" charset="0"/>
                <a:ea typeface="Times New Roman"/>
              </a:rPr>
              <a:t> </a:t>
            </a:r>
            <a:r>
              <a:rPr lang="en-GB" dirty="0" err="1">
                <a:latin typeface="Arial" panose="020B0604020202020204" pitchFamily="34" charset="0"/>
                <a:ea typeface="Times New Roman"/>
              </a:rPr>
              <a:t>разглежданите</a:t>
            </a:r>
            <a:r>
              <a:rPr lang="en-GB" dirty="0">
                <a:latin typeface="Arial" panose="020B0604020202020204" pitchFamily="34" charset="0"/>
                <a:ea typeface="Times New Roman"/>
              </a:rPr>
              <a:t> </a:t>
            </a:r>
            <a:r>
              <a:rPr lang="en-GB" dirty="0" err="1">
                <a:latin typeface="Arial" panose="020B0604020202020204" pitchFamily="34" charset="0"/>
                <a:ea typeface="Times New Roman"/>
              </a:rPr>
              <a:t>тела</a:t>
            </a:r>
            <a:r>
              <a:rPr lang="en-GB" dirty="0">
                <a:latin typeface="Arial" panose="020B0604020202020204" pitchFamily="34" charset="0"/>
                <a:ea typeface="Times New Roman"/>
              </a:rPr>
              <a:t> </a:t>
            </a:r>
            <a:r>
              <a:rPr lang="en-GB" dirty="0" err="1">
                <a:latin typeface="Arial" panose="020B0604020202020204" pitchFamily="34" charset="0"/>
                <a:ea typeface="Times New Roman"/>
              </a:rPr>
              <a:t>от</a:t>
            </a:r>
            <a:r>
              <a:rPr lang="en-GB" dirty="0">
                <a:latin typeface="Arial" panose="020B0604020202020204" pitchFamily="34" charset="0"/>
                <a:ea typeface="Times New Roman"/>
              </a:rPr>
              <a:t> </a:t>
            </a:r>
            <a:r>
              <a:rPr lang="en-GB" dirty="0" err="1">
                <a:latin typeface="Arial" panose="020B0604020202020204" pitchFamily="34" charset="0"/>
                <a:ea typeface="Times New Roman"/>
              </a:rPr>
              <a:t>системата</a:t>
            </a:r>
            <a:r>
              <a:rPr lang="en-GB" dirty="0">
                <a:latin typeface="Arial" panose="020B0604020202020204" pitchFamily="34" charset="0"/>
                <a:ea typeface="Times New Roman"/>
              </a:rPr>
              <a:t> с </a:t>
            </a:r>
            <a:r>
              <a:rPr lang="en-GB" dirty="0" err="1">
                <a:latin typeface="Arial" panose="020B0604020202020204" pitchFamily="34" charset="0"/>
                <a:ea typeface="Times New Roman"/>
              </a:rPr>
              <a:t>външни</a:t>
            </a:r>
            <a:r>
              <a:rPr lang="en-GB" dirty="0">
                <a:latin typeface="Arial" panose="020B0604020202020204" pitchFamily="34" charset="0"/>
                <a:ea typeface="Times New Roman"/>
              </a:rPr>
              <a:t> </a:t>
            </a:r>
            <a:r>
              <a:rPr lang="en-GB" dirty="0" err="1">
                <a:latin typeface="Arial" panose="020B0604020202020204" pitchFamily="34" charset="0"/>
                <a:ea typeface="Times New Roman"/>
              </a:rPr>
              <a:t>тела</a:t>
            </a:r>
            <a:r>
              <a:rPr lang="en-GB" dirty="0">
                <a:latin typeface="Arial" panose="020B0604020202020204" pitchFamily="34" charset="0"/>
                <a:ea typeface="Times New Roman"/>
              </a:rPr>
              <a:t> </a:t>
            </a:r>
            <a:endParaRPr lang="bg-BG" dirty="0">
              <a:latin typeface="Arial" panose="020B0604020202020204" pitchFamily="34" charset="0"/>
              <a:ea typeface="Times New Roman"/>
            </a:endParaRPr>
          </a:p>
          <a:p>
            <a:pPr algn="just"/>
            <a:endParaRPr lang="bg-BG" dirty="0">
              <a:latin typeface="Arial" panose="020B0604020202020204" pitchFamily="34" charset="0"/>
              <a:ea typeface="Times New Roman"/>
            </a:endParaRPr>
          </a:p>
          <a:p>
            <a:pPr algn="just"/>
            <a:r>
              <a:rPr lang="bg-BG" dirty="0">
                <a:solidFill>
                  <a:srgbClr val="C00000"/>
                </a:solidFill>
                <a:latin typeface="Arial" panose="020B0604020202020204" pitchFamily="34" charset="0"/>
                <a:ea typeface="Times New Roman"/>
              </a:rPr>
              <a:t>Натоварване</a:t>
            </a:r>
            <a:r>
              <a:rPr lang="bg-BG" dirty="0">
                <a:latin typeface="Arial" panose="020B0604020202020204" pitchFamily="34" charset="0"/>
                <a:ea typeface="Times New Roman"/>
              </a:rPr>
              <a:t>: </a:t>
            </a:r>
            <a:r>
              <a:rPr lang="en-GB" dirty="0" err="1">
                <a:latin typeface="Arial" panose="020B0604020202020204" pitchFamily="34" charset="0"/>
                <a:ea typeface="Times New Roman"/>
              </a:rPr>
              <a:t>силите</a:t>
            </a:r>
            <a:r>
              <a:rPr lang="en-GB" dirty="0">
                <a:latin typeface="Arial" panose="020B0604020202020204" pitchFamily="34" charset="0"/>
                <a:ea typeface="Times New Roman"/>
              </a:rPr>
              <a:t> и </a:t>
            </a:r>
            <a:r>
              <a:rPr lang="en-GB" dirty="0" err="1">
                <a:latin typeface="Arial" panose="020B0604020202020204" pitchFamily="34" charset="0"/>
                <a:ea typeface="Times New Roman"/>
              </a:rPr>
              <a:t>товарите</a:t>
            </a:r>
            <a:r>
              <a:rPr lang="en-GB" dirty="0">
                <a:latin typeface="Arial" panose="020B0604020202020204" pitchFamily="34" charset="0"/>
                <a:ea typeface="Times New Roman"/>
              </a:rPr>
              <a:t>, </a:t>
            </a:r>
            <a:r>
              <a:rPr lang="en-GB" dirty="0" err="1">
                <a:latin typeface="Arial" panose="020B0604020202020204" pitchFamily="34" charset="0"/>
                <a:ea typeface="Times New Roman"/>
              </a:rPr>
              <a:t>които</a:t>
            </a:r>
            <a:r>
              <a:rPr lang="en-GB" dirty="0">
                <a:latin typeface="Arial" panose="020B0604020202020204" pitchFamily="34" charset="0"/>
                <a:ea typeface="Times New Roman"/>
              </a:rPr>
              <a:t> </a:t>
            </a:r>
            <a:r>
              <a:rPr lang="en-GB" dirty="0" err="1">
                <a:latin typeface="Arial" panose="020B0604020202020204" pitchFamily="34" charset="0"/>
                <a:ea typeface="Times New Roman"/>
              </a:rPr>
              <a:t>действат</a:t>
            </a:r>
            <a:r>
              <a:rPr lang="en-GB" dirty="0">
                <a:latin typeface="Arial" panose="020B0604020202020204" pitchFamily="34" charset="0"/>
                <a:ea typeface="Times New Roman"/>
              </a:rPr>
              <a:t> </a:t>
            </a:r>
            <a:r>
              <a:rPr lang="en-GB" dirty="0" err="1">
                <a:latin typeface="Arial" panose="020B0604020202020204" pitchFamily="34" charset="0"/>
                <a:ea typeface="Times New Roman"/>
              </a:rPr>
              <a:t>върху</a:t>
            </a:r>
            <a:r>
              <a:rPr lang="en-GB" dirty="0">
                <a:latin typeface="Arial" panose="020B0604020202020204" pitchFamily="34" charset="0"/>
                <a:ea typeface="Times New Roman"/>
              </a:rPr>
              <a:t> </a:t>
            </a:r>
            <a:r>
              <a:rPr lang="en-GB" dirty="0" err="1">
                <a:latin typeface="Arial" panose="020B0604020202020204" pitchFamily="34" charset="0"/>
                <a:ea typeface="Times New Roman"/>
              </a:rPr>
              <a:t>разглежданите</a:t>
            </a:r>
            <a:r>
              <a:rPr lang="en-GB" dirty="0">
                <a:latin typeface="Arial" panose="020B0604020202020204" pitchFamily="34" charset="0"/>
                <a:ea typeface="Times New Roman"/>
              </a:rPr>
              <a:t> </a:t>
            </a:r>
            <a:r>
              <a:rPr lang="en-GB" dirty="0" err="1">
                <a:latin typeface="Arial" panose="020B0604020202020204" pitchFamily="34" charset="0"/>
                <a:ea typeface="Times New Roman"/>
              </a:rPr>
              <a:t>тела</a:t>
            </a:r>
            <a:r>
              <a:rPr lang="en-GB" dirty="0">
                <a:latin typeface="Arial" panose="020B0604020202020204" pitchFamily="34" charset="0"/>
                <a:ea typeface="Times New Roman"/>
              </a:rPr>
              <a:t> </a:t>
            </a:r>
            <a:r>
              <a:rPr lang="en-GB" dirty="0" err="1">
                <a:latin typeface="Arial" panose="020B0604020202020204" pitchFamily="34" charset="0"/>
                <a:ea typeface="Times New Roman"/>
              </a:rPr>
              <a:t>от</a:t>
            </a:r>
            <a:r>
              <a:rPr lang="en-GB" dirty="0">
                <a:latin typeface="Arial" panose="020B0604020202020204" pitchFamily="34" charset="0"/>
                <a:ea typeface="Times New Roman"/>
              </a:rPr>
              <a:t> </a:t>
            </a:r>
            <a:r>
              <a:rPr lang="en-GB" dirty="0" err="1">
                <a:latin typeface="Arial" panose="020B0604020202020204" pitchFamily="34" charset="0"/>
                <a:ea typeface="Times New Roman"/>
              </a:rPr>
              <a:t>системата</a:t>
            </a:r>
            <a:r>
              <a:rPr lang="en-GB" dirty="0">
                <a:latin typeface="Arial" panose="020B0604020202020204" pitchFamily="34" charset="0"/>
                <a:ea typeface="Times New Roman"/>
              </a:rPr>
              <a:t> </a:t>
            </a:r>
            <a:endParaRPr lang="bg-BG" dirty="0">
              <a:latin typeface="Arial" panose="020B0604020202020204" pitchFamily="34" charset="0"/>
            </a:endParaRPr>
          </a:p>
        </p:txBody>
      </p:sp>
      <p:sp>
        <p:nvSpPr>
          <p:cNvPr id="3" name="Правоъгълник 2"/>
          <p:cNvSpPr/>
          <p:nvPr/>
        </p:nvSpPr>
        <p:spPr>
          <a:xfrm>
            <a:off x="107504" y="3107510"/>
            <a:ext cx="8640960" cy="3416320"/>
          </a:xfrm>
          <a:prstGeom prst="rect">
            <a:avLst/>
          </a:prstGeom>
        </p:spPr>
        <p:txBody>
          <a:bodyPr wrap="square">
            <a:spAutoFit/>
          </a:bodyPr>
          <a:lstStyle/>
          <a:p>
            <a:pPr algn="just">
              <a:spcAft>
                <a:spcPts val="0"/>
              </a:spcAft>
            </a:pPr>
            <a:r>
              <a:rPr lang="bg-BG" dirty="0">
                <a:latin typeface="Arial" panose="020B0604020202020204" pitchFamily="34" charset="0"/>
                <a:ea typeface="Times New Roman"/>
              </a:rPr>
              <a:t>Разглежданите в статиката реални тела могат да бъдат с различни форма и размери. При определянето на условията за тяхното равновесие е удобно да бъде направено </a:t>
            </a:r>
            <a:r>
              <a:rPr lang="bg-BG" dirty="0">
                <a:solidFill>
                  <a:srgbClr val="333399"/>
                </a:solidFill>
                <a:latin typeface="Arial" panose="020B0604020202020204" pitchFamily="34" charset="0"/>
                <a:ea typeface="Times New Roman"/>
              </a:rPr>
              <a:t>предварително опростяване на формата им</a:t>
            </a:r>
            <a:r>
              <a:rPr lang="bg-BG" dirty="0">
                <a:latin typeface="Arial" panose="020B0604020202020204" pitchFamily="34" charset="0"/>
                <a:ea typeface="Times New Roman"/>
              </a:rPr>
              <a:t>. </a:t>
            </a:r>
          </a:p>
          <a:p>
            <a:pPr algn="just">
              <a:spcAft>
                <a:spcPts val="0"/>
              </a:spcAft>
            </a:pPr>
            <a:endParaRPr lang="en-US" dirty="0">
              <a:latin typeface="Arial" panose="020B0604020202020204" pitchFamily="34" charset="0"/>
              <a:ea typeface="Times New Roman"/>
            </a:endParaRPr>
          </a:p>
          <a:p>
            <a:pPr algn="just"/>
            <a:r>
              <a:rPr lang="bg-BG" dirty="0">
                <a:solidFill>
                  <a:srgbClr val="C00000"/>
                </a:solidFill>
                <a:latin typeface="Arial" panose="020B0604020202020204" pitchFamily="34" charset="0"/>
                <a:ea typeface="Times New Roman"/>
              </a:rPr>
              <a:t>Схематично могат да бъдат представени освен разглежданите тела и техните взаимодействия с окръжаващи ги тела, които ограничават способността на разглежданите тела да извършват определени премествания (ограничават свободата им). При това те си взаимодействат. </a:t>
            </a:r>
          </a:p>
          <a:p>
            <a:pPr algn="just"/>
            <a:endParaRPr lang="bg-BG" dirty="0">
              <a:latin typeface="Arial" panose="020B0604020202020204" pitchFamily="34" charset="0"/>
              <a:ea typeface="Times New Roman"/>
            </a:endParaRPr>
          </a:p>
          <a:p>
            <a:pPr algn="just"/>
            <a:r>
              <a:rPr lang="bg-BG" dirty="0">
                <a:latin typeface="Arial" panose="020B0604020202020204" pitchFamily="34" charset="0"/>
                <a:ea typeface="Times New Roman"/>
              </a:rPr>
              <a:t>Прието е да се казва, че окръжаващите тела са </a:t>
            </a:r>
            <a:r>
              <a:rPr lang="bg-BG" i="1" dirty="0">
                <a:solidFill>
                  <a:srgbClr val="C00000"/>
                </a:solidFill>
                <a:latin typeface="Arial" panose="020B0604020202020204" pitchFamily="34" charset="0"/>
                <a:ea typeface="Times New Roman"/>
              </a:rPr>
              <a:t>опори</a:t>
            </a:r>
            <a:r>
              <a:rPr lang="bg-BG" dirty="0">
                <a:latin typeface="Arial" panose="020B0604020202020204" pitchFamily="34" charset="0"/>
                <a:ea typeface="Times New Roman"/>
              </a:rPr>
              <a:t>,</a:t>
            </a:r>
            <a:r>
              <a:rPr lang="bg-BG" dirty="0">
                <a:solidFill>
                  <a:schemeClr val="bg2"/>
                </a:solidFill>
                <a:latin typeface="Arial" panose="020B0604020202020204" pitchFamily="34" charset="0"/>
                <a:ea typeface="Times New Roman"/>
              </a:rPr>
              <a:t> </a:t>
            </a:r>
            <a:r>
              <a:rPr lang="bg-BG" dirty="0">
                <a:latin typeface="Arial" panose="020B0604020202020204" pitchFamily="34" charset="0"/>
                <a:ea typeface="Times New Roman"/>
              </a:rPr>
              <a:t>които осъществяват </a:t>
            </a:r>
            <a:r>
              <a:rPr lang="bg-BG" i="1" dirty="0">
                <a:solidFill>
                  <a:srgbClr val="C00000"/>
                </a:solidFill>
                <a:latin typeface="Arial" panose="020B0604020202020204" pitchFamily="34" charset="0"/>
                <a:ea typeface="Times New Roman"/>
              </a:rPr>
              <a:t>връзки</a:t>
            </a:r>
            <a:r>
              <a:rPr lang="bg-BG" dirty="0">
                <a:solidFill>
                  <a:schemeClr val="accent2"/>
                </a:solidFill>
                <a:latin typeface="Arial" panose="020B0604020202020204" pitchFamily="34" charset="0"/>
                <a:ea typeface="Times New Roman"/>
              </a:rPr>
              <a:t> </a:t>
            </a:r>
            <a:r>
              <a:rPr lang="bg-BG" dirty="0">
                <a:latin typeface="Arial" panose="020B0604020202020204" pitchFamily="34" charset="0"/>
                <a:ea typeface="Times New Roman"/>
              </a:rPr>
              <a:t>с разглежданото тяло. Действията върху даденото тяло на опорите му се наричат сили на връзките или </a:t>
            </a:r>
            <a:r>
              <a:rPr lang="bg-BG" i="1" dirty="0">
                <a:solidFill>
                  <a:srgbClr val="C00000"/>
                </a:solidFill>
                <a:latin typeface="Arial" panose="020B0604020202020204" pitchFamily="34" charset="0"/>
                <a:ea typeface="Times New Roman"/>
              </a:rPr>
              <a:t>опорни реакции</a:t>
            </a:r>
            <a:r>
              <a:rPr lang="bg-BG" dirty="0">
                <a:solidFill>
                  <a:schemeClr val="accent2"/>
                </a:solidFill>
                <a:latin typeface="Arial" panose="020B0604020202020204" pitchFamily="34" charset="0"/>
                <a:ea typeface="Times New Roman"/>
              </a:rPr>
              <a:t>.</a:t>
            </a:r>
            <a:endParaRPr lang="bg-BG"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2943213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3" name="Rectangle 1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5"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0" name="Контейнер за съдържание 5"/>
          <p:cNvSpPr txBox="1">
            <a:spLocks/>
          </p:cNvSpPr>
          <p:nvPr/>
        </p:nvSpPr>
        <p:spPr bwMode="auto">
          <a:xfrm>
            <a:off x="107504" y="329010"/>
            <a:ext cx="9036496"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Font typeface="Wingdings 3" pitchFamily="18" charset="2"/>
              <a:buNone/>
            </a:pPr>
            <a:r>
              <a:rPr lang="bg-BG" sz="2400" dirty="0">
                <a:solidFill>
                  <a:srgbClr val="00B0F0"/>
                </a:solidFill>
              </a:rPr>
              <a:t>Опорни реакции</a:t>
            </a:r>
          </a:p>
        </p:txBody>
      </p:sp>
      <p:sp>
        <p:nvSpPr>
          <p:cNvPr id="2" name="Правоъгълник 1"/>
          <p:cNvSpPr/>
          <p:nvPr/>
        </p:nvSpPr>
        <p:spPr>
          <a:xfrm>
            <a:off x="179512" y="936067"/>
            <a:ext cx="8784976" cy="646331"/>
          </a:xfrm>
          <a:prstGeom prst="rect">
            <a:avLst/>
          </a:prstGeom>
        </p:spPr>
        <p:txBody>
          <a:bodyPr wrap="square">
            <a:spAutoFit/>
          </a:bodyPr>
          <a:lstStyle/>
          <a:p>
            <a:pPr algn="just"/>
            <a:r>
              <a:rPr lang="bg-BG" dirty="0">
                <a:latin typeface="Arial Narrow"/>
                <a:ea typeface="Times New Roman"/>
                <a:cs typeface="Times New Roman"/>
              </a:rPr>
              <a:t>Когато контактът между телата е точков или линеен (телата образуват висша кинематична двоица), то опорната реакция има направлението на общата </a:t>
            </a:r>
            <a:r>
              <a:rPr lang="bg-BG" dirty="0" err="1">
                <a:latin typeface="Arial Narrow"/>
                <a:ea typeface="Times New Roman"/>
                <a:cs typeface="Times New Roman"/>
              </a:rPr>
              <a:t>нормала</a:t>
            </a:r>
            <a:r>
              <a:rPr lang="bg-BG" dirty="0">
                <a:latin typeface="Arial Narrow"/>
                <a:ea typeface="Times New Roman"/>
                <a:cs typeface="Times New Roman"/>
              </a:rPr>
              <a:t> в контактната точка. </a:t>
            </a:r>
            <a:endParaRPr lang="bg-BG" dirty="0"/>
          </a:p>
        </p:txBody>
      </p:sp>
      <p:pic>
        <p:nvPicPr>
          <p:cNvPr id="3" name="Картина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33" y="1700808"/>
            <a:ext cx="2310517" cy="2592288"/>
          </a:xfrm>
          <a:prstGeom prst="rect">
            <a:avLst/>
          </a:prstGeom>
        </p:spPr>
      </p:pic>
      <p:pic>
        <p:nvPicPr>
          <p:cNvPr id="4" name="Картина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8256" y="2272236"/>
            <a:ext cx="2434183" cy="2698131"/>
          </a:xfrm>
          <a:prstGeom prst="rect">
            <a:avLst/>
          </a:prstGeom>
        </p:spPr>
      </p:pic>
      <p:pic>
        <p:nvPicPr>
          <p:cNvPr id="5" name="Картина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3283" y="2262963"/>
            <a:ext cx="2149522" cy="2784019"/>
          </a:xfrm>
          <a:prstGeom prst="rect">
            <a:avLst/>
          </a:prstGeom>
        </p:spPr>
      </p:pic>
      <p:pic>
        <p:nvPicPr>
          <p:cNvPr id="6" name="Картина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40" y="4184434"/>
            <a:ext cx="1966322" cy="2546741"/>
          </a:xfrm>
          <a:prstGeom prst="rect">
            <a:avLst/>
          </a:prstGeom>
        </p:spPr>
      </p:pic>
      <p:sp>
        <p:nvSpPr>
          <p:cNvPr id="7" name="Правоъгълник 6"/>
          <p:cNvSpPr/>
          <p:nvPr/>
        </p:nvSpPr>
        <p:spPr>
          <a:xfrm>
            <a:off x="276951" y="4400651"/>
            <a:ext cx="2141070" cy="646331"/>
          </a:xfrm>
          <a:prstGeom prst="rect">
            <a:avLst/>
          </a:prstGeom>
        </p:spPr>
        <p:txBody>
          <a:bodyPr wrap="square">
            <a:spAutoFit/>
          </a:bodyPr>
          <a:lstStyle/>
          <a:p>
            <a:r>
              <a:rPr lang="bg-BG" dirty="0">
                <a:latin typeface="Arial Narrow"/>
                <a:ea typeface="Times New Roman"/>
                <a:cs typeface="Times New Roman"/>
              </a:rPr>
              <a:t>профилът и на двете звена е криволинеен</a:t>
            </a:r>
            <a:endParaRPr lang="bg-BG" dirty="0"/>
          </a:p>
        </p:txBody>
      </p:sp>
      <p:sp>
        <p:nvSpPr>
          <p:cNvPr id="8" name="Правоъгълник 7"/>
          <p:cNvSpPr/>
          <p:nvPr/>
        </p:nvSpPr>
        <p:spPr>
          <a:xfrm>
            <a:off x="2422013" y="5457805"/>
            <a:ext cx="2567945" cy="923330"/>
          </a:xfrm>
          <a:prstGeom prst="rect">
            <a:avLst/>
          </a:prstGeom>
        </p:spPr>
        <p:txBody>
          <a:bodyPr wrap="square">
            <a:spAutoFit/>
          </a:bodyPr>
          <a:lstStyle/>
          <a:p>
            <a:pPr algn="just"/>
            <a:r>
              <a:rPr lang="bg-BG" dirty="0">
                <a:latin typeface="Arial Narrow"/>
                <a:ea typeface="Times New Roman"/>
                <a:cs typeface="Times New Roman"/>
              </a:rPr>
              <a:t>профилът на едното звено е криволинеен, а другото е с праволинеен профил</a:t>
            </a:r>
            <a:endParaRPr lang="bg-BG" dirty="0"/>
          </a:p>
        </p:txBody>
      </p:sp>
      <p:sp>
        <p:nvSpPr>
          <p:cNvPr id="9" name="Правоъгълник 8"/>
          <p:cNvSpPr/>
          <p:nvPr/>
        </p:nvSpPr>
        <p:spPr>
          <a:xfrm>
            <a:off x="5138589" y="1700808"/>
            <a:ext cx="3888432" cy="646331"/>
          </a:xfrm>
          <a:prstGeom prst="rect">
            <a:avLst/>
          </a:prstGeom>
        </p:spPr>
        <p:txBody>
          <a:bodyPr wrap="square">
            <a:spAutoFit/>
          </a:bodyPr>
          <a:lstStyle/>
          <a:p>
            <a:pPr algn="just"/>
            <a:r>
              <a:rPr lang="bg-BG" dirty="0">
                <a:latin typeface="Arial Narrow"/>
                <a:ea typeface="Times New Roman"/>
                <a:cs typeface="Times New Roman"/>
              </a:rPr>
              <a:t>призматична опора, при която едното тяло представлява призма</a:t>
            </a:r>
            <a:endParaRPr lang="bg-BG" dirty="0"/>
          </a:p>
        </p:txBody>
      </p:sp>
    </p:spTree>
    <p:extLst>
      <p:ext uri="{BB962C8B-B14F-4D97-AF65-F5344CB8AC3E}">
        <p14:creationId xmlns:p14="http://schemas.microsoft.com/office/powerpoint/2010/main" val="36882726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style.rotation</p:attrName>
                                        </p:attrNameLst>
                                      </p:cBhvr>
                                      <p:tavLst>
                                        <p:tav tm="0">
                                          <p:val>
                                            <p:fltVal val="90"/>
                                          </p:val>
                                        </p:tav>
                                        <p:tav tm="100000">
                                          <p:val>
                                            <p:fltVal val="0"/>
                                          </p:val>
                                        </p:tav>
                                      </p:tavLst>
                                    </p:anim>
                                    <p:animEffect transition="in" filter="fade">
                                      <p:cBhvr>
                                        <p:cTn id="19" dur="1000"/>
                                        <p:tgtEl>
                                          <p:spTgt spid="4"/>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par>
                          <p:cTn id="32" fill="hold">
                            <p:stCondLst>
                              <p:cond delay="1000"/>
                            </p:stCondLst>
                            <p:childTnLst>
                              <p:par>
                                <p:cTn id="33" presetID="3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3" name="Rectangle 1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5"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0" name="Контейнер за съдържание 5"/>
          <p:cNvSpPr txBox="1">
            <a:spLocks/>
          </p:cNvSpPr>
          <p:nvPr/>
        </p:nvSpPr>
        <p:spPr bwMode="auto">
          <a:xfrm>
            <a:off x="107504" y="329010"/>
            <a:ext cx="9036496"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Font typeface="Wingdings 3" pitchFamily="18" charset="2"/>
              <a:buNone/>
            </a:pPr>
            <a:r>
              <a:rPr lang="bg-BG" sz="2400" dirty="0">
                <a:solidFill>
                  <a:srgbClr val="00B0F0"/>
                </a:solidFill>
              </a:rPr>
              <a:t>Опорни реакции</a:t>
            </a:r>
          </a:p>
        </p:txBody>
      </p:sp>
      <p:sp>
        <p:nvSpPr>
          <p:cNvPr id="2" name="Правоъгълник 1"/>
          <p:cNvSpPr/>
          <p:nvPr/>
        </p:nvSpPr>
        <p:spPr>
          <a:xfrm>
            <a:off x="467544" y="944633"/>
            <a:ext cx="1863011" cy="369332"/>
          </a:xfrm>
          <a:prstGeom prst="rect">
            <a:avLst/>
          </a:prstGeom>
        </p:spPr>
        <p:txBody>
          <a:bodyPr wrap="none">
            <a:spAutoFit/>
          </a:bodyPr>
          <a:lstStyle/>
          <a:p>
            <a:r>
              <a:rPr lang="bg-BG" dirty="0">
                <a:latin typeface="Arial Narrow"/>
                <a:ea typeface="Times New Roman"/>
                <a:cs typeface="Times New Roman"/>
              </a:rPr>
              <a:t>плъзгащата опора </a:t>
            </a:r>
            <a:endParaRPr lang="bg-BG" dirty="0"/>
          </a:p>
        </p:txBody>
      </p:sp>
      <p:pic>
        <p:nvPicPr>
          <p:cNvPr id="3" name="Картина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000" y="1484784"/>
            <a:ext cx="2424792" cy="2687720"/>
          </a:xfrm>
          <a:prstGeom prst="rect">
            <a:avLst/>
          </a:prstGeom>
        </p:spPr>
      </p:pic>
      <p:sp>
        <p:nvSpPr>
          <p:cNvPr id="4" name="Правоъгълник 3"/>
          <p:cNvSpPr/>
          <p:nvPr/>
        </p:nvSpPr>
        <p:spPr>
          <a:xfrm>
            <a:off x="3347864" y="946611"/>
            <a:ext cx="2143536" cy="369332"/>
          </a:xfrm>
          <a:prstGeom prst="rect">
            <a:avLst/>
          </a:prstGeom>
        </p:spPr>
        <p:txBody>
          <a:bodyPr wrap="none">
            <a:spAutoFit/>
          </a:bodyPr>
          <a:lstStyle/>
          <a:p>
            <a:r>
              <a:rPr lang="bg-BG" dirty="0">
                <a:latin typeface="Arial Narrow"/>
                <a:ea typeface="Times New Roman"/>
                <a:cs typeface="Times New Roman"/>
              </a:rPr>
              <a:t>цилиндричната става </a:t>
            </a:r>
            <a:endParaRPr lang="bg-BG" dirty="0"/>
          </a:p>
        </p:txBody>
      </p:sp>
      <p:pic>
        <p:nvPicPr>
          <p:cNvPr id="5" name="Картина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236" y="1312132"/>
            <a:ext cx="2327900" cy="2768685"/>
          </a:xfrm>
          <a:prstGeom prst="rect">
            <a:avLst/>
          </a:prstGeom>
        </p:spPr>
      </p:pic>
      <p:sp>
        <p:nvSpPr>
          <p:cNvPr id="6" name="Правоъгълник 5"/>
          <p:cNvSpPr/>
          <p:nvPr/>
        </p:nvSpPr>
        <p:spPr>
          <a:xfrm>
            <a:off x="272968" y="4621778"/>
            <a:ext cx="2207656" cy="369332"/>
          </a:xfrm>
          <a:prstGeom prst="rect">
            <a:avLst/>
          </a:prstGeom>
        </p:spPr>
        <p:txBody>
          <a:bodyPr wrap="none">
            <a:spAutoFit/>
          </a:bodyPr>
          <a:lstStyle/>
          <a:p>
            <a:r>
              <a:rPr lang="bg-BG" dirty="0">
                <a:latin typeface="Arial Narrow"/>
                <a:ea typeface="Times New Roman"/>
                <a:cs typeface="Times New Roman"/>
              </a:rPr>
              <a:t>едно от телата е </a:t>
            </a:r>
            <a:r>
              <a:rPr lang="bg-BG" i="1" dirty="0">
                <a:latin typeface="Arial Narrow"/>
                <a:ea typeface="Times New Roman"/>
                <a:cs typeface="Times New Roman"/>
              </a:rPr>
              <a:t>прът</a:t>
            </a:r>
            <a:endParaRPr lang="bg-BG" dirty="0"/>
          </a:p>
        </p:txBody>
      </p:sp>
      <p:pic>
        <p:nvPicPr>
          <p:cNvPr id="7" name="Картина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1060" y="4036495"/>
            <a:ext cx="1984758" cy="2522793"/>
          </a:xfrm>
          <a:prstGeom prst="rect">
            <a:avLst/>
          </a:prstGeom>
        </p:spPr>
      </p:pic>
      <p:sp>
        <p:nvSpPr>
          <p:cNvPr id="8" name="Правоъгълник 7"/>
          <p:cNvSpPr/>
          <p:nvPr/>
        </p:nvSpPr>
        <p:spPr>
          <a:xfrm>
            <a:off x="6516216" y="3644570"/>
            <a:ext cx="2326278" cy="369332"/>
          </a:xfrm>
          <a:prstGeom prst="rect">
            <a:avLst/>
          </a:prstGeom>
        </p:spPr>
        <p:txBody>
          <a:bodyPr wrap="none">
            <a:spAutoFit/>
          </a:bodyPr>
          <a:lstStyle/>
          <a:p>
            <a:r>
              <a:rPr lang="bg-BG" dirty="0">
                <a:latin typeface="Arial Narrow"/>
                <a:ea typeface="Times New Roman"/>
                <a:cs typeface="Times New Roman"/>
              </a:rPr>
              <a:t>едно от телата е нишка </a:t>
            </a:r>
            <a:endParaRPr lang="bg-BG" dirty="0"/>
          </a:p>
        </p:txBody>
      </p:sp>
      <p:pic>
        <p:nvPicPr>
          <p:cNvPr id="9" name="Картина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4000408"/>
            <a:ext cx="2160240" cy="2706806"/>
          </a:xfrm>
          <a:prstGeom prst="rect">
            <a:avLst/>
          </a:prstGeom>
        </p:spPr>
      </p:pic>
    </p:spTree>
    <p:extLst>
      <p:ext uri="{BB962C8B-B14F-4D97-AF65-F5344CB8AC3E}">
        <p14:creationId xmlns:p14="http://schemas.microsoft.com/office/powerpoint/2010/main" val="908032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1000" fill="hold"/>
                                        <p:tgtEl>
                                          <p:spTgt spid="4"/>
                                        </p:tgtEl>
                                        <p:attrNameLst>
                                          <p:attrName>ppt_w</p:attrName>
                                        </p:attrNameLst>
                                      </p:cBhvr>
                                      <p:tavLst>
                                        <p:tav tm="0">
                                          <p:val>
                                            <p:fltVal val="0"/>
                                          </p:val>
                                        </p:tav>
                                        <p:tav tm="100000">
                                          <p:val>
                                            <p:strVal val="#ppt_w"/>
                                          </p:val>
                                        </p:tav>
                                      </p:tavLst>
                                    </p:anim>
                                    <p:anim calcmode="lin" valueType="num">
                                      <p:cBhvr>
                                        <p:cTn id="28" dur="1000" fill="hold"/>
                                        <p:tgtEl>
                                          <p:spTgt spid="4"/>
                                        </p:tgtEl>
                                        <p:attrNameLst>
                                          <p:attrName>ppt_h</p:attrName>
                                        </p:attrNameLst>
                                      </p:cBhvr>
                                      <p:tavLst>
                                        <p:tav tm="0">
                                          <p:val>
                                            <p:fltVal val="0"/>
                                          </p:val>
                                        </p:tav>
                                        <p:tav tm="100000">
                                          <p:val>
                                            <p:strVal val="#ppt_h"/>
                                          </p:val>
                                        </p:tav>
                                      </p:tavLst>
                                    </p:anim>
                                    <p:anim calcmode="lin" valueType="num">
                                      <p:cBhvr>
                                        <p:cTn id="29" dur="1000" fill="hold"/>
                                        <p:tgtEl>
                                          <p:spTgt spid="4"/>
                                        </p:tgtEl>
                                        <p:attrNameLst>
                                          <p:attrName>style.rotation</p:attrName>
                                        </p:attrNameLst>
                                      </p:cBhvr>
                                      <p:tavLst>
                                        <p:tav tm="0">
                                          <p:val>
                                            <p:fltVal val="90"/>
                                          </p:val>
                                        </p:tav>
                                        <p:tav tm="100000">
                                          <p:val>
                                            <p:fltVal val="0"/>
                                          </p:val>
                                        </p:tav>
                                      </p:tavLst>
                                    </p:anim>
                                    <p:animEffect transition="in" filter="fade">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par>
                                <p:cTn id="39" presetID="3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anim calcmode="lin" valueType="num">
                                      <p:cBhvr>
                                        <p:cTn id="43" dur="1000" fill="hold"/>
                                        <p:tgtEl>
                                          <p:spTgt spid="7"/>
                                        </p:tgtEl>
                                        <p:attrNameLst>
                                          <p:attrName>style.rotation</p:attrName>
                                        </p:attrNameLst>
                                      </p:cBhvr>
                                      <p:tavLst>
                                        <p:tav tm="0">
                                          <p:val>
                                            <p:fltVal val="90"/>
                                          </p:val>
                                        </p:tav>
                                        <p:tav tm="100000">
                                          <p:val>
                                            <p:fltVal val="0"/>
                                          </p:val>
                                        </p:tav>
                                      </p:tavLst>
                                    </p:anim>
                                    <p:animEffect transition="in" filter="fade">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par>
                                <p:cTn id="53" presetID="3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1000" fill="hold"/>
                                        <p:tgtEl>
                                          <p:spTgt spid="9"/>
                                        </p:tgtEl>
                                        <p:attrNameLst>
                                          <p:attrName>ppt_w</p:attrName>
                                        </p:attrNameLst>
                                      </p:cBhvr>
                                      <p:tavLst>
                                        <p:tav tm="0">
                                          <p:val>
                                            <p:fltVal val="0"/>
                                          </p:val>
                                        </p:tav>
                                        <p:tav tm="100000">
                                          <p:val>
                                            <p:strVal val="#ppt_w"/>
                                          </p:val>
                                        </p:tav>
                                      </p:tavLst>
                                    </p:anim>
                                    <p:anim calcmode="lin" valueType="num">
                                      <p:cBhvr>
                                        <p:cTn id="56" dur="1000" fill="hold"/>
                                        <p:tgtEl>
                                          <p:spTgt spid="9"/>
                                        </p:tgtEl>
                                        <p:attrNameLst>
                                          <p:attrName>ppt_h</p:attrName>
                                        </p:attrNameLst>
                                      </p:cBhvr>
                                      <p:tavLst>
                                        <p:tav tm="0">
                                          <p:val>
                                            <p:fltVal val="0"/>
                                          </p:val>
                                        </p:tav>
                                        <p:tav tm="100000">
                                          <p:val>
                                            <p:strVal val="#ppt_h"/>
                                          </p:val>
                                        </p:tav>
                                      </p:tavLst>
                                    </p:anim>
                                    <p:anim calcmode="lin" valueType="num">
                                      <p:cBhvr>
                                        <p:cTn id="57" dur="1000" fill="hold"/>
                                        <p:tgtEl>
                                          <p:spTgt spid="9"/>
                                        </p:tgtEl>
                                        <p:attrNameLst>
                                          <p:attrName>style.rotation</p:attrName>
                                        </p:attrNameLst>
                                      </p:cBhvr>
                                      <p:tavLst>
                                        <p:tav tm="0">
                                          <p:val>
                                            <p:fltVal val="90"/>
                                          </p:val>
                                        </p:tav>
                                        <p:tav tm="100000">
                                          <p:val>
                                            <p:fltVal val="0"/>
                                          </p:val>
                                        </p:tav>
                                      </p:tavLst>
                                    </p:anim>
                                    <p:animEffect transition="in" filter="fade">
                                      <p:cBhvr>
                                        <p:cTn id="5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02502-B1A2-4BDA-817C-14095FD27055}"/>
              </a:ext>
            </a:extLst>
          </p:cNvPr>
          <p:cNvSpPr>
            <a:spLocks noGrp="1"/>
          </p:cNvSpPr>
          <p:nvPr>
            <p:ph type="title"/>
          </p:nvPr>
        </p:nvSpPr>
        <p:spPr>
          <a:xfrm>
            <a:off x="0" y="274638"/>
            <a:ext cx="8964488" cy="706090"/>
          </a:xfrm>
        </p:spPr>
        <p:txBody>
          <a:bodyPr/>
          <a:lstStyle/>
          <a:p>
            <a:r>
              <a:rPr lang="bg-BG" sz="2000" dirty="0">
                <a:solidFill>
                  <a:srgbClr val="C00000"/>
                </a:solidFill>
                <a:latin typeface="Arial" panose="020B0604020202020204" pitchFamily="34" charset="0"/>
                <a:cs typeface="Arial" panose="020B0604020202020204" pitchFamily="34" charset="0"/>
              </a:rPr>
              <a:t>Опорни реакции – схематично изображение. Разпределение на силите във връзките</a:t>
            </a:r>
            <a:endParaRPr lang="en-US" sz="2000" dirty="0">
              <a:solidFill>
                <a:srgbClr val="C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51CC6EA0-7D22-409F-B8AA-07AB53F6C504}"/>
              </a:ext>
            </a:extLst>
          </p:cNvPr>
          <p:cNvSpPr>
            <a:spLocks noGrp="1"/>
          </p:cNvSpPr>
          <p:nvPr>
            <p:ph type="sldNum" sz="quarter" idx="12"/>
          </p:nvPr>
        </p:nvSpPr>
        <p:spPr/>
        <p:txBody>
          <a:bodyPr/>
          <a:lstStyle/>
          <a:p>
            <a:fld id="{BFE999D1-F9A4-4778-B8C7-0170286633BE}" type="slidenum">
              <a:rPr lang="bg-BG" smtClean="0"/>
              <a:pPr/>
              <a:t>38</a:t>
            </a:fld>
            <a:endParaRPr lang="bg-BG"/>
          </a:p>
        </p:txBody>
      </p:sp>
      <p:pic>
        <p:nvPicPr>
          <p:cNvPr id="6" name="Picture 5">
            <a:extLst>
              <a:ext uri="{FF2B5EF4-FFF2-40B4-BE49-F238E27FC236}">
                <a16:creationId xmlns:a16="http://schemas.microsoft.com/office/drawing/2014/main" xmlns="" id="{58488837-E33D-4C80-9E2A-4D5BEDB4E8F9}"/>
              </a:ext>
            </a:extLst>
          </p:cNvPr>
          <p:cNvPicPr>
            <a:picLocks noChangeAspect="1"/>
          </p:cNvPicPr>
          <p:nvPr/>
        </p:nvPicPr>
        <p:blipFill>
          <a:blip r:embed="rId2"/>
          <a:stretch>
            <a:fillRect/>
          </a:stretch>
        </p:blipFill>
        <p:spPr>
          <a:xfrm>
            <a:off x="1810481" y="1117856"/>
            <a:ext cx="5343525" cy="5343525"/>
          </a:xfrm>
          <a:prstGeom prst="rect">
            <a:avLst/>
          </a:prstGeom>
        </p:spPr>
      </p:pic>
    </p:spTree>
    <p:extLst>
      <p:ext uri="{BB962C8B-B14F-4D97-AF65-F5344CB8AC3E}">
        <p14:creationId xmlns:p14="http://schemas.microsoft.com/office/powerpoint/2010/main" val="2545509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3" name="Rectangle 1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5"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0" name="Контейнер за съдържание 5"/>
          <p:cNvSpPr txBox="1">
            <a:spLocks/>
          </p:cNvSpPr>
          <p:nvPr/>
        </p:nvSpPr>
        <p:spPr bwMode="auto">
          <a:xfrm>
            <a:off x="107504" y="329010"/>
            <a:ext cx="9036496"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Font typeface="Wingdings 3" pitchFamily="18" charset="2"/>
              <a:buNone/>
            </a:pPr>
            <a:r>
              <a:rPr lang="bg-BG" sz="2400" dirty="0">
                <a:solidFill>
                  <a:srgbClr val="00B0F0"/>
                </a:solidFill>
              </a:rPr>
              <a:t>Опорни реакции</a:t>
            </a:r>
          </a:p>
        </p:txBody>
      </p:sp>
      <p:sp>
        <p:nvSpPr>
          <p:cNvPr id="2" name="Правоъгълник 1"/>
          <p:cNvSpPr/>
          <p:nvPr/>
        </p:nvSpPr>
        <p:spPr>
          <a:xfrm>
            <a:off x="31358" y="886344"/>
            <a:ext cx="7992888" cy="369332"/>
          </a:xfrm>
          <a:prstGeom prst="rect">
            <a:avLst/>
          </a:prstGeom>
        </p:spPr>
        <p:txBody>
          <a:bodyPr wrap="square">
            <a:spAutoFit/>
          </a:bodyPr>
          <a:lstStyle/>
          <a:p>
            <a:r>
              <a:rPr lang="bg-BG" b="1" i="1" dirty="0">
                <a:latin typeface="Arial Narrow"/>
                <a:ea typeface="Times New Roman"/>
                <a:cs typeface="Times New Roman"/>
              </a:rPr>
              <a:t>Пример:</a:t>
            </a:r>
            <a:r>
              <a:rPr lang="bg-BG" dirty="0">
                <a:latin typeface="Arial Narrow"/>
                <a:ea typeface="Times New Roman"/>
                <a:cs typeface="Times New Roman"/>
              </a:rPr>
              <a:t> </a:t>
            </a:r>
            <a:r>
              <a:rPr lang="bg-BG" i="1" dirty="0">
                <a:latin typeface="Arial Narrow"/>
                <a:ea typeface="Times New Roman"/>
                <a:cs typeface="Times New Roman"/>
              </a:rPr>
              <a:t>За показаната на фигурата  греда да се определят опорните реакции.</a:t>
            </a:r>
            <a:r>
              <a:rPr lang="bg-BG" dirty="0">
                <a:latin typeface="Arial Narrow"/>
                <a:ea typeface="Times New Roman"/>
                <a:cs typeface="Times New Roman"/>
              </a:rPr>
              <a:t> </a:t>
            </a:r>
            <a:endParaRPr lang="bg-BG" dirty="0"/>
          </a:p>
        </p:txBody>
      </p:sp>
      <p:pic>
        <p:nvPicPr>
          <p:cNvPr id="3" name="Картина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055" y="1523636"/>
            <a:ext cx="4218913" cy="1943193"/>
          </a:xfrm>
          <a:prstGeom prst="rect">
            <a:avLst/>
          </a:prstGeom>
          <a:solidFill>
            <a:schemeClr val="bg2"/>
          </a:solidFill>
        </p:spPr>
      </p:pic>
      <p:pic>
        <p:nvPicPr>
          <p:cNvPr id="4" name="Картина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957" y="3645024"/>
            <a:ext cx="4302043" cy="2358850"/>
          </a:xfrm>
          <a:prstGeom prst="rect">
            <a:avLst/>
          </a:prstGeom>
          <a:solidFill>
            <a:schemeClr val="bg2"/>
          </a:solidFill>
        </p:spPr>
      </p:pic>
      <p:sp>
        <p:nvSpPr>
          <p:cNvPr id="5" name="Правоъгълник 4"/>
          <p:cNvSpPr/>
          <p:nvPr/>
        </p:nvSpPr>
        <p:spPr>
          <a:xfrm>
            <a:off x="5220072" y="1471319"/>
            <a:ext cx="3771201" cy="646331"/>
          </a:xfrm>
          <a:prstGeom prst="rect">
            <a:avLst/>
          </a:prstGeom>
        </p:spPr>
        <p:txBody>
          <a:bodyPr wrap="square">
            <a:spAutoFit/>
          </a:bodyPr>
          <a:lstStyle/>
          <a:p>
            <a:pPr algn="just"/>
            <a:r>
              <a:rPr lang="bg-BG" dirty="0">
                <a:latin typeface="Arial Narrow"/>
                <a:ea typeface="Times New Roman"/>
                <a:cs typeface="Times New Roman"/>
              </a:rPr>
              <a:t>Опората в точка </a:t>
            </a:r>
            <a:r>
              <a:rPr lang="en-US" i="1" dirty="0">
                <a:latin typeface="Arial Narrow"/>
                <a:ea typeface="Times New Roman"/>
                <a:cs typeface="Times New Roman"/>
              </a:rPr>
              <a:t>A</a:t>
            </a:r>
            <a:r>
              <a:rPr lang="bg-BG" dirty="0">
                <a:latin typeface="Arial Narrow"/>
                <a:ea typeface="Times New Roman"/>
                <a:cs typeface="Times New Roman"/>
              </a:rPr>
              <a:t> е цилиндрична става, а опората в точка </a:t>
            </a:r>
            <a:r>
              <a:rPr lang="en-US" i="1" dirty="0">
                <a:latin typeface="Arial Narrow"/>
                <a:ea typeface="Times New Roman"/>
                <a:cs typeface="Times New Roman"/>
              </a:rPr>
              <a:t>B</a:t>
            </a:r>
            <a:r>
              <a:rPr lang="bg-BG" dirty="0">
                <a:latin typeface="Arial Narrow"/>
                <a:ea typeface="Times New Roman"/>
                <a:cs typeface="Times New Roman"/>
              </a:rPr>
              <a:t> е призматична.</a:t>
            </a:r>
            <a:endParaRPr lang="bg-BG" dirty="0"/>
          </a:p>
        </p:txBody>
      </p:sp>
      <p:sp>
        <p:nvSpPr>
          <p:cNvPr id="6" name="Правоъгълник 5"/>
          <p:cNvSpPr/>
          <p:nvPr/>
        </p:nvSpPr>
        <p:spPr>
          <a:xfrm>
            <a:off x="5220072" y="2228671"/>
            <a:ext cx="3568660" cy="1477328"/>
          </a:xfrm>
          <a:prstGeom prst="rect">
            <a:avLst/>
          </a:prstGeom>
        </p:spPr>
        <p:txBody>
          <a:bodyPr wrap="square">
            <a:spAutoFit/>
          </a:bodyPr>
          <a:lstStyle/>
          <a:p>
            <a:pPr algn="just"/>
            <a:r>
              <a:rPr lang="bg-BG" dirty="0">
                <a:latin typeface="Arial Narrow"/>
                <a:ea typeface="Times New Roman"/>
                <a:cs typeface="Times New Roman"/>
              </a:rPr>
              <a:t>Тъй като всички сили действат в равнината </a:t>
            </a:r>
            <a:r>
              <a:rPr lang="en-US" i="1" dirty="0" err="1">
                <a:latin typeface="Times New Roman"/>
                <a:ea typeface="Times New Roman"/>
              </a:rPr>
              <a:t>xy</a:t>
            </a:r>
            <a:r>
              <a:rPr lang="bg-BG" dirty="0">
                <a:latin typeface="Arial Narrow"/>
                <a:ea typeface="Times New Roman"/>
                <a:cs typeface="Times New Roman"/>
              </a:rPr>
              <a:t>, неизвестните реакции се определят от условията за равновесие  за равнинна система сили</a:t>
            </a:r>
            <a:endParaRPr lang="bg-BG"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graphicFrame>
        <p:nvGraphicFramePr>
          <p:cNvPr id="8" name="Обект 7"/>
          <p:cNvGraphicFramePr>
            <a:graphicFrameLocks noChangeAspect="1"/>
          </p:cNvGraphicFramePr>
          <p:nvPr/>
        </p:nvGraphicFramePr>
        <p:xfrm>
          <a:off x="4972825" y="4068005"/>
          <a:ext cx="3997325" cy="1512887"/>
        </p:xfrm>
        <a:graphic>
          <a:graphicData uri="http://schemas.openxmlformats.org/presentationml/2006/ole">
            <mc:AlternateContent xmlns:mc="http://schemas.openxmlformats.org/markup-compatibility/2006">
              <mc:Choice xmlns:v="urn:schemas-microsoft-com:vml" Requires="v">
                <p:oleObj spid="_x0000_s11270" name="Equation" r:id="rId5" imgW="1930320" imgH="711000" progId="">
                  <p:embed/>
                </p:oleObj>
              </mc:Choice>
              <mc:Fallback>
                <p:oleObj name="Equation" r:id="rId5" imgW="1930320" imgH="711000" progId="">
                  <p:embed/>
                  <p:pic>
                    <p:nvPicPr>
                      <p:cNvPr id="8" name="Обект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825" y="4068005"/>
                        <a:ext cx="3997325" cy="1512887"/>
                      </a:xfrm>
                      <a:prstGeom prst="rect">
                        <a:avLst/>
                      </a:prstGeom>
                      <a:solidFill>
                        <a:schemeClr val="bg2"/>
                      </a:solidFill>
                    </p:spPr>
                  </p:pic>
                </p:oleObj>
              </mc:Fallback>
            </mc:AlternateContent>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graphicFrame>
        <p:nvGraphicFramePr>
          <p:cNvPr id="11" name="Обект 10"/>
          <p:cNvGraphicFramePr>
            <a:graphicFrameLocks noChangeAspect="1"/>
          </p:cNvGraphicFramePr>
          <p:nvPr/>
        </p:nvGraphicFramePr>
        <p:xfrm>
          <a:off x="4788024" y="5762679"/>
          <a:ext cx="1802618" cy="482390"/>
        </p:xfrm>
        <a:graphic>
          <a:graphicData uri="http://schemas.openxmlformats.org/presentationml/2006/ole">
            <mc:AlternateContent xmlns:mc="http://schemas.openxmlformats.org/markup-compatibility/2006">
              <mc:Choice xmlns:v="urn:schemas-microsoft-com:vml" Requires="v">
                <p:oleObj spid="_x0000_s11271" name="Equation" r:id="rId7" imgW="901309" imgH="241195" progId="">
                  <p:embed/>
                </p:oleObj>
              </mc:Choice>
              <mc:Fallback>
                <p:oleObj name="Equation" r:id="rId7" imgW="901309" imgH="241195" progId="">
                  <p:embed/>
                  <p:pic>
                    <p:nvPicPr>
                      <p:cNvPr id="11" name="Обект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024" y="5762679"/>
                        <a:ext cx="1802618" cy="482390"/>
                      </a:xfrm>
                      <a:prstGeom prst="rect">
                        <a:avLst/>
                      </a:prstGeom>
                      <a:solidFill>
                        <a:schemeClr val="bg2"/>
                      </a:solidFill>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graphicFrame>
        <p:nvGraphicFramePr>
          <p:cNvPr id="14" name="Обект 13"/>
          <p:cNvGraphicFramePr>
            <a:graphicFrameLocks noChangeAspect="1"/>
          </p:cNvGraphicFramePr>
          <p:nvPr/>
        </p:nvGraphicFramePr>
        <p:xfrm>
          <a:off x="6776710" y="5800762"/>
          <a:ext cx="2335786" cy="406224"/>
        </p:xfrm>
        <a:graphic>
          <a:graphicData uri="http://schemas.openxmlformats.org/presentationml/2006/ole">
            <mc:AlternateContent xmlns:mc="http://schemas.openxmlformats.org/markup-compatibility/2006">
              <mc:Choice xmlns:v="urn:schemas-microsoft-com:vml" Requires="v">
                <p:oleObj spid="_x0000_s11272" name="Equation" r:id="rId9" imgW="1167893" imgH="203112" progId="">
                  <p:embed/>
                </p:oleObj>
              </mc:Choice>
              <mc:Fallback>
                <p:oleObj name="Equation" r:id="rId9" imgW="1167893" imgH="203112" progId="">
                  <p:embed/>
                  <p:pic>
                    <p:nvPicPr>
                      <p:cNvPr id="14" name="Обект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6710" y="5800762"/>
                        <a:ext cx="2335786" cy="406224"/>
                      </a:xfrm>
                      <a:prstGeom prst="rect">
                        <a:avLst/>
                      </a:prstGeom>
                      <a:solidFill>
                        <a:schemeClr val="bg2"/>
                      </a:solidFill>
                    </p:spPr>
                  </p:pic>
                </p:oleObj>
              </mc:Fallback>
            </mc:AlternateContent>
          </a:graphicData>
        </a:graphic>
      </p:graphicFrame>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graphicFrame>
        <p:nvGraphicFramePr>
          <p:cNvPr id="18" name="Обект 17"/>
          <p:cNvGraphicFramePr>
            <a:graphicFrameLocks noChangeAspect="1"/>
          </p:cNvGraphicFramePr>
          <p:nvPr/>
        </p:nvGraphicFramePr>
        <p:xfrm>
          <a:off x="5569302" y="6314123"/>
          <a:ext cx="2870200" cy="508000"/>
        </p:xfrm>
        <a:graphic>
          <a:graphicData uri="http://schemas.openxmlformats.org/presentationml/2006/ole">
            <mc:AlternateContent xmlns:mc="http://schemas.openxmlformats.org/markup-compatibility/2006">
              <mc:Choice xmlns:v="urn:schemas-microsoft-com:vml" Requires="v">
                <p:oleObj spid="_x0000_s11273" name="Equation" r:id="rId11" imgW="1435100" imgH="254000" progId="">
                  <p:embed/>
                </p:oleObj>
              </mc:Choice>
              <mc:Fallback>
                <p:oleObj name="Equation" r:id="rId11" imgW="1435100" imgH="254000" progId="">
                  <p:embed/>
                  <p:pic>
                    <p:nvPicPr>
                      <p:cNvPr id="18" name="Обект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9302" y="6314123"/>
                        <a:ext cx="2870200" cy="508000"/>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1988803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r>
              <a:rPr lang="bg-BG" sz="2200" dirty="0">
                <a:solidFill>
                  <a:srgbClr val="C00000"/>
                </a:solidFill>
                <a:latin typeface="Arial" pitchFamily="34" charset="0"/>
                <a:cs typeface="Arial" pitchFamily="34" charset="0"/>
              </a:rPr>
              <a:t>Общи понятия и аксиоми</a:t>
            </a:r>
            <a:endParaRPr lang="bg-BG" sz="2200" dirty="0"/>
          </a:p>
        </p:txBody>
      </p:sp>
      <p:sp>
        <p:nvSpPr>
          <p:cNvPr id="3" name="Content Placeholder 2"/>
          <p:cNvSpPr>
            <a:spLocks noGrp="1"/>
          </p:cNvSpPr>
          <p:nvPr>
            <p:ph idx="1"/>
          </p:nvPr>
        </p:nvSpPr>
        <p:spPr>
          <a:xfrm>
            <a:off x="448072" y="764090"/>
            <a:ext cx="8229600" cy="5143536"/>
          </a:xfrm>
        </p:spPr>
        <p:txBody>
          <a:bodyPr/>
          <a:lstStyle/>
          <a:p>
            <a:pPr algn="just">
              <a:buFont typeface="Wingdings" pitchFamily="2" charset="2"/>
              <a:buChar char="Ø"/>
            </a:pPr>
            <a:r>
              <a:rPr lang="bg-BG" sz="2000" b="1" i="1" dirty="0">
                <a:solidFill>
                  <a:srgbClr val="333399"/>
                </a:solidFill>
                <a:effectLst/>
                <a:latin typeface="Arial" pitchFamily="34" charset="0"/>
                <a:ea typeface="Times New Roman"/>
                <a:cs typeface="Arial" pitchFamily="34" charset="0"/>
              </a:rPr>
              <a:t>Силата</a:t>
            </a:r>
            <a:r>
              <a:rPr lang="bg-BG" sz="2000" dirty="0">
                <a:effectLst/>
                <a:latin typeface="Arial" pitchFamily="34" charset="0"/>
                <a:ea typeface="Times New Roman"/>
                <a:cs typeface="Arial" pitchFamily="34" charset="0"/>
              </a:rPr>
              <a:t> е мярка за интензивност, направление и посока на механичното взаимодействие между две тела. </a:t>
            </a:r>
            <a:r>
              <a:rPr lang="bg-BG" sz="2000" dirty="0">
                <a:effectLst/>
                <a:latin typeface="Arial" pitchFamily="34" charset="0"/>
                <a:cs typeface="Arial" pitchFamily="34" charset="0"/>
              </a:rPr>
              <a:t>Тя e физична величина, представяна като вектор </a:t>
            </a:r>
            <a:r>
              <a:rPr lang="bg-BG" sz="2000" dirty="0">
                <a:effectLst/>
                <a:latin typeface="Arial" pitchFamily="34" charset="0"/>
                <a:ea typeface="Times New Roman"/>
                <a:cs typeface="Arial" pitchFamily="34" charset="0"/>
              </a:rPr>
              <a:t>с четири елемента - </a:t>
            </a:r>
            <a:r>
              <a:rPr lang="bg-BG" sz="2000" b="1" i="1" dirty="0">
                <a:solidFill>
                  <a:srgbClr val="333399"/>
                </a:solidFill>
                <a:effectLst/>
                <a:latin typeface="Arial" pitchFamily="34" charset="0"/>
                <a:ea typeface="Times New Roman"/>
                <a:cs typeface="Arial" pitchFamily="34" charset="0"/>
              </a:rPr>
              <a:t>приложна точка А</a:t>
            </a:r>
            <a:r>
              <a:rPr lang="bg-BG" sz="2000" b="1" dirty="0">
                <a:solidFill>
                  <a:srgbClr val="333399"/>
                </a:solidFill>
                <a:effectLst/>
                <a:latin typeface="Arial" pitchFamily="34" charset="0"/>
                <a:ea typeface="Times New Roman"/>
                <a:cs typeface="Arial" pitchFamily="34" charset="0"/>
              </a:rPr>
              <a:t>, </a:t>
            </a:r>
            <a:r>
              <a:rPr lang="bg-BG" sz="2000" b="1" i="1" dirty="0">
                <a:solidFill>
                  <a:srgbClr val="333399"/>
                </a:solidFill>
                <a:effectLst/>
                <a:latin typeface="Arial" pitchFamily="34" charset="0"/>
                <a:ea typeface="Times New Roman"/>
                <a:cs typeface="Arial" pitchFamily="34" charset="0"/>
              </a:rPr>
              <a:t>директриса </a:t>
            </a:r>
            <a:r>
              <a:rPr lang="en-US" sz="2000" b="1" i="1" dirty="0">
                <a:solidFill>
                  <a:srgbClr val="333399"/>
                </a:solidFill>
                <a:effectLst/>
                <a:latin typeface="Arial" pitchFamily="34" charset="0"/>
                <a:ea typeface="Times New Roman"/>
                <a:cs typeface="Arial" pitchFamily="34" charset="0"/>
              </a:rPr>
              <a:t>p,</a:t>
            </a:r>
            <a:r>
              <a:rPr lang="en-US" sz="2000" b="1" i="1" dirty="0">
                <a:solidFill>
                  <a:srgbClr val="FF0000"/>
                </a:solidFill>
                <a:effectLst/>
                <a:latin typeface="Arial" pitchFamily="34" charset="0"/>
                <a:ea typeface="Times New Roman"/>
                <a:cs typeface="Arial" pitchFamily="34" charset="0"/>
              </a:rPr>
              <a:t> </a:t>
            </a:r>
            <a:r>
              <a:rPr lang="bg-BG" sz="2000" dirty="0">
                <a:effectLst/>
                <a:latin typeface="Arial" pitchFamily="34" charset="0"/>
                <a:ea typeface="Times New Roman"/>
                <a:cs typeface="Arial" pitchFamily="34" charset="0"/>
              </a:rPr>
              <a:t>(направление, линия на действие), </a:t>
            </a:r>
            <a:r>
              <a:rPr lang="bg-BG" sz="2000" b="1" i="1" dirty="0">
                <a:solidFill>
                  <a:srgbClr val="333399"/>
                </a:solidFill>
                <a:effectLst/>
                <a:latin typeface="Arial" pitchFamily="34" charset="0"/>
                <a:ea typeface="Times New Roman"/>
                <a:cs typeface="Arial" pitchFamily="34" charset="0"/>
              </a:rPr>
              <a:t>посока</a:t>
            </a:r>
            <a:r>
              <a:rPr lang="bg-BG" sz="2000" dirty="0">
                <a:effectLst/>
                <a:latin typeface="Arial" pitchFamily="34" charset="0"/>
                <a:ea typeface="Times New Roman"/>
                <a:cs typeface="Arial" pitchFamily="34" charset="0"/>
              </a:rPr>
              <a:t> и </a:t>
            </a:r>
            <a:r>
              <a:rPr lang="bg-BG" sz="2000" b="1" i="1" dirty="0">
                <a:solidFill>
                  <a:srgbClr val="333399"/>
                </a:solidFill>
                <a:effectLst/>
                <a:latin typeface="Arial" pitchFamily="34" charset="0"/>
                <a:ea typeface="Times New Roman"/>
                <a:cs typeface="Arial" pitchFamily="34" charset="0"/>
              </a:rPr>
              <a:t>големина</a:t>
            </a:r>
            <a:r>
              <a:rPr lang="en-US" sz="2000" b="1" i="1" dirty="0">
                <a:solidFill>
                  <a:srgbClr val="FF0000"/>
                </a:solidFill>
                <a:effectLst/>
                <a:latin typeface="Arial" pitchFamily="34" charset="0"/>
                <a:ea typeface="Times New Roman"/>
                <a:cs typeface="Arial" pitchFamily="34" charset="0"/>
              </a:rPr>
              <a:t> </a:t>
            </a:r>
            <a:r>
              <a:rPr lang="en-US" sz="2000" b="1" i="1" dirty="0">
                <a:solidFill>
                  <a:srgbClr val="333399"/>
                </a:solidFill>
                <a:effectLst/>
                <a:latin typeface="Arial" pitchFamily="34" charset="0"/>
                <a:ea typeface="Times New Roman"/>
                <a:cs typeface="Arial" pitchFamily="34" charset="0"/>
              </a:rPr>
              <a:t>(F)</a:t>
            </a:r>
            <a:r>
              <a:rPr lang="bg-BG" sz="2000" dirty="0">
                <a:solidFill>
                  <a:srgbClr val="333399"/>
                </a:solidFill>
                <a:effectLst/>
                <a:latin typeface="Arial" pitchFamily="34" charset="0"/>
                <a:ea typeface="Times New Roman"/>
                <a:cs typeface="Arial" pitchFamily="34" charset="0"/>
              </a:rPr>
              <a:t> </a:t>
            </a:r>
            <a:r>
              <a:rPr lang="bg-BG" sz="2000" dirty="0">
                <a:solidFill>
                  <a:prstClr val="black"/>
                </a:solidFill>
                <a:effectLst/>
                <a:latin typeface="Arial" pitchFamily="34" charset="0"/>
                <a:ea typeface="Times New Roman"/>
                <a:cs typeface="Arial" pitchFamily="34" charset="0"/>
              </a:rPr>
              <a:t>която се </a:t>
            </a:r>
            <a:r>
              <a:rPr lang="bg-BG" sz="2000" dirty="0">
                <a:effectLst/>
                <a:latin typeface="Arial" pitchFamily="34" charset="0"/>
                <a:ea typeface="Times New Roman"/>
                <a:cs typeface="Arial" pitchFamily="34" charset="0"/>
              </a:rPr>
              <a:t>изразява с положително число, което се получава от сравняването на разглежданата сила със сила, условно приета за единица. Международно приетата </a:t>
            </a:r>
            <a:r>
              <a:rPr lang="bg-BG" sz="2000" b="1" i="1" dirty="0">
                <a:solidFill>
                  <a:srgbClr val="333399"/>
                </a:solidFill>
                <a:effectLst/>
                <a:latin typeface="Arial" pitchFamily="34" charset="0"/>
                <a:ea typeface="Times New Roman"/>
                <a:cs typeface="Arial" pitchFamily="34" charset="0"/>
              </a:rPr>
              <a:t>единица сила</a:t>
            </a:r>
            <a:r>
              <a:rPr lang="bg-BG" sz="2000" b="1" dirty="0">
                <a:solidFill>
                  <a:srgbClr val="333399"/>
                </a:solidFill>
                <a:effectLst/>
                <a:latin typeface="Arial" pitchFamily="34" charset="0"/>
                <a:ea typeface="Times New Roman"/>
                <a:cs typeface="Arial" pitchFamily="34" charset="0"/>
              </a:rPr>
              <a:t> </a:t>
            </a:r>
            <a:r>
              <a:rPr lang="bg-BG" sz="2000" dirty="0">
                <a:effectLst/>
                <a:latin typeface="Arial" pitchFamily="34" charset="0"/>
                <a:ea typeface="Times New Roman"/>
                <a:cs typeface="Arial" pitchFamily="34" charset="0"/>
              </a:rPr>
              <a:t>се нарича </a:t>
            </a:r>
            <a:r>
              <a:rPr lang="bg-BG" sz="2000" b="1" i="1" dirty="0">
                <a:solidFill>
                  <a:srgbClr val="333399"/>
                </a:solidFill>
                <a:effectLst/>
                <a:latin typeface="Arial" pitchFamily="34" charset="0"/>
                <a:ea typeface="Times New Roman"/>
                <a:cs typeface="Arial" pitchFamily="34" charset="0"/>
              </a:rPr>
              <a:t>нютон</a:t>
            </a:r>
            <a:r>
              <a:rPr lang="en-US" sz="2000" b="1" i="1" dirty="0">
                <a:solidFill>
                  <a:srgbClr val="333399"/>
                </a:solidFill>
                <a:effectLst/>
                <a:latin typeface="Arial" pitchFamily="34" charset="0"/>
                <a:ea typeface="Times New Roman"/>
                <a:cs typeface="Arial" pitchFamily="34" charset="0"/>
              </a:rPr>
              <a:t> [N].</a:t>
            </a:r>
            <a:endParaRPr lang="bg-BG" sz="2000" b="1" dirty="0">
              <a:solidFill>
                <a:srgbClr val="333399"/>
              </a:solidFill>
              <a:effectLst/>
              <a:latin typeface="Arial" pitchFamily="34" charset="0"/>
              <a:cs typeface="Arial" pitchFamily="34" charset="0"/>
            </a:endParaRPr>
          </a:p>
          <a:p>
            <a:pPr algn="just">
              <a:buNone/>
            </a:pPr>
            <a:endParaRPr lang="bg-BG" sz="2000" b="1" dirty="0">
              <a:effectLst/>
              <a:latin typeface="Arial" pitchFamily="34" charset="0"/>
              <a:cs typeface="Arial" pitchFamily="34" charset="0"/>
            </a:endParaRPr>
          </a:p>
          <a:p>
            <a:pPr algn="just">
              <a:buFont typeface="Wingdings" pitchFamily="2" charset="2"/>
              <a:buChar char="Ø"/>
            </a:pPr>
            <a:r>
              <a:rPr lang="bg-BG" sz="2000" dirty="0">
                <a:effectLst/>
                <a:latin typeface="Arial" pitchFamily="34" charset="0"/>
                <a:ea typeface="Times New Roman"/>
                <a:cs typeface="Arial" pitchFamily="34" charset="0"/>
              </a:rPr>
              <a:t>Всички сили, които действат по един и същи начин на едно и също тяло, като му придават едно и също движение или го деформират по един и същи начин, се считат в механиката за </a:t>
            </a:r>
            <a:r>
              <a:rPr lang="bg-BG" sz="2000" b="1" i="1" dirty="0">
                <a:solidFill>
                  <a:srgbClr val="333399"/>
                </a:solidFill>
                <a:effectLst/>
                <a:latin typeface="Arial" pitchFamily="34" charset="0"/>
                <a:ea typeface="Times New Roman"/>
                <a:cs typeface="Arial" pitchFamily="34" charset="0"/>
              </a:rPr>
              <a:t>равностойни</a:t>
            </a:r>
            <a:r>
              <a:rPr lang="bg-BG" sz="2000" dirty="0">
                <a:effectLst/>
                <a:latin typeface="Arial" pitchFamily="34" charset="0"/>
                <a:ea typeface="Times New Roman"/>
                <a:cs typeface="Arial" pitchFamily="34" charset="0"/>
              </a:rPr>
              <a:t> или </a:t>
            </a:r>
            <a:r>
              <a:rPr lang="bg-BG" sz="2000" b="1" i="1" dirty="0">
                <a:solidFill>
                  <a:srgbClr val="333399"/>
                </a:solidFill>
                <a:effectLst/>
                <a:latin typeface="Arial" pitchFamily="34" charset="0"/>
                <a:ea typeface="Times New Roman"/>
                <a:cs typeface="Arial" pitchFamily="34" charset="0"/>
              </a:rPr>
              <a:t>еквивалентни сили</a:t>
            </a:r>
            <a:r>
              <a:rPr lang="bg-BG" sz="2000" dirty="0">
                <a:effectLst/>
                <a:latin typeface="Arial" pitchFamily="34" charset="0"/>
                <a:ea typeface="Times New Roman"/>
                <a:cs typeface="Arial" pitchFamily="34" charset="0"/>
              </a:rPr>
              <a:t>. </a:t>
            </a:r>
          </a:p>
          <a:p>
            <a:pPr algn="just">
              <a:buFont typeface="Wingdings" pitchFamily="2" charset="2"/>
              <a:buChar char="Ø"/>
            </a:pPr>
            <a:endParaRPr lang="bg-BG" sz="2000" dirty="0">
              <a:effectLst/>
              <a:latin typeface="Arial" pitchFamily="34" charset="0"/>
              <a:ea typeface="Times New Roman"/>
              <a:cs typeface="Arial" pitchFamily="34" charset="0"/>
            </a:endParaRPr>
          </a:p>
          <a:p>
            <a:pPr algn="just">
              <a:buFont typeface="Wingdings" pitchFamily="2" charset="2"/>
              <a:buChar char="Ø"/>
            </a:pPr>
            <a:r>
              <a:rPr lang="bg-BG" sz="2000" dirty="0">
                <a:effectLst/>
                <a:latin typeface="Arial" pitchFamily="34" charset="0"/>
                <a:ea typeface="Times New Roman"/>
                <a:cs typeface="Arial" pitchFamily="34" charset="0"/>
              </a:rPr>
              <a:t>Съвкупността на две и повече сили, които действат едновременно на една материална точка или тяло, се нарича </a:t>
            </a:r>
            <a:r>
              <a:rPr lang="bg-BG" sz="2000" b="1" i="1" dirty="0">
                <a:solidFill>
                  <a:srgbClr val="333399"/>
                </a:solidFill>
                <a:effectLst/>
                <a:latin typeface="Arial" pitchFamily="34" charset="0"/>
                <a:ea typeface="Times New Roman"/>
                <a:cs typeface="Arial" pitchFamily="34" charset="0"/>
              </a:rPr>
              <a:t>система сили</a:t>
            </a:r>
            <a:r>
              <a:rPr lang="bg-BG" sz="2000" b="1" dirty="0">
                <a:effectLst/>
                <a:latin typeface="Arial" pitchFamily="34" charset="0"/>
                <a:ea typeface="Times New Roman"/>
                <a:cs typeface="Arial" pitchFamily="34" charset="0"/>
              </a:rPr>
              <a:t>.</a:t>
            </a:r>
          </a:p>
          <a:p>
            <a:pPr algn="just"/>
            <a:endParaRPr lang="bg-BG" sz="2000" b="1" dirty="0">
              <a:effectLst/>
              <a:latin typeface="Arial" pitchFamily="34" charset="0"/>
              <a:cs typeface="Arial" pitchFamily="34" charset="0"/>
            </a:endParaRPr>
          </a:p>
          <a:p>
            <a:pPr algn="just"/>
            <a:endParaRPr lang="bg-BG" sz="2000" dirty="0">
              <a:effectLst/>
              <a:latin typeface="Arial" pitchFamily="34" charset="0"/>
              <a:cs typeface="Arial" pitchFamily="34" charset="0"/>
            </a:endParaRPr>
          </a:p>
          <a:p>
            <a:pPr algn="just"/>
            <a:endParaRPr lang="bg-BG" sz="2000" dirty="0">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4</a:t>
            </a:fld>
            <a:endParaRPr lang="bg-BG"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624B252-8092-4810-8C0A-BFCACE2FB10B}"/>
              </a:ext>
            </a:extLst>
          </p:cNvPr>
          <p:cNvSpPr>
            <a:spLocks noGrp="1"/>
          </p:cNvSpPr>
          <p:nvPr>
            <p:ph type="sldNum" sz="quarter" idx="12"/>
          </p:nvPr>
        </p:nvSpPr>
        <p:spPr/>
        <p:txBody>
          <a:bodyPr/>
          <a:lstStyle/>
          <a:p>
            <a:fld id="{BFE999D1-F9A4-4778-B8C7-0170286633BE}" type="slidenum">
              <a:rPr lang="bg-BG" smtClean="0"/>
              <a:pPr/>
              <a:t>40</a:t>
            </a:fld>
            <a:endParaRPr lang="bg-BG"/>
          </a:p>
        </p:txBody>
      </p:sp>
      <p:pic>
        <p:nvPicPr>
          <p:cNvPr id="6" name="Picture 5">
            <a:extLst>
              <a:ext uri="{FF2B5EF4-FFF2-40B4-BE49-F238E27FC236}">
                <a16:creationId xmlns:a16="http://schemas.microsoft.com/office/drawing/2014/main" xmlns="" id="{5EE3FE8E-74D4-4691-8A08-B7C0CB7E7646}"/>
              </a:ext>
            </a:extLst>
          </p:cNvPr>
          <p:cNvPicPr>
            <a:picLocks noChangeAspect="1"/>
          </p:cNvPicPr>
          <p:nvPr/>
        </p:nvPicPr>
        <p:blipFill>
          <a:blip r:embed="rId2"/>
          <a:stretch>
            <a:fillRect/>
          </a:stretch>
        </p:blipFill>
        <p:spPr>
          <a:xfrm>
            <a:off x="1464732" y="1067476"/>
            <a:ext cx="6214536" cy="4723047"/>
          </a:xfrm>
          <a:prstGeom prst="rect">
            <a:avLst/>
          </a:prstGeom>
        </p:spPr>
      </p:pic>
    </p:spTree>
    <p:extLst>
      <p:ext uri="{BB962C8B-B14F-4D97-AF65-F5344CB8AC3E}">
        <p14:creationId xmlns:p14="http://schemas.microsoft.com/office/powerpoint/2010/main" val="42040508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1.jpg"/>
          <p:cNvPicPr>
            <a:picLocks noChangeAspect="1"/>
          </p:cNvPicPr>
          <p:nvPr/>
        </p:nvPicPr>
        <p:blipFill>
          <a:blip r:embed="rId2" cstate="print"/>
          <a:stretch>
            <a:fillRect/>
          </a:stretch>
        </p:blipFill>
        <p:spPr>
          <a:xfrm>
            <a:off x="2267744" y="908720"/>
            <a:ext cx="4680520" cy="4084956"/>
          </a:xfrm>
          <a:prstGeom prst="rect">
            <a:avLst/>
          </a:prstGeom>
        </p:spPr>
      </p:pic>
      <p:pic>
        <p:nvPicPr>
          <p:cNvPr id="24" name="Picture 23" descr="2.jpg"/>
          <p:cNvPicPr>
            <a:picLocks noChangeAspect="1"/>
          </p:cNvPicPr>
          <p:nvPr/>
        </p:nvPicPr>
        <p:blipFill>
          <a:blip r:embed="rId3" cstate="print"/>
          <a:stretch>
            <a:fillRect/>
          </a:stretch>
        </p:blipFill>
        <p:spPr>
          <a:xfrm>
            <a:off x="2267744" y="908720"/>
            <a:ext cx="4680520" cy="5413522"/>
          </a:xfrm>
          <a:prstGeom prst="rect">
            <a:avLst/>
          </a:prstGeom>
        </p:spPr>
      </p:pic>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3" name="Rectangle 1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5" name="Rectangle 1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0" name="Контейнер за съдържание 5"/>
          <p:cNvSpPr txBox="1">
            <a:spLocks/>
          </p:cNvSpPr>
          <p:nvPr/>
        </p:nvSpPr>
        <p:spPr bwMode="auto">
          <a:xfrm>
            <a:off x="107504" y="329010"/>
            <a:ext cx="9036496"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Font typeface="Wingdings 3" pitchFamily="18" charset="2"/>
              <a:buNone/>
            </a:pPr>
            <a:r>
              <a:rPr lang="bg-BG" sz="2400" dirty="0">
                <a:solidFill>
                  <a:srgbClr val="00B0F0"/>
                </a:solidFill>
              </a:rPr>
              <a:t>Опорни реакции</a:t>
            </a:r>
            <a:r>
              <a:rPr lang="en-US" sz="2400" dirty="0">
                <a:solidFill>
                  <a:srgbClr val="00B0F0"/>
                </a:solidFill>
              </a:rPr>
              <a:t> – </a:t>
            </a:r>
            <a:r>
              <a:rPr lang="bg-BG" sz="2400" dirty="0">
                <a:solidFill>
                  <a:srgbClr val="00B0F0"/>
                </a:solidFill>
              </a:rPr>
              <a:t>разпределено натоварване</a:t>
            </a: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spTree>
    <p:extLst>
      <p:ext uri="{BB962C8B-B14F-4D97-AF65-F5344CB8AC3E}">
        <p14:creationId xmlns:p14="http://schemas.microsoft.com/office/powerpoint/2010/main" val="3018135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74638"/>
            <a:ext cx="7472386" cy="1143000"/>
          </a:xfrm>
        </p:spPr>
        <p:txBody>
          <a:bodyPr/>
          <a:lstStyle/>
          <a:p>
            <a:r>
              <a:rPr lang="bg-BG" sz="1800" dirty="0">
                <a:solidFill>
                  <a:schemeClr val="tx1"/>
                </a:solidFill>
                <a:latin typeface="Arial" pitchFamily="34" charset="0"/>
                <a:cs typeface="Arial" pitchFamily="34" charset="0"/>
              </a:rPr>
              <a:t>Технически Университет – София</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Машиностроителен факултет</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Катедра “Прецизна техника и </a:t>
            </a:r>
            <a:r>
              <a:rPr lang="bg-BG" sz="1800" dirty="0" err="1">
                <a:solidFill>
                  <a:schemeClr val="tx1"/>
                </a:solidFill>
                <a:latin typeface="Arial" pitchFamily="34" charset="0"/>
                <a:cs typeface="Arial" pitchFamily="34" charset="0"/>
              </a:rPr>
              <a:t>уредостроене</a:t>
            </a:r>
            <a:r>
              <a:rPr lang="bg-BG" sz="1800" dirty="0">
                <a:solidFill>
                  <a:schemeClr val="tx1"/>
                </a:solidFill>
                <a:latin typeface="Arial" pitchFamily="34" charset="0"/>
                <a:cs typeface="Arial" pitchFamily="34" charset="0"/>
              </a:rPr>
              <a:t>”</a:t>
            </a:r>
            <a:endParaRPr lang="bg-BG" sz="1800" dirty="0">
              <a:latin typeface="Arial" pitchFamily="34" charset="0"/>
              <a:cs typeface="Arial" pitchFamily="34" charset="0"/>
            </a:endParaRPr>
          </a:p>
        </p:txBody>
      </p:sp>
      <p:sp>
        <p:nvSpPr>
          <p:cNvPr id="3" name="Content Placeholder 2"/>
          <p:cNvSpPr>
            <a:spLocks noGrp="1"/>
          </p:cNvSpPr>
          <p:nvPr>
            <p:ph idx="1"/>
          </p:nvPr>
        </p:nvSpPr>
        <p:spPr/>
        <p:txBody>
          <a:bodyPr/>
          <a:lstStyle/>
          <a:p>
            <a:pPr algn="ctr">
              <a:buNone/>
            </a:pPr>
            <a:endParaRPr lang="bg-BG" sz="4000" dirty="0">
              <a:solidFill>
                <a:srgbClr val="3333CC"/>
              </a:solidFill>
              <a:latin typeface="Arial" pitchFamily="34" charset="0"/>
              <a:cs typeface="Arial" pitchFamily="34" charset="0"/>
            </a:endParaRPr>
          </a:p>
          <a:p>
            <a:pPr algn="ctr">
              <a:buNone/>
            </a:pPr>
            <a:r>
              <a:rPr lang="bg-BG" sz="4000" dirty="0">
                <a:solidFill>
                  <a:srgbClr val="3333CC"/>
                </a:solidFill>
                <a:effectLst/>
                <a:latin typeface="Arial" pitchFamily="34" charset="0"/>
                <a:cs typeface="Arial" pitchFamily="34" charset="0"/>
              </a:rPr>
              <a:t>Благодаря за вниманието!</a:t>
            </a:r>
          </a:p>
        </p:txBody>
      </p:sp>
      <p:sp>
        <p:nvSpPr>
          <p:cNvPr id="4" name="Slide Number Placeholder 3"/>
          <p:cNvSpPr>
            <a:spLocks noGrp="1"/>
          </p:cNvSpPr>
          <p:nvPr>
            <p:ph type="sldNum" sz="quarter" idx="12"/>
          </p:nvPr>
        </p:nvSpPr>
        <p:spPr/>
        <p:txBody>
          <a:bodyPr/>
          <a:lstStyle/>
          <a:p>
            <a:fld id="{BFE999D1-F9A4-4778-B8C7-0170286633BE}" type="slidenum">
              <a:rPr lang="bg-BG" smtClean="0"/>
              <a:pPr/>
              <a:t>42</a:t>
            </a:fld>
            <a:endParaRPr lang="bg-BG"/>
          </a:p>
        </p:txBody>
      </p:sp>
      <p:pic>
        <p:nvPicPr>
          <p:cNvPr id="5" name="Picture 4" descr="Logo-TU-blue-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357166"/>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00034" y="4714884"/>
            <a:ext cx="8147248" cy="1477328"/>
          </a:xfrm>
          <a:prstGeom prst="rect">
            <a:avLst/>
          </a:prstGeom>
          <a:noFill/>
        </p:spPr>
        <p:txBody>
          <a:bodyPr wrap="square" rtlCol="0">
            <a:spAutoFit/>
          </a:bodyPr>
          <a:lstStyle/>
          <a:p>
            <a:r>
              <a:rPr lang="bg-BG" dirty="0"/>
              <a:t>В презентацията са използвани материали от:</a:t>
            </a:r>
          </a:p>
          <a:p>
            <a:endParaRPr lang="bg-BG" dirty="0"/>
          </a:p>
          <a:p>
            <a:r>
              <a:rPr lang="bg-BG" dirty="0"/>
              <a:t>1. Учебник: </a:t>
            </a:r>
            <a:r>
              <a:rPr lang="ru-RU" dirty="0">
                <a:latin typeface="Arial" pitchFamily="34" charset="0"/>
              </a:rPr>
              <a:t>Недев, Ц., Лилов, </a:t>
            </a:r>
            <a:r>
              <a:rPr lang="ru-RU" i="1" dirty="0">
                <a:latin typeface="Arial" pitchFamily="34" charset="0"/>
              </a:rPr>
              <a:t>Машинознание</a:t>
            </a:r>
            <a:r>
              <a:rPr lang="ru-RU" dirty="0">
                <a:latin typeface="Arial" pitchFamily="34" charset="0"/>
              </a:rPr>
              <a:t>, Софттрейд, 2011;</a:t>
            </a:r>
          </a:p>
          <a:p>
            <a:r>
              <a:rPr lang="ru-RU" dirty="0">
                <a:latin typeface="Arial" pitchFamily="34" charset="0"/>
              </a:rPr>
              <a:t>2. Презентация, катедра ТММ;</a:t>
            </a:r>
          </a:p>
          <a:p>
            <a:r>
              <a:rPr lang="ru-RU" dirty="0">
                <a:latin typeface="Arial" pitchFamily="34" charset="0"/>
              </a:rPr>
              <a:t>3. Други източници.</a:t>
            </a:r>
            <a:endParaRPr lang="bg-B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961"/>
            <a:ext cx="8229600" cy="519128"/>
          </a:xfrm>
        </p:spPr>
        <p:txBody>
          <a:bodyPr/>
          <a:lstStyle/>
          <a:p>
            <a:r>
              <a:rPr lang="bg-BG" sz="2200" dirty="0">
                <a:solidFill>
                  <a:srgbClr val="C00000"/>
                </a:solidFill>
                <a:latin typeface="Arial" pitchFamily="34" charset="0"/>
                <a:cs typeface="Arial" pitchFamily="34" charset="0"/>
              </a:rPr>
              <a:t>Общи понятия и аксиоми</a:t>
            </a:r>
            <a:endParaRPr lang="bg-BG" sz="2200" dirty="0"/>
          </a:p>
        </p:txBody>
      </p:sp>
      <p:sp>
        <p:nvSpPr>
          <p:cNvPr id="3" name="Content Placeholder 2"/>
          <p:cNvSpPr>
            <a:spLocks noGrp="1"/>
          </p:cNvSpPr>
          <p:nvPr>
            <p:ph idx="1"/>
          </p:nvPr>
        </p:nvSpPr>
        <p:spPr>
          <a:xfrm>
            <a:off x="179512" y="4320189"/>
            <a:ext cx="8784976" cy="3600400"/>
          </a:xfrm>
        </p:spPr>
        <p:txBody>
          <a:bodyPr/>
          <a:lstStyle/>
          <a:p>
            <a:pPr marL="0" indent="0">
              <a:buNone/>
            </a:pPr>
            <a:endParaRPr lang="bg-BG" sz="1800" dirty="0">
              <a:latin typeface="Arial" pitchFamily="34" charset="0"/>
              <a:ea typeface="Times New Roman"/>
              <a:cs typeface="Arial" pitchFamily="34" charset="0"/>
            </a:endParaRPr>
          </a:p>
          <a:p>
            <a:pPr algn="just">
              <a:spcAft>
                <a:spcPts val="0"/>
              </a:spcAft>
              <a:buFont typeface="Wingdings" pitchFamily="2" charset="2"/>
              <a:buChar char="Ø"/>
            </a:pPr>
            <a:r>
              <a:rPr lang="bg-BG" sz="1800" dirty="0">
                <a:latin typeface="Arial" pitchFamily="34" charset="0"/>
                <a:ea typeface="Times New Roman"/>
                <a:cs typeface="Arial" pitchFamily="34" charset="0"/>
              </a:rPr>
              <a:t>За по-лесно изучаване, всички системи сили могат да се разделят на две групи: </a:t>
            </a:r>
            <a:r>
              <a:rPr lang="bg-BG" sz="1800" b="1" i="1" dirty="0">
                <a:solidFill>
                  <a:srgbClr val="333399"/>
                </a:solidFill>
                <a:latin typeface="Arial" pitchFamily="34" charset="0"/>
                <a:ea typeface="Times New Roman"/>
                <a:cs typeface="Arial" pitchFamily="34" charset="0"/>
              </a:rPr>
              <a:t>равнинни</a:t>
            </a:r>
            <a:r>
              <a:rPr lang="bg-BG" sz="1800" dirty="0">
                <a:latin typeface="Arial" pitchFamily="34" charset="0"/>
                <a:ea typeface="Times New Roman"/>
                <a:cs typeface="Arial" pitchFamily="34" charset="0"/>
              </a:rPr>
              <a:t> и </a:t>
            </a:r>
            <a:r>
              <a:rPr lang="bg-BG" sz="1800" b="1" i="1" dirty="0">
                <a:solidFill>
                  <a:srgbClr val="333399"/>
                </a:solidFill>
                <a:latin typeface="Arial" pitchFamily="34" charset="0"/>
                <a:ea typeface="Times New Roman"/>
                <a:cs typeface="Arial" pitchFamily="34" charset="0"/>
              </a:rPr>
              <a:t>пространствени</a:t>
            </a:r>
            <a:r>
              <a:rPr lang="bg-BG" sz="1800" dirty="0">
                <a:latin typeface="Arial" pitchFamily="34" charset="0"/>
                <a:ea typeface="Times New Roman"/>
                <a:cs typeface="Arial" pitchFamily="34" charset="0"/>
              </a:rPr>
              <a:t>. Една система сили е равнинна, ако директрисите на всички сили лежат в една и съща равнина. В противен случай системата сили е пространствена.</a:t>
            </a:r>
          </a:p>
          <a:p>
            <a:pPr algn="just">
              <a:spcAft>
                <a:spcPts val="0"/>
              </a:spcAft>
              <a:buFont typeface="Wingdings" pitchFamily="2" charset="2"/>
              <a:buChar char="Ø"/>
            </a:pPr>
            <a:endParaRPr lang="bg-BG" sz="1800" b="1" dirty="0">
              <a:latin typeface="Arial" pitchFamily="34" charset="0"/>
              <a:ea typeface="Times New Roman"/>
              <a:cs typeface="Arial" pitchFamily="34" charset="0"/>
            </a:endParaRPr>
          </a:p>
          <a:p>
            <a:pPr>
              <a:buFont typeface="Wingdings" pitchFamily="2" charset="2"/>
              <a:buChar char="Ø"/>
            </a:pPr>
            <a:r>
              <a:rPr lang="bg-BG" sz="1800" dirty="0">
                <a:latin typeface="Arial" pitchFamily="34" charset="0"/>
                <a:ea typeface="Times New Roman"/>
                <a:cs typeface="Arial" pitchFamily="34" charset="0"/>
              </a:rPr>
              <a:t>Силите могат да бъдат разделени на</a:t>
            </a:r>
            <a:r>
              <a:rPr lang="bg-BG" sz="1800" dirty="0">
                <a:solidFill>
                  <a:srgbClr val="333399"/>
                </a:solidFill>
                <a:latin typeface="Arial" pitchFamily="34" charset="0"/>
                <a:ea typeface="Times New Roman"/>
                <a:cs typeface="Arial" pitchFamily="34" charset="0"/>
              </a:rPr>
              <a:t> </a:t>
            </a:r>
            <a:r>
              <a:rPr lang="bg-BG" sz="1800" b="1" i="1" dirty="0">
                <a:solidFill>
                  <a:srgbClr val="333399"/>
                </a:solidFill>
                <a:latin typeface="Arial" pitchFamily="34" charset="0"/>
                <a:ea typeface="Times New Roman"/>
                <a:cs typeface="Arial" pitchFamily="34" charset="0"/>
              </a:rPr>
              <a:t>външни</a:t>
            </a:r>
            <a:r>
              <a:rPr lang="bg-BG" sz="1800" dirty="0">
                <a:solidFill>
                  <a:srgbClr val="333399"/>
                </a:solidFill>
                <a:latin typeface="Arial" pitchFamily="34" charset="0"/>
                <a:ea typeface="Times New Roman"/>
                <a:cs typeface="Arial" pitchFamily="34" charset="0"/>
              </a:rPr>
              <a:t> </a:t>
            </a:r>
            <a:r>
              <a:rPr lang="bg-BG" sz="1800" dirty="0">
                <a:latin typeface="Arial" pitchFamily="34" charset="0"/>
                <a:ea typeface="Times New Roman"/>
                <a:cs typeface="Arial" pitchFamily="34" charset="0"/>
              </a:rPr>
              <a:t>и </a:t>
            </a:r>
            <a:r>
              <a:rPr lang="bg-BG" sz="1800" b="1" i="1" dirty="0">
                <a:solidFill>
                  <a:srgbClr val="333399"/>
                </a:solidFill>
                <a:latin typeface="Arial" pitchFamily="34" charset="0"/>
                <a:ea typeface="Times New Roman"/>
                <a:cs typeface="Arial" pitchFamily="34" charset="0"/>
              </a:rPr>
              <a:t>вътрешни</a:t>
            </a:r>
            <a:r>
              <a:rPr lang="bg-BG" sz="1800" b="1" dirty="0">
                <a:latin typeface="Arial" pitchFamily="34" charset="0"/>
                <a:ea typeface="Times New Roman"/>
                <a:cs typeface="Arial" pitchFamily="34" charset="0"/>
              </a:rPr>
              <a:t>,</a:t>
            </a:r>
            <a:r>
              <a:rPr lang="bg-BG" sz="1800" dirty="0">
                <a:latin typeface="Arial" pitchFamily="34" charset="0"/>
                <a:ea typeface="Times New Roman"/>
                <a:cs typeface="Arial" pitchFamily="34" charset="0"/>
              </a:rPr>
              <a:t> според действието им отвън на разглеждано тяло или вътре в него.</a:t>
            </a:r>
            <a:endParaRPr lang="bg-BG" sz="1800" dirty="0">
              <a:latin typeface="Arial" pitchFamily="34" charset="0"/>
              <a:cs typeface="Arial" pitchFamily="34" charset="0"/>
            </a:endParaRPr>
          </a:p>
          <a:p>
            <a:pPr>
              <a:buFont typeface="Wingdings" pitchFamily="2" charset="2"/>
              <a:buChar char="Ø"/>
            </a:pPr>
            <a:endParaRPr lang="bg-BG"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5</a:t>
            </a:fld>
            <a:endParaRPr lang="bg-BG"/>
          </a:p>
        </p:txBody>
      </p:sp>
      <p:pic>
        <p:nvPicPr>
          <p:cNvPr id="5" name="Picture 189">
            <a:extLst>
              <a:ext uri="{FF2B5EF4-FFF2-40B4-BE49-F238E27FC236}">
                <a16:creationId xmlns:a16="http://schemas.microsoft.com/office/drawing/2014/main" xmlns="" id="{B836CB50-46A8-4F2F-9068-A9354CC90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965" y="1054342"/>
            <a:ext cx="3523523" cy="305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xmlns="" id="{A8E38894-47B1-4737-9509-49F6474FFCDF}"/>
              </a:ext>
            </a:extLst>
          </p:cNvPr>
          <p:cNvSpPr txBox="1"/>
          <p:nvPr/>
        </p:nvSpPr>
        <p:spPr>
          <a:xfrm>
            <a:off x="179512" y="737611"/>
            <a:ext cx="4968552" cy="3693319"/>
          </a:xfrm>
          <a:prstGeom prst="rect">
            <a:avLst/>
          </a:prstGeom>
          <a:noFill/>
        </p:spPr>
        <p:txBody>
          <a:bodyPr wrap="square" rtlCol="0">
            <a:spAutoFit/>
          </a:bodyPr>
          <a:lstStyle/>
          <a:p>
            <a:pPr marL="285750" indent="-285750">
              <a:buFont typeface="Wingdings" panose="05000000000000000000" pitchFamily="2" charset="2"/>
              <a:buChar char="Ø"/>
            </a:pPr>
            <a:r>
              <a:rPr lang="bg-BG" dirty="0">
                <a:effectLst>
                  <a:outerShdw blurRad="38100" dist="38100" dir="2700000" algn="tl">
                    <a:srgbClr val="C0C0C0"/>
                  </a:outerShdw>
                </a:effectLst>
                <a:latin typeface="Arial" pitchFamily="34" charset="0"/>
              </a:rPr>
              <a:t>Ако действието на дадена система сили върху едно абсолютно твърдо тяло (материална точка) може да се замени с действието само на една единствена сила, тази сила се нарича </a:t>
            </a:r>
            <a:r>
              <a:rPr lang="bg-BG" dirty="0">
                <a:solidFill>
                  <a:srgbClr val="FF0000"/>
                </a:solidFill>
                <a:effectLst>
                  <a:outerShdw blurRad="38100" dist="38100" dir="2700000" algn="tl">
                    <a:srgbClr val="C0C0C0"/>
                  </a:outerShdw>
                </a:effectLst>
                <a:latin typeface="Arial" pitchFamily="34" charset="0"/>
              </a:rPr>
              <a:t>равнодействаща на дадената система сили</a:t>
            </a:r>
            <a:r>
              <a:rPr lang="bg-BG" dirty="0">
                <a:effectLst>
                  <a:outerShdw blurRad="38100" dist="38100" dir="2700000" algn="tl">
                    <a:srgbClr val="C0C0C0"/>
                  </a:outerShdw>
                </a:effectLst>
                <a:latin typeface="Arial" pitchFamily="34" charset="0"/>
              </a:rPr>
              <a:t>. </a:t>
            </a:r>
          </a:p>
          <a:p>
            <a:endParaRPr lang="bg-BG" dirty="0">
              <a:effectLst>
                <a:outerShdw blurRad="38100" dist="38100" dir="2700000" algn="tl">
                  <a:srgbClr val="C0C0C0"/>
                </a:outerShdw>
              </a:effectLst>
              <a:latin typeface="Arial" pitchFamily="34" charset="0"/>
            </a:endParaRPr>
          </a:p>
          <a:p>
            <a:pPr marL="285750" indent="-285750">
              <a:buFont typeface="Wingdings" panose="05000000000000000000" pitchFamily="2" charset="2"/>
              <a:buChar char="Ø"/>
            </a:pPr>
            <a:r>
              <a:rPr lang="bg-BG" dirty="0">
                <a:effectLst>
                  <a:outerShdw blurRad="38100" dist="38100" dir="2700000" algn="tl">
                    <a:srgbClr val="C0C0C0"/>
                  </a:outerShdw>
                </a:effectLst>
                <a:latin typeface="Arial" pitchFamily="34" charset="0"/>
              </a:rPr>
              <a:t>Обратното също е </a:t>
            </a:r>
            <a:r>
              <a:rPr lang="bg-BG" dirty="0">
                <a:latin typeface="Arial" pitchFamily="34" charset="0"/>
                <a:ea typeface="Times New Roman"/>
              </a:rPr>
              <a:t>възможно – замяната на действието на дадена сила с две или повече сили. Тези сили се наричат </a:t>
            </a:r>
            <a:r>
              <a:rPr lang="bg-BG" b="1" i="1" dirty="0">
                <a:solidFill>
                  <a:srgbClr val="333399"/>
                </a:solidFill>
                <a:latin typeface="Arial" pitchFamily="34" charset="0"/>
                <a:ea typeface="Times New Roman"/>
              </a:rPr>
              <a:t>компоненти</a:t>
            </a:r>
            <a:r>
              <a:rPr lang="bg-BG" dirty="0">
                <a:latin typeface="Arial" pitchFamily="34" charset="0"/>
                <a:ea typeface="Times New Roman"/>
              </a:rPr>
              <a:t> (слагаеми) на дадената сила.</a:t>
            </a:r>
            <a:endParaRPr lang="en-US" dirty="0">
              <a:latin typeface="Arial" pitchFamily="34" charset="0"/>
              <a:ea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3C620-0E8F-40CD-8ECA-A7E626BE27D0}"/>
              </a:ext>
            </a:extLst>
          </p:cNvPr>
          <p:cNvSpPr>
            <a:spLocks noGrp="1"/>
          </p:cNvSpPr>
          <p:nvPr>
            <p:ph type="title"/>
          </p:nvPr>
        </p:nvSpPr>
        <p:spPr>
          <a:xfrm>
            <a:off x="457200" y="274638"/>
            <a:ext cx="8229600" cy="487362"/>
          </a:xfrm>
        </p:spPr>
        <p:txBody>
          <a:bodyPr/>
          <a:lstStyle/>
          <a:p>
            <a:r>
              <a:rPr lang="bg-BG" sz="2200" dirty="0">
                <a:solidFill>
                  <a:srgbClr val="C00000"/>
                </a:solidFill>
                <a:latin typeface="Arial" pitchFamily="34" charset="0"/>
                <a:cs typeface="Arial" pitchFamily="34" charset="0"/>
              </a:rPr>
              <a:t>Общи понятия и аксиоми</a:t>
            </a:r>
            <a:endParaRPr lang="en-US" sz="2200" dirty="0"/>
          </a:p>
        </p:txBody>
      </p:sp>
      <p:sp>
        <p:nvSpPr>
          <p:cNvPr id="4" name="Slide Number Placeholder 3">
            <a:extLst>
              <a:ext uri="{FF2B5EF4-FFF2-40B4-BE49-F238E27FC236}">
                <a16:creationId xmlns:a16="http://schemas.microsoft.com/office/drawing/2014/main" xmlns="" id="{689D67A5-E643-42AC-8199-ACEF6D224363}"/>
              </a:ext>
            </a:extLst>
          </p:cNvPr>
          <p:cNvSpPr>
            <a:spLocks noGrp="1"/>
          </p:cNvSpPr>
          <p:nvPr>
            <p:ph type="sldNum" sz="quarter" idx="12"/>
          </p:nvPr>
        </p:nvSpPr>
        <p:spPr/>
        <p:txBody>
          <a:bodyPr/>
          <a:lstStyle/>
          <a:p>
            <a:fld id="{BFE999D1-F9A4-4778-B8C7-0170286633BE}" type="slidenum">
              <a:rPr lang="bg-BG" smtClean="0"/>
              <a:pPr/>
              <a:t>6</a:t>
            </a:fld>
            <a:endParaRPr lang="bg-BG"/>
          </a:p>
        </p:txBody>
      </p:sp>
      <p:sp>
        <p:nvSpPr>
          <p:cNvPr id="7" name="Content Placeholder 6">
            <a:extLst>
              <a:ext uri="{FF2B5EF4-FFF2-40B4-BE49-F238E27FC236}">
                <a16:creationId xmlns:a16="http://schemas.microsoft.com/office/drawing/2014/main" xmlns="" id="{7F4C4B49-2F67-4ADD-9288-FDF481C9AB54}"/>
              </a:ext>
            </a:extLst>
          </p:cNvPr>
          <p:cNvSpPr>
            <a:spLocks noGrp="1"/>
          </p:cNvSpPr>
          <p:nvPr>
            <p:ph idx="1"/>
          </p:nvPr>
        </p:nvSpPr>
        <p:spPr>
          <a:xfrm>
            <a:off x="5076056" y="1017630"/>
            <a:ext cx="3754760" cy="4495800"/>
          </a:xfrm>
        </p:spPr>
        <p:txBody>
          <a:bodyPr/>
          <a:lstStyle/>
          <a:p>
            <a:r>
              <a:rPr lang="bg-BG" sz="2000" dirty="0">
                <a:latin typeface="Arial" pitchFamily="34" charset="0"/>
                <a:ea typeface="Times New Roman"/>
                <a:cs typeface="Arial" pitchFamily="34" charset="0"/>
              </a:rPr>
              <a:t>Когато директрисите на всички сили се пресичат в една точка, системата сили е </a:t>
            </a:r>
            <a:r>
              <a:rPr lang="bg-BG" sz="2000" b="1" i="1" dirty="0">
                <a:solidFill>
                  <a:srgbClr val="333399"/>
                </a:solidFill>
                <a:latin typeface="Arial" pitchFamily="34" charset="0"/>
                <a:ea typeface="Times New Roman"/>
                <a:cs typeface="Arial" pitchFamily="34" charset="0"/>
              </a:rPr>
              <a:t>конкурентна</a:t>
            </a:r>
            <a:r>
              <a:rPr lang="bg-BG" sz="2000" b="1" dirty="0">
                <a:solidFill>
                  <a:srgbClr val="333399"/>
                </a:solidFill>
                <a:latin typeface="Arial" pitchFamily="34" charset="0"/>
                <a:ea typeface="Times New Roman"/>
                <a:cs typeface="Arial" pitchFamily="34" charset="0"/>
              </a:rPr>
              <a:t> </a:t>
            </a:r>
            <a:r>
              <a:rPr lang="bg-BG" sz="2000" b="1" i="1" dirty="0">
                <a:solidFill>
                  <a:srgbClr val="333399"/>
                </a:solidFill>
                <a:latin typeface="Arial" pitchFamily="34" charset="0"/>
                <a:ea typeface="Times New Roman"/>
                <a:cs typeface="Arial" pitchFamily="34" charset="0"/>
              </a:rPr>
              <a:t>(централна)</a:t>
            </a:r>
          </a:p>
          <a:p>
            <a:endParaRPr lang="bg-BG" sz="2000" b="1" i="1" dirty="0">
              <a:solidFill>
                <a:srgbClr val="333399"/>
              </a:solidFill>
              <a:latin typeface="Arial" pitchFamily="34" charset="0"/>
              <a:ea typeface="Times New Roman"/>
              <a:cs typeface="Arial" pitchFamily="34" charset="0"/>
            </a:endParaRPr>
          </a:p>
          <a:p>
            <a:r>
              <a:rPr lang="bg-BG" sz="2000" dirty="0">
                <a:latin typeface="Arial" pitchFamily="34" charset="0"/>
                <a:cs typeface="Arial" pitchFamily="34" charset="0"/>
              </a:rPr>
              <a:t>В </a:t>
            </a:r>
            <a:r>
              <a:rPr lang="bg-BG" sz="2000" dirty="0">
                <a:latin typeface="Arial" pitchFamily="34" charset="0"/>
                <a:ea typeface="Times New Roman"/>
                <a:cs typeface="Arial" pitchFamily="34" charset="0"/>
              </a:rPr>
              <a:t>противен случай – </a:t>
            </a:r>
            <a:r>
              <a:rPr lang="bg-BG" sz="2000" b="1" i="1" dirty="0">
                <a:solidFill>
                  <a:srgbClr val="333399"/>
                </a:solidFill>
                <a:latin typeface="Arial" pitchFamily="34" charset="0"/>
                <a:ea typeface="Times New Roman"/>
                <a:cs typeface="Arial" pitchFamily="34" charset="0"/>
              </a:rPr>
              <a:t>произволна (обща) система сили</a:t>
            </a:r>
            <a:r>
              <a:rPr lang="bg-BG" sz="2000" b="1" dirty="0">
                <a:latin typeface="Arial" pitchFamily="34" charset="0"/>
                <a:ea typeface="Times New Roman"/>
                <a:cs typeface="Arial" pitchFamily="34" charset="0"/>
              </a:rPr>
              <a:t>.</a:t>
            </a:r>
            <a:endParaRPr lang="en-US" sz="2000" b="1" dirty="0">
              <a:latin typeface="Arial" pitchFamily="34" charset="0"/>
              <a:ea typeface="Times New Roman"/>
              <a:cs typeface="Arial" pitchFamily="34" charset="0"/>
            </a:endParaRPr>
          </a:p>
          <a:p>
            <a:endParaRPr lang="en-US" sz="2000" dirty="0"/>
          </a:p>
        </p:txBody>
      </p:sp>
      <p:sp>
        <p:nvSpPr>
          <p:cNvPr id="8" name="TextBox 7">
            <a:extLst>
              <a:ext uri="{FF2B5EF4-FFF2-40B4-BE49-F238E27FC236}">
                <a16:creationId xmlns:a16="http://schemas.microsoft.com/office/drawing/2014/main" xmlns="" id="{EDAA2709-50BE-410C-8304-113E37190BD8}"/>
              </a:ext>
            </a:extLst>
          </p:cNvPr>
          <p:cNvSpPr txBox="1"/>
          <p:nvPr/>
        </p:nvSpPr>
        <p:spPr>
          <a:xfrm>
            <a:off x="5827373" y="5641538"/>
            <a:ext cx="3024336" cy="646331"/>
          </a:xfrm>
          <a:prstGeom prst="rect">
            <a:avLst/>
          </a:prstGeom>
          <a:noFill/>
        </p:spPr>
        <p:txBody>
          <a:bodyPr wrap="square" rtlCol="0">
            <a:spAutoFit/>
          </a:bodyPr>
          <a:lstStyle/>
          <a:p>
            <a:r>
              <a:rPr lang="bg-BG" dirty="0"/>
              <a:t>Конкурентна (централна) система сили</a:t>
            </a:r>
            <a:endParaRPr lang="en-US" dirty="0"/>
          </a:p>
        </p:txBody>
      </p:sp>
      <p:pic>
        <p:nvPicPr>
          <p:cNvPr id="10" name="Картина 1">
            <a:extLst>
              <a:ext uri="{FF2B5EF4-FFF2-40B4-BE49-F238E27FC236}">
                <a16:creationId xmlns:a16="http://schemas.microsoft.com/office/drawing/2014/main" xmlns="" id="{0BF4F2A9-8B58-49F9-AE6C-F0BD32188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91" y="960721"/>
            <a:ext cx="4249081" cy="5541634"/>
          </a:xfrm>
          <a:prstGeom prst="rect">
            <a:avLst/>
          </a:prstGeom>
          <a:solidFill>
            <a:schemeClr val="bg2"/>
          </a:solidFill>
          <a:ln>
            <a:solidFill>
              <a:schemeClr val="accent1"/>
            </a:solidFill>
          </a:ln>
        </p:spPr>
      </p:pic>
      <p:sp>
        <p:nvSpPr>
          <p:cNvPr id="11" name="Arrow: Left-Right 10">
            <a:extLst>
              <a:ext uri="{FF2B5EF4-FFF2-40B4-BE49-F238E27FC236}">
                <a16:creationId xmlns:a16="http://schemas.microsoft.com/office/drawing/2014/main" xmlns="" id="{850AB55F-B2DF-4DB3-AC04-AAE89F046B6C}"/>
              </a:ext>
            </a:extLst>
          </p:cNvPr>
          <p:cNvSpPr/>
          <p:nvPr/>
        </p:nvSpPr>
        <p:spPr>
          <a:xfrm>
            <a:off x="4909356" y="5769060"/>
            <a:ext cx="720080" cy="3242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0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28628"/>
          </a:xfrm>
        </p:spPr>
        <p:txBody>
          <a:bodyPr/>
          <a:lstStyle/>
          <a:p>
            <a:r>
              <a:rPr lang="bg-BG" sz="2000" dirty="0">
                <a:solidFill>
                  <a:srgbClr val="C00000"/>
                </a:solidFill>
                <a:latin typeface="Arial" pitchFamily="34" charset="0"/>
                <a:cs typeface="Arial" pitchFamily="34" charset="0"/>
              </a:rPr>
              <a:t>Общи понятия и аксиоми</a:t>
            </a:r>
            <a:endParaRPr lang="bg-BG" sz="2000" dirty="0">
              <a:latin typeface="Arial" pitchFamily="34" charset="0"/>
              <a:cs typeface="Arial" pitchFamily="34" charset="0"/>
            </a:endParaRPr>
          </a:p>
        </p:txBody>
      </p:sp>
      <p:sp>
        <p:nvSpPr>
          <p:cNvPr id="3" name="Content Placeholder 2"/>
          <p:cNvSpPr>
            <a:spLocks noGrp="1"/>
          </p:cNvSpPr>
          <p:nvPr>
            <p:ph idx="1"/>
          </p:nvPr>
        </p:nvSpPr>
        <p:spPr>
          <a:xfrm>
            <a:off x="142844" y="642918"/>
            <a:ext cx="8858312" cy="5453082"/>
          </a:xfrm>
        </p:spPr>
        <p:txBody>
          <a:bodyPr/>
          <a:lstStyle/>
          <a:p>
            <a:pPr>
              <a:buFont typeface="Wingdings" pitchFamily="2" charset="2"/>
              <a:buChar char="Ø"/>
            </a:pPr>
            <a:r>
              <a:rPr lang="bg-BG" sz="1800" b="1" i="1" u="sng" dirty="0">
                <a:solidFill>
                  <a:srgbClr val="333399"/>
                </a:solidFill>
                <a:effectLst/>
                <a:latin typeface="Arial" pitchFamily="34" charset="0"/>
                <a:ea typeface="Times New Roman"/>
                <a:cs typeface="Arial" pitchFamily="34" charset="0"/>
              </a:rPr>
              <a:t>Аксиома 1</a:t>
            </a:r>
            <a:r>
              <a:rPr lang="bg-BG" sz="1800" b="1" dirty="0">
                <a:solidFill>
                  <a:srgbClr val="333399"/>
                </a:solidFill>
                <a:effectLst/>
                <a:latin typeface="Arial" pitchFamily="34" charset="0"/>
                <a:ea typeface="Times New Roman"/>
                <a:cs typeface="Arial" pitchFamily="34" charset="0"/>
              </a:rPr>
              <a:t> – </a:t>
            </a:r>
            <a:r>
              <a:rPr lang="bg-BG" sz="1800" b="1" i="1" dirty="0">
                <a:solidFill>
                  <a:srgbClr val="333399"/>
                </a:solidFill>
                <a:effectLst/>
                <a:latin typeface="Arial" pitchFamily="34" charset="0"/>
                <a:ea typeface="Times New Roman"/>
                <a:cs typeface="Arial" pitchFamily="34" charset="0"/>
              </a:rPr>
              <a:t>принцип на инерцията</a:t>
            </a:r>
            <a:r>
              <a:rPr lang="bg-BG" sz="1800" dirty="0">
                <a:effectLst/>
                <a:latin typeface="Arial" pitchFamily="34" charset="0"/>
                <a:ea typeface="Times New Roman"/>
                <a:cs typeface="Arial" pitchFamily="34" charset="0"/>
              </a:rPr>
              <a:t>. </a:t>
            </a:r>
            <a:endParaRPr lang="en-US" sz="1800" dirty="0">
              <a:effectLst/>
              <a:latin typeface="Arial" pitchFamily="34" charset="0"/>
              <a:ea typeface="Times New Roman"/>
              <a:cs typeface="Arial" pitchFamily="34" charset="0"/>
            </a:endParaRPr>
          </a:p>
          <a:p>
            <a:pPr>
              <a:buNone/>
            </a:pPr>
            <a:r>
              <a:rPr lang="en-US" sz="1800" dirty="0">
                <a:solidFill>
                  <a:srgbClr val="333399"/>
                </a:solidFill>
                <a:effectLst/>
                <a:latin typeface="Arial" pitchFamily="34" charset="0"/>
                <a:ea typeface="Times New Roman"/>
                <a:cs typeface="Arial" pitchFamily="34" charset="0"/>
              </a:rPr>
              <a:t>	</a:t>
            </a:r>
            <a:r>
              <a:rPr lang="bg-BG" sz="1800" dirty="0">
                <a:solidFill>
                  <a:srgbClr val="C00000"/>
                </a:solidFill>
                <a:effectLst/>
                <a:latin typeface="Arial" pitchFamily="34" charset="0"/>
                <a:ea typeface="Times New Roman"/>
                <a:cs typeface="Arial" pitchFamily="34" charset="0"/>
              </a:rPr>
              <a:t>Изолирана материална точка се намира в покой или извършва равномерно праволинейно движение</a:t>
            </a:r>
            <a:r>
              <a:rPr lang="bg-BG" sz="1800" dirty="0">
                <a:solidFill>
                  <a:srgbClr val="333399"/>
                </a:solidFill>
                <a:effectLst/>
                <a:latin typeface="Arial" pitchFamily="34" charset="0"/>
                <a:ea typeface="Times New Roman"/>
                <a:cs typeface="Arial" pitchFamily="34" charset="0"/>
              </a:rPr>
              <a:t>. Понятието “изолирана” означава, че материалната точка не си взаимодейства с никакви материални тела и не може да измени сама състоянието си. Това състояние на покой, или на равномерно </a:t>
            </a:r>
            <a:r>
              <a:rPr lang="bg-BG" sz="1800" dirty="0" err="1">
                <a:solidFill>
                  <a:srgbClr val="333399"/>
                </a:solidFill>
                <a:effectLst/>
                <a:latin typeface="Arial" pitchFamily="34" charset="0"/>
                <a:ea typeface="Times New Roman"/>
                <a:cs typeface="Arial" pitchFamily="34" charset="0"/>
              </a:rPr>
              <a:t>праволинйно</a:t>
            </a:r>
            <a:r>
              <a:rPr lang="bg-BG" sz="1800" dirty="0">
                <a:solidFill>
                  <a:srgbClr val="333399"/>
                </a:solidFill>
                <a:effectLst/>
                <a:latin typeface="Arial" pitchFamily="34" charset="0"/>
                <a:ea typeface="Times New Roman"/>
                <a:cs typeface="Arial" pitchFamily="34" charset="0"/>
              </a:rPr>
              <a:t> движение се нарича “</a:t>
            </a:r>
            <a:r>
              <a:rPr lang="bg-BG" sz="1800" dirty="0">
                <a:solidFill>
                  <a:srgbClr val="C00000"/>
                </a:solidFill>
                <a:effectLst/>
                <a:latin typeface="Arial" pitchFamily="34" charset="0"/>
                <a:ea typeface="Times New Roman"/>
                <a:cs typeface="Arial" pitchFamily="34" charset="0"/>
              </a:rPr>
              <a:t>равновесно</a:t>
            </a:r>
            <a:r>
              <a:rPr lang="bg-BG" sz="1800" dirty="0">
                <a:solidFill>
                  <a:srgbClr val="333399"/>
                </a:solidFill>
                <a:effectLst/>
                <a:latin typeface="Arial" pitchFamily="34" charset="0"/>
                <a:ea typeface="Times New Roman"/>
                <a:cs typeface="Arial" pitchFamily="34" charset="0"/>
              </a:rPr>
              <a:t>”.</a:t>
            </a:r>
            <a:endParaRPr lang="en-US" sz="1800" dirty="0">
              <a:solidFill>
                <a:srgbClr val="333399"/>
              </a:solidFill>
              <a:effectLst/>
              <a:latin typeface="Arial" pitchFamily="34" charset="0"/>
              <a:ea typeface="Times New Roman"/>
              <a:cs typeface="Arial" pitchFamily="34" charset="0"/>
            </a:endParaRPr>
          </a:p>
          <a:p>
            <a:endParaRPr lang="bg-BG" sz="1800" dirty="0">
              <a:solidFill>
                <a:srgbClr val="0070C0"/>
              </a:solidFill>
              <a:effectLst/>
              <a:latin typeface="Arial" pitchFamily="34" charset="0"/>
              <a:ea typeface="Times New Roman"/>
              <a:cs typeface="Arial" pitchFamily="34" charset="0"/>
            </a:endParaRPr>
          </a:p>
          <a:p>
            <a:r>
              <a:rPr lang="bg-BG" sz="1800" b="1" dirty="0">
                <a:effectLst/>
                <a:latin typeface="Arial" pitchFamily="34" charset="0"/>
                <a:ea typeface="Times New Roman"/>
                <a:cs typeface="Arial" pitchFamily="34" charset="0"/>
              </a:rPr>
              <a:t>Аксиомата изразява неспособността на материалната точка сама да се ускорява. </a:t>
            </a:r>
            <a:r>
              <a:rPr lang="bg-BG" sz="1800" dirty="0">
                <a:effectLst/>
                <a:latin typeface="Arial" pitchFamily="34" charset="0"/>
                <a:ea typeface="Times New Roman"/>
                <a:cs typeface="Arial" pitchFamily="34" charset="0"/>
              </a:rPr>
              <a:t>Това свойство се нарича </a:t>
            </a:r>
            <a:r>
              <a:rPr lang="bg-BG" sz="1800" i="1" dirty="0">
                <a:solidFill>
                  <a:srgbClr val="333399"/>
                </a:solidFill>
                <a:effectLst/>
                <a:latin typeface="Arial" pitchFamily="34" charset="0"/>
                <a:ea typeface="Times New Roman"/>
                <a:cs typeface="Arial" pitchFamily="34" charset="0"/>
              </a:rPr>
              <a:t>инертност на материята</a:t>
            </a:r>
            <a:r>
              <a:rPr lang="bg-BG" sz="1800" dirty="0">
                <a:effectLst/>
                <a:latin typeface="Arial" pitchFamily="34" charset="0"/>
                <a:ea typeface="Times New Roman"/>
                <a:cs typeface="Arial" pitchFamily="34" charset="0"/>
              </a:rPr>
              <a:t>. Праволинейното равномерно движение се извършва без действие на външни сили или под действието на уравновесени сили и се нарича </a:t>
            </a:r>
            <a:r>
              <a:rPr lang="bg-BG" sz="1800" i="1" dirty="0">
                <a:solidFill>
                  <a:srgbClr val="333399"/>
                </a:solidFill>
                <a:effectLst/>
                <a:latin typeface="Arial" pitchFamily="34" charset="0"/>
                <a:ea typeface="Times New Roman"/>
                <a:cs typeface="Arial" pitchFamily="34" charset="0"/>
              </a:rPr>
              <a:t>движение по инерция</a:t>
            </a:r>
            <a:r>
              <a:rPr lang="bg-BG" sz="1800" dirty="0">
                <a:effectLst/>
                <a:latin typeface="Arial" pitchFamily="34" charset="0"/>
                <a:ea typeface="Times New Roman"/>
                <a:cs typeface="Arial" pitchFamily="34" charset="0"/>
              </a:rPr>
              <a:t>.</a:t>
            </a:r>
            <a:endParaRPr lang="en-US" sz="1800" dirty="0">
              <a:effectLst/>
              <a:latin typeface="Arial" pitchFamily="34" charset="0"/>
              <a:ea typeface="Times New Roman"/>
              <a:cs typeface="Arial" pitchFamily="34" charset="0"/>
            </a:endParaRPr>
          </a:p>
          <a:p>
            <a:endParaRPr lang="bg-BG" sz="1800" dirty="0">
              <a:solidFill>
                <a:srgbClr val="FF0000"/>
              </a:solidFill>
              <a:effectLst/>
              <a:latin typeface="Arial" pitchFamily="34" charset="0"/>
              <a:ea typeface="Times New Roman"/>
              <a:cs typeface="Arial" pitchFamily="34" charset="0"/>
            </a:endParaRPr>
          </a:p>
          <a:p>
            <a:r>
              <a:rPr lang="en-GB" sz="1800" b="1" dirty="0" err="1">
                <a:effectLst/>
                <a:latin typeface="Arial" pitchFamily="34" charset="0"/>
                <a:ea typeface="Times New Roman"/>
                <a:cs typeface="Arial" pitchFamily="34" charset="0"/>
              </a:rPr>
              <a:t>От</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първата</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аксиома</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следва</a:t>
            </a:r>
            <a:r>
              <a:rPr lang="en-GB" sz="1800" b="1" dirty="0">
                <a:effectLst/>
                <a:latin typeface="Arial" pitchFamily="34" charset="0"/>
                <a:ea typeface="Times New Roman"/>
                <a:cs typeface="Arial" pitchFamily="34" charset="0"/>
              </a:rPr>
              <a:t> </a:t>
            </a:r>
            <a:r>
              <a:rPr lang="en-GB" sz="1800" b="1" i="1" dirty="0" err="1">
                <a:solidFill>
                  <a:srgbClr val="C00000"/>
                </a:solidFill>
                <a:effectLst/>
                <a:latin typeface="Arial" pitchFamily="34" charset="0"/>
                <a:ea typeface="Times New Roman"/>
                <a:cs typeface="Arial" pitchFamily="34" charset="0"/>
              </a:rPr>
              <a:t>правилото</a:t>
            </a:r>
            <a:r>
              <a:rPr lang="en-GB" sz="1800" b="1" i="1" dirty="0">
                <a:solidFill>
                  <a:srgbClr val="C00000"/>
                </a:solidFill>
                <a:effectLst/>
                <a:latin typeface="Arial" pitchFamily="34" charset="0"/>
                <a:ea typeface="Times New Roman"/>
                <a:cs typeface="Arial" pitchFamily="34" charset="0"/>
              </a:rPr>
              <a:t> </a:t>
            </a:r>
            <a:r>
              <a:rPr lang="en-GB" sz="1800" b="1" i="1" dirty="0" err="1">
                <a:solidFill>
                  <a:srgbClr val="C00000"/>
                </a:solidFill>
                <a:effectLst/>
                <a:latin typeface="Arial" pitchFamily="34" charset="0"/>
                <a:ea typeface="Times New Roman"/>
                <a:cs typeface="Arial" pitchFamily="34" charset="0"/>
              </a:rPr>
              <a:t>за</a:t>
            </a:r>
            <a:r>
              <a:rPr lang="en-GB" sz="1800" b="1" i="1" dirty="0">
                <a:solidFill>
                  <a:srgbClr val="C00000"/>
                </a:solidFill>
                <a:effectLst/>
                <a:latin typeface="Arial" pitchFamily="34" charset="0"/>
                <a:ea typeface="Times New Roman"/>
                <a:cs typeface="Arial" pitchFamily="34" charset="0"/>
              </a:rPr>
              <a:t> </a:t>
            </a:r>
            <a:r>
              <a:rPr lang="en-GB" sz="1800" b="1" i="1" dirty="0" err="1">
                <a:solidFill>
                  <a:srgbClr val="C00000"/>
                </a:solidFill>
                <a:effectLst/>
                <a:latin typeface="Arial" pitchFamily="34" charset="0"/>
                <a:ea typeface="Times New Roman"/>
                <a:cs typeface="Arial" pitchFamily="34" charset="0"/>
              </a:rPr>
              <a:t>статичната</a:t>
            </a:r>
            <a:r>
              <a:rPr lang="en-GB" sz="1800" b="1" i="1" dirty="0">
                <a:solidFill>
                  <a:srgbClr val="C00000"/>
                </a:solidFill>
                <a:effectLst/>
                <a:latin typeface="Arial" pitchFamily="34" charset="0"/>
                <a:ea typeface="Times New Roman"/>
                <a:cs typeface="Arial" pitchFamily="34" charset="0"/>
              </a:rPr>
              <a:t> </a:t>
            </a:r>
            <a:r>
              <a:rPr lang="en-GB" sz="1800" b="1" i="1" dirty="0" err="1">
                <a:solidFill>
                  <a:srgbClr val="C00000"/>
                </a:solidFill>
                <a:effectLst/>
                <a:latin typeface="Arial" pitchFamily="34" charset="0"/>
                <a:ea typeface="Times New Roman"/>
                <a:cs typeface="Arial" pitchFamily="34" charset="0"/>
              </a:rPr>
              <a:t>нула</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което</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се</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прилага</a:t>
            </a:r>
            <a:r>
              <a:rPr lang="en-GB" sz="1800" b="1" dirty="0">
                <a:effectLst/>
                <a:latin typeface="Arial" pitchFamily="34" charset="0"/>
                <a:ea typeface="Times New Roman"/>
                <a:cs typeface="Arial" pitchFamily="34" charset="0"/>
              </a:rPr>
              <a:t> </a:t>
            </a:r>
            <a:r>
              <a:rPr lang="en-GB" sz="1800" b="1" dirty="0" err="1">
                <a:effectLst/>
                <a:latin typeface="Arial" pitchFamily="34" charset="0"/>
                <a:ea typeface="Times New Roman"/>
                <a:cs typeface="Arial" pitchFamily="34" charset="0"/>
              </a:rPr>
              <a:t>широко</a:t>
            </a:r>
            <a:r>
              <a:rPr lang="en-GB" sz="1800" b="1" dirty="0">
                <a:effectLst/>
                <a:latin typeface="Arial" pitchFamily="34" charset="0"/>
                <a:ea typeface="Times New Roman"/>
                <a:cs typeface="Arial" pitchFamily="34" charset="0"/>
              </a:rPr>
              <a:t> в </a:t>
            </a:r>
            <a:r>
              <a:rPr lang="en-GB" sz="1800" b="1" i="1" dirty="0" err="1">
                <a:effectLst/>
                <a:latin typeface="Arial" pitchFamily="34" charset="0"/>
                <a:ea typeface="Times New Roman"/>
                <a:cs typeface="Arial" pitchFamily="34" charset="0"/>
              </a:rPr>
              <a:t>статиката</a:t>
            </a:r>
            <a:r>
              <a:rPr lang="en-GB" sz="1800" b="1"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Ако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приложената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върху</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едно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абсолютно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твърдо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тяло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система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сили</a:t>
            </a:r>
            <a:r>
              <a:rPr lang="en-GB" sz="1800" dirty="0">
                <a:effectLst/>
                <a:latin typeface="Arial" pitchFamily="34" charset="0"/>
                <a:ea typeface="Times New Roman"/>
                <a:cs typeface="Arial" pitchFamily="34" charset="0"/>
              </a:rPr>
              <a:t> е с </a:t>
            </a:r>
            <a:r>
              <a:rPr lang="en-GB" sz="1800" b="1" dirty="0" err="1">
                <a:effectLst/>
                <a:latin typeface="Arial" pitchFamily="34" charset="0"/>
                <a:ea typeface="Times New Roman"/>
                <a:cs typeface="Arial" pitchFamily="34" charset="0"/>
              </a:rPr>
              <a:t>равнодействаща</a:t>
            </a:r>
            <a:r>
              <a:rPr lang="bg-BG" sz="1800" b="1" dirty="0">
                <a:effectLst/>
                <a:latin typeface="Arial" pitchFamily="34" charset="0"/>
                <a:ea typeface="Times New Roman"/>
                <a:cs typeface="Arial" pitchFamily="34" charset="0"/>
              </a:rPr>
              <a:t> равна на 0</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това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означава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че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тялото</a:t>
            </a:r>
            <a:r>
              <a:rPr lang="en-GB" sz="1800" dirty="0">
                <a:effectLst/>
                <a:latin typeface="Arial" pitchFamily="34" charset="0"/>
                <a:ea typeface="Times New Roman"/>
                <a:cs typeface="Arial" pitchFamily="34" charset="0"/>
              </a:rPr>
              <a:t> е в </a:t>
            </a:r>
            <a:r>
              <a:rPr lang="en-GB" sz="1800" dirty="0" err="1">
                <a:effectLst/>
                <a:latin typeface="Arial" pitchFamily="34" charset="0"/>
                <a:ea typeface="Times New Roman"/>
                <a:cs typeface="Arial" pitchFamily="34" charset="0"/>
              </a:rPr>
              <a:t>равновесие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или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все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едно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върху</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него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не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действат</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никакви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сили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При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решаването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на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задачи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за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равновесие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правилото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за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статичната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нула</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използва</a:t>
            </a:r>
            <a:r>
              <a:rPr lang="en-GB" sz="1800" dirty="0">
                <a:effectLst/>
                <a:latin typeface="Arial" pitchFamily="34" charset="0"/>
                <a:ea typeface="Times New Roman"/>
                <a:cs typeface="Arial" pitchFamily="34" charset="0"/>
              </a:rPr>
              <a:t> и в </a:t>
            </a:r>
            <a:r>
              <a:rPr lang="en-GB" sz="1800" dirty="0" err="1">
                <a:effectLst/>
                <a:latin typeface="Arial" pitchFamily="34" charset="0"/>
                <a:ea typeface="Times New Roman"/>
                <a:cs typeface="Arial" pitchFamily="34" charset="0"/>
              </a:rPr>
              <a:t>обратния</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му</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смисъл</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Ако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едно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тяло</a:t>
            </a:r>
            <a:r>
              <a:rPr lang="en-GB" sz="1800" dirty="0">
                <a:effectLst/>
                <a:latin typeface="Arial" pitchFamily="34" charset="0"/>
                <a:ea typeface="Times New Roman"/>
                <a:cs typeface="Arial" pitchFamily="34" charset="0"/>
              </a:rPr>
              <a:t> е в </a:t>
            </a:r>
            <a:r>
              <a:rPr lang="en-GB" sz="1800" dirty="0" err="1">
                <a:effectLst/>
                <a:latin typeface="Arial" pitchFamily="34" charset="0"/>
                <a:ea typeface="Times New Roman"/>
                <a:cs typeface="Arial" pitchFamily="34" charset="0"/>
              </a:rPr>
              <a:t>равновесие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значи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действащите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върху</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него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сили</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взаимно</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се</a:t>
            </a:r>
            <a:r>
              <a:rPr lang="en-GB" sz="1800" dirty="0">
                <a:effectLst/>
                <a:latin typeface="Arial" pitchFamily="34" charset="0"/>
                <a:ea typeface="Times New Roman"/>
                <a:cs typeface="Arial" pitchFamily="34" charset="0"/>
              </a:rPr>
              <a:t> </a:t>
            </a:r>
            <a:r>
              <a:rPr lang="en-GB" sz="1800" dirty="0" err="1">
                <a:effectLst/>
                <a:latin typeface="Arial" pitchFamily="34" charset="0"/>
                <a:ea typeface="Times New Roman"/>
                <a:cs typeface="Arial" pitchFamily="34" charset="0"/>
              </a:rPr>
              <a:t>уравновесяват</a:t>
            </a:r>
            <a:endParaRPr lang="bg-BG" sz="1800" dirty="0">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latin typeface="Arial" pitchFamily="34" charset="0"/>
              </a:rPr>
              <a:pPr/>
              <a:t>7</a:t>
            </a:fld>
            <a:endParaRPr lang="bg-BG">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728"/>
            <a:ext cx="8229600" cy="511156"/>
          </a:xfrm>
        </p:spPr>
        <p:txBody>
          <a:bodyPr/>
          <a:lstStyle/>
          <a:p>
            <a:r>
              <a:rPr lang="bg-BG" sz="2000" dirty="0">
                <a:solidFill>
                  <a:srgbClr val="C00000"/>
                </a:solidFill>
                <a:latin typeface="Arial" pitchFamily="34" charset="0"/>
                <a:cs typeface="Arial" pitchFamily="34" charset="0"/>
              </a:rPr>
              <a:t>Общи понятия и аксиоми</a:t>
            </a:r>
            <a:endParaRPr lang="bg-BG" sz="2000" dirty="0"/>
          </a:p>
        </p:txBody>
      </p:sp>
      <p:sp>
        <p:nvSpPr>
          <p:cNvPr id="3" name="Content Placeholder 2"/>
          <p:cNvSpPr>
            <a:spLocks noGrp="1"/>
          </p:cNvSpPr>
          <p:nvPr>
            <p:ph idx="1"/>
          </p:nvPr>
        </p:nvSpPr>
        <p:spPr>
          <a:xfrm>
            <a:off x="179512" y="1052736"/>
            <a:ext cx="5328592" cy="2808312"/>
          </a:xfrm>
        </p:spPr>
        <p:txBody>
          <a:bodyPr/>
          <a:lstStyle/>
          <a:p>
            <a:r>
              <a:rPr lang="bg-BG" sz="1800" b="1" i="1" u="sng" dirty="0">
                <a:solidFill>
                  <a:srgbClr val="333399"/>
                </a:solidFill>
                <a:latin typeface="Arial" pitchFamily="34" charset="0"/>
                <a:cs typeface="Arial" pitchFamily="34" charset="0"/>
              </a:rPr>
              <a:t>Аксиома 2 </a:t>
            </a:r>
            <a:r>
              <a:rPr lang="bg-BG" sz="1800" dirty="0">
                <a:solidFill>
                  <a:srgbClr val="333399"/>
                </a:solidFill>
                <a:latin typeface="Arial" pitchFamily="34" charset="0"/>
                <a:cs typeface="Arial" pitchFamily="34" charset="0"/>
              </a:rPr>
              <a:t>– Ако на абсолютно твърдо тяло действат две сили, тялото се намира в равновесие само тогава, когато тези сили са еднакви по големина, имат обща линия на действие (директриса) и обратни посоки.</a:t>
            </a:r>
          </a:p>
          <a:p>
            <a:pPr marL="0" indent="0">
              <a:buNone/>
            </a:pPr>
            <a:endParaRPr lang="bg-BG" sz="1800" dirty="0">
              <a:solidFill>
                <a:srgbClr val="333399"/>
              </a:solidFill>
              <a:latin typeface="Arial" pitchFamily="34" charset="0"/>
              <a:cs typeface="Arial" pitchFamily="34" charset="0"/>
            </a:endParaRPr>
          </a:p>
          <a:p>
            <a:r>
              <a:rPr lang="bg-BG" sz="1800" dirty="0">
                <a:latin typeface="Arial" pitchFamily="34" charset="0"/>
                <a:cs typeface="Arial" pitchFamily="34" charset="0"/>
              </a:rPr>
              <a:t>Системата от сили, която осъществява равновесието на тялото се нарича “</a:t>
            </a:r>
            <a:r>
              <a:rPr lang="bg-BG" sz="1800" dirty="0">
                <a:solidFill>
                  <a:srgbClr val="C00000"/>
                </a:solidFill>
                <a:latin typeface="Arial" pitchFamily="34" charset="0"/>
                <a:cs typeface="Arial" pitchFamily="34" charset="0"/>
              </a:rPr>
              <a:t>уравновесена</a:t>
            </a:r>
            <a:r>
              <a:rPr lang="bg-BG" sz="1800" dirty="0">
                <a:latin typeface="Arial" pitchFamily="34" charset="0"/>
                <a:cs typeface="Arial" pitchFamily="34" charset="0"/>
              </a:rPr>
              <a:t>”.</a:t>
            </a:r>
          </a:p>
          <a:p>
            <a:endParaRPr lang="bg-BG" sz="1800" dirty="0">
              <a:latin typeface="Arial" pitchFamily="34" charset="0"/>
              <a:cs typeface="Arial" pitchFamily="34" charset="0"/>
            </a:endParaRPr>
          </a:p>
          <a:p>
            <a:endParaRPr lang="bg-BG"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8</a:t>
            </a:fld>
            <a:endParaRPr lang="bg-BG"/>
          </a:p>
        </p:txBody>
      </p:sp>
      <p:sp>
        <p:nvSpPr>
          <p:cNvPr id="6" name="Content Placeholder 2"/>
          <p:cNvSpPr txBox="1">
            <a:spLocks/>
          </p:cNvSpPr>
          <p:nvPr/>
        </p:nvSpPr>
        <p:spPr bwMode="auto">
          <a:xfrm>
            <a:off x="427992" y="4779674"/>
            <a:ext cx="8229600" cy="107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tabLst/>
              <a:defRPr/>
            </a:pPr>
            <a:r>
              <a:rPr kumimoji="0" lang="bg-BG" sz="1800" b="1" i="1" u="sng" strike="noStrike" kern="1200" cap="none" spc="0" normalizeH="0" baseline="0" noProof="0" dirty="0">
                <a:ln>
                  <a:noFill/>
                </a:ln>
                <a:solidFill>
                  <a:srgbClr val="333399"/>
                </a:solidFill>
                <a:effectLst>
                  <a:outerShdw blurRad="38100" dist="38100" dir="2700000" algn="tl">
                    <a:srgbClr val="C0C0C0"/>
                  </a:outerShdw>
                </a:effectLst>
                <a:uLnTx/>
                <a:uFillTx/>
                <a:latin typeface="Arial" pitchFamily="34" charset="0"/>
                <a:ea typeface="+mn-ea"/>
                <a:cs typeface="Arial" pitchFamily="34" charset="0"/>
              </a:rPr>
              <a:t>Аксиома 3 </a:t>
            </a:r>
            <a:r>
              <a:rPr kumimoji="0" lang="bg-BG" sz="1800" b="0" i="0" u="none" strike="noStrike" kern="1200" cap="none" spc="0" normalizeH="0" baseline="0" noProof="0" dirty="0">
                <a:ln>
                  <a:noFill/>
                </a:ln>
                <a:solidFill>
                  <a:srgbClr val="333399"/>
                </a:solidFill>
                <a:effectLst>
                  <a:outerShdw blurRad="38100" dist="38100" dir="2700000" algn="tl">
                    <a:srgbClr val="C0C0C0"/>
                  </a:outerShdw>
                </a:effectLst>
                <a:uLnTx/>
                <a:uFillTx/>
                <a:latin typeface="Arial" pitchFamily="34" charset="0"/>
                <a:ea typeface="+mn-ea"/>
                <a:cs typeface="Arial" pitchFamily="34" charset="0"/>
              </a:rPr>
              <a:t>– Действието на дадена система сили върху абсолютно твърдо тяло няма да се промени, ако към нея се прибави, или отнеме уравновесена система сили</a:t>
            </a:r>
            <a:endParaRPr kumimoji="0" lang="bg-BG"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pic>
        <p:nvPicPr>
          <p:cNvPr id="5" name="Picture 4">
            <a:extLst>
              <a:ext uri="{FF2B5EF4-FFF2-40B4-BE49-F238E27FC236}">
                <a16:creationId xmlns:a16="http://schemas.microsoft.com/office/drawing/2014/main" xmlns="" id="{66AF6278-1E8E-45E5-B437-5C023A621DAF}"/>
              </a:ext>
            </a:extLst>
          </p:cNvPr>
          <p:cNvPicPr>
            <a:picLocks noChangeAspect="1"/>
          </p:cNvPicPr>
          <p:nvPr/>
        </p:nvPicPr>
        <p:blipFill>
          <a:blip r:embed="rId2"/>
          <a:stretch>
            <a:fillRect/>
          </a:stretch>
        </p:blipFill>
        <p:spPr>
          <a:xfrm>
            <a:off x="6092256" y="568993"/>
            <a:ext cx="2579737" cy="377579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428628"/>
          </a:xfrm>
        </p:spPr>
        <p:txBody>
          <a:bodyPr/>
          <a:lstStyle/>
          <a:p>
            <a:r>
              <a:rPr lang="bg-BG" sz="2000" dirty="0">
                <a:solidFill>
                  <a:srgbClr val="C00000"/>
                </a:solidFill>
                <a:latin typeface="Arial" pitchFamily="34" charset="0"/>
                <a:cs typeface="Arial" pitchFamily="34" charset="0"/>
              </a:rPr>
              <a:t>Общи понятия и аксиоми</a:t>
            </a:r>
            <a:endParaRPr lang="bg-BG" sz="2000" dirty="0"/>
          </a:p>
        </p:txBody>
      </p:sp>
      <p:sp>
        <p:nvSpPr>
          <p:cNvPr id="3" name="Content Placeholder 2"/>
          <p:cNvSpPr>
            <a:spLocks noGrp="1"/>
          </p:cNvSpPr>
          <p:nvPr>
            <p:ph idx="1"/>
          </p:nvPr>
        </p:nvSpPr>
        <p:spPr>
          <a:xfrm>
            <a:off x="428596" y="785794"/>
            <a:ext cx="8229600" cy="1185858"/>
          </a:xfrm>
        </p:spPr>
        <p:txBody>
          <a:bodyPr/>
          <a:lstStyle/>
          <a:p>
            <a:pPr>
              <a:buFont typeface="Wingdings" pitchFamily="2" charset="2"/>
              <a:buChar char="Ø"/>
            </a:pPr>
            <a:r>
              <a:rPr lang="bg-BG" sz="1800" dirty="0">
                <a:latin typeface="Arial" pitchFamily="34" charset="0"/>
                <a:ea typeface="Times New Roman"/>
                <a:cs typeface="Arial" pitchFamily="34" charset="0"/>
              </a:rPr>
              <a:t>Състоянието на покой или движение на едно тяло не се променя, ако се плъзнат произволно една или повече от действащите върху него сили по техните директриси, т. е. ако се преместят приложните точки на силите по директрисите им.</a:t>
            </a:r>
            <a:endParaRPr lang="bg-BG" sz="1800" dirty="0">
              <a:latin typeface="Arial" pitchFamily="34" charset="0"/>
              <a:cs typeface="Arial" pitchFamily="34" charset="0"/>
            </a:endParaRPr>
          </a:p>
          <a:p>
            <a:endParaRPr lang="bg-BG"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9</a:t>
            </a:fld>
            <a:endParaRPr lang="bg-BG"/>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2132856"/>
            <a:ext cx="1591556" cy="1891924"/>
          </a:xfrm>
          <a:prstGeom prst="rect">
            <a:avLst/>
          </a:prstGeom>
          <a:solidFill>
            <a:schemeClr val="accent1">
              <a:lumMod val="20000"/>
              <a:lumOff val="80000"/>
            </a:schemeClr>
          </a:solidFill>
          <a:ln>
            <a:solidFill>
              <a:schemeClr val="accent1">
                <a:lumMod val="75000"/>
              </a:schemeClr>
            </a:solidFill>
          </a:ln>
        </p:spPr>
      </p:pic>
      <p:sp>
        <p:nvSpPr>
          <p:cNvPr id="6" name="Овал 14"/>
          <p:cNvSpPr/>
          <p:nvPr/>
        </p:nvSpPr>
        <p:spPr>
          <a:xfrm rot="618107">
            <a:off x="4271860" y="3446614"/>
            <a:ext cx="1740300" cy="226557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5E9EFF"/>
              </a:gs>
              <a:gs pos="100000">
                <a:srgbClr val="85C2FF"/>
              </a:gs>
            </a:gsLst>
            <a:lin ang="16200000"/>
          </a:gradFill>
          <a:ln w="9528">
            <a:solidFill>
              <a:srgbClr val="98B954"/>
            </a:solidFill>
            <a:prstDash val="solid"/>
          </a:ln>
          <a:effectLst>
            <a:outerShdw dist="19997" dir="5400000" algn="tl">
              <a:srgbClr val="000000">
                <a:alpha val="38000"/>
              </a:srgbClr>
            </a:outerShdw>
          </a:effectLst>
        </p:spPr>
        <p:txBody>
          <a:bodyPr vert="horz" wrap="square" lIns="91440" tIns="45720" rIns="91440" bIns="45720" anchor="ctr" anchorCtr="1" compatLnSpc="1"/>
          <a:lstStyle/>
          <a:p>
            <a:pPr marL="0" marR="0" lvl="0" indent="0" algn="ctr" defTabSz="91440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bg-BG" sz="1800" b="0" i="0" u="none" strike="noStrike" kern="0" cap="none" spc="0" normalizeH="0" baseline="0" noProof="0">
              <a:ln>
                <a:noFill/>
              </a:ln>
              <a:solidFill>
                <a:srgbClr val="000000"/>
              </a:solidFill>
              <a:effectLst/>
              <a:uLnTx/>
              <a:uFillTx/>
              <a:latin typeface="Calibri"/>
              <a:cs typeface="+mn-cs"/>
            </a:endParaRPr>
          </a:p>
        </p:txBody>
      </p:sp>
      <p:sp>
        <p:nvSpPr>
          <p:cNvPr id="7" name="Овал 3"/>
          <p:cNvSpPr/>
          <p:nvPr/>
        </p:nvSpPr>
        <p:spPr>
          <a:xfrm rot="618107">
            <a:off x="1617281" y="3352037"/>
            <a:ext cx="1740300" cy="226557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5E9EFF"/>
              </a:gs>
              <a:gs pos="100000">
                <a:srgbClr val="85C2FF"/>
              </a:gs>
            </a:gsLst>
            <a:lin ang="16200000"/>
          </a:gradFill>
          <a:ln w="9528">
            <a:solidFill>
              <a:srgbClr val="98B954"/>
            </a:solidFill>
            <a:prstDash val="solid"/>
          </a:ln>
          <a:effectLst>
            <a:outerShdw dist="19997" dir="5400000" algn="tl">
              <a:srgbClr val="000000">
                <a:alpha val="38000"/>
              </a:srgbClr>
            </a:outerShdw>
          </a:effectLst>
        </p:spPr>
        <p:txBody>
          <a:bodyPr vert="horz" wrap="square" lIns="91440" tIns="45720" rIns="91440" bIns="45720" anchor="ctr" anchorCtr="1" compatLnSpc="1"/>
          <a:lstStyle/>
          <a:p>
            <a:pPr marL="0" marR="0" lvl="0" indent="0" algn="ctr" defTabSz="91440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bg-BG" sz="1800" b="0" i="0" u="none" strike="noStrike" kern="0" cap="none" spc="0" normalizeH="0" baseline="0" noProof="0">
              <a:ln>
                <a:noFill/>
              </a:ln>
              <a:solidFill>
                <a:srgbClr val="000000"/>
              </a:solidFill>
              <a:effectLst/>
              <a:uLnTx/>
              <a:uFillTx/>
              <a:latin typeface="Calibri"/>
              <a:cs typeface="+mn-cs"/>
            </a:endParaRPr>
          </a:p>
        </p:txBody>
      </p:sp>
      <p:cxnSp>
        <p:nvCxnSpPr>
          <p:cNvPr id="8" name="Съединител &quot;права стрелка&quot; 5"/>
          <p:cNvCxnSpPr/>
          <p:nvPr/>
        </p:nvCxnSpPr>
        <p:spPr>
          <a:xfrm flipV="1">
            <a:off x="2678988" y="2542534"/>
            <a:ext cx="274629" cy="1139403"/>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graphicFrame>
        <p:nvGraphicFramePr>
          <p:cNvPr id="9" name="Обект 11"/>
          <p:cNvGraphicFramePr>
            <a:graphicFrameLocks noChangeAspect="1"/>
          </p:cNvGraphicFramePr>
          <p:nvPr>
            <p:extLst>
              <p:ext uri="{D42A27DB-BD31-4B8C-83A1-F6EECF244321}">
                <p14:modId xmlns:p14="http://schemas.microsoft.com/office/powerpoint/2010/main" val="2338528449"/>
              </p:ext>
            </p:extLst>
          </p:nvPr>
        </p:nvGraphicFramePr>
        <p:xfrm>
          <a:off x="637304" y="5739537"/>
          <a:ext cx="1367123" cy="481132"/>
        </p:xfrm>
        <a:graphic>
          <a:graphicData uri="http://schemas.openxmlformats.org/presentationml/2006/ole">
            <mc:AlternateContent xmlns:mc="http://schemas.openxmlformats.org/markup-compatibility/2006">
              <mc:Choice xmlns:v="urn:schemas-microsoft-com:vml" Requires="v">
                <p:oleObj spid="_x0000_s1028" name="Equation" r:id="rId4" imgW="17721330" imgH="7830355" progId="">
                  <p:embed/>
                </p:oleObj>
              </mc:Choice>
              <mc:Fallback>
                <p:oleObj name="Equation" r:id="rId4" imgW="17721330" imgH="7830355" progId="">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304" y="5739537"/>
                        <a:ext cx="1367123" cy="481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Групиране 19"/>
          <p:cNvGrpSpPr/>
          <p:nvPr/>
        </p:nvGrpSpPr>
        <p:grpSpPr>
          <a:xfrm>
            <a:off x="3502881" y="4295465"/>
            <a:ext cx="659118" cy="466385"/>
            <a:chOff x="3995937" y="3068964"/>
            <a:chExt cx="864098" cy="766339"/>
          </a:xfrm>
        </p:grpSpPr>
        <p:sp>
          <p:nvSpPr>
            <p:cNvPr id="11" name="Равно 17"/>
            <p:cNvSpPr/>
            <p:nvPr/>
          </p:nvSpPr>
          <p:spPr>
            <a:xfrm>
              <a:off x="3995937" y="3068964"/>
              <a:ext cx="864098" cy="576062"/>
            </a:xfrm>
            <a:custGeom>
              <a:avLst>
                <a:gd name="f9" fmla="val 23520"/>
                <a:gd name="f10" fmla="val 11760"/>
              </a:avLst>
              <a:gdLst>
                <a:gd name="f2" fmla="val 10800000"/>
                <a:gd name="f3" fmla="val 5400000"/>
                <a:gd name="f4" fmla="val 180"/>
                <a:gd name="f5" fmla="val w"/>
                <a:gd name="f6" fmla="val h"/>
                <a:gd name="f7" fmla="val ss"/>
                <a:gd name="f8" fmla="val 0"/>
                <a:gd name="f9" fmla="val 23520"/>
                <a:gd name="f10" fmla="val 11760"/>
                <a:gd name="f11" fmla="+- 0 0 -90"/>
                <a:gd name="f12" fmla="+- 0 0 -180"/>
                <a:gd name="f13" fmla="+- 0 0 -270"/>
                <a:gd name="f14" fmla="+- 0 0 -360"/>
                <a:gd name="f15" fmla="abs f5"/>
                <a:gd name="f16" fmla="abs f6"/>
                <a:gd name="f17" fmla="abs f7"/>
                <a:gd name="f18" fmla="val f8"/>
                <a:gd name="f19" fmla="val f9"/>
                <a:gd name="f20" fmla="val f10"/>
                <a:gd name="f21" fmla="*/ f11 f2 1"/>
                <a:gd name="f22" fmla="*/ f12 f2 1"/>
                <a:gd name="f23" fmla="*/ f13 f2 1"/>
                <a:gd name="f24" fmla="*/ f14 f2 1"/>
                <a:gd name="f25" fmla="?: f15 f5 1"/>
                <a:gd name="f26" fmla="?: f16 f6 1"/>
                <a:gd name="f27" fmla="?: f17 f7 1"/>
                <a:gd name="f28" fmla="*/ f21 1 f4"/>
                <a:gd name="f29" fmla="*/ f22 1 f4"/>
                <a:gd name="f30" fmla="*/ f23 1 f4"/>
                <a:gd name="f31" fmla="*/ f24 1 f4"/>
                <a:gd name="f32" fmla="*/ f25 1 21600"/>
                <a:gd name="f33" fmla="*/ f26 1 21600"/>
                <a:gd name="f34" fmla="*/ 21600 f25 1"/>
                <a:gd name="f35" fmla="*/ 21600 f26 1"/>
                <a:gd name="f36" fmla="+- f28 0 f3"/>
                <a:gd name="f37" fmla="+- f29 0 f3"/>
                <a:gd name="f38" fmla="+- f30 0 f3"/>
                <a:gd name="f39" fmla="+- f31 0 f3"/>
                <a:gd name="f40" fmla="min f33 f32"/>
                <a:gd name="f41" fmla="*/ f34 1 f27"/>
                <a:gd name="f42" fmla="*/ f35 1 f27"/>
                <a:gd name="f43" fmla="val f41"/>
                <a:gd name="f44" fmla="val f42"/>
                <a:gd name="f45" fmla="+- f44 0 f18"/>
                <a:gd name="f46" fmla="+- f43 0 f18"/>
                <a:gd name="f47" fmla="*/ f45 1 2"/>
                <a:gd name="f48" fmla="*/ f46 1 2"/>
                <a:gd name="f49" fmla="*/ f45 f19 1"/>
                <a:gd name="f50" fmla="*/ f45 f20 1"/>
                <a:gd name="f51" fmla="*/ f46 73490 1"/>
                <a:gd name="f52" fmla="+- f18 f47 0"/>
                <a:gd name="f53" fmla="+- f18 f48 0"/>
                <a:gd name="f54" fmla="*/ f49 1 100000"/>
                <a:gd name="f55" fmla="*/ f50 1 200000"/>
                <a:gd name="f56" fmla="*/ f51 1 200000"/>
                <a:gd name="f57" fmla="+- f52 0 f55"/>
                <a:gd name="f58" fmla="+- f52 f55 0"/>
                <a:gd name="f59" fmla="+- f53 0 f56"/>
                <a:gd name="f60" fmla="+- f53 f56 0"/>
                <a:gd name="f61" fmla="*/ f53 f40 1"/>
                <a:gd name="f62" fmla="+- f57 0 f54"/>
                <a:gd name="f63" fmla="+- f58 f54 0"/>
                <a:gd name="f64" fmla="*/ f59 f40 1"/>
                <a:gd name="f65" fmla="*/ f60 f40 1"/>
                <a:gd name="f66" fmla="*/ f57 f40 1"/>
                <a:gd name="f67" fmla="*/ f58 f40 1"/>
                <a:gd name="f68" fmla="+- f62 f57 0"/>
                <a:gd name="f69" fmla="+- f58 f63 0"/>
                <a:gd name="f70" fmla="*/ f62 f40 1"/>
                <a:gd name="f71" fmla="*/ f63 f40 1"/>
                <a:gd name="f72" fmla="*/ f68 1 2"/>
                <a:gd name="f73" fmla="*/ f69 1 2"/>
                <a:gd name="f74" fmla="*/ f72 f40 1"/>
                <a:gd name="f75" fmla="*/ f73 f40 1"/>
              </a:gdLst>
              <a:ahLst/>
              <a:cxnLst>
                <a:cxn ang="3cd4">
                  <a:pos x="hc" y="t"/>
                </a:cxn>
                <a:cxn ang="0">
                  <a:pos x="r" y="vc"/>
                </a:cxn>
                <a:cxn ang="cd4">
                  <a:pos x="hc" y="b"/>
                </a:cxn>
                <a:cxn ang="cd2">
                  <a:pos x="l" y="vc"/>
                </a:cxn>
                <a:cxn ang="f36">
                  <a:pos x="f65" y="f74"/>
                </a:cxn>
                <a:cxn ang="f36">
                  <a:pos x="f65" y="f75"/>
                </a:cxn>
                <a:cxn ang="f37">
                  <a:pos x="f61" y="f71"/>
                </a:cxn>
                <a:cxn ang="f38">
                  <a:pos x="f64" y="f74"/>
                </a:cxn>
                <a:cxn ang="f38">
                  <a:pos x="f64" y="f75"/>
                </a:cxn>
                <a:cxn ang="f39">
                  <a:pos x="f61" y="f70"/>
                </a:cxn>
              </a:cxnLst>
              <a:rect l="f64" t="f70" r="f65" b="f71"/>
              <a:pathLst>
                <a:path>
                  <a:moveTo>
                    <a:pt x="f64" y="f70"/>
                  </a:moveTo>
                  <a:lnTo>
                    <a:pt x="f65" y="f70"/>
                  </a:lnTo>
                  <a:lnTo>
                    <a:pt x="f65" y="f66"/>
                  </a:lnTo>
                  <a:lnTo>
                    <a:pt x="f64" y="f66"/>
                  </a:lnTo>
                  <a:close/>
                  <a:moveTo>
                    <a:pt x="f64" y="f67"/>
                  </a:moveTo>
                  <a:lnTo>
                    <a:pt x="f65" y="f67"/>
                  </a:lnTo>
                  <a:lnTo>
                    <a:pt x="f65" y="f71"/>
                  </a:lnTo>
                  <a:lnTo>
                    <a:pt x="f64" y="f71"/>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marL="0" marR="0" lvl="0" indent="0" algn="ctr" defTabSz="91440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bg-BG" sz="1800" b="0" i="0" u="none" strike="noStrike" kern="0" cap="none" spc="0" normalizeH="0" baseline="0" noProof="0">
                <a:ln>
                  <a:noFill/>
                </a:ln>
                <a:solidFill>
                  <a:srgbClr val="000000"/>
                </a:solidFill>
                <a:effectLst/>
                <a:uLnTx/>
                <a:uFillTx/>
                <a:latin typeface="Calibri"/>
                <a:cs typeface="+mn-cs"/>
              </a:endParaRPr>
            </a:p>
          </p:txBody>
        </p:sp>
        <p:sp>
          <p:nvSpPr>
            <p:cNvPr id="12" name="Равно 18"/>
            <p:cNvSpPr/>
            <p:nvPr/>
          </p:nvSpPr>
          <p:spPr>
            <a:xfrm>
              <a:off x="3995937" y="3259241"/>
              <a:ext cx="864098" cy="576062"/>
            </a:xfrm>
            <a:custGeom>
              <a:avLst>
                <a:gd name="f9" fmla="val 23520"/>
                <a:gd name="f10" fmla="val 11760"/>
              </a:avLst>
              <a:gdLst>
                <a:gd name="f2" fmla="val 10800000"/>
                <a:gd name="f3" fmla="val 5400000"/>
                <a:gd name="f4" fmla="val 180"/>
                <a:gd name="f5" fmla="val w"/>
                <a:gd name="f6" fmla="val h"/>
                <a:gd name="f7" fmla="val ss"/>
                <a:gd name="f8" fmla="val 0"/>
                <a:gd name="f9" fmla="val 23520"/>
                <a:gd name="f10" fmla="val 11760"/>
                <a:gd name="f11" fmla="+- 0 0 -90"/>
                <a:gd name="f12" fmla="+- 0 0 -180"/>
                <a:gd name="f13" fmla="+- 0 0 -270"/>
                <a:gd name="f14" fmla="+- 0 0 -360"/>
                <a:gd name="f15" fmla="abs f5"/>
                <a:gd name="f16" fmla="abs f6"/>
                <a:gd name="f17" fmla="abs f7"/>
                <a:gd name="f18" fmla="val f8"/>
                <a:gd name="f19" fmla="val f9"/>
                <a:gd name="f20" fmla="val f10"/>
                <a:gd name="f21" fmla="*/ f11 f2 1"/>
                <a:gd name="f22" fmla="*/ f12 f2 1"/>
                <a:gd name="f23" fmla="*/ f13 f2 1"/>
                <a:gd name="f24" fmla="*/ f14 f2 1"/>
                <a:gd name="f25" fmla="?: f15 f5 1"/>
                <a:gd name="f26" fmla="?: f16 f6 1"/>
                <a:gd name="f27" fmla="?: f17 f7 1"/>
                <a:gd name="f28" fmla="*/ f21 1 f4"/>
                <a:gd name="f29" fmla="*/ f22 1 f4"/>
                <a:gd name="f30" fmla="*/ f23 1 f4"/>
                <a:gd name="f31" fmla="*/ f24 1 f4"/>
                <a:gd name="f32" fmla="*/ f25 1 21600"/>
                <a:gd name="f33" fmla="*/ f26 1 21600"/>
                <a:gd name="f34" fmla="*/ 21600 f25 1"/>
                <a:gd name="f35" fmla="*/ 21600 f26 1"/>
                <a:gd name="f36" fmla="+- f28 0 f3"/>
                <a:gd name="f37" fmla="+- f29 0 f3"/>
                <a:gd name="f38" fmla="+- f30 0 f3"/>
                <a:gd name="f39" fmla="+- f31 0 f3"/>
                <a:gd name="f40" fmla="min f33 f32"/>
                <a:gd name="f41" fmla="*/ f34 1 f27"/>
                <a:gd name="f42" fmla="*/ f35 1 f27"/>
                <a:gd name="f43" fmla="val f41"/>
                <a:gd name="f44" fmla="val f42"/>
                <a:gd name="f45" fmla="+- f44 0 f18"/>
                <a:gd name="f46" fmla="+- f43 0 f18"/>
                <a:gd name="f47" fmla="*/ f45 1 2"/>
                <a:gd name="f48" fmla="*/ f46 1 2"/>
                <a:gd name="f49" fmla="*/ f45 f19 1"/>
                <a:gd name="f50" fmla="*/ f45 f20 1"/>
                <a:gd name="f51" fmla="*/ f46 73490 1"/>
                <a:gd name="f52" fmla="+- f18 f47 0"/>
                <a:gd name="f53" fmla="+- f18 f48 0"/>
                <a:gd name="f54" fmla="*/ f49 1 100000"/>
                <a:gd name="f55" fmla="*/ f50 1 200000"/>
                <a:gd name="f56" fmla="*/ f51 1 200000"/>
                <a:gd name="f57" fmla="+- f52 0 f55"/>
                <a:gd name="f58" fmla="+- f52 f55 0"/>
                <a:gd name="f59" fmla="+- f53 0 f56"/>
                <a:gd name="f60" fmla="+- f53 f56 0"/>
                <a:gd name="f61" fmla="*/ f53 f40 1"/>
                <a:gd name="f62" fmla="+- f57 0 f54"/>
                <a:gd name="f63" fmla="+- f58 f54 0"/>
                <a:gd name="f64" fmla="*/ f59 f40 1"/>
                <a:gd name="f65" fmla="*/ f60 f40 1"/>
                <a:gd name="f66" fmla="*/ f57 f40 1"/>
                <a:gd name="f67" fmla="*/ f58 f40 1"/>
                <a:gd name="f68" fmla="+- f62 f57 0"/>
                <a:gd name="f69" fmla="+- f58 f63 0"/>
                <a:gd name="f70" fmla="*/ f62 f40 1"/>
                <a:gd name="f71" fmla="*/ f63 f40 1"/>
                <a:gd name="f72" fmla="*/ f68 1 2"/>
                <a:gd name="f73" fmla="*/ f69 1 2"/>
                <a:gd name="f74" fmla="*/ f72 f40 1"/>
                <a:gd name="f75" fmla="*/ f73 f40 1"/>
              </a:gdLst>
              <a:ahLst/>
              <a:cxnLst>
                <a:cxn ang="3cd4">
                  <a:pos x="hc" y="t"/>
                </a:cxn>
                <a:cxn ang="0">
                  <a:pos x="r" y="vc"/>
                </a:cxn>
                <a:cxn ang="cd4">
                  <a:pos x="hc" y="b"/>
                </a:cxn>
                <a:cxn ang="cd2">
                  <a:pos x="l" y="vc"/>
                </a:cxn>
                <a:cxn ang="f36">
                  <a:pos x="f65" y="f74"/>
                </a:cxn>
                <a:cxn ang="f36">
                  <a:pos x="f65" y="f75"/>
                </a:cxn>
                <a:cxn ang="f37">
                  <a:pos x="f61" y="f71"/>
                </a:cxn>
                <a:cxn ang="f38">
                  <a:pos x="f64" y="f74"/>
                </a:cxn>
                <a:cxn ang="f38">
                  <a:pos x="f64" y="f75"/>
                </a:cxn>
                <a:cxn ang="f39">
                  <a:pos x="f61" y="f70"/>
                </a:cxn>
              </a:cxnLst>
              <a:rect l="f64" t="f70" r="f65" b="f71"/>
              <a:pathLst>
                <a:path>
                  <a:moveTo>
                    <a:pt x="f64" y="f70"/>
                  </a:moveTo>
                  <a:lnTo>
                    <a:pt x="f65" y="f70"/>
                  </a:lnTo>
                  <a:lnTo>
                    <a:pt x="f65" y="f66"/>
                  </a:lnTo>
                  <a:lnTo>
                    <a:pt x="f64" y="f66"/>
                  </a:lnTo>
                  <a:close/>
                  <a:moveTo>
                    <a:pt x="f64" y="f67"/>
                  </a:moveTo>
                  <a:lnTo>
                    <a:pt x="f65" y="f67"/>
                  </a:lnTo>
                  <a:lnTo>
                    <a:pt x="f65" y="f71"/>
                  </a:lnTo>
                  <a:lnTo>
                    <a:pt x="f64" y="f71"/>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marL="0" marR="0" lvl="0" indent="0" algn="ctr" defTabSz="91440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bg-BG" sz="1800" b="0" i="0" u="none" strike="noStrike" kern="0" cap="none" spc="0" normalizeH="0" baseline="0" noProof="0">
                <a:ln>
                  <a:noFill/>
                </a:ln>
                <a:solidFill>
                  <a:srgbClr val="000000"/>
                </a:solidFill>
                <a:effectLst/>
                <a:uLnTx/>
                <a:uFillTx/>
                <a:latin typeface="Calibri"/>
                <a:cs typeface="+mn-cs"/>
              </a:endParaRPr>
            </a:p>
          </p:txBody>
        </p:sp>
      </p:grpSp>
      <p:cxnSp>
        <p:nvCxnSpPr>
          <p:cNvPr id="13" name="Право съединение 13"/>
          <p:cNvCxnSpPr/>
          <p:nvPr/>
        </p:nvCxnSpPr>
        <p:spPr>
          <a:xfrm flipH="1">
            <a:off x="4930964" y="3681937"/>
            <a:ext cx="422092" cy="1752931"/>
          </a:xfrm>
          <a:prstGeom prst="straightConnector1">
            <a:avLst/>
          </a:prstGeom>
          <a:noFill/>
          <a:ln w="63495">
            <a:solidFill>
              <a:srgbClr val="F79646"/>
            </a:solidFill>
            <a:prstDash val="solid"/>
          </a:ln>
          <a:effectLst>
            <a:outerShdw dist="19997" dir="5400000" algn="tl">
              <a:srgbClr val="000000">
                <a:alpha val="38000"/>
              </a:srgbClr>
            </a:outerShdw>
          </a:effectLst>
        </p:spPr>
      </p:cxnSp>
      <p:graphicFrame>
        <p:nvGraphicFramePr>
          <p:cNvPr id="48131" name="Object 3"/>
          <p:cNvGraphicFramePr>
            <a:graphicFrameLocks noChangeAspect="1"/>
          </p:cNvGraphicFramePr>
          <p:nvPr/>
        </p:nvGraphicFramePr>
        <p:xfrm>
          <a:off x="3111500" y="2755900"/>
          <a:ext cx="444500" cy="469900"/>
        </p:xfrm>
        <a:graphic>
          <a:graphicData uri="http://schemas.openxmlformats.org/presentationml/2006/ole">
            <mc:AlternateContent xmlns:mc="http://schemas.openxmlformats.org/markup-compatibility/2006">
              <mc:Choice xmlns:v="urn:schemas-microsoft-com:vml" Requires="v">
                <p:oleObj spid="_x0000_s1029" name="Equation" r:id="rId6" imgW="177646" imgH="241091" progId="">
                  <p:embed/>
                </p:oleObj>
              </mc:Choice>
              <mc:Fallback>
                <p:oleObj name="Equation" r:id="rId6" imgW="177646" imgH="241091" progId="">
                  <p:embed/>
                  <p:pic>
                    <p:nvPicPr>
                      <p:cNvPr id="0" name="Picture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0" y="2755900"/>
                        <a:ext cx="4445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Овал 15"/>
          <p:cNvSpPr/>
          <p:nvPr/>
        </p:nvSpPr>
        <p:spPr>
          <a:xfrm>
            <a:off x="5284395" y="3614073"/>
            <a:ext cx="137314" cy="1357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marL="0" marR="0" lvl="0" indent="0" algn="ctr" defTabSz="91440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bg-BG" sz="1800" b="0" i="0" u="none" strike="noStrike" kern="0" cap="none" spc="0" normalizeH="0" baseline="0" noProof="0">
              <a:ln>
                <a:noFill/>
              </a:ln>
              <a:solidFill>
                <a:srgbClr val="FFFFFF"/>
              </a:solidFill>
              <a:effectLst/>
              <a:uLnTx/>
              <a:uFillTx/>
              <a:latin typeface="Calibri"/>
              <a:cs typeface="+mn-cs"/>
            </a:endParaRPr>
          </a:p>
        </p:txBody>
      </p:sp>
      <p:sp>
        <p:nvSpPr>
          <p:cNvPr id="17" name="Овал 16"/>
          <p:cNvSpPr/>
          <p:nvPr/>
        </p:nvSpPr>
        <p:spPr>
          <a:xfrm>
            <a:off x="4862304" y="5366998"/>
            <a:ext cx="137314" cy="1357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AC090"/>
          </a:solidFill>
          <a:ln w="25402">
            <a:solidFill>
              <a:srgbClr val="FAC090"/>
            </a:solidFill>
            <a:prstDash val="solid"/>
          </a:ln>
        </p:spPr>
        <p:txBody>
          <a:bodyPr vert="horz" wrap="square" lIns="91440" tIns="45720" rIns="91440" bIns="45720" anchor="ctr" anchorCtr="1" compatLnSpc="1"/>
          <a:lstStyle/>
          <a:p>
            <a:pPr marL="0" marR="0" lvl="0" indent="0" algn="ctr" defTabSz="91440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bg-BG" sz="1800" b="0" i="0" u="none" strike="noStrike" kern="0" cap="none" spc="0" normalizeH="0" baseline="0" noProof="0">
              <a:ln>
                <a:noFill/>
              </a:ln>
              <a:solidFill>
                <a:srgbClr val="FFFFFF"/>
              </a:solidFill>
              <a:effectLst/>
              <a:uLnTx/>
              <a:uFillTx/>
              <a:latin typeface="Calibri"/>
              <a:cs typeface="+mn-cs"/>
            </a:endParaRPr>
          </a:p>
        </p:txBody>
      </p:sp>
      <p:cxnSp>
        <p:nvCxnSpPr>
          <p:cNvPr id="18" name="Съединител &quot;права стрелка&quot; 8"/>
          <p:cNvCxnSpPr/>
          <p:nvPr/>
        </p:nvCxnSpPr>
        <p:spPr>
          <a:xfrm flipH="1">
            <a:off x="1984172" y="5434868"/>
            <a:ext cx="272725" cy="1090476"/>
          </a:xfrm>
          <a:prstGeom prst="straightConnector1">
            <a:avLst/>
          </a:prstGeom>
          <a:noFill/>
          <a:ln w="63495">
            <a:solidFill>
              <a:srgbClr val="C0504D"/>
            </a:solidFill>
            <a:prstDash val="solid"/>
            <a:tailEnd type="arrow"/>
          </a:ln>
          <a:effectLst>
            <a:outerShdw dist="22997" dir="5400000" algn="tl">
              <a:srgbClr val="000000">
                <a:alpha val="35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par>
                                <p:cTn id="28" presetID="2" presetClass="entr" presetSubtype="4" fill="hold" nodeType="withEffect">
                                  <p:stCondLst>
                                    <p:cond delay="0"/>
                                  </p:stCondLst>
                                  <p:childTnLst>
                                    <p:set>
                                      <p:cBhvr>
                                        <p:cTn id="29" dur="1" fill="hold">
                                          <p:stCondLst>
                                            <p:cond delay="0"/>
                                          </p:stCondLst>
                                        </p:cTn>
                                        <p:tgtEl>
                                          <p:spTgt spid="48131"/>
                                        </p:tgtEl>
                                        <p:attrNameLst>
                                          <p:attrName>style.visibility</p:attrName>
                                        </p:attrNameLst>
                                      </p:cBhvr>
                                      <p:to>
                                        <p:strVal val="visible"/>
                                      </p:to>
                                    </p:set>
                                    <p:anim calcmode="lin" valueType="num">
                                      <p:cBhvr additive="base">
                                        <p:cTn id="30" dur="500" fill="hold"/>
                                        <p:tgtEl>
                                          <p:spTgt spid="48131"/>
                                        </p:tgtEl>
                                        <p:attrNameLst>
                                          <p:attrName>ppt_x</p:attrName>
                                        </p:attrNameLst>
                                      </p:cBhvr>
                                      <p:tavLst>
                                        <p:tav tm="0">
                                          <p:val>
                                            <p:strVal val="#ppt_x"/>
                                          </p:val>
                                        </p:tav>
                                        <p:tav tm="100000">
                                          <p:val>
                                            <p:strVal val="#ppt_x"/>
                                          </p:val>
                                        </p:tav>
                                      </p:tavLst>
                                    </p:anim>
                                    <p:anim calcmode="lin" valueType="num">
                                      <p:cBhvr additive="base">
                                        <p:cTn id="31"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Slit">
  <a:themeElements>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Slit</Template>
  <TotalTime>12818</TotalTime>
  <Words>2537</Words>
  <Application>Microsoft Office PowerPoint</Application>
  <PresentationFormat>On-screen Show (4:3)</PresentationFormat>
  <Paragraphs>247</Paragraphs>
  <Slides>42</Slides>
  <Notes>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 Unicode MS</vt:lpstr>
      <vt:lpstr>Arial</vt:lpstr>
      <vt:lpstr>Arial Narrow</vt:lpstr>
      <vt:lpstr>Calibri</vt:lpstr>
      <vt:lpstr>Tahoma</vt:lpstr>
      <vt:lpstr>Times New Roman</vt:lpstr>
      <vt:lpstr>Wingdings</vt:lpstr>
      <vt:lpstr>Wingdings 3</vt:lpstr>
      <vt:lpstr>Slit</vt:lpstr>
      <vt:lpstr>Equation</vt:lpstr>
      <vt:lpstr> Технически Университет – София Машиностроителен факултет Катедра “Прецизна техника и уредостроене” </vt:lpstr>
      <vt:lpstr>Статика на твърдо тяло</vt:lpstr>
      <vt:lpstr>Общи понятия и аксиоми </vt:lpstr>
      <vt:lpstr>Общи понятия и аксиоми</vt:lpstr>
      <vt:lpstr>Общи понятия и аксиоми</vt:lpstr>
      <vt:lpstr>Общи понятия и аксиоми</vt:lpstr>
      <vt:lpstr>Общи понятия и аксиоми</vt:lpstr>
      <vt:lpstr>Общи понятия и аксиоми</vt:lpstr>
      <vt:lpstr>Общи понятия и аксиоми</vt:lpstr>
      <vt:lpstr>PowerPoint Presentation</vt:lpstr>
      <vt:lpstr>Общи понятия и аксиоми</vt:lpstr>
      <vt:lpstr>Общи понятия и аксиоми</vt:lpstr>
      <vt:lpstr>Действия със силите</vt:lpstr>
      <vt:lpstr>Действия със силите</vt:lpstr>
      <vt:lpstr>PowerPoint Presentation</vt:lpstr>
      <vt:lpstr>Действия със силите – разлагане на сили </vt:lpstr>
      <vt:lpstr>Действия със силите – събиране на успоредни сили </vt:lpstr>
      <vt:lpstr>Редукция и равновесие на конкурентна система сили</vt:lpstr>
      <vt:lpstr>PowerPoint Presentation</vt:lpstr>
      <vt:lpstr>Редукция и равновесие на конкурентна система сили</vt:lpstr>
      <vt:lpstr>Момент на сила</vt:lpstr>
      <vt:lpstr>Момент на сила</vt:lpstr>
      <vt:lpstr>Момент на сила</vt:lpstr>
      <vt:lpstr>Момент на сила</vt:lpstr>
      <vt:lpstr>Момент на сила</vt:lpstr>
      <vt:lpstr>Момент на сила спрямо ос</vt:lpstr>
      <vt:lpstr>Момент на сила спрямо ос</vt:lpstr>
      <vt:lpstr>Двоица сили</vt:lpstr>
      <vt:lpstr>Двоица сили</vt:lpstr>
      <vt:lpstr>Редукция на произволна система от сили. Условия за равновесие.</vt:lpstr>
      <vt:lpstr>Редукция на произволна система от сили. Условия за равновесие.</vt:lpstr>
      <vt:lpstr>PowerPoint Presentation</vt:lpstr>
      <vt:lpstr>Редукция на произволна система от сили. Условия за равновесие.</vt:lpstr>
      <vt:lpstr>Редукция на произволна система от сили. Условия за равновесие.</vt:lpstr>
      <vt:lpstr>PowerPoint Presentation</vt:lpstr>
      <vt:lpstr>PowerPoint Presentation</vt:lpstr>
      <vt:lpstr>PowerPoint Presentation</vt:lpstr>
      <vt:lpstr>Опорни реакции – схематично изображение. Разпределение на силите във връзките</vt:lpstr>
      <vt:lpstr>PowerPoint Presentation</vt:lpstr>
      <vt:lpstr>PowerPoint Presentation</vt:lpstr>
      <vt:lpstr>PowerPoint Presentation</vt:lpstr>
      <vt:lpstr>Технически Университет – София Машиностроителен факултет Катедра “Прецизна техника и уредостроене”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Vladimir Vasilev Kamenov</cp:lastModifiedBy>
  <cp:revision>742</cp:revision>
  <dcterms:created xsi:type="dcterms:W3CDTF">2016-03-18T09:25:41Z</dcterms:created>
  <dcterms:modified xsi:type="dcterms:W3CDTF">2022-10-19T10:06:20Z</dcterms:modified>
</cp:coreProperties>
</file>