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2"/>
  </p:notesMasterIdLst>
  <p:handoutMasterIdLst>
    <p:handoutMasterId r:id="rId23"/>
  </p:handoutMasterIdLst>
  <p:sldIdLst>
    <p:sldId id="257" r:id="rId2"/>
    <p:sldId id="395" r:id="rId3"/>
    <p:sldId id="396" r:id="rId4"/>
    <p:sldId id="398" r:id="rId5"/>
    <p:sldId id="425" r:id="rId6"/>
    <p:sldId id="399" r:id="rId7"/>
    <p:sldId id="402" r:id="rId8"/>
    <p:sldId id="401" r:id="rId9"/>
    <p:sldId id="397" r:id="rId10"/>
    <p:sldId id="426" r:id="rId11"/>
    <p:sldId id="400" r:id="rId12"/>
    <p:sldId id="423" r:id="rId13"/>
    <p:sldId id="422" r:id="rId14"/>
    <p:sldId id="340" r:id="rId15"/>
    <p:sldId id="421" r:id="rId16"/>
    <p:sldId id="424" r:id="rId17"/>
    <p:sldId id="408" r:id="rId18"/>
    <p:sldId id="409" r:id="rId19"/>
    <p:sldId id="410" r:id="rId20"/>
    <p:sldId id="391" r:id="rId21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tza Tomova" initials="E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3333CC"/>
    <a:srgbClr val="666699"/>
    <a:srgbClr val="333333"/>
    <a:srgbClr val="0033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5" autoAdjust="0"/>
    <p:restoredTop sz="95262" autoAdjust="0"/>
  </p:normalViewPr>
  <p:slideViewPr>
    <p:cSldViewPr>
      <p:cViewPr varScale="1">
        <p:scale>
          <a:sx n="82" d="100"/>
          <a:sy n="82" d="100"/>
        </p:scale>
        <p:origin x="-1133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9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bg-BG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bg-BG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bg-BG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E5E4DB7-8442-4014-A405-0E93998EA327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4233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bg-BG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bg-BG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561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bg-BG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B63B242-671F-4338-8EC8-EE4290B1A82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3507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g.wikipedia.org/w/index.php?title=%D0%9D%D0%B0%D1%82%D0%B8%D1%81%D0%BA&amp;action=edit&amp;redlink=1" TargetMode="External"/><Relationship Id="rId3" Type="http://schemas.openxmlformats.org/officeDocument/2006/relationships/hyperlink" Target="https://bg.wikipedia.org/wiki/%D0%9C%D0%B5%D0%B6%D0%B4%D1%83%D0%BD%D0%B0%D1%80%D0%BE%D0%B4%D0%BD%D0%B0_%D1%81%D0%B8%D1%81%D1%82%D0%B5%D0%BC%D0%B0_%D0%B5%D0%B4%D0%B8%D0%BD%D0%B8%D1%86%D0%B8" TargetMode="External"/><Relationship Id="rId7" Type="http://schemas.openxmlformats.org/officeDocument/2006/relationships/hyperlink" Target="https://bg.wikipedia.org/w/index.php?title=%D0%A3%D1%81%D1%82%D0%BE%D0%B9%D1%87%D0%B8%D0%B2%D0%BE%D1%81%D1%82_%D0%BD%D0%B0_%D1%80%D0%B0%D0%B2%D0%BD%D0%BE%D0%B2%D0%B5%D1%81%D0%B8%D0%B5%D1%82%D0%BE&amp;action=edit&amp;redlink=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g.wikipedia.org/wiki/%D0%9E%D0%B3%D1%8A%D0%B2%D0%B0%D0%BD%D0%B5" TargetMode="External"/><Relationship Id="rId5" Type="http://schemas.openxmlformats.org/officeDocument/2006/relationships/hyperlink" Target="https://bg.wikipedia.org/wiki/%D0%9A%D0%BE%D1%80%D0%B0%D0%B2%D0%B8%D0%BD%D0%B0" TargetMode="External"/><Relationship Id="rId4" Type="http://schemas.openxmlformats.org/officeDocument/2006/relationships/hyperlink" Target="https://bg.wikipedia.org/w/index.php?title=%D0%98%D0%BD%D0%B6%D0%B5%D0%BD%D0%B5%D1%80%D0%BD%D0%B0_%D0%BC%D0%B5%D1%85%D0%B0%D0%BD%D0%B8%D0%BA%D0%B0&amp;action=edit&amp;redlink=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B242-671F-4338-8EC8-EE4290B1A82A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194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3B242-671F-4338-8EC8-EE4290B1A82A}" type="slidenum">
              <a:rPr lang="bg-BG" smtClean="0"/>
              <a:pPr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974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Инерционният момент</a:t>
            </a:r>
            <a:r>
              <a:rPr lang="ru-RU" dirty="0"/>
              <a:t> е характеристика на равнинните геометрични фигури. Най-често се означава с </a:t>
            </a:r>
            <a:r>
              <a:rPr lang="ru-RU" i="1" dirty="0"/>
              <a:t>I</a:t>
            </a:r>
            <a:r>
              <a:rPr lang="ru-RU" dirty="0"/>
              <a:t> и долен индекс, определящ оста, спрямо която е изчислен. В </a:t>
            </a:r>
            <a:r>
              <a:rPr lang="ru-RU" dirty="0">
                <a:hlinkClick r:id="rId3" tooltip="Международна система единици"/>
              </a:rPr>
              <a:t>Международната система единици</a:t>
            </a:r>
            <a:r>
              <a:rPr lang="ru-RU" dirty="0"/>
              <a:t> се измерва в </a:t>
            </a:r>
            <a:r>
              <a:rPr lang="ru-RU" i="1" dirty="0"/>
              <a:t>m</a:t>
            </a:r>
            <a:r>
              <a:rPr lang="ru-RU" i="1" baseline="30000" dirty="0"/>
              <a:t>4</a:t>
            </a:r>
            <a:r>
              <a:rPr lang="ru-RU" dirty="0"/>
              <a:t>. Инерционният момент на напречните сечения се използва широко в </a:t>
            </a:r>
            <a:r>
              <a:rPr lang="ru-RU" dirty="0">
                <a:hlinkClick r:id="rId4" tooltip="Инженерна механика (страницата не съществува)"/>
              </a:rPr>
              <a:t>инженерната механика</a:t>
            </a:r>
            <a:r>
              <a:rPr lang="ru-RU" dirty="0"/>
              <a:t>. Той до голяма степен определя </a:t>
            </a:r>
            <a:r>
              <a:rPr lang="ru-RU" dirty="0">
                <a:hlinkClick r:id="rId5" tooltip="Коравина"/>
              </a:rPr>
              <a:t>коравината</a:t>
            </a:r>
            <a:r>
              <a:rPr lang="ru-RU" dirty="0"/>
              <a:t> на елементите на </a:t>
            </a:r>
            <a:r>
              <a:rPr lang="ru-RU" dirty="0">
                <a:hlinkClick r:id="rId6" tooltip="Огъване"/>
              </a:rPr>
              <a:t>огъване</a:t>
            </a:r>
            <a:r>
              <a:rPr lang="ru-RU" dirty="0"/>
              <a:t>, както и тяхната </a:t>
            </a:r>
            <a:r>
              <a:rPr lang="ru-RU" dirty="0">
                <a:hlinkClick r:id="rId7" tooltip="Устойчивост на равновесието (страницата не съществува)"/>
              </a:rPr>
              <a:t>устойчивост</a:t>
            </a:r>
            <a:r>
              <a:rPr lang="ru-RU" dirty="0"/>
              <a:t> при осов </a:t>
            </a:r>
            <a:r>
              <a:rPr lang="ru-RU" dirty="0">
                <a:hlinkClick r:id="rId8" tooltip="Натиск (страницата не съществува)"/>
              </a:rPr>
              <a:t>натиск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3B242-671F-4338-8EC8-EE4290B1A82A}" type="slidenum">
              <a:rPr lang="bg-BG" smtClean="0"/>
              <a:pPr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772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3B242-671F-4338-8EC8-EE4290B1A82A}" type="slidenum">
              <a:rPr lang="bg-BG" smtClean="0"/>
              <a:pPr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162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24579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>
                <a:gd name="T0" fmla="*/ 5154 w 5155"/>
                <a:gd name="T1" fmla="*/ 1769 h 2304"/>
                <a:gd name="T2" fmla="*/ 0 w 5155"/>
                <a:gd name="T3" fmla="*/ 2304 h 2304"/>
                <a:gd name="T4" fmla="*/ 0 w 5155"/>
                <a:gd name="T5" fmla="*/ 1252 h 2304"/>
                <a:gd name="T6" fmla="*/ 5155 w 5155"/>
                <a:gd name="T7" fmla="*/ 0 h 2304"/>
                <a:gd name="T8" fmla="*/ 5155 w 5155"/>
                <a:gd name="T9" fmla="*/ 1416 h 2304"/>
                <a:gd name="T10" fmla="*/ 5154 w 5155"/>
                <a:gd name="T11" fmla="*/ 1769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>
                <a:gd name="T0" fmla="*/ 5311 w 5328"/>
                <a:gd name="T1" fmla="*/ 3209 h 3689"/>
                <a:gd name="T2" fmla="*/ 0 w 5328"/>
                <a:gd name="T3" fmla="*/ 3689 h 3689"/>
                <a:gd name="T4" fmla="*/ 0 w 5328"/>
                <a:gd name="T5" fmla="*/ 9 h 3689"/>
                <a:gd name="T6" fmla="*/ 5328 w 5328"/>
                <a:gd name="T7" fmla="*/ 0 h 3689"/>
                <a:gd name="T8" fmla="*/ 5311 w 5328"/>
                <a:gd name="T9" fmla="*/ 3209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458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bg-BG" noProof="0"/>
              <a:t>Click to edit Master subtitle style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D9291B-2F75-4D45-947F-1EF2F9AF5E53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bg-BG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622D1-4B4D-4074-92E7-2D87CA2252D7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15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666E8-23F8-4E01-B47D-AD8260717BDF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00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999D1-F9A4-4778-B8C7-0170286633BE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181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61F63-30F6-4656-B1DF-C727E29C4C97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377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5A98-07B2-4777-A1FF-9B8634CEC671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652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1324F-748D-49BA-A0B3-2B19D61276AC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91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74DF1-95FD-4233-989A-E947752D8EA5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538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6DC90-EC19-4549-80CF-97CE8607858B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405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C64C0-C293-4FA6-9462-58CAB1D21A23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463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CCC71-350A-4C05-9B69-110B539A962F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80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23555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>
                <a:gd name="T0" fmla="*/ 4800 w 4806"/>
                <a:gd name="T1" fmla="*/ 299 h 665"/>
                <a:gd name="T2" fmla="*/ 0 w 4806"/>
                <a:gd name="T3" fmla="*/ 665 h 665"/>
                <a:gd name="T4" fmla="*/ 0 w 4806"/>
                <a:gd name="T5" fmla="*/ 0 h 665"/>
                <a:gd name="T6" fmla="*/ 4806 w 4806"/>
                <a:gd name="T7" fmla="*/ 1 h 665"/>
                <a:gd name="T8" fmla="*/ 4800 w 4806"/>
                <a:gd name="T9" fmla="*/ 153 h 665"/>
                <a:gd name="T10" fmla="*/ 4800 w 4806"/>
                <a:gd name="T11" fmla="*/ 29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3556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>
                <a:gd name="T0" fmla="*/ 4560 w 4562"/>
                <a:gd name="T1" fmla="*/ 932 h 1199"/>
                <a:gd name="T2" fmla="*/ 0 w 4562"/>
                <a:gd name="T3" fmla="*/ 1199 h 1199"/>
                <a:gd name="T4" fmla="*/ 0 w 4562"/>
                <a:gd name="T5" fmla="*/ 0 h 1199"/>
                <a:gd name="T6" fmla="*/ 4562 w 4562"/>
                <a:gd name="T7" fmla="*/ 0 h 1199"/>
                <a:gd name="T8" fmla="*/ 4560 w 4562"/>
                <a:gd name="T9" fmla="*/ 932 h 1199"/>
                <a:gd name="T10" fmla="*/ 4560 w 4562"/>
                <a:gd name="T11" fmla="*/ 93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bg-BG"/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bg-BG"/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D98E4E3A-3C7C-4215-A500-BD683819AF90}" type="slidenum">
              <a:rPr lang="bg-BG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346200" indent="-23813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1730375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9.wmf"/><Relationship Id="rId4" Type="http://schemas.openxmlformats.org/officeDocument/2006/relationships/image" Target="../media/image61.png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box7.com/play:b018cd3d16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box7.com/play:b018cd3d16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61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6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12.bin"/><Relationship Id="rId25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49.pn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54.wmf"/><Relationship Id="rId3" Type="http://schemas.openxmlformats.org/officeDocument/2006/relationships/image" Target="../media/image55.png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274638"/>
            <a:ext cx="6994525" cy="777875"/>
          </a:xfrm>
        </p:spPr>
        <p:txBody>
          <a:bodyPr/>
          <a:lstStyle/>
          <a:p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Технически Университет – София</a:t>
            </a:r>
            <a:b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Машиностроителен факултет</a:t>
            </a:r>
            <a:b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Катедра “Прецизна техника и уредостроене”</a:t>
            </a:r>
            <a:b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bg-BG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362950" cy="496795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bg-BG" sz="28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bg-BG" sz="4800" dirty="0">
                <a:solidFill>
                  <a:srgbClr val="333399"/>
                </a:solidFill>
                <a:effectLst/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Геометрични и масови характеристики на телата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1</a:t>
            </a:fld>
            <a:endParaRPr lang="bg-BG"/>
          </a:p>
        </p:txBody>
      </p:sp>
      <p:pic>
        <p:nvPicPr>
          <p:cNvPr id="6" name="Picture 5" descr="Logo-TU-blue-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42852"/>
            <a:ext cx="857256" cy="85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10</a:t>
            </a:fld>
            <a:endParaRPr lang="bg-BG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36991"/>
            <a:ext cx="8424936" cy="126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6856" y="1412776"/>
            <a:ext cx="8229600" cy="439718"/>
          </a:xfrm>
        </p:spPr>
        <p:txBody>
          <a:bodyPr/>
          <a:lstStyle/>
          <a:p>
            <a:r>
              <a:rPr lang="bg-BG" sz="2400" b="1" dirty="0" smtClean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Статични и </a:t>
            </a:r>
            <a:r>
              <a:rPr lang="bg-BG" sz="2400" b="1" dirty="0" smtClean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Инерционни</a:t>
            </a:r>
            <a:r>
              <a:rPr lang="bg-BG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моменти</a:t>
            </a:r>
            <a:endParaRPr lang="bg-BG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9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Инерционни</a:t>
            </a:r>
            <a:r>
              <a:rPr lang="bg-BG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моменти на </a:t>
            </a:r>
            <a:r>
              <a:rPr lang="bg-BG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сечения</a:t>
            </a:r>
            <a:endParaRPr lang="bg-BG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11</a:t>
            </a:fld>
            <a:endParaRPr lang="bg-BG"/>
          </a:p>
        </p:txBody>
      </p:sp>
      <p:sp>
        <p:nvSpPr>
          <p:cNvPr id="5" name="Правоъгълник 1"/>
          <p:cNvSpPr/>
          <p:nvPr/>
        </p:nvSpPr>
        <p:spPr>
          <a:xfrm>
            <a:off x="214282" y="714356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333399"/>
                </a:solidFill>
              </a:rPr>
              <a:t>Инерционните</a:t>
            </a:r>
            <a:r>
              <a:rPr lang="ru-RU" dirty="0">
                <a:solidFill>
                  <a:srgbClr val="333399"/>
                </a:solidFill>
              </a:rPr>
              <a:t> </a:t>
            </a:r>
            <a:r>
              <a:rPr lang="ru-RU" dirty="0" err="1" smtClean="0">
                <a:solidFill>
                  <a:srgbClr val="333399"/>
                </a:solidFill>
              </a:rPr>
              <a:t>моменти</a:t>
            </a:r>
            <a:r>
              <a:rPr lang="ru-RU" dirty="0" smtClean="0">
                <a:solidFill>
                  <a:srgbClr val="333399"/>
                </a:solidFill>
              </a:rPr>
              <a:t> (</a:t>
            </a:r>
            <a:r>
              <a:rPr lang="ru-RU" dirty="0" err="1" smtClean="0">
                <a:solidFill>
                  <a:srgbClr val="333399"/>
                </a:solidFill>
              </a:rPr>
              <a:t>лицеви</a:t>
            </a:r>
            <a:r>
              <a:rPr lang="ru-RU" dirty="0" smtClean="0">
                <a:solidFill>
                  <a:srgbClr val="333399"/>
                </a:solidFill>
              </a:rPr>
              <a:t>) </a:t>
            </a:r>
            <a:r>
              <a:rPr lang="ru-RU" dirty="0"/>
              <a:t>на </a:t>
            </a:r>
            <a:r>
              <a:rPr lang="ru-RU" dirty="0" err="1"/>
              <a:t>равнинни</a:t>
            </a:r>
            <a:r>
              <a:rPr lang="ru-RU" dirty="0"/>
              <a:t> </a:t>
            </a:r>
            <a:r>
              <a:rPr lang="ru-RU" dirty="0" err="1"/>
              <a:t>фигури</a:t>
            </a:r>
            <a:r>
              <a:rPr lang="ru-RU" dirty="0"/>
              <a:t> (сечения) </a:t>
            </a:r>
            <a:r>
              <a:rPr lang="ru-RU" dirty="0" err="1"/>
              <a:t>намират</a:t>
            </a:r>
            <a:r>
              <a:rPr lang="ru-RU" dirty="0"/>
              <a:t> приложение при </a:t>
            </a:r>
            <a:r>
              <a:rPr lang="ru-RU" dirty="0" err="1"/>
              <a:t>огъване</a:t>
            </a:r>
            <a:r>
              <a:rPr lang="ru-RU" dirty="0"/>
              <a:t> и </a:t>
            </a:r>
            <a:r>
              <a:rPr lang="ru-RU" dirty="0" err="1"/>
              <a:t>усукване</a:t>
            </a:r>
            <a:r>
              <a:rPr lang="ru-RU" dirty="0"/>
              <a:t> на </a:t>
            </a:r>
            <a:r>
              <a:rPr lang="ru-RU" dirty="0" err="1"/>
              <a:t>телата</a:t>
            </a:r>
            <a:r>
              <a:rPr lang="ru-RU" dirty="0"/>
              <a:t>. Тези геометрични характеристики на площ (равнинно сечение) по дефиниция означават </a:t>
            </a:r>
            <a:r>
              <a:rPr lang="ru-RU" dirty="0">
                <a:solidFill>
                  <a:srgbClr val="333399"/>
                </a:solidFill>
              </a:rPr>
              <a:t>интеграли, представляващи произведение на площ по </a:t>
            </a:r>
            <a:r>
              <a:rPr lang="ru-RU" dirty="0" err="1" smtClean="0">
                <a:solidFill>
                  <a:srgbClr val="333399"/>
                </a:solidFill>
              </a:rPr>
              <a:t>разстояние</a:t>
            </a:r>
            <a:r>
              <a:rPr lang="ru-RU" dirty="0" smtClean="0">
                <a:solidFill>
                  <a:srgbClr val="333399"/>
                </a:solidFill>
              </a:rPr>
              <a:t> на квадрат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bg-BG" dirty="0" smtClean="0">
                <a:solidFill>
                  <a:srgbClr val="C00000"/>
                </a:solidFill>
              </a:rPr>
              <a:t>см</a:t>
            </a:r>
            <a:r>
              <a:rPr lang="bg-BG" baseline="30000" dirty="0">
                <a:solidFill>
                  <a:srgbClr val="C00000"/>
                </a:solidFill>
              </a:rPr>
              <a:t>4</a:t>
            </a:r>
            <a:r>
              <a:rPr lang="en-US" dirty="0" smtClean="0"/>
              <a:t>)</a:t>
            </a:r>
            <a:endParaRPr lang="bg-BG" dirty="0"/>
          </a:p>
        </p:txBody>
      </p:sp>
      <p:pic>
        <p:nvPicPr>
          <p:cNvPr id="6" name="Картина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8" y="2492897"/>
            <a:ext cx="4052344" cy="3024336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Правоъгълник 3"/>
          <p:cNvSpPr/>
          <p:nvPr/>
        </p:nvSpPr>
        <p:spPr>
          <a:xfrm>
            <a:off x="5214942" y="2214554"/>
            <a:ext cx="324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err="1">
                <a:solidFill>
                  <a:srgbClr val="FF0000"/>
                </a:solidFill>
              </a:rPr>
              <a:t>Осови</a:t>
            </a:r>
            <a:r>
              <a:rPr lang="bg-BG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  <a:latin typeface="Arial" pitchFamily="34" charset="0"/>
              </a:rPr>
              <a:t>инерционни</a:t>
            </a:r>
            <a:r>
              <a:rPr lang="bg-BG" dirty="0">
                <a:solidFill>
                  <a:srgbClr val="FF0000"/>
                </a:solidFill>
              </a:rPr>
              <a:t> моменти </a:t>
            </a:r>
          </a:p>
        </p:txBody>
      </p:sp>
      <p:graphicFrame>
        <p:nvGraphicFramePr>
          <p:cNvPr id="8" name="Об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94699"/>
              </p:ext>
            </p:extLst>
          </p:nvPr>
        </p:nvGraphicFramePr>
        <p:xfrm>
          <a:off x="5286380" y="2786058"/>
          <a:ext cx="1574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5" imgW="787400" imgH="368300" progId="">
                  <p:embed/>
                </p:oleObj>
              </mc:Choice>
              <mc:Fallback>
                <p:oleObj name="Equation" r:id="rId5" imgW="787400" imgH="3683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2786058"/>
                        <a:ext cx="1574800" cy="736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90353"/>
              </p:ext>
            </p:extLst>
          </p:nvPr>
        </p:nvGraphicFramePr>
        <p:xfrm>
          <a:off x="7215206" y="2786058"/>
          <a:ext cx="1574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7" imgW="787400" imgH="368300" progId="">
                  <p:embed/>
                </p:oleObj>
              </mc:Choice>
              <mc:Fallback>
                <p:oleObj name="Equation" r:id="rId7" imgW="787400" imgH="3683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2786058"/>
                        <a:ext cx="1574800" cy="736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авоъгълник 9"/>
          <p:cNvSpPr/>
          <p:nvPr/>
        </p:nvSpPr>
        <p:spPr>
          <a:xfrm>
            <a:off x="5248009" y="3721847"/>
            <a:ext cx="3404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FF0000"/>
                </a:solidFill>
                <a:latin typeface="Arial" pitchFamily="34" charset="0"/>
              </a:rPr>
              <a:t>Полярен инерционен момент </a:t>
            </a:r>
          </a:p>
        </p:txBody>
      </p:sp>
      <p:graphicFrame>
        <p:nvGraphicFramePr>
          <p:cNvPr id="11" name="Об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947065"/>
              </p:ext>
            </p:extLst>
          </p:nvPr>
        </p:nvGraphicFramePr>
        <p:xfrm>
          <a:off x="4554519" y="4177659"/>
          <a:ext cx="452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9" imgW="2260600" imgH="368300" progId="">
                  <p:embed/>
                </p:oleObj>
              </mc:Choice>
              <mc:Fallback>
                <p:oleObj name="Equation" r:id="rId9" imgW="2260600" imgH="3683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19" y="4177659"/>
                        <a:ext cx="4521200" cy="736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авоъгълник 13"/>
          <p:cNvSpPr/>
          <p:nvPr/>
        </p:nvSpPr>
        <p:spPr>
          <a:xfrm>
            <a:off x="4786314" y="5143512"/>
            <a:ext cx="392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FF0000"/>
                </a:solidFill>
                <a:latin typeface="Arial" pitchFamily="34" charset="0"/>
              </a:rPr>
              <a:t>Центробежен инерционен момент </a:t>
            </a:r>
          </a:p>
        </p:txBody>
      </p:sp>
      <p:graphicFrame>
        <p:nvGraphicFramePr>
          <p:cNvPr id="13" name="Об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251816"/>
              </p:ext>
            </p:extLst>
          </p:nvPr>
        </p:nvGraphicFramePr>
        <p:xfrm>
          <a:off x="5912989" y="5661247"/>
          <a:ext cx="1701062" cy="66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11" imgW="850531" imgH="330057" progId="">
                  <p:embed/>
                </p:oleObj>
              </mc:Choice>
              <mc:Fallback>
                <p:oleObj name="Equation" r:id="rId11" imgW="850531" imgH="330057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989" y="5661247"/>
                        <a:ext cx="1701062" cy="66011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ACB4D1-9DDB-4FC5-B330-3AA4F5228D1D}"/>
              </a:ext>
            </a:extLst>
          </p:cNvPr>
          <p:cNvSpPr txBox="1"/>
          <p:nvPr/>
        </p:nvSpPr>
        <p:spPr>
          <a:xfrm>
            <a:off x="214282" y="5733256"/>
            <a:ext cx="5509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0" i="1" dirty="0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Инерционният момент </a:t>
            </a:r>
            <a:r>
              <a:rPr lang="ru-RU" sz="1600" b="0" i="0" dirty="0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до голяма степен определя </a:t>
            </a:r>
            <a:r>
              <a:rPr lang="ru-RU" sz="1600" b="0" i="0" strike="noStrike" dirty="0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коравината</a:t>
            </a:r>
            <a:r>
              <a:rPr lang="ru-RU" sz="1600" b="0" i="0" dirty="0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 на елементите на </a:t>
            </a:r>
            <a:r>
              <a:rPr lang="bg-BG" sz="1600" dirty="0">
                <a:solidFill>
                  <a:srgbClr val="333399"/>
                </a:solidFill>
                <a:latin typeface="Arial" panose="020B0604020202020204" pitchFamily="34" charset="0"/>
              </a:rPr>
              <a:t>огъване</a:t>
            </a:r>
            <a:r>
              <a:rPr lang="ru-RU" sz="1600" b="0" i="0" dirty="0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, както и тяхната устойчивост при осови натоварвания.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F73EC-EEAD-4F7C-88EE-D630484C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1" y="224388"/>
            <a:ext cx="2530624" cy="1293204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Инерционни</a:t>
            </a:r>
            <a:r>
              <a:rPr lang="bg-BG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моменти – осов инерционен момент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8814B9-8EDC-412F-8891-6267B95E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12</a:t>
            </a:fld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45DBFB-4B77-400B-928B-3C826F4B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04" y="0"/>
            <a:ext cx="6264696" cy="2623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9E89E5F-864F-4F78-856D-7B5D06AF67F3}"/>
              </a:ext>
            </a:extLst>
          </p:cNvPr>
          <p:cNvSpPr/>
          <p:nvPr/>
        </p:nvSpPr>
        <p:spPr>
          <a:xfrm>
            <a:off x="7245537" y="2780928"/>
            <a:ext cx="18984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hlinkClick r:id="rId3"/>
              </a:rPr>
              <a:t>https://www.vbox7.com/play:b018cd3d16</a:t>
            </a:r>
            <a:endParaRPr lang="bg-BG" sz="1400" dirty="0">
              <a:latin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481F66-686F-41BF-8018-176C6909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9" y="2631942"/>
            <a:ext cx="7020272" cy="40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4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64AD0-A602-4490-8213-5FC9F27E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37954"/>
            <a:ext cx="2314600" cy="1143000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Центробежен инерционен момент</a:t>
            </a:r>
            <a:endParaRPr 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879E4D-1E5B-4EA9-9D98-7E6B4674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z="1000" smtClean="0"/>
              <a:pPr/>
              <a:t>13</a:t>
            </a:fld>
            <a:endParaRPr lang="bg-BG" sz="1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8F24532-F042-4D9E-9183-8D4BB0A5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48" y="548680"/>
            <a:ext cx="6010918" cy="2724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D17A3CC-93C7-4040-AFC2-DD546ABA723A}"/>
              </a:ext>
            </a:extLst>
          </p:cNvPr>
          <p:cNvSpPr/>
          <p:nvPr/>
        </p:nvSpPr>
        <p:spPr>
          <a:xfrm>
            <a:off x="4932040" y="6488148"/>
            <a:ext cx="3428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hlinkClick r:id="rId3"/>
              </a:rPr>
              <a:t>https://www.vbox7.com/play:b018cd3d16</a:t>
            </a:r>
            <a:endParaRPr lang="bg-BG" sz="1400" dirty="0">
              <a:latin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01F6C6-85DC-4801-850F-B9F1140CE6AF}"/>
              </a:ext>
            </a:extLst>
          </p:cNvPr>
          <p:cNvSpPr txBox="1"/>
          <p:nvPr/>
        </p:nvSpPr>
        <p:spPr>
          <a:xfrm>
            <a:off x="7202784" y="3603199"/>
            <a:ext cx="183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bg-BG" sz="1600" dirty="0">
                <a:solidFill>
                  <a:srgbClr val="C00000"/>
                </a:solidFill>
                <a:latin typeface="Arial" panose="020B0604020202020204" pitchFamily="34" charset="0"/>
              </a:rPr>
              <a:t>Забележка</a:t>
            </a:r>
            <a:r>
              <a:rPr lang="bg-BG" sz="1600" dirty="0">
                <a:latin typeface="Arial" panose="020B0604020202020204" pitchFamily="34" charset="0"/>
              </a:rPr>
              <a:t>: на слайда са променени означенията спрямо предходния слайд</a:t>
            </a:r>
            <a:endParaRPr lang="en-US" sz="1600" dirty="0"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917D93-E41C-42CE-A455-687D6CCBF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34" y="3429000"/>
            <a:ext cx="69913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613469" y="159833"/>
            <a:ext cx="8205094" cy="514105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Инерционни моменти – теорема на Щайнер</a:t>
            </a:r>
            <a:endParaRPr lang="bg-BG" sz="2200" dirty="0">
              <a:solidFill>
                <a:srgbClr val="00B0F0"/>
              </a:solidFill>
              <a:effectLst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4052344" cy="3024336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Правоъгълник 1"/>
          <p:cNvSpPr/>
          <p:nvPr/>
        </p:nvSpPr>
        <p:spPr>
          <a:xfrm>
            <a:off x="395536" y="90872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C00000"/>
                </a:solidFill>
              </a:rPr>
              <a:t>Оси, </a:t>
            </a:r>
            <a:r>
              <a:rPr lang="ru-RU" dirty="0" err="1">
                <a:solidFill>
                  <a:srgbClr val="C00000"/>
                </a:solidFill>
              </a:rPr>
              <a:t>минаващи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през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центъра</a:t>
            </a:r>
            <a:r>
              <a:rPr lang="ru-RU" dirty="0">
                <a:solidFill>
                  <a:srgbClr val="C00000"/>
                </a:solidFill>
              </a:rPr>
              <a:t>   на </a:t>
            </a:r>
            <a:r>
              <a:rPr lang="ru-RU" dirty="0" err="1">
                <a:solidFill>
                  <a:srgbClr val="C00000"/>
                </a:solidFill>
              </a:rPr>
              <a:t>сечението</a:t>
            </a:r>
            <a:r>
              <a:rPr lang="ru-RU" dirty="0">
                <a:solidFill>
                  <a:srgbClr val="C00000"/>
                </a:solidFill>
              </a:rPr>
              <a:t>, се </a:t>
            </a:r>
            <a:r>
              <a:rPr lang="ru-RU" dirty="0" err="1">
                <a:solidFill>
                  <a:srgbClr val="C00000"/>
                </a:solidFill>
              </a:rPr>
              <a:t>наричат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централни</a:t>
            </a:r>
            <a:r>
              <a:rPr lang="ru-RU" dirty="0">
                <a:solidFill>
                  <a:srgbClr val="C00000"/>
                </a:solidFill>
              </a:rPr>
              <a:t>.</a:t>
            </a:r>
            <a:endParaRPr lang="bg-BG" dirty="0">
              <a:solidFill>
                <a:srgbClr val="C00000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4355976" y="1628800"/>
            <a:ext cx="4788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Инерционните</a:t>
            </a:r>
            <a:r>
              <a:rPr lang="ru-RU" dirty="0"/>
              <a:t> </a:t>
            </a:r>
            <a:r>
              <a:rPr lang="ru-RU" dirty="0" err="1"/>
              <a:t>моменти</a:t>
            </a:r>
            <a:r>
              <a:rPr lang="ru-RU" dirty="0"/>
              <a:t> </a:t>
            </a:r>
            <a:r>
              <a:rPr lang="ru-RU" dirty="0" err="1"/>
              <a:t>спрямо</a:t>
            </a:r>
            <a:r>
              <a:rPr lang="ru-RU" dirty="0"/>
              <a:t> оси, </a:t>
            </a:r>
            <a:r>
              <a:rPr lang="ru-RU" dirty="0" err="1"/>
              <a:t>успоредни</a:t>
            </a:r>
            <a:r>
              <a:rPr lang="ru-RU" dirty="0"/>
              <a:t> на </a:t>
            </a:r>
            <a:r>
              <a:rPr lang="ru-RU" dirty="0" err="1"/>
              <a:t>централни</a:t>
            </a:r>
            <a:r>
              <a:rPr lang="ru-RU" dirty="0"/>
              <a:t> оси,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определени</a:t>
            </a:r>
            <a:r>
              <a:rPr lang="ru-RU" dirty="0"/>
              <a:t> без </a:t>
            </a:r>
            <a:r>
              <a:rPr lang="ru-RU" dirty="0" err="1"/>
              <a:t>интегриране</a:t>
            </a:r>
            <a:r>
              <a:rPr lang="ru-RU" dirty="0"/>
              <a:t>, </a:t>
            </a:r>
            <a:r>
              <a:rPr lang="ru-RU" dirty="0" err="1"/>
              <a:t>ако</a:t>
            </a:r>
            <a:r>
              <a:rPr lang="ru-RU" dirty="0"/>
              <a:t> се </a:t>
            </a:r>
            <a:r>
              <a:rPr lang="ru-RU" dirty="0" err="1"/>
              <a:t>познават</a:t>
            </a:r>
            <a:r>
              <a:rPr lang="ru-RU" dirty="0"/>
              <a:t> </a:t>
            </a:r>
            <a:r>
              <a:rPr lang="ru-RU" dirty="0" err="1"/>
              <a:t>инерционните</a:t>
            </a:r>
            <a:r>
              <a:rPr lang="ru-RU" dirty="0"/>
              <a:t> </a:t>
            </a:r>
            <a:r>
              <a:rPr lang="ru-RU" dirty="0" err="1"/>
              <a:t>моменти</a:t>
            </a:r>
            <a:r>
              <a:rPr lang="ru-RU" dirty="0"/>
              <a:t> на </a:t>
            </a:r>
            <a:r>
              <a:rPr lang="ru-RU" dirty="0" err="1"/>
              <a:t>равнинното</a:t>
            </a:r>
            <a:r>
              <a:rPr lang="ru-RU" dirty="0"/>
              <a:t> сечение </a:t>
            </a:r>
            <a:r>
              <a:rPr lang="ru-RU" dirty="0" err="1"/>
              <a:t>спрямо</a:t>
            </a:r>
            <a:r>
              <a:rPr lang="ru-RU" dirty="0"/>
              <a:t> </a:t>
            </a:r>
            <a:r>
              <a:rPr lang="ru-RU" dirty="0" err="1"/>
              <a:t>централните</a:t>
            </a:r>
            <a:r>
              <a:rPr lang="ru-RU" dirty="0"/>
              <a:t> оси</a:t>
            </a:r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Об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517827"/>
              </p:ext>
            </p:extLst>
          </p:nvPr>
        </p:nvGraphicFramePr>
        <p:xfrm>
          <a:off x="5508104" y="3324670"/>
          <a:ext cx="1624894" cy="53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812447" imgH="266584" progId="Equation.DSMT4">
                  <p:embed/>
                </p:oleObj>
              </mc:Choice>
              <mc:Fallback>
                <p:oleObj name="Equation" r:id="rId4" imgW="812447" imgH="266584" progId="Equation.DSMT4">
                  <p:embed/>
                  <p:pic>
                    <p:nvPicPr>
                      <p:cNvPr id="5" name="Об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324670"/>
                        <a:ext cx="1624894" cy="53316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471476"/>
              </p:ext>
            </p:extLst>
          </p:nvPr>
        </p:nvGraphicFramePr>
        <p:xfrm>
          <a:off x="5470444" y="4084965"/>
          <a:ext cx="1700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6" imgW="850680" imgH="266400" progId="Equation.DSMT4">
                  <p:embed/>
                </p:oleObj>
              </mc:Choice>
              <mc:Fallback>
                <p:oleObj name="Equation" r:id="rId6" imgW="850680" imgH="266400" progId="Equation.DSMT4">
                  <p:embed/>
                  <p:pic>
                    <p:nvPicPr>
                      <p:cNvPr id="7" name="Об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444" y="4084965"/>
                        <a:ext cx="1700213" cy="533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0" name="Об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404177"/>
              </p:ext>
            </p:extLst>
          </p:nvPr>
        </p:nvGraphicFramePr>
        <p:xfrm>
          <a:off x="5470444" y="4916214"/>
          <a:ext cx="2005730" cy="45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8" imgW="1002865" imgH="228501" progId="Equation.DSMT4">
                  <p:embed/>
                </p:oleObj>
              </mc:Choice>
              <mc:Fallback>
                <p:oleObj name="Equation" r:id="rId8" imgW="1002865" imgH="228501" progId="Equation.DSMT4">
                  <p:embed/>
                  <p:pic>
                    <p:nvPicPr>
                      <p:cNvPr id="10" name="Об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444" y="4916214"/>
                        <a:ext cx="2005730" cy="45700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xmlns="" id="{E6F3F501-1334-475C-897B-16374E0579FB}"/>
              </a:ext>
            </a:extLst>
          </p:cNvPr>
          <p:cNvSpPr/>
          <p:nvPr/>
        </p:nvSpPr>
        <p:spPr>
          <a:xfrm>
            <a:off x="4644008" y="5703912"/>
            <a:ext cx="3888431" cy="57606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Теорема на Щайнер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61E23E-4B9D-414F-9F6A-E923E005791B}"/>
              </a:ext>
            </a:extLst>
          </p:cNvPr>
          <p:cNvSpPr txBox="1"/>
          <p:nvPr/>
        </p:nvSpPr>
        <p:spPr>
          <a:xfrm>
            <a:off x="467544" y="575675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i="1" dirty="0">
                <a:solidFill>
                  <a:srgbClr val="333399"/>
                </a:solidFill>
              </a:rPr>
              <a:t>Следва видео с намиране на инерционни моменти на сечение</a:t>
            </a:r>
            <a:endParaRPr lang="en-US" sz="1400" i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44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DB64F-A62C-40D3-895E-512CFE12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52400"/>
            <a:ext cx="8229600" cy="390099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Масови инерционни </a:t>
            </a:r>
            <a:r>
              <a:rPr lang="bg-BG" sz="2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моменти на твърди тела</a:t>
            </a:r>
            <a:endParaRPr 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A5FDE8-C353-43FC-B6B1-01A37E58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z="2400" smtClean="0">
                <a:solidFill>
                  <a:srgbClr val="C00000"/>
                </a:solidFill>
                <a:latin typeface="Arial" panose="020B0604020202020204" pitchFamily="34" charset="0"/>
              </a:rPr>
              <a:pPr/>
              <a:t>15</a:t>
            </a:fld>
            <a:endParaRPr lang="bg-BG" sz="24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авоъгълник 1">
            <a:extLst>
              <a:ext uri="{FF2B5EF4-FFF2-40B4-BE49-F238E27FC236}">
                <a16:creationId xmlns:a16="http://schemas.microsoft.com/office/drawing/2014/main" xmlns="" id="{EE5EE048-F324-4D84-9EF3-44991095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840" y="908720"/>
            <a:ext cx="5554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Масовите инерционни моменти са мярка за инертност на телата, или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съпротивата“, която едно тяло оказва на промяна в състоянието си на въртеливо движение (с други думи това е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инерцията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на въртящо се тяло).</a:t>
            </a:r>
          </a:p>
          <a:p>
            <a:pPr marL="0" indent="0" algn="just">
              <a:buNone/>
            </a:pPr>
            <a:endParaRPr lang="bg-B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Аналогично с дефиницията на обикновената инерция, обект, който се върти, се стреми да продължи да се върти с постоянна скорост и ще продължи да се върти докато не му подейства външен въртящ момент.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Масовите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инерционни моменти характеризират разпределението на масата на твърдо тяло спрямо избран репер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– точка (полюс), права (ос) или равнина. В зависимост от това масовият инерционен момент се нарича съответно полярен, осов и планарен.</a:t>
            </a:r>
          </a:p>
          <a:p>
            <a:pPr algn="just"/>
            <a:endParaRPr lang="bg-B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83C6CB8-B2B8-4230-8C8A-9A0201BD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16852"/>
            <a:ext cx="2736304" cy="63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7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93D098-BC1E-4ED3-BD52-97A2D7AB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16</a:t>
            </a:fld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DACF1B-22BE-452E-B128-B94273DB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47725"/>
            <a:ext cx="89154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03FFC6E-90D1-48B0-AAFF-F88A9F74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41945"/>
            <a:ext cx="3002100" cy="2890394"/>
          </a:xfrm>
          <a:prstGeom prst="rect">
            <a:avLst/>
          </a:prstGeom>
        </p:spPr>
      </p:pic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179512" y="341945"/>
            <a:ext cx="8205094" cy="456784"/>
          </a:xfrm>
        </p:spPr>
        <p:txBody>
          <a:bodyPr/>
          <a:lstStyle/>
          <a:p>
            <a:pPr marL="109537" indent="0">
              <a:buNone/>
            </a:pPr>
            <a:r>
              <a:rPr lang="bg-BG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Масови инерционни </a:t>
            </a:r>
            <a:r>
              <a:rPr lang="bg-BG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моменти на тела</a:t>
            </a:r>
            <a:endParaRPr lang="bg-BG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авоъгълник 3"/>
              <p:cNvSpPr/>
              <p:nvPr/>
            </p:nvSpPr>
            <p:spPr>
              <a:xfrm>
                <a:off x="375922" y="3436765"/>
                <a:ext cx="3491853" cy="8485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bg-BG" i="1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bg-BG" i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bg-BG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bg-BG" i="1">
                              <a:latin typeface="Cambria Math"/>
                            </a:rPr>
                            <m:t>𝑖</m:t>
                          </m:r>
                          <m:r>
                            <a:rPr lang="bg-BG" i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bg-BG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bg-BG" i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bg-BG" i="1">
                                      <a:latin typeface="Cambria Math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bg-BG" i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bg-BG" i="1">
                                  <a:latin typeface="Cambria Math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bg-BG" i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bg-BG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bg-BG" i="1">
                              <a:latin typeface="Cambria Math"/>
                            </a:rPr>
                            <m:t>𝑖</m:t>
                          </m:r>
                          <m:r>
                            <a:rPr lang="bg-BG" i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bg-BG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bg-BG" i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bg-BG" i="1">
                                      <a:latin typeface="Cambria Math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bg-BG" i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bg-BG" i="1">
                                  <a:latin typeface="Cambria Math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bg-BG" i="1">
                                  <a:latin typeface="Cambria Math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2" y="3436765"/>
                <a:ext cx="3491853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авоъгълник 6"/>
              <p:cNvSpPr/>
              <p:nvPr/>
            </p:nvSpPr>
            <p:spPr>
              <a:xfrm>
                <a:off x="375922" y="4552385"/>
                <a:ext cx="4186339" cy="8501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bg-BG" i="1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bg-BG" i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bg-BG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𝑉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bg-BG" i="1">
                                  <a:latin typeface="Cambria Math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bg-BG" i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bg-BG" i="1">
                              <a:latin typeface="Cambria Math"/>
                            </a:rPr>
                            <m:t> </m:t>
                          </m:r>
                          <m:r>
                            <a:rPr lang="bg-BG" i="1">
                              <a:latin typeface="Cambria Math"/>
                            </a:rPr>
                            <m:t>𝑑𝑚</m:t>
                          </m:r>
                        </m:e>
                      </m:nary>
                      <m:r>
                        <a:rPr lang="bg-BG" i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bg-BG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𝑉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endChr m:val=""/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bg-BG" i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i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bg-BG" i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i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bg-BG" i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i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bg-BG" i="1">
                                  <a:latin typeface="Cambria Math"/>
                                </a:rPr>
                                <m:t> </m:t>
                              </m:r>
                              <m:r>
                                <a:rPr lang="bg-BG" i="1">
                                  <a:latin typeface="Cambria Math"/>
                                </a:rPr>
                                <m:t>𝜌</m:t>
                              </m:r>
                              <m:r>
                                <m:rPr>
                                  <m:nor/>
                                </m:rPr>
                                <a:rPr lang="bg-BG" i="1">
                                  <a:latin typeface="Cambria Math"/>
                                </a:rPr>
                                <m:t> </m:t>
                              </m:r>
                              <m:r>
                                <a:rPr lang="bg-BG" i="1">
                                  <a:latin typeface="Cambria Math"/>
                                </a:rPr>
                                <m:t>𝑑𝑉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7" name="Правоъгъл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2" y="4552385"/>
                <a:ext cx="4186339" cy="850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авоъгълник 7"/>
          <p:cNvSpPr/>
          <p:nvPr/>
        </p:nvSpPr>
        <p:spPr>
          <a:xfrm>
            <a:off x="60700" y="1114803"/>
            <a:ext cx="4389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99"/>
              </a:buClr>
              <a:buSzPct val="80000"/>
              <a:buFont typeface="Wingdings" pitchFamily="2" charset="2"/>
              <a:buChar char="Ø"/>
            </a:pPr>
            <a:r>
              <a:rPr lang="bg-BG" dirty="0">
                <a:solidFill>
                  <a:srgbClr val="333399"/>
                </a:solidFill>
                <a:latin typeface="Arial" pitchFamily="34" charset="0"/>
              </a:rPr>
              <a:t>   Полярен масов инерционен момент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авоъгълник 8"/>
              <p:cNvSpPr/>
              <p:nvPr/>
            </p:nvSpPr>
            <p:spPr>
              <a:xfrm>
                <a:off x="375922" y="5678885"/>
                <a:ext cx="4313937" cy="8501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bg-BG" i="1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bg-BG" i="0">
                          <a:latin typeface="Cambria Math"/>
                        </a:rPr>
                        <m:t>=</m:t>
                      </m:r>
                      <m:r>
                        <a:rPr lang="bg-BG" i="1">
                          <a:latin typeface="Cambria Math"/>
                        </a:rPr>
                        <m:t>𝜌</m:t>
                      </m:r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bg-BG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𝑉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bg-BG" i="1">
                                  <a:latin typeface="Cambria Math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bg-BG" i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bg-BG" i="1">
                              <a:latin typeface="Cambria Math"/>
                            </a:rPr>
                            <m:t> </m:t>
                          </m:r>
                          <m:r>
                            <a:rPr lang="bg-BG" i="1">
                              <a:latin typeface="Cambria Math"/>
                            </a:rPr>
                            <m:t>𝑑𝑉</m:t>
                          </m:r>
                        </m:e>
                      </m:nary>
                      <m:r>
                        <a:rPr lang="bg-BG" i="0">
                          <a:latin typeface="Cambria Math"/>
                        </a:rPr>
                        <m:t>=</m:t>
                      </m:r>
                      <m:r>
                        <a:rPr lang="bg-BG" i="1">
                          <a:latin typeface="Cambria Math"/>
                        </a:rPr>
                        <m:t>𝜌</m:t>
                      </m:r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bg-BG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𝑉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endChr m:val=""/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bg-BG" i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i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bg-BG" i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i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bg-BG" i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i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bg-BG" i="1">
                                  <a:latin typeface="Cambria Math"/>
                                </a:rPr>
                                <m:t> </m:t>
                              </m:r>
                              <m:r>
                                <a:rPr lang="bg-BG" i="1">
                                  <a:latin typeface="Cambria Math"/>
                                </a:rPr>
                                <m:t>𝑑𝑉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9" name="Правоъгъл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2" y="5678885"/>
                <a:ext cx="4313937" cy="850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авоъгълник 9"/>
          <p:cNvSpPr/>
          <p:nvPr/>
        </p:nvSpPr>
        <p:spPr>
          <a:xfrm>
            <a:off x="4932040" y="3456549"/>
            <a:ext cx="3646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</a:rPr>
              <a:t>Дискретно </a:t>
            </a:r>
            <a:r>
              <a:rPr lang="ru-RU" dirty="0" err="1">
                <a:latin typeface="Arial" pitchFamily="34" charset="0"/>
              </a:rPr>
              <a:t>разпределени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маси</a:t>
            </a:r>
            <a:r>
              <a:rPr lang="ru-RU" dirty="0">
                <a:latin typeface="Arial" pitchFamily="34" charset="0"/>
              </a:rPr>
              <a:t> с </a:t>
            </a:r>
          </a:p>
          <a:p>
            <a:r>
              <a:rPr lang="ru-RU" dirty="0">
                <a:latin typeface="Arial" pitchFamily="34" charset="0"/>
              </a:rPr>
              <a:t>различна </a:t>
            </a:r>
            <a:r>
              <a:rPr lang="ru-RU" dirty="0" err="1">
                <a:latin typeface="Arial" pitchFamily="34" charset="0"/>
              </a:rPr>
              <a:t>плътност</a:t>
            </a:r>
            <a:r>
              <a:rPr lang="ru-RU" dirty="0">
                <a:latin typeface="Arial" pitchFamily="34" charset="0"/>
              </a:rPr>
              <a:t> </a:t>
            </a:r>
          </a:p>
        </p:txBody>
      </p:sp>
      <p:sp>
        <p:nvSpPr>
          <p:cNvPr id="11" name="Правоъгълник 10"/>
          <p:cNvSpPr/>
          <p:nvPr/>
        </p:nvSpPr>
        <p:spPr>
          <a:xfrm>
            <a:off x="5083718" y="4869160"/>
            <a:ext cx="383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Arial" pitchFamily="34" charset="0"/>
              </a:rPr>
              <a:t>Нехомогенна непрекъсната среда</a:t>
            </a:r>
          </a:p>
        </p:txBody>
      </p:sp>
      <p:sp>
        <p:nvSpPr>
          <p:cNvPr id="12" name="Правоъгълник 11"/>
          <p:cNvSpPr/>
          <p:nvPr/>
        </p:nvSpPr>
        <p:spPr>
          <a:xfrm>
            <a:off x="5083718" y="5919271"/>
            <a:ext cx="3583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Arial" pitchFamily="34" charset="0"/>
              </a:rPr>
              <a:t>Хомогенна непрекъсната среда</a:t>
            </a:r>
          </a:p>
        </p:txBody>
      </p:sp>
    </p:spTree>
    <p:extLst>
      <p:ext uri="{BB962C8B-B14F-4D97-AF65-F5344CB8AC3E}">
        <p14:creationId xmlns:p14="http://schemas.microsoft.com/office/powerpoint/2010/main" val="311678233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576443" y="131763"/>
            <a:ext cx="4211581" cy="500066"/>
          </a:xfrm>
        </p:spPr>
        <p:txBody>
          <a:bodyPr/>
          <a:lstStyle/>
          <a:p>
            <a:pPr marL="109537" indent="0">
              <a:buNone/>
            </a:pP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Масови инерционни моменти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авоъгълник 3"/>
              <p:cNvSpPr/>
              <p:nvPr/>
            </p:nvSpPr>
            <p:spPr>
              <a:xfrm>
                <a:off x="462804" y="1345813"/>
                <a:ext cx="3452035" cy="8485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bg-BG" i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bg-BG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bg-BG" i="1">
                              <a:latin typeface="Cambria Math"/>
                            </a:rPr>
                            <m:t>𝑖</m:t>
                          </m:r>
                          <m:r>
                            <a:rPr lang="bg-BG" i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bg-BG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bg-BG" i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bg-BG" i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bg-BG" i="1">
                                  <a:latin typeface="Cambria Math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bg-BG" i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bg-BG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bg-BG" i="1">
                              <a:latin typeface="Cambria Math"/>
                            </a:rPr>
                            <m:t>𝑖</m:t>
                          </m:r>
                          <m:r>
                            <a:rPr lang="bg-BG" i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bg-BG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bg-BG" i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bg-BG" i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bg-BG" i="1">
                                  <a:latin typeface="Cambria Math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bg-BG" i="1">
                                  <a:latin typeface="Cambria Math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4" y="1345813"/>
                <a:ext cx="3452035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авоъгълник 7"/>
          <p:cNvSpPr/>
          <p:nvPr/>
        </p:nvSpPr>
        <p:spPr>
          <a:xfrm>
            <a:off x="323528" y="836712"/>
            <a:ext cx="405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99"/>
              </a:buClr>
              <a:buSzPct val="80000"/>
              <a:buFont typeface="Wingdings" pitchFamily="2" charset="2"/>
              <a:buChar char="Ø"/>
            </a:pPr>
            <a:r>
              <a:rPr lang="bg-BG" dirty="0">
                <a:solidFill>
                  <a:srgbClr val="C00000"/>
                </a:solidFill>
                <a:latin typeface="Arial" pitchFamily="34" charset="0"/>
              </a:rPr>
              <a:t>   </a:t>
            </a:r>
            <a:r>
              <a:rPr lang="bg-BG" dirty="0" err="1">
                <a:solidFill>
                  <a:srgbClr val="333399"/>
                </a:solidFill>
                <a:latin typeface="Arial" pitchFamily="34" charset="0"/>
              </a:rPr>
              <a:t>Осов</a:t>
            </a:r>
            <a:r>
              <a:rPr lang="bg-BG" dirty="0">
                <a:solidFill>
                  <a:srgbClr val="333399"/>
                </a:solidFill>
                <a:latin typeface="Arial" pitchFamily="34" charset="0"/>
              </a:rPr>
              <a:t> масов инерционен момент</a:t>
            </a:r>
          </a:p>
        </p:txBody>
      </p:sp>
      <p:sp>
        <p:nvSpPr>
          <p:cNvPr id="10" name="Правоъгълник 9"/>
          <p:cNvSpPr/>
          <p:nvPr/>
        </p:nvSpPr>
        <p:spPr>
          <a:xfrm>
            <a:off x="431808" y="2656643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</a:rPr>
              <a:t>Дискретно </a:t>
            </a:r>
            <a:r>
              <a:rPr lang="ru-RU" dirty="0" err="1">
                <a:latin typeface="Arial" pitchFamily="34" charset="0"/>
              </a:rPr>
              <a:t>разпределени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маси</a:t>
            </a:r>
            <a:r>
              <a:rPr lang="ru-RU" dirty="0">
                <a:latin typeface="Arial" pitchFamily="34" charset="0"/>
              </a:rPr>
              <a:t> с </a:t>
            </a:r>
          </a:p>
          <a:p>
            <a:r>
              <a:rPr lang="ru-RU" dirty="0">
                <a:latin typeface="Arial" pitchFamily="34" charset="0"/>
              </a:rPr>
              <a:t>различна </a:t>
            </a:r>
            <a:r>
              <a:rPr lang="ru-RU" dirty="0" err="1">
                <a:latin typeface="Arial" pitchFamily="34" charset="0"/>
              </a:rPr>
              <a:t>плътност</a:t>
            </a:r>
            <a:r>
              <a:rPr lang="ru-RU" dirty="0">
                <a:latin typeface="Arial" pitchFamily="34" charset="0"/>
              </a:rPr>
              <a:t> </a:t>
            </a:r>
          </a:p>
        </p:txBody>
      </p:sp>
      <p:sp>
        <p:nvSpPr>
          <p:cNvPr id="12" name="Правоъгълник 11"/>
          <p:cNvSpPr/>
          <p:nvPr/>
        </p:nvSpPr>
        <p:spPr>
          <a:xfrm>
            <a:off x="5076056" y="4884245"/>
            <a:ext cx="3583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333399"/>
                </a:solidFill>
                <a:latin typeface="Arial" pitchFamily="34" charset="0"/>
              </a:rPr>
              <a:t>Хомогенна непрекъсната среда</a:t>
            </a:r>
          </a:p>
        </p:txBody>
      </p:sp>
      <p:sp>
        <p:nvSpPr>
          <p:cNvPr id="28" name="Правоъгълник 10"/>
          <p:cNvSpPr/>
          <p:nvPr/>
        </p:nvSpPr>
        <p:spPr>
          <a:xfrm>
            <a:off x="4601153" y="3092912"/>
            <a:ext cx="383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333399"/>
                </a:solidFill>
                <a:latin typeface="Arial" pitchFamily="34" charset="0"/>
              </a:rPr>
              <a:t>Нехомогенна непрекъсната среда</a:t>
            </a:r>
          </a:p>
        </p:txBody>
      </p:sp>
      <p:sp>
        <p:nvSpPr>
          <p:cNvPr id="29" name="Правоъгълник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8449" y="3571876"/>
            <a:ext cx="2449645" cy="85010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30" name="Правоъгълник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14678" y="3571876"/>
            <a:ext cx="2514791" cy="85010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31" name="Правоъгълник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44463" y="3571875"/>
            <a:ext cx="2514791" cy="85010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32" name="Правоъгълник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6443" y="5303479"/>
            <a:ext cx="2452466" cy="85010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33" name="Правоъгълник 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57554" y="5286388"/>
            <a:ext cx="2517612" cy="85010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34" name="Правоъгълник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62271" y="5303479"/>
            <a:ext cx="2517612" cy="85010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E2F8D4E-5D94-421B-9C75-B1A69440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63" y="131763"/>
            <a:ext cx="3002100" cy="289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676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385346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Масови инерционни моменти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авоъгълник 3"/>
              <p:cNvSpPr/>
              <p:nvPr/>
            </p:nvSpPr>
            <p:spPr>
              <a:xfrm>
                <a:off x="323528" y="1579967"/>
                <a:ext cx="3458191" cy="8485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bg-BG" i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bg-BG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bg-BG" i="1">
                              <a:latin typeface="Cambria Math"/>
                            </a:rPr>
                            <m:t>𝑖</m:t>
                          </m:r>
                          <m:r>
                            <a:rPr lang="bg-BG" i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bg-BG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bg-BG" i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bg-BG" i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bg-BG" i="1">
                                  <a:latin typeface="Cambria Math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bg-BG" i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bg-BG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bg-BG" i="1">
                              <a:latin typeface="Cambria Math"/>
                            </a:rPr>
                            <m:t>𝑖</m:t>
                          </m:r>
                          <m:r>
                            <a:rPr lang="bg-BG" i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bg-BG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bg-BG" i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bg-BG" i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bg-BG" i="1">
                                  <a:latin typeface="Cambria Math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bg-BG" i="1">
                                  <a:latin typeface="Cambria Math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79967"/>
                <a:ext cx="3458191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авоъгълник 7"/>
          <p:cNvSpPr/>
          <p:nvPr/>
        </p:nvSpPr>
        <p:spPr>
          <a:xfrm>
            <a:off x="943475" y="836712"/>
            <a:ext cx="4515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99"/>
              </a:buClr>
              <a:buSzPct val="80000"/>
              <a:buFont typeface="Wingdings" pitchFamily="2" charset="2"/>
              <a:buChar char="Ø"/>
            </a:pPr>
            <a:r>
              <a:rPr lang="bg-BG" dirty="0"/>
              <a:t>   Планарен масов инерционен момент</a:t>
            </a:r>
          </a:p>
        </p:txBody>
      </p:sp>
      <p:sp>
        <p:nvSpPr>
          <p:cNvPr id="10" name="Правоъгълник 9"/>
          <p:cNvSpPr/>
          <p:nvPr/>
        </p:nvSpPr>
        <p:spPr>
          <a:xfrm>
            <a:off x="4131212" y="1631615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99"/>
                </a:solidFill>
              </a:rPr>
              <a:t>Дискретно </a:t>
            </a:r>
            <a:r>
              <a:rPr lang="ru-RU" dirty="0" err="1">
                <a:solidFill>
                  <a:srgbClr val="333399"/>
                </a:solidFill>
              </a:rPr>
              <a:t>разпределени</a:t>
            </a:r>
            <a:r>
              <a:rPr lang="ru-RU" dirty="0">
                <a:solidFill>
                  <a:srgbClr val="333399"/>
                </a:solidFill>
              </a:rPr>
              <a:t> </a:t>
            </a:r>
            <a:r>
              <a:rPr lang="ru-RU" dirty="0" err="1">
                <a:solidFill>
                  <a:srgbClr val="333399"/>
                </a:solidFill>
              </a:rPr>
              <a:t>маси</a:t>
            </a:r>
            <a:r>
              <a:rPr lang="ru-RU" dirty="0">
                <a:solidFill>
                  <a:srgbClr val="333399"/>
                </a:solidFill>
              </a:rPr>
              <a:t> с </a:t>
            </a:r>
          </a:p>
          <a:p>
            <a:r>
              <a:rPr lang="ru-RU" dirty="0">
                <a:solidFill>
                  <a:srgbClr val="333399"/>
                </a:solidFill>
              </a:rPr>
              <a:t>различна </a:t>
            </a:r>
            <a:r>
              <a:rPr lang="ru-RU" dirty="0" err="1">
                <a:solidFill>
                  <a:srgbClr val="333399"/>
                </a:solidFill>
              </a:rPr>
              <a:t>плътност</a:t>
            </a:r>
            <a:r>
              <a:rPr lang="ru-RU" dirty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20" name="Правоъгълник 2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7490" y="5286388"/>
            <a:ext cx="2030877" cy="85010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22" name="Правоъгълник 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86116" y="5286388"/>
            <a:ext cx="2030492" cy="85010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24" name="Правоъгълник 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36659" y="5286387"/>
            <a:ext cx="2033827" cy="85010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30" name="Правоъгълник 11"/>
          <p:cNvSpPr/>
          <p:nvPr/>
        </p:nvSpPr>
        <p:spPr>
          <a:xfrm>
            <a:off x="4143372" y="471488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333399"/>
                </a:solidFill>
              </a:rPr>
              <a:t>Хомогенна непрекъсната среда</a:t>
            </a:r>
          </a:p>
        </p:txBody>
      </p:sp>
      <p:sp>
        <p:nvSpPr>
          <p:cNvPr id="33" name="Правоъгълник 10"/>
          <p:cNvSpPr/>
          <p:nvPr/>
        </p:nvSpPr>
        <p:spPr>
          <a:xfrm>
            <a:off x="4143372" y="2857496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333399"/>
                </a:solidFill>
              </a:rPr>
              <a:t>Нехомогенна непрекъсната среда</a:t>
            </a:r>
          </a:p>
        </p:txBody>
      </p:sp>
      <p:sp>
        <p:nvSpPr>
          <p:cNvPr id="34" name="Правоъгълник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596" y="3500438"/>
            <a:ext cx="1989584" cy="85010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35" name="Правоъгълник 2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397" y="3500435"/>
            <a:ext cx="2059666" cy="85010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36" name="Правоъгълник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88405" y="3500436"/>
            <a:ext cx="2068067" cy="85010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355974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bg-BG" sz="2000" dirty="0">
                <a:solidFill>
                  <a:srgbClr val="333399"/>
                </a:solidFill>
                <a:effectLst/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Геометрични и масови характеристики на телата – </a:t>
            </a:r>
            <a:r>
              <a:rPr lang="bg-BG" sz="2000" dirty="0" smtClean="0">
                <a:solidFill>
                  <a:srgbClr val="333399"/>
                </a:solidFill>
                <a:effectLst/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масов център,  сили на тежестта</a:t>
            </a:r>
            <a:endParaRPr lang="bg-BG" sz="2000" dirty="0">
              <a:solidFill>
                <a:srgbClr val="333399"/>
              </a:solidFill>
              <a:effectLst/>
              <a:latin typeface="Arial" pitchFamily="34" charset="0"/>
              <a:ea typeface="Arial Unicode MS" panose="020B0604020202020204" pitchFamily="34" charset="-128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2" y="1000108"/>
            <a:ext cx="4543428" cy="10001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bg-BG" sz="2000" dirty="0">
                <a:effectLst/>
                <a:latin typeface="Arial" pitchFamily="34" charset="0"/>
                <a:cs typeface="Arial" pitchFamily="34" charset="0"/>
              </a:rPr>
              <a:t>Разглежда се система успоредни сили,  приложена върху идеално твърдо тяло </a:t>
            </a:r>
            <a:endParaRPr lang="en-US" sz="20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bg-BG" sz="2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2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2071678"/>
            <a:ext cx="3819843" cy="327494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</p:pic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5643570" y="2071678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698500" imgH="228600" progId="Equation.3">
                  <p:embed/>
                </p:oleObj>
              </mc:Choice>
              <mc:Fallback>
                <p:oleObj name="Equation" r:id="rId4" imgW="698500" imgH="2286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2071678"/>
                        <a:ext cx="1384300" cy="457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CC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500563" y="2643182"/>
            <a:ext cx="2714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и приложните им точки 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7143768" y="2587616"/>
          <a:ext cx="42862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228600" imgH="228600" progId="Equation.3">
                  <p:embed/>
                </p:oleObj>
              </mc:Choice>
              <mc:Fallback>
                <p:oleObj name="Equation" r:id="rId6" imgW="228600" imgH="2286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2587616"/>
                        <a:ext cx="428628" cy="42862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ction Button: Help 8">
            <a:hlinkClick r:id="" action="ppaction://noaction" highlightClick="1"/>
          </p:cNvPr>
          <p:cNvSpPr/>
          <p:nvPr/>
        </p:nvSpPr>
        <p:spPr>
          <a:xfrm>
            <a:off x="5786446" y="3286124"/>
            <a:ext cx="857256" cy="72236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000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Какви са големината и посоката на </a:t>
            </a:r>
            <a:r>
              <a:rPr lang="bg-BG" dirty="0" err="1">
                <a:solidFill>
                  <a:srgbClr val="FF0000"/>
                </a:solidFill>
              </a:rPr>
              <a:t>равнодействащата</a:t>
            </a:r>
            <a:r>
              <a:rPr lang="bg-BG" dirty="0">
                <a:solidFill>
                  <a:srgbClr val="FF0000"/>
                </a:solidFill>
              </a:rPr>
              <a:t> сила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7286644" y="4429132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8" imgW="152334" imgH="190417" progId="Equation.3">
                  <p:embed/>
                </p:oleObj>
              </mc:Choice>
              <mc:Fallback>
                <p:oleObj name="Equation" r:id="rId8" imgW="152334" imgH="190417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4429132"/>
                        <a:ext cx="304800" cy="381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643438" y="5000636"/>
            <a:ext cx="2376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и приложната точка </a:t>
            </a:r>
            <a:r>
              <a:rPr lang="bg-BG" dirty="0" smtClean="0">
                <a:solidFill>
                  <a:srgbClr val="FF0000"/>
                </a:solidFill>
              </a:rPr>
              <a:t>(центъра) на </a:t>
            </a:r>
            <a:r>
              <a:rPr lang="bg-BG" dirty="0">
                <a:solidFill>
                  <a:srgbClr val="FF0000"/>
                </a:solidFill>
              </a:rPr>
              <a:t>силата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595227"/>
              </p:ext>
            </p:extLst>
          </p:nvPr>
        </p:nvGraphicFramePr>
        <p:xfrm>
          <a:off x="7020272" y="5304067"/>
          <a:ext cx="29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0" imgW="152202" imgH="177569" progId="Equation.3">
                  <p:embed/>
                </p:oleObj>
              </mc:Choice>
              <mc:Fallback>
                <p:oleObj name="Equation" r:id="rId10" imgW="152202" imgH="177569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5304067"/>
                        <a:ext cx="292100" cy="342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nimBg="1" autoUpdateAnimBg="0"/>
      <p:bldP spid="1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74638"/>
            <a:ext cx="7472386" cy="1143000"/>
          </a:xfrm>
        </p:spPr>
        <p:txBody>
          <a:bodyPr/>
          <a:lstStyle/>
          <a:p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Технически Университет – София</a:t>
            </a:r>
            <a:b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Машиностроителен факултет</a:t>
            </a:r>
            <a:b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Катедра “Прецизна техника и </a:t>
            </a:r>
            <a:r>
              <a:rPr lang="bg-BG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уредостроене</a:t>
            </a:r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bg-BG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bg-BG" sz="400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bg-BG" sz="4000" dirty="0"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rPr>
              <a:t>Благодаря за вниманието!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20</a:t>
            </a:fld>
            <a:endParaRPr lang="bg-BG"/>
          </a:p>
        </p:txBody>
      </p:sp>
      <p:pic>
        <p:nvPicPr>
          <p:cNvPr id="5" name="Picture 4" descr="Logo-TU-blue-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357166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D5CF0C-0289-4CB6-8621-09DC6E9B4862}"/>
              </a:ext>
            </a:extLst>
          </p:cNvPr>
          <p:cNvSpPr txBox="1"/>
          <p:nvPr/>
        </p:nvSpPr>
        <p:spPr>
          <a:xfrm>
            <a:off x="256481" y="4771072"/>
            <a:ext cx="7383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В презентацията са използвани материали от:</a:t>
            </a:r>
          </a:p>
          <a:p>
            <a:endParaRPr lang="bg-BG" sz="1400" dirty="0"/>
          </a:p>
          <a:p>
            <a:r>
              <a:rPr lang="bg-BG" sz="1400" dirty="0"/>
              <a:t>1. Учебник: </a:t>
            </a:r>
            <a:r>
              <a:rPr lang="ru-RU" sz="1400" dirty="0">
                <a:latin typeface="Arial" pitchFamily="34" charset="0"/>
              </a:rPr>
              <a:t>Недев, Ц., Лилов, </a:t>
            </a:r>
            <a:r>
              <a:rPr lang="ru-RU" sz="1400" i="1" dirty="0">
                <a:latin typeface="Arial" pitchFamily="34" charset="0"/>
              </a:rPr>
              <a:t>Машинознание</a:t>
            </a:r>
            <a:r>
              <a:rPr lang="ru-RU" sz="1400" dirty="0">
                <a:latin typeface="Arial" pitchFamily="34" charset="0"/>
              </a:rPr>
              <a:t>, Софттрейд, 2011;</a:t>
            </a:r>
          </a:p>
          <a:p>
            <a:r>
              <a:rPr lang="ru-RU" sz="1400" dirty="0">
                <a:latin typeface="Arial" pitchFamily="34" charset="0"/>
              </a:rPr>
              <a:t>2. Презентация, катедра ТММ;</a:t>
            </a:r>
          </a:p>
          <a:p>
            <a:r>
              <a:rPr lang="ru-RU" sz="1400" dirty="0">
                <a:latin typeface="Arial" pitchFamily="34" charset="0"/>
              </a:rPr>
              <a:t>3. Други източници.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/>
          <a:lstStyle/>
          <a:p>
            <a:r>
              <a:rPr lang="bg-BG" sz="2000" dirty="0">
                <a:solidFill>
                  <a:srgbClr val="C00000"/>
                </a:solidFill>
                <a:effectLst/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Център на успоредни сили</a:t>
            </a:r>
            <a:endParaRPr lang="bg-BG" sz="2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6" y="785794"/>
            <a:ext cx="3857652" cy="4495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Разглеждаме система от успоредни сили и търсим положението на центъра на тези сили.</a:t>
            </a:r>
          </a:p>
          <a:p>
            <a:pPr>
              <a:buFont typeface="Wingdings" pitchFamily="2" charset="2"/>
              <a:buChar char="Ø"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Силите                               са</a:t>
            </a: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приложени съответно в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1800" dirty="0" smtClean="0">
                <a:latin typeface="Arial" pitchFamily="34" charset="0"/>
                <a:cs typeface="Arial" pitchFamily="34" charset="0"/>
              </a:rPr>
              <a:t>точките:                                                   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….                                         ….,</a:t>
            </a: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а центърът им се намира в точката                                                                                                   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където е приложена тяхната  </a:t>
            </a:r>
            <a:r>
              <a:rPr lang="bg-BG" sz="1800" dirty="0" err="1" smtClean="0">
                <a:latin typeface="Arial" pitchFamily="34" charset="0"/>
                <a:cs typeface="Arial" pitchFamily="34" charset="0"/>
              </a:rPr>
              <a:t>равнодействаща</a:t>
            </a:r>
            <a:r>
              <a:rPr lang="bg-BG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.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3</a:t>
            </a:fld>
            <a:endParaRPr lang="bg-BG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5000660" cy="367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928802"/>
            <a:ext cx="1785950" cy="40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3000372"/>
            <a:ext cx="3143272" cy="47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4000504"/>
            <a:ext cx="1500198" cy="39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28596" y="5500702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Всички сили предварително са завъртяни около приложните си точки така, че да станат успоредни на една ос, например </a:t>
            </a:r>
            <a:r>
              <a:rPr lang="en-US" dirty="0"/>
              <a:t>z.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/>
          <a:lstStyle/>
          <a:p>
            <a:r>
              <a:rPr lang="bg-BG" sz="2000" i="1" dirty="0">
                <a:solidFill>
                  <a:srgbClr val="C00000"/>
                </a:solidFill>
                <a:effectLst/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Център на успоредни сили</a:t>
            </a:r>
            <a:endParaRPr lang="bg-BG" sz="2000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i="1" smtClean="0">
                <a:solidFill>
                  <a:srgbClr val="C00000"/>
                </a:solidFill>
              </a:rPr>
              <a:pPr/>
              <a:t>4</a:t>
            </a:fld>
            <a:endParaRPr lang="bg-BG" i="1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000108"/>
            <a:ext cx="3571900" cy="262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matte"/>
        </p:spPr>
      </p:pic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9545" y="1027967"/>
            <a:ext cx="3700434" cy="120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285992"/>
            <a:ext cx="4062396" cy="79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019" y="4586338"/>
            <a:ext cx="2124062" cy="88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4723" y="4674709"/>
            <a:ext cx="2129643" cy="79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6341" y="4650217"/>
            <a:ext cx="2314515" cy="90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82564" y="5648982"/>
            <a:ext cx="1638292" cy="82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632049" y="3256432"/>
            <a:ext cx="305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i="1" dirty="0">
                <a:solidFill>
                  <a:srgbClr val="C00000"/>
                </a:solidFill>
              </a:rPr>
              <a:t>Теорема на Вариньон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xmlns="" id="{79360D11-3562-4384-86E1-7C91716E6206}"/>
              </a:ext>
            </a:extLst>
          </p:cNvPr>
          <p:cNvSpPr/>
          <p:nvPr/>
        </p:nvSpPr>
        <p:spPr>
          <a:xfrm>
            <a:off x="4958113" y="3023853"/>
            <a:ext cx="428176" cy="6623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A160E5A-564F-42CB-9710-0084F5EBB1F6}"/>
              </a:ext>
            </a:extLst>
          </p:cNvPr>
          <p:cNvSpPr txBox="1"/>
          <p:nvPr/>
        </p:nvSpPr>
        <p:spPr>
          <a:xfrm>
            <a:off x="539552" y="3775737"/>
            <a:ext cx="797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i="1" dirty="0">
                <a:solidFill>
                  <a:srgbClr val="C00000"/>
                </a:solidFill>
              </a:rPr>
              <a:t>Моментът на равнодействащата </a:t>
            </a:r>
            <a:r>
              <a:rPr lang="de-DE" sz="1600" i="1" dirty="0">
                <a:solidFill>
                  <a:srgbClr val="C00000"/>
                </a:solidFill>
              </a:rPr>
              <a:t>R </a:t>
            </a:r>
            <a:r>
              <a:rPr lang="bg-BG" sz="1600" i="1" dirty="0">
                <a:solidFill>
                  <a:srgbClr val="C00000"/>
                </a:solidFill>
              </a:rPr>
              <a:t>спрямо всяка ос е равен на алгебричната сума от моментите на силите за същата ос.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C47DB1-7902-4763-8617-E29F99786276}"/>
              </a:ext>
            </a:extLst>
          </p:cNvPr>
          <p:cNvSpPr txBox="1"/>
          <p:nvPr/>
        </p:nvSpPr>
        <p:spPr>
          <a:xfrm>
            <a:off x="417771" y="5506144"/>
            <a:ext cx="5983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>
                <a:solidFill>
                  <a:srgbClr val="C00000"/>
                </a:solidFill>
              </a:rPr>
              <a:t>т.С – център на успоредни сили . </a:t>
            </a:r>
          </a:p>
          <a:p>
            <a:endParaRPr lang="bg-BG" sz="1600" i="1" dirty="0">
              <a:solidFill>
                <a:srgbClr val="C00000"/>
              </a:solidFill>
            </a:endParaRPr>
          </a:p>
          <a:p>
            <a:r>
              <a:rPr lang="bg-BG" sz="1600" i="1" dirty="0">
                <a:solidFill>
                  <a:srgbClr val="C00000"/>
                </a:solidFill>
              </a:rPr>
              <a:t>Положението на т.С не зависи от избраната координатна система, а само от приложните точки на силите.</a:t>
            </a:r>
            <a:endParaRPr lang="en-US" sz="16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5</a:t>
            </a:fld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410"/>
            <a:ext cx="8496944" cy="13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42" y="1727435"/>
            <a:ext cx="5688632" cy="220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4717"/>
            <a:ext cx="2445960" cy="185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36767"/>
            <a:ext cx="8720878" cy="228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13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607"/>
            <a:ext cx="8229600" cy="439718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Масов център и </a:t>
            </a:r>
            <a:r>
              <a:rPr lang="bg-BG" sz="2200" dirty="0" smtClean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масови статични </a:t>
            </a: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моменти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6</a:t>
            </a:fld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190444" y="689889"/>
            <a:ext cx="603631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dirty="0"/>
              <a:t>Всяко тяло или друг материален обект може да се представи като система от</a:t>
            </a:r>
            <a:r>
              <a:rPr lang="bg-BG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bg-BG" dirty="0"/>
              <a:t>на брой материални точки или частици с маса        и координати 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59073"/>
              </p:ext>
            </p:extLst>
          </p:nvPr>
        </p:nvGraphicFramePr>
        <p:xfrm>
          <a:off x="3065637" y="1258334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177569" imgH="202936" progId="Equation.3">
                  <p:embed/>
                </p:oleObj>
              </mc:Choice>
              <mc:Fallback>
                <p:oleObj name="Equation" r:id="rId3" imgW="177569" imgH="202936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37" y="1258334"/>
                        <a:ext cx="355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427463"/>
              </p:ext>
            </p:extLst>
          </p:nvPr>
        </p:nvGraphicFramePr>
        <p:xfrm>
          <a:off x="1745397" y="1608323"/>
          <a:ext cx="1071570" cy="41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5" imgW="571252" imgH="228501" progId="Equation.3">
                  <p:embed/>
                </p:oleObj>
              </mc:Choice>
              <mc:Fallback>
                <p:oleObj name="Equation" r:id="rId5" imgW="571252" imgH="228501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397" y="1608323"/>
                        <a:ext cx="1071570" cy="416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06188"/>
              </p:ext>
            </p:extLst>
          </p:nvPr>
        </p:nvGraphicFramePr>
        <p:xfrm>
          <a:off x="2997843" y="1628015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843" y="1628015"/>
                        <a:ext cx="1765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275807" y="4823028"/>
            <a:ext cx="7598078" cy="1645575"/>
          </a:xfrm>
          <a:prstGeom prst="wedgeRoundRectCallout">
            <a:avLst>
              <a:gd name="adj1" fmla="val 21412"/>
              <a:gd name="adj2" fmla="val 649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51509"/>
              </p:ext>
            </p:extLst>
          </p:nvPr>
        </p:nvGraphicFramePr>
        <p:xfrm>
          <a:off x="4095232" y="2200428"/>
          <a:ext cx="13398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9" imgW="660400" imgH="228600" progId="Equation.3">
                  <p:embed/>
                </p:oleObj>
              </mc:Choice>
              <mc:Fallback>
                <p:oleObj name="Equation" r:id="rId9" imgW="660400" imgH="2286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232" y="2200428"/>
                        <a:ext cx="1339850" cy="4524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58512"/>
              </p:ext>
            </p:extLst>
          </p:nvPr>
        </p:nvGraphicFramePr>
        <p:xfrm>
          <a:off x="190444" y="3068960"/>
          <a:ext cx="1882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r:id="rId11" imgW="927100" imgH="241300" progId="">
                  <p:embed/>
                </p:oleObj>
              </mc:Choice>
              <mc:Fallback>
                <p:oleObj r:id="rId11" imgW="927100" imgH="241300" progId="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44" y="3068960"/>
                        <a:ext cx="1882775" cy="4857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166734"/>
              </p:ext>
            </p:extLst>
          </p:nvPr>
        </p:nvGraphicFramePr>
        <p:xfrm>
          <a:off x="178070" y="2060848"/>
          <a:ext cx="23701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13" imgW="1193800" imgH="431800" progId="Equation.3">
                  <p:embed/>
                </p:oleObj>
              </mc:Choice>
              <mc:Fallback>
                <p:oleObj name="Equation" r:id="rId13" imgW="1193800" imgH="4318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70" y="2060848"/>
                        <a:ext cx="2370138" cy="8604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483663"/>
              </p:ext>
            </p:extLst>
          </p:nvPr>
        </p:nvGraphicFramePr>
        <p:xfrm>
          <a:off x="2565663" y="2060848"/>
          <a:ext cx="12858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5" imgW="647700" imgH="431800" progId="Equation.3">
                  <p:embed/>
                </p:oleObj>
              </mc:Choice>
              <mc:Fallback>
                <p:oleObj name="Equation" r:id="rId15" imgW="647700" imgH="4318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663" y="2060848"/>
                        <a:ext cx="1285875" cy="8604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авоъгълник 19"/>
          <p:cNvSpPr/>
          <p:nvPr/>
        </p:nvSpPr>
        <p:spPr>
          <a:xfrm>
            <a:off x="1204316" y="6416797"/>
            <a:ext cx="7117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Сумите в числителите се наричат </a:t>
            </a:r>
            <a:r>
              <a:rPr lang="bg-BG" b="1" dirty="0">
                <a:solidFill>
                  <a:srgbClr val="FF0000"/>
                </a:solidFill>
              </a:rPr>
              <a:t>масови статични моменти</a:t>
            </a:r>
          </a:p>
        </p:txBody>
      </p:sp>
      <p:graphicFrame>
        <p:nvGraphicFramePr>
          <p:cNvPr id="962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5848"/>
              </p:ext>
            </p:extLst>
          </p:nvPr>
        </p:nvGraphicFramePr>
        <p:xfrm>
          <a:off x="296193" y="5173102"/>
          <a:ext cx="1682732" cy="113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17" imgW="889000" imgH="609600" progId="Equation.3">
                  <p:embed/>
                </p:oleObj>
              </mc:Choice>
              <mc:Fallback>
                <p:oleObj name="Equation" r:id="rId17" imgW="889000" imgH="6096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93" y="5173102"/>
                        <a:ext cx="1682732" cy="113375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213908"/>
              </p:ext>
            </p:extLst>
          </p:nvPr>
        </p:nvGraphicFramePr>
        <p:xfrm>
          <a:off x="2079875" y="5169021"/>
          <a:ext cx="1785950" cy="113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19" imgW="939800" imgH="609600" progId="Equation.3">
                  <p:embed/>
                </p:oleObj>
              </mc:Choice>
              <mc:Fallback>
                <p:oleObj name="Equation" r:id="rId19" imgW="939800" imgH="6096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875" y="5169021"/>
                        <a:ext cx="1785950" cy="113869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980398"/>
              </p:ext>
            </p:extLst>
          </p:nvPr>
        </p:nvGraphicFramePr>
        <p:xfrm>
          <a:off x="4041672" y="5166193"/>
          <a:ext cx="1833895" cy="113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21" imgW="965200" imgH="609600" progId="Equation.3">
                  <p:embed/>
                </p:oleObj>
              </mc:Choice>
              <mc:Fallback>
                <p:oleObj name="Equation" r:id="rId21" imgW="965200" imgH="6096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672" y="5166193"/>
                        <a:ext cx="1833895" cy="113869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811361"/>
              </p:ext>
            </p:extLst>
          </p:nvPr>
        </p:nvGraphicFramePr>
        <p:xfrm>
          <a:off x="6003930" y="5166192"/>
          <a:ext cx="1761978" cy="113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23" imgW="927100" imgH="609600" progId="Equation.3">
                  <p:embed/>
                </p:oleObj>
              </mc:Choice>
              <mc:Fallback>
                <p:oleObj name="Equation" r:id="rId23" imgW="927100" imgH="6096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30" y="5166192"/>
                        <a:ext cx="1761978" cy="113869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xmlns="" id="{93170389-4627-4A49-8313-0234EE122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5"/>
          <a:stretch>
            <a:fillRect/>
          </a:stretch>
        </p:blipFill>
        <p:spPr>
          <a:xfrm>
            <a:off x="5928233" y="2433325"/>
            <a:ext cx="3165128" cy="2370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AD954E6-3334-4791-A782-335313B79E02}"/>
              </a:ext>
            </a:extLst>
          </p:cNvPr>
          <p:cNvSpPr txBox="1"/>
          <p:nvPr/>
        </p:nvSpPr>
        <p:spPr>
          <a:xfrm>
            <a:off x="6226759" y="797722"/>
            <a:ext cx="2568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>
                <a:solidFill>
                  <a:srgbClr val="C00000"/>
                </a:solidFill>
              </a:rPr>
              <a:t>Центърът С </a:t>
            </a:r>
            <a:r>
              <a:rPr lang="bg-BG" sz="1600" i="1" dirty="0" smtClean="0">
                <a:solidFill>
                  <a:srgbClr val="C00000"/>
                </a:solidFill>
              </a:rPr>
              <a:t>на успоредните сили, насочени вертикално надолу</a:t>
            </a:r>
            <a:r>
              <a:rPr lang="bg-BG" sz="1600" i="1" dirty="0">
                <a:solidFill>
                  <a:srgbClr val="C00000"/>
                </a:solidFill>
              </a:rPr>
              <a:t>,  се </a:t>
            </a:r>
            <a:r>
              <a:rPr lang="bg-BG" sz="1600" i="1" dirty="0" smtClean="0">
                <a:solidFill>
                  <a:srgbClr val="C00000"/>
                </a:solidFill>
              </a:rPr>
              <a:t>нарича център </a:t>
            </a:r>
            <a:r>
              <a:rPr lang="bg-BG" sz="1600" i="1" dirty="0">
                <a:solidFill>
                  <a:srgbClr val="C00000"/>
                </a:solidFill>
              </a:rPr>
              <a:t>на тежестта </a:t>
            </a:r>
            <a:r>
              <a:rPr lang="bg-BG" sz="1600" i="1" dirty="0" smtClean="0">
                <a:solidFill>
                  <a:srgbClr val="C00000"/>
                </a:solidFill>
              </a:rPr>
              <a:t>на тялото</a:t>
            </a:r>
            <a:r>
              <a:rPr lang="bg-BG" sz="1600" i="1" dirty="0">
                <a:solidFill>
                  <a:srgbClr val="C00000"/>
                </a:solidFill>
              </a:rPr>
              <a:t>. 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EEB902-7121-40E7-AD70-25A196D5690D}"/>
              </a:ext>
            </a:extLst>
          </p:cNvPr>
          <p:cNvSpPr txBox="1"/>
          <p:nvPr/>
        </p:nvSpPr>
        <p:spPr>
          <a:xfrm>
            <a:off x="296193" y="3861048"/>
            <a:ext cx="5787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>
                <a:solidFill>
                  <a:srgbClr val="C00000"/>
                </a:solidFill>
              </a:rPr>
              <a:t>Както се вижда, положението на т.С зависи само от масите, но не и от тегловните сили. Затова т.С се нарича още „масов център“.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00463709-78CA-4CC0-A492-C874D1E5ABCD}"/>
              </a:ext>
            </a:extLst>
          </p:cNvPr>
          <p:cNvSpPr/>
          <p:nvPr/>
        </p:nvSpPr>
        <p:spPr>
          <a:xfrm rot="19097814">
            <a:off x="3120987" y="4553424"/>
            <a:ext cx="541294" cy="277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Масов център и </a:t>
            </a:r>
            <a:r>
              <a:rPr lang="bg-BG" sz="2200" dirty="0" smtClean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обемни статични </a:t>
            </a: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моменти</a:t>
            </a:r>
            <a:endParaRPr lang="bg-BG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7</a:t>
            </a:fld>
            <a:endParaRPr lang="bg-BG"/>
          </a:p>
        </p:txBody>
      </p:sp>
      <p:sp>
        <p:nvSpPr>
          <p:cNvPr id="5" name="Правоъгълник 1"/>
          <p:cNvSpPr/>
          <p:nvPr/>
        </p:nvSpPr>
        <p:spPr>
          <a:xfrm>
            <a:off x="251521" y="980728"/>
            <a:ext cx="20761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rgbClr val="FF0000"/>
                </a:solidFill>
                <a:latin typeface="Arial" pitchFamily="34" charset="0"/>
              </a:rPr>
              <a:t>Статични моменти</a:t>
            </a:r>
          </a:p>
        </p:txBody>
      </p:sp>
      <p:sp>
        <p:nvSpPr>
          <p:cNvPr id="6" name="Правоъгълник 2"/>
          <p:cNvSpPr/>
          <p:nvPr/>
        </p:nvSpPr>
        <p:spPr>
          <a:xfrm>
            <a:off x="2686662" y="980728"/>
            <a:ext cx="225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Arial" pitchFamily="34" charset="0"/>
              </a:rPr>
              <a:t>Ако частите с обем</a:t>
            </a:r>
          </a:p>
        </p:txBody>
      </p:sp>
      <p:graphicFrame>
        <p:nvGraphicFramePr>
          <p:cNvPr id="7" name="Об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112952"/>
              </p:ext>
            </p:extLst>
          </p:nvPr>
        </p:nvGraphicFramePr>
        <p:xfrm>
          <a:off x="5072066" y="1000108"/>
          <a:ext cx="293052" cy="39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4" imgW="152268" imgH="203024" progId="">
                  <p:embed/>
                </p:oleObj>
              </mc:Choice>
              <mc:Fallback>
                <p:oleObj name="Equation" r:id="rId4" imgW="152268" imgH="203024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1000108"/>
                        <a:ext cx="293052" cy="390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авоъгълник 6"/>
          <p:cNvSpPr/>
          <p:nvPr/>
        </p:nvSpPr>
        <p:spPr>
          <a:xfrm>
            <a:off x="5724128" y="980728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Arial" pitchFamily="34" charset="0"/>
              </a:rPr>
              <a:t>и маса </a:t>
            </a:r>
          </a:p>
        </p:txBody>
      </p:sp>
      <p:graphicFrame>
        <p:nvGraphicFramePr>
          <p:cNvPr id="9" name="Об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40222"/>
              </p:ext>
            </p:extLst>
          </p:nvPr>
        </p:nvGraphicFramePr>
        <p:xfrm>
          <a:off x="6743959" y="962060"/>
          <a:ext cx="1042751" cy="3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6" imgW="545626" imgH="203024" progId="">
                  <p:embed/>
                </p:oleObj>
              </mc:Choice>
              <mc:Fallback>
                <p:oleObj name="Equation" r:id="rId6" imgW="545626" imgH="203024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959" y="962060"/>
                        <a:ext cx="1042751" cy="38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авоъгълник 8"/>
          <p:cNvSpPr/>
          <p:nvPr/>
        </p:nvSpPr>
        <p:spPr>
          <a:xfrm>
            <a:off x="2697959" y="1352430"/>
            <a:ext cx="3609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Arial" pitchFamily="34" charset="0"/>
              </a:rPr>
              <a:t>имат еднаква обемна плътност </a:t>
            </a:r>
          </a:p>
        </p:txBody>
      </p:sp>
      <p:graphicFrame>
        <p:nvGraphicFramePr>
          <p:cNvPr id="11" name="Об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252051"/>
              </p:ext>
            </p:extLst>
          </p:nvPr>
        </p:nvGraphicFramePr>
        <p:xfrm>
          <a:off x="6551899" y="1341582"/>
          <a:ext cx="1592001" cy="38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8" imgW="850531" imgH="203112" progId="">
                  <p:embed/>
                </p:oleObj>
              </mc:Choice>
              <mc:Fallback>
                <p:oleObj name="Equation" r:id="rId8" imgW="850531" imgH="203112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899" y="1341582"/>
                        <a:ext cx="1592001" cy="380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авоъгълник 10"/>
          <p:cNvSpPr/>
          <p:nvPr/>
        </p:nvSpPr>
        <p:spPr>
          <a:xfrm>
            <a:off x="2697959" y="1721762"/>
            <a:ext cx="286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(</a:t>
            </a:r>
            <a:r>
              <a:rPr lang="bg-BG" dirty="0">
                <a:latin typeface="Arial" pitchFamily="34" charset="0"/>
              </a:rPr>
              <a:t>тялото е хомогенно</a:t>
            </a:r>
            <a:r>
              <a:rPr lang="en-US" dirty="0">
                <a:latin typeface="Arial" pitchFamily="34" charset="0"/>
              </a:rPr>
              <a:t>)</a:t>
            </a:r>
            <a:r>
              <a:rPr lang="bg-BG" dirty="0">
                <a:latin typeface="Arial" pitchFamily="34" charset="0"/>
              </a:rPr>
              <a:t>, то:</a:t>
            </a:r>
          </a:p>
        </p:txBody>
      </p:sp>
      <p:sp>
        <p:nvSpPr>
          <p:cNvPr id="13" name="Закръглено правоъгълно изнесено означение 21"/>
          <p:cNvSpPr/>
          <p:nvPr/>
        </p:nvSpPr>
        <p:spPr>
          <a:xfrm>
            <a:off x="2643174" y="2214554"/>
            <a:ext cx="6087310" cy="3138106"/>
          </a:xfrm>
          <a:prstGeom prst="wedgeRoundRectCallou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786313" y="2500306"/>
          <a:ext cx="1529081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10" imgW="710891" imgH="482391" progId="">
                  <p:embed/>
                </p:oleObj>
              </mc:Choice>
              <mc:Fallback>
                <p:oleObj name="Equation" r:id="rId10" imgW="710891" imgH="482391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500306"/>
                        <a:ext cx="1529081" cy="10239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2786050" y="3929066"/>
          <a:ext cx="1536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12" imgW="761669" imgH="482391" progId="">
                  <p:embed/>
                </p:oleObj>
              </mc:Choice>
              <mc:Fallback>
                <p:oleObj name="Equation" r:id="rId12" imgW="761669" imgH="48239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929066"/>
                        <a:ext cx="1536700" cy="952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4786314" y="3929066"/>
          <a:ext cx="156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14" imgW="774364" imgH="482391" progId="">
                  <p:embed/>
                </p:oleObj>
              </mc:Choice>
              <mc:Fallback>
                <p:oleObj name="Equation" r:id="rId14" imgW="774364" imgH="482391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929066"/>
                        <a:ext cx="1562100" cy="952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6929454" y="3929066"/>
          <a:ext cx="1498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16" imgW="748975" imgH="482391" progId="">
                  <p:embed/>
                </p:oleObj>
              </mc:Choice>
              <mc:Fallback>
                <p:oleObj name="Equation" r:id="rId16" imgW="748975" imgH="482391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3929066"/>
                        <a:ext cx="1498600" cy="952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авоъгълник 19"/>
          <p:cNvSpPr/>
          <p:nvPr/>
        </p:nvSpPr>
        <p:spPr>
          <a:xfrm>
            <a:off x="796068" y="5817044"/>
            <a:ext cx="7934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000" b="1" dirty="0">
                <a:solidFill>
                  <a:srgbClr val="FF0000"/>
                </a:solidFill>
                <a:latin typeface="Arial" pitchFamily="34" charset="0"/>
              </a:rPr>
              <a:t>Сумите в числителите се наричат обемни статични моменти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8</a:t>
            </a:fld>
            <a:endParaRPr lang="bg-BG"/>
          </a:p>
        </p:txBody>
      </p:sp>
      <p:sp>
        <p:nvSpPr>
          <p:cNvPr id="5" name="Закръглено правоъгълно изнесено означение 10"/>
          <p:cNvSpPr/>
          <p:nvPr/>
        </p:nvSpPr>
        <p:spPr>
          <a:xfrm>
            <a:off x="4139952" y="1423243"/>
            <a:ext cx="4896544" cy="5318125"/>
          </a:xfrm>
          <a:prstGeom prst="wedgeRoundRectCallout">
            <a:avLst>
              <a:gd name="adj1" fmla="val -57265"/>
              <a:gd name="adj2" fmla="val 31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Картина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0" y="1546951"/>
            <a:ext cx="3672408" cy="367240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Правоъгълник 2"/>
          <p:cNvSpPr/>
          <p:nvPr/>
        </p:nvSpPr>
        <p:spPr>
          <a:xfrm>
            <a:off x="567083" y="1052736"/>
            <a:ext cx="4085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FF0000"/>
                </a:solidFill>
                <a:latin typeface="Arial" pitchFamily="34" charset="0"/>
              </a:rPr>
              <a:t>Тримерно разпределение на масата</a:t>
            </a:r>
          </a:p>
        </p:txBody>
      </p:sp>
      <p:graphicFrame>
        <p:nvGraphicFramePr>
          <p:cNvPr id="8" name="Об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12353"/>
              </p:ext>
            </p:extLst>
          </p:nvPr>
        </p:nvGraphicFramePr>
        <p:xfrm>
          <a:off x="4314040" y="1842932"/>
          <a:ext cx="2615414" cy="124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4" imgW="1358900" imgH="647700" progId="">
                  <p:embed/>
                </p:oleObj>
              </mc:Choice>
              <mc:Fallback>
                <p:oleObj name="Equation" r:id="rId4" imgW="1358900" imgH="64770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040" y="1842932"/>
                        <a:ext cx="2615414" cy="124659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8586"/>
              </p:ext>
            </p:extLst>
          </p:nvPr>
        </p:nvGraphicFramePr>
        <p:xfrm>
          <a:off x="4788024" y="3284984"/>
          <a:ext cx="157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6" imgW="787058" imgH="444307" progId="">
                  <p:embed/>
                </p:oleObj>
              </mc:Choice>
              <mc:Fallback>
                <p:oleObj name="Equation" r:id="rId6" imgW="787058" imgH="444307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284984"/>
                        <a:ext cx="1574800" cy="889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97203"/>
              </p:ext>
            </p:extLst>
          </p:nvPr>
        </p:nvGraphicFramePr>
        <p:xfrm>
          <a:off x="4788024" y="4365104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8" imgW="799753" imgH="444307" progId="">
                  <p:embed/>
                </p:oleObj>
              </mc:Choice>
              <mc:Fallback>
                <p:oleObj name="Equation" r:id="rId8" imgW="799753" imgH="444307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365104"/>
                        <a:ext cx="1600200" cy="889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068759"/>
              </p:ext>
            </p:extLst>
          </p:nvPr>
        </p:nvGraphicFramePr>
        <p:xfrm>
          <a:off x="4788024" y="5517232"/>
          <a:ext cx="157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0" imgW="787058" imgH="444307" progId="">
                  <p:embed/>
                </p:oleObj>
              </mc:Choice>
              <mc:Fallback>
                <p:oleObj name="Equation" r:id="rId10" imgW="787058" imgH="444307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517232"/>
                        <a:ext cx="1574800" cy="889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авоъгълник 9"/>
          <p:cNvSpPr/>
          <p:nvPr/>
        </p:nvSpPr>
        <p:spPr>
          <a:xfrm>
            <a:off x="5113637" y="776912"/>
            <a:ext cx="1903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latin typeface="Arial" pitchFamily="34" charset="0"/>
              </a:rPr>
              <a:t>нехомогенна среда </a:t>
            </a:r>
          </a:p>
        </p:txBody>
      </p:sp>
      <p:graphicFrame>
        <p:nvGraphicFramePr>
          <p:cNvPr id="13" name="Об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606979"/>
              </p:ext>
            </p:extLst>
          </p:nvPr>
        </p:nvGraphicFramePr>
        <p:xfrm>
          <a:off x="7128939" y="1851003"/>
          <a:ext cx="1800779" cy="114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12" imgW="698197" imgH="444307" progId="">
                  <p:embed/>
                </p:oleObj>
              </mc:Choice>
              <mc:Fallback>
                <p:oleObj name="Equation" r:id="rId12" imgW="698197" imgH="444307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939" y="1851003"/>
                        <a:ext cx="1800779" cy="11459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513900"/>
              </p:ext>
            </p:extLst>
          </p:nvPr>
        </p:nvGraphicFramePr>
        <p:xfrm>
          <a:off x="7493000" y="3327400"/>
          <a:ext cx="139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14" imgW="698197" imgH="444307" progId="">
                  <p:embed/>
                </p:oleObj>
              </mc:Choice>
              <mc:Fallback>
                <p:oleObj name="Equation" r:id="rId14" imgW="698197" imgH="444307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3327400"/>
                        <a:ext cx="1397000" cy="889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76212"/>
              </p:ext>
            </p:extLst>
          </p:nvPr>
        </p:nvGraphicFramePr>
        <p:xfrm>
          <a:off x="7493000" y="4365625"/>
          <a:ext cx="139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6" imgW="698197" imgH="444307" progId="">
                  <p:embed/>
                </p:oleObj>
              </mc:Choice>
              <mc:Fallback>
                <p:oleObj name="Equation" r:id="rId16" imgW="698197" imgH="444307" progId="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4365625"/>
                        <a:ext cx="1397000" cy="889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710189"/>
              </p:ext>
            </p:extLst>
          </p:nvPr>
        </p:nvGraphicFramePr>
        <p:xfrm>
          <a:off x="7518400" y="5413375"/>
          <a:ext cx="1346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8" imgW="672808" imgH="444307" progId="">
                  <p:embed/>
                </p:oleObj>
              </mc:Choice>
              <mc:Fallback>
                <p:oleObj name="Equation" r:id="rId18" imgW="672808" imgH="444307" progId="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5413375"/>
                        <a:ext cx="1346200" cy="889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авоъгълник 24"/>
          <p:cNvSpPr/>
          <p:nvPr/>
        </p:nvSpPr>
        <p:spPr>
          <a:xfrm>
            <a:off x="7380312" y="796334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latin typeface="Arial" pitchFamily="34" charset="0"/>
              </a:rPr>
              <a:t>хомогенна среда </a:t>
            </a:r>
          </a:p>
        </p:txBody>
      </p:sp>
      <p:sp>
        <p:nvSpPr>
          <p:cNvPr id="18" name="Правоъгълник 25"/>
          <p:cNvSpPr/>
          <p:nvPr/>
        </p:nvSpPr>
        <p:spPr>
          <a:xfrm>
            <a:off x="365670" y="5298576"/>
            <a:ext cx="3002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FF0000"/>
                </a:solidFill>
                <a:latin typeface="Arial" pitchFamily="34" charset="0"/>
              </a:rPr>
              <a:t>Сумите в числителите са</a:t>
            </a:r>
          </a:p>
          <a:p>
            <a:r>
              <a:rPr lang="bg-BG" dirty="0">
                <a:solidFill>
                  <a:srgbClr val="FF0000"/>
                </a:solidFill>
                <a:latin typeface="Arial" pitchFamily="34" charset="0"/>
              </a:rPr>
              <a:t>обемни статични моменти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F2A970-EAF1-4496-B66D-7AF8E3AD08D1}"/>
              </a:ext>
            </a:extLst>
          </p:cNvPr>
          <p:cNvSpPr txBox="1"/>
          <p:nvPr/>
        </p:nvSpPr>
        <p:spPr>
          <a:xfrm>
            <a:off x="264328" y="6091519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i="1" dirty="0">
                <a:solidFill>
                  <a:srgbClr val="333399"/>
                </a:solidFill>
              </a:rPr>
              <a:t>Следва видео за определяне на центъра на тежестта на равнинни фигури.</a:t>
            </a:r>
            <a:endParaRPr lang="en-US" sz="1400" i="1" dirty="0">
              <a:solidFill>
                <a:srgbClr val="333399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Масов център и </a:t>
            </a:r>
            <a:r>
              <a:rPr lang="bg-BG" sz="2200" dirty="0" smtClean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обемни статични </a:t>
            </a: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моменти</a:t>
            </a:r>
            <a:endParaRPr lang="bg-BG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Масов център и статични моменти</a:t>
            </a:r>
            <a:endParaRPr lang="bg-BG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9</a:t>
            </a:fld>
            <a:endParaRPr lang="bg-BG"/>
          </a:p>
        </p:txBody>
      </p:sp>
      <p:pic>
        <p:nvPicPr>
          <p:cNvPr id="5" name="Picture 4" descr="fig_4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844824"/>
            <a:ext cx="5710535" cy="3257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graphicFrame>
        <p:nvGraphicFramePr>
          <p:cNvPr id="6" name="Об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567061"/>
              </p:ext>
            </p:extLst>
          </p:nvPr>
        </p:nvGraphicFramePr>
        <p:xfrm>
          <a:off x="6919913" y="1322388"/>
          <a:ext cx="11080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545626" imgH="215713" progId="">
                  <p:embed/>
                </p:oleObj>
              </mc:Choice>
              <mc:Fallback>
                <p:oleObj name="Equation" r:id="rId4" imgW="545626" imgH="215713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1322388"/>
                        <a:ext cx="1108075" cy="4270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448007"/>
              </p:ext>
            </p:extLst>
          </p:nvPr>
        </p:nvGraphicFramePr>
        <p:xfrm>
          <a:off x="6935788" y="2205038"/>
          <a:ext cx="11334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6" imgW="558558" imgH="215806" progId="">
                  <p:embed/>
                </p:oleObj>
              </mc:Choice>
              <mc:Fallback>
                <p:oleObj name="Equation" r:id="rId6" imgW="558558" imgH="215806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788" y="2205038"/>
                        <a:ext cx="1133475" cy="4270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479323"/>
              </p:ext>
            </p:extLst>
          </p:nvPr>
        </p:nvGraphicFramePr>
        <p:xfrm>
          <a:off x="6948264" y="3039964"/>
          <a:ext cx="11080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8" imgW="545626" imgH="215713" progId="">
                  <p:embed/>
                </p:oleObj>
              </mc:Choice>
              <mc:Fallback>
                <p:oleObj name="Equation" r:id="rId8" imgW="545626" imgH="215713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039964"/>
                        <a:ext cx="1108075" cy="4270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67474"/>
              </p:ext>
            </p:extLst>
          </p:nvPr>
        </p:nvGraphicFramePr>
        <p:xfrm>
          <a:off x="6948264" y="3789040"/>
          <a:ext cx="128746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0" imgW="634725" imgH="583947" progId="">
                  <p:embed/>
                </p:oleObj>
              </mc:Choice>
              <mc:Fallback>
                <p:oleObj name="Equation" r:id="rId10" imgW="634725" imgH="583947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789040"/>
                        <a:ext cx="1287462" cy="1155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97333"/>
              </p:ext>
            </p:extLst>
          </p:nvPr>
        </p:nvGraphicFramePr>
        <p:xfrm>
          <a:off x="4283968" y="5572140"/>
          <a:ext cx="1337780" cy="7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2" imgW="342751" imgH="190417" progId="">
                  <p:embed/>
                </p:oleObj>
              </mc:Choice>
              <mc:Fallback>
                <p:oleObj name="Equation" r:id="rId12" imgW="342751" imgH="190417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572140"/>
                        <a:ext cx="1337780" cy="7255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8596" y="100010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itchFamily="34" charset="0"/>
              </a:rPr>
              <a:t>Пример: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t">
  <a:themeElements>
    <a:clrScheme name="Slit 9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66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B8E2FF"/>
      </a:accent5>
      <a:accent6>
        <a:srgbClr val="8A8AE7"/>
      </a:accent6>
      <a:hlink>
        <a:srgbClr val="3333CC"/>
      </a:hlink>
      <a:folHlink>
        <a:srgbClr val="008080"/>
      </a:folHlink>
    </a:clrScheme>
    <a:fontScheme name="Sli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6060</TotalTime>
  <Words>857</Words>
  <Application>Microsoft Office PowerPoint</Application>
  <PresentationFormat>On-screen Show (4:3)</PresentationFormat>
  <Paragraphs>133</Paragraphs>
  <Slides>20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Slit</vt:lpstr>
      <vt:lpstr>Equation</vt:lpstr>
      <vt:lpstr> Технически Университет – София Машиностроителен факултет Катедра “Прецизна техника и уредостроене” </vt:lpstr>
      <vt:lpstr>Геометрични и масови характеристики на телата – масов център,  сили на тежестта</vt:lpstr>
      <vt:lpstr>Център на успоредни сили</vt:lpstr>
      <vt:lpstr>Център на успоредни сили</vt:lpstr>
      <vt:lpstr>PowerPoint Presentation</vt:lpstr>
      <vt:lpstr>Масов център и масови статични моменти</vt:lpstr>
      <vt:lpstr>Масов център и обемни статични моменти</vt:lpstr>
      <vt:lpstr>Масов център и обемни статични моменти</vt:lpstr>
      <vt:lpstr>Масов център и статични моменти</vt:lpstr>
      <vt:lpstr>Статични и Инерционни моменти</vt:lpstr>
      <vt:lpstr>Инерционни моменти на сечения</vt:lpstr>
      <vt:lpstr>Инерционни моменти – осов инерционен момент</vt:lpstr>
      <vt:lpstr>Центробежен инерционен момент</vt:lpstr>
      <vt:lpstr>PowerPoint Presentation</vt:lpstr>
      <vt:lpstr>                     Масови инерционни моменти на твърди тела</vt:lpstr>
      <vt:lpstr>PowerPoint Presentation</vt:lpstr>
      <vt:lpstr>PowerPoint Presentation</vt:lpstr>
      <vt:lpstr>PowerPoint Presentation</vt:lpstr>
      <vt:lpstr>PowerPoint Presentation</vt:lpstr>
      <vt:lpstr>Технически Университет – София Машиностроителен факултет Катедра “Прецизна техника и уредостроене”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Lenovo</cp:lastModifiedBy>
  <cp:revision>757</cp:revision>
  <dcterms:created xsi:type="dcterms:W3CDTF">2016-03-18T09:25:41Z</dcterms:created>
  <dcterms:modified xsi:type="dcterms:W3CDTF">2022-11-01T18:11:56Z</dcterms:modified>
</cp:coreProperties>
</file>