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37" r:id="rId11"/>
    <p:sldId id="392" r:id="rId12"/>
    <p:sldId id="408" r:id="rId13"/>
    <p:sldId id="409" r:id="rId14"/>
    <p:sldId id="410" r:id="rId15"/>
    <p:sldId id="399" r:id="rId16"/>
    <p:sldId id="398" r:id="rId17"/>
    <p:sldId id="397" r:id="rId18"/>
    <p:sldId id="396" r:id="rId19"/>
    <p:sldId id="395" r:id="rId20"/>
    <p:sldId id="411" r:id="rId21"/>
    <p:sldId id="414" r:id="rId22"/>
    <p:sldId id="412" r:id="rId23"/>
    <p:sldId id="41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391" r:id="rId3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tza Tomova" initials="E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99"/>
    <a:srgbClr val="666699"/>
    <a:srgbClr val="333333"/>
    <a:srgbClr val="0033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5878" autoAdjust="0"/>
  </p:normalViewPr>
  <p:slideViewPr>
    <p:cSldViewPr>
      <p:cViewPr varScale="1">
        <p:scale>
          <a:sx n="78" d="100"/>
          <a:sy n="78" d="100"/>
        </p:scale>
        <p:origin x="-122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E5E4DB7-8442-4014-A405-0E93998EA32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423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561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bg-BG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63B242-671F-4338-8EC8-EE4290B1A82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5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4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B242-671F-4338-8EC8-EE4290B1A82A}" type="slidenum">
              <a:rPr lang="bg-BG" smtClean="0"/>
              <a:pPr/>
              <a:t>16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AF185-2AEC-4D3A-B38D-6153F8F5364B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8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24579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>
                <a:gd name="T0" fmla="*/ 5154 w 5155"/>
                <a:gd name="T1" fmla="*/ 1769 h 2304"/>
                <a:gd name="T2" fmla="*/ 0 w 5155"/>
                <a:gd name="T3" fmla="*/ 2304 h 2304"/>
                <a:gd name="T4" fmla="*/ 0 w 5155"/>
                <a:gd name="T5" fmla="*/ 1252 h 2304"/>
                <a:gd name="T6" fmla="*/ 5155 w 5155"/>
                <a:gd name="T7" fmla="*/ 0 h 2304"/>
                <a:gd name="T8" fmla="*/ 5155 w 5155"/>
                <a:gd name="T9" fmla="*/ 1416 h 2304"/>
                <a:gd name="T10" fmla="*/ 5154 w 5155"/>
                <a:gd name="T11" fmla="*/ 1769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>
                <a:gd name="T0" fmla="*/ 5311 w 5328"/>
                <a:gd name="T1" fmla="*/ 3209 h 3689"/>
                <a:gd name="T2" fmla="*/ 0 w 5328"/>
                <a:gd name="T3" fmla="*/ 3689 h 3689"/>
                <a:gd name="T4" fmla="*/ 0 w 5328"/>
                <a:gd name="T5" fmla="*/ 9 h 3689"/>
                <a:gd name="T6" fmla="*/ 5328 w 5328"/>
                <a:gd name="T7" fmla="*/ 0 h 3689"/>
                <a:gd name="T8" fmla="*/ 5311 w 5328"/>
                <a:gd name="T9" fmla="*/ 3209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458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bg-BG" noProof="0"/>
              <a:t>Click to edit Master subtitle style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D9291B-2F75-4D45-947F-1EF2F9AF5E53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bg-BG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622D1-4B4D-4074-92E7-2D87CA2252D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15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666E8-23F8-4E01-B47D-AD8260717BDF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999D1-F9A4-4778-B8C7-0170286633BE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8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61F63-30F6-4656-B1DF-C727E29C4C9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7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5A98-07B2-4777-A1FF-9B8634CEC671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652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1324F-748D-49BA-A0B3-2B19D61276AC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91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74DF1-95FD-4233-989A-E947752D8EA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53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6DC90-EC19-4549-80CF-97CE8607858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0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64C0-C293-4FA6-9462-58CAB1D21A23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6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CCC71-350A-4C05-9B69-110B539A962F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8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>
                <a:gd name="T0" fmla="*/ 4800 w 4806"/>
                <a:gd name="T1" fmla="*/ 299 h 665"/>
                <a:gd name="T2" fmla="*/ 0 w 4806"/>
                <a:gd name="T3" fmla="*/ 665 h 665"/>
                <a:gd name="T4" fmla="*/ 0 w 4806"/>
                <a:gd name="T5" fmla="*/ 0 h 665"/>
                <a:gd name="T6" fmla="*/ 4806 w 4806"/>
                <a:gd name="T7" fmla="*/ 1 h 665"/>
                <a:gd name="T8" fmla="*/ 4800 w 4806"/>
                <a:gd name="T9" fmla="*/ 153 h 665"/>
                <a:gd name="T10" fmla="*/ 4800 w 4806"/>
                <a:gd name="T11" fmla="*/ 2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D98E4E3A-3C7C-4215-A500-BD683819AF90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346200" indent="-23813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173037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7.png"/><Relationship Id="rId7" Type="http://schemas.openxmlformats.org/officeDocument/2006/relationships/image" Target="../media/image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1.png"/><Relationship Id="rId7" Type="http://schemas.openxmlformats.org/officeDocument/2006/relationships/image" Target="../media/image9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lse.uctm.edu/subjects/emnt/download/N15.pdf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64.png"/><Relationship Id="rId7" Type="http://schemas.openxmlformats.org/officeDocument/2006/relationships/image" Target="../media/image1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65.png"/><Relationship Id="rId9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274638"/>
            <a:ext cx="6994525" cy="777875"/>
          </a:xfrm>
        </p:spPr>
        <p:txBody>
          <a:bodyPr/>
          <a:lstStyle/>
          <a:p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Технически Университет – София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Машиностроителен факултет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Катедра “Прецизна техника и уредостроене”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bg-BG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362950" cy="496795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bg-BG" sz="2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bg-BG" sz="4800" dirty="0">
                <a:solidFill>
                  <a:srgbClr val="333399"/>
                </a:solidFill>
                <a:effectLst/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ЯКОСТ НА ТЕЛАТА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</a:t>
            </a:fld>
            <a:endParaRPr lang="bg-BG"/>
          </a:p>
        </p:txBody>
      </p:sp>
      <p:pic>
        <p:nvPicPr>
          <p:cNvPr id="6" name="Picture 5" descr="Logo-TU-blue-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42852"/>
            <a:ext cx="857256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1232" y="825613"/>
            <a:ext cx="4913543" cy="5683038"/>
          </a:xfrm>
          <a:prstGeom prst="rect">
            <a:avLst/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0" name="Контейнер за съдържание 5"/>
          <p:cNvSpPr txBox="1">
            <a:spLocks/>
          </p:cNvSpPr>
          <p:nvPr/>
        </p:nvSpPr>
        <p:spPr bwMode="auto">
          <a:xfrm>
            <a:off x="89756" y="245903"/>
            <a:ext cx="9036496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Font typeface="Wingdings 3" pitchFamily="18" charset="2"/>
              <a:buNone/>
            </a:pPr>
            <a:r>
              <a:rPr lang="bg-BG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Опорни реакции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разпределено натоварване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803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bg-BG" sz="20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Вътрешни сили. Метод на сечението. Нормални и тангенциални напрежения.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429684" cy="5095892"/>
          </a:xfrm>
        </p:spPr>
        <p:txBody>
          <a:bodyPr/>
          <a:lstStyle/>
          <a:p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Когато върху реално тяло се приложат външни </a:t>
            </a:r>
            <a:r>
              <a:rPr lang="bg-BG" sz="1800" dirty="0" smtClean="0">
                <a:effectLst/>
                <a:latin typeface="Arial" pitchFamily="34" charset="0"/>
                <a:cs typeface="Arial" pitchFamily="34" charset="0"/>
              </a:rPr>
              <a:t>сили</a:t>
            </a:r>
            <a:r>
              <a:rPr lang="en-US" sz="1800" dirty="0" smtClean="0"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lang="bg-BG" sz="1800" dirty="0" smtClean="0"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размерите и формата на тялото се </a:t>
            </a:r>
            <a:r>
              <a:rPr lang="bg-BG" sz="1800" dirty="0" smtClean="0">
                <a:effectLst/>
                <a:latin typeface="Arial" pitchFamily="34" charset="0"/>
                <a:cs typeface="Arial" pitchFamily="34" charset="0"/>
              </a:rPr>
              <a:t>променят, т.е </a:t>
            </a:r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тялото се деформира.</a:t>
            </a:r>
          </a:p>
          <a:p>
            <a:endParaRPr lang="bg-BG" sz="180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Деформациите се получават вследствие изместване на елементарните частици (атоми, молекули) на тялото. Нарушава се естественото равновесие на тялото.</a:t>
            </a:r>
          </a:p>
          <a:p>
            <a:endParaRPr lang="bg-BG" sz="180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В резултат на тези премествания в материала на тялото се получават съпротивителни сили, които се стремят да го върнат в изходното състояние. Тези сили, </a:t>
            </a:r>
            <a:r>
              <a:rPr lang="bg-BG" sz="1800" dirty="0" smtClean="0">
                <a:effectLst/>
                <a:latin typeface="Arial" pitchFamily="34" charset="0"/>
                <a:cs typeface="Arial" pitchFamily="34" charset="0"/>
              </a:rPr>
              <a:t>които възникват вътре в тялото, противопоставят </a:t>
            </a:r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на деформациите и се стремят да върнат частиците на материала в състоянието преди натоварването с външни сили, се наричат </a:t>
            </a:r>
            <a:r>
              <a:rPr lang="bg-BG" sz="1800" b="1" dirty="0"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rPr>
              <a:t>вътрешни (еластични) сили</a:t>
            </a:r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endParaRPr lang="bg-BG" sz="180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Когато едно тяло е натоварено с външни сили и се намира в равновесно състояние, между външните и вътрешните сили също настъпва равновесие. В този случай тялото се намира в </a:t>
            </a:r>
            <a:r>
              <a:rPr lang="bg-BG" sz="1800" b="1" dirty="0"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rPr>
              <a:t>напрегнато състояние</a:t>
            </a:r>
            <a:r>
              <a:rPr lang="bg-BG" sz="1800" dirty="0">
                <a:effectLst/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226487" y="212551"/>
            <a:ext cx="4071966" cy="1593728"/>
          </a:xfrm>
        </p:spPr>
        <p:txBody>
          <a:bodyPr/>
          <a:lstStyle/>
          <a:p>
            <a:pPr marL="109537" indent="0">
              <a:buNone/>
            </a:pPr>
            <a:r>
              <a:rPr lang="bg-BG" sz="18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За да се изучат деформациите  и </a:t>
            </a:r>
            <a:r>
              <a:rPr lang="bg-BG" sz="1800" dirty="0" smtClean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да се </a:t>
            </a:r>
            <a:r>
              <a:rPr lang="bg-BG" sz="18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оразмерят натоварените елементи на машините на якост, трябва да се познават вътрешните сили.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2492896"/>
            <a:ext cx="3286148" cy="325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6" y="1987648"/>
            <a:ext cx="3357586" cy="3943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7077" y="6059064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C00000"/>
                </a:solidFill>
                <a:latin typeface="Arial" pitchFamily="34" charset="0"/>
              </a:rPr>
              <a:t>Векторни условия </a:t>
            </a:r>
          </a:p>
          <a:p>
            <a:r>
              <a:rPr lang="bg-BG" dirty="0">
                <a:solidFill>
                  <a:srgbClr val="C00000"/>
                </a:solidFill>
                <a:latin typeface="Arial" pitchFamily="34" charset="0"/>
              </a:rPr>
              <a:t>за равновесие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44823"/>
              </p:ext>
            </p:extLst>
          </p:nvPr>
        </p:nvGraphicFramePr>
        <p:xfrm>
          <a:off x="4031940" y="5992538"/>
          <a:ext cx="1656184" cy="779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812447" imgH="380835" progId="">
                  <p:embed/>
                </p:oleObj>
              </mc:Choice>
              <mc:Fallback>
                <p:oleObj name="Equation" r:id="rId5" imgW="812447" imgH="3808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5992538"/>
                        <a:ext cx="1656184" cy="779381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95946"/>
              </p:ext>
            </p:extLst>
          </p:nvPr>
        </p:nvGraphicFramePr>
        <p:xfrm>
          <a:off x="6228184" y="5977184"/>
          <a:ext cx="1944216" cy="81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914400" imgH="381000" progId="">
                  <p:embed/>
                </p:oleObj>
              </mc:Choice>
              <mc:Fallback>
                <p:oleObj name="Equation" r:id="rId7" imgW="914400" imgH="38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977184"/>
                        <a:ext cx="1944216" cy="81009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5857" y="18080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C00000"/>
                </a:solidFill>
                <a:latin typeface="Arial" pitchFamily="34" charset="0"/>
              </a:rPr>
              <a:t>Метод на сечението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56220" y="221997"/>
            <a:ext cx="4835044" cy="176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5900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142852"/>
            <a:ext cx="2849540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Вътрешни усилия</a:t>
            </a:r>
            <a:endParaRPr lang="bg-BG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" y="1182941"/>
            <a:ext cx="4004703" cy="3771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6611969" y="1055513"/>
                <a:ext cx="2376264" cy="11452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𝑁</m:t>
                      </m:r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69" y="1055513"/>
                <a:ext cx="2376264" cy="1145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авоъгълник 4"/>
              <p:cNvSpPr/>
              <p:nvPr/>
            </p:nvSpPr>
            <p:spPr>
              <a:xfrm>
                <a:off x="6483317" y="2386272"/>
                <a:ext cx="2504916" cy="11452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17" y="2386272"/>
                <a:ext cx="2504916" cy="1145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6483317" y="3765976"/>
                <a:ext cx="2472856" cy="11452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17" y="3765976"/>
                <a:ext cx="2472856" cy="1145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173843" y="5159227"/>
                <a:ext cx="2705292" cy="11452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ус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>
                                  <a:latin typeface="Cambria Math"/>
                                </a:rPr>
                                <m:t>М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3" y="5159227"/>
                <a:ext cx="2705292" cy="11452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2987824" y="5189435"/>
                <a:ext cx="2936125" cy="11452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ог,</m:t>
                          </m:r>
                          <m:r>
                            <m:rPr>
                              <m:nor/>
                            </m:rPr>
                            <a:rPr lang="bg-BG" sz="2400" i="1"/>
                            <m:t> </m:t>
                          </m:r>
                          <m:r>
                            <a:rPr lang="bg-BG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89435"/>
                <a:ext cx="2936125" cy="11452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6084168" y="5194771"/>
                <a:ext cx="2904065" cy="11452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ог,</m:t>
                          </m:r>
                          <m:r>
                            <m:rPr>
                              <m:nor/>
                            </m:rPr>
                            <a:rPr lang="bg-BG" sz="2400" i="1"/>
                            <m:t> </m:t>
                          </m:r>
                          <m:r>
                            <a:rPr lang="bg-BG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bg-BG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/>
                            </a:rPr>
                            <m:t>𝑖</m:t>
                          </m:r>
                          <m:r>
                            <a:rPr lang="bg-BG" sz="24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bg-BG" sz="24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bg-BG" sz="2400" i="1"/>
                                <m:t> 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bg-BG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194771"/>
                <a:ext cx="2904065" cy="11452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2D2109-47CA-4860-AB3B-4A243DCD2F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1920" y="0"/>
            <a:ext cx="2489838" cy="26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456784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Вътрешни усилия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107504" y="9087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При </a:t>
            </a:r>
            <a:r>
              <a:rPr lang="ru-RU" dirty="0" err="1">
                <a:latin typeface="Arial" pitchFamily="34" charset="0"/>
              </a:rPr>
              <a:t>прави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греди</a:t>
            </a:r>
            <a:r>
              <a:rPr lang="ru-RU" dirty="0">
                <a:latin typeface="Arial" pitchFamily="34" charset="0"/>
              </a:rPr>
              <a:t> и рамки,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натоварени</a:t>
            </a:r>
            <a:r>
              <a:rPr lang="ru-RU" dirty="0">
                <a:latin typeface="Arial" pitchFamily="34" charset="0"/>
              </a:rPr>
              <a:t> с равнинна система </a:t>
            </a:r>
            <a:r>
              <a:rPr lang="ru-RU" dirty="0" err="1">
                <a:latin typeface="Arial" pitchFamily="34" charset="0"/>
              </a:rPr>
              <a:t>външни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определянето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вътрешните</a:t>
            </a:r>
            <a:r>
              <a:rPr lang="ru-RU" dirty="0">
                <a:latin typeface="Arial" pitchFamily="34" charset="0"/>
              </a:rPr>
              <a:t> усилия става в </a:t>
            </a:r>
            <a:r>
              <a:rPr lang="ru-RU" dirty="0" err="1">
                <a:latin typeface="Arial" pitchFamily="34" charset="0"/>
              </a:rPr>
              <a:t>следния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ред</a:t>
            </a:r>
            <a:r>
              <a:rPr lang="ru-RU" dirty="0">
                <a:latin typeface="Arial" pitchFamily="34" charset="0"/>
              </a:rPr>
              <a:t>: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755576" y="1833139"/>
            <a:ext cx="3989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itchFamily="34" charset="0"/>
              </a:rPr>
              <a:t>1. Определят се </a:t>
            </a:r>
            <a:r>
              <a:rPr lang="ru-RU" dirty="0" err="1">
                <a:latin typeface="Arial" pitchFamily="34" charset="0"/>
              </a:rPr>
              <a:t>опорните</a:t>
            </a:r>
            <a:r>
              <a:rPr lang="ru-RU" dirty="0">
                <a:latin typeface="Arial" pitchFamily="34" charset="0"/>
              </a:rPr>
              <a:t> реакции.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755576" y="2291385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2. </a:t>
            </a:r>
            <a:r>
              <a:rPr lang="ru-RU" dirty="0" err="1">
                <a:latin typeface="Arial" pitchFamily="34" charset="0"/>
              </a:rPr>
              <a:t>Разделя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гредата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участъци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номерират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обикновено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отляво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надясно</a:t>
            </a:r>
            <a:r>
              <a:rPr lang="ru-RU" dirty="0">
                <a:latin typeface="Arial" pitchFamily="34" charset="0"/>
              </a:rPr>
              <a:t> с </a:t>
            </a:r>
            <a:r>
              <a:rPr lang="ru-RU" dirty="0" err="1">
                <a:latin typeface="Arial" pitchFamily="34" charset="0"/>
              </a:rPr>
              <a:t>римски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цифри</a:t>
            </a:r>
            <a:r>
              <a:rPr lang="ru-RU" dirty="0">
                <a:latin typeface="Arial" pitchFamily="34" charset="0"/>
              </a:rPr>
              <a:t> I, II, III и т. н. </a:t>
            </a:r>
            <a:r>
              <a:rPr lang="ru-RU" dirty="0" err="1">
                <a:latin typeface="Arial" pitchFamily="34" charset="0"/>
              </a:rPr>
              <a:t>Признаците</a:t>
            </a:r>
            <a:r>
              <a:rPr lang="ru-RU" dirty="0">
                <a:latin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</a:rPr>
              <a:t>определяне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границите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участъците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: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промяна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в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натоварването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;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промяна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в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напречното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сечение;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рязка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промяна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в </a:t>
            </a:r>
            <a:r>
              <a:rPr lang="ru-RU" dirty="0" err="1">
                <a:solidFill>
                  <a:srgbClr val="3333CC"/>
                </a:solidFill>
                <a:latin typeface="Arial" pitchFamily="34" charset="0"/>
              </a:rPr>
              <a:t>геометричната</a:t>
            </a:r>
            <a:r>
              <a:rPr lang="ru-RU" dirty="0">
                <a:solidFill>
                  <a:srgbClr val="3333CC"/>
                </a:solidFill>
                <a:latin typeface="Arial" pitchFamily="34" charset="0"/>
              </a:rPr>
              <a:t> ос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714348" y="364331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3. </a:t>
            </a:r>
            <a:r>
              <a:rPr lang="ru-RU" dirty="0" err="1">
                <a:latin typeface="Arial" pitchFamily="34" charset="0"/>
              </a:rPr>
              <a:t>Прилага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методът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сечението</a:t>
            </a:r>
            <a:r>
              <a:rPr lang="ru-RU" dirty="0">
                <a:latin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</a:rPr>
              <a:t>всеки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участък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поотделно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като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сеченията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подбират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произволно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означават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се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вътрешните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(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разрезни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) усилия.</a:t>
            </a:r>
            <a:endParaRPr lang="bg-BG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6" name="Правоъгълник 15"/>
          <p:cNvSpPr/>
          <p:nvPr/>
        </p:nvSpPr>
        <p:spPr>
          <a:xfrm>
            <a:off x="785786" y="471488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4. 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От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условията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за равновесие се определят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аналитично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вътрешните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(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разрезни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) усилия  </a:t>
            </a:r>
            <a:endParaRPr lang="bg-BG" dirty="0">
              <a:solidFill>
                <a:srgbClr val="C00000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авоъгълник 17"/>
              <p:cNvSpPr/>
              <p:nvPr/>
            </p:nvSpPr>
            <p:spPr>
              <a:xfrm>
                <a:off x="3059858" y="4955742"/>
                <a:ext cx="1790747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/>
                        </a:rPr>
                        <m:t>𝑁</m:t>
                      </m:r>
                      <m:r>
                        <a:rPr lang="bg-BG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bg-BG" i="1"/>
                        <m:t>  </m:t>
                      </m:r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bg-BG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m:rPr>
                          <m:nor/>
                        </m:rPr>
                        <a:rPr lang="bg-BG" i="1"/>
                        <m:t>  </m:t>
                      </m:r>
                      <m:r>
                        <m:rPr>
                          <m:nor/>
                        </m:rPr>
                        <a:rPr lang="bg-BG"/>
                        <m:t>и </m:t>
                      </m:r>
                      <m:r>
                        <m:rPr>
                          <m:nor/>
                        </m:rPr>
                        <a:rPr lang="bg-BG" i="1"/>
                        <m:t> </m:t>
                      </m:r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/>
                            </a:rPr>
                            <m:t>   </m:t>
                          </m:r>
                          <m:r>
                            <a:rPr lang="bg-BG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i="1">
                              <a:latin typeface="Cambria Math"/>
                            </a:rPr>
                            <m:t>ог,у</m:t>
                          </m:r>
                        </m:sub>
                      </m:sSub>
                      <m:r>
                        <m:rPr>
                          <m:nor/>
                        </m:rPr>
                        <a:rPr lang="bg-BG" i="1"/>
                        <m:t> </m:t>
                      </m:r>
                      <m:r>
                        <a:rPr lang="bg-BG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8" name="Правоъгъл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58" y="4955742"/>
                <a:ext cx="1790747" cy="394852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авоъгълник 19"/>
          <p:cNvSpPr/>
          <p:nvPr/>
        </p:nvSpPr>
        <p:spPr>
          <a:xfrm>
            <a:off x="785786" y="550070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5. </a:t>
            </a:r>
            <a:r>
              <a:rPr lang="ru-RU" dirty="0" err="1">
                <a:latin typeface="Arial" pitchFamily="34" charset="0"/>
              </a:rPr>
              <a:t>Изследват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функциите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en-US" dirty="0">
                <a:latin typeface="Arial" pitchFamily="34" charset="0"/>
              </a:rPr>
              <a:t>   </a:t>
            </a:r>
            <a:r>
              <a:rPr lang="bg-BG" dirty="0">
                <a:latin typeface="Arial" pitchFamily="34" charset="0"/>
              </a:rPr>
              <a:t>вътрешните усилия</a:t>
            </a:r>
            <a:r>
              <a:rPr lang="en-US" dirty="0"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и се </a:t>
            </a:r>
            <a:r>
              <a:rPr lang="ru-RU" dirty="0" err="1">
                <a:latin typeface="Arial" pitchFamily="34" charset="0"/>
              </a:rPr>
              <a:t>чертаят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диаграмите</a:t>
            </a:r>
            <a:r>
              <a:rPr lang="ru-RU" dirty="0">
                <a:latin typeface="Arial" pitchFamily="34" charset="0"/>
              </a:rPr>
              <a:t> им.</a:t>
            </a:r>
          </a:p>
        </p:txBody>
      </p:sp>
    </p:spTree>
    <p:extLst>
      <p:ext uri="{BB962C8B-B14F-4D97-AF65-F5344CB8AC3E}">
        <p14:creationId xmlns:p14="http://schemas.microsoft.com/office/powerpoint/2010/main" val="164994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6" grpId="0"/>
      <p:bldP spid="18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51" y="148299"/>
            <a:ext cx="4543428" cy="50006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Метод на сечението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388" y="1254371"/>
            <a:ext cx="4400552" cy="5024454"/>
          </a:xfrm>
        </p:spPr>
        <p:txBody>
          <a:bodyPr/>
          <a:lstStyle/>
          <a:p>
            <a:r>
              <a:rPr lang="bg-BG" sz="18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Задача: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Да се определят вътрешните усилия (вътрешните сили и моменти) и да се построят диаграмите за изменението им по дължината на гредата.</a:t>
            </a:r>
          </a:p>
          <a:p>
            <a:endParaRPr lang="bg-BG" sz="1800" dirty="0">
              <a:latin typeface="Arial" pitchFamily="34" charset="0"/>
              <a:cs typeface="Arial" pitchFamily="34" charset="0"/>
            </a:endParaRPr>
          </a:p>
          <a:p>
            <a:r>
              <a:rPr lang="bg-BG" sz="1800" dirty="0">
                <a:latin typeface="Arial" pitchFamily="34" charset="0"/>
                <a:cs typeface="Arial" pitchFamily="34" charset="0"/>
              </a:rPr>
              <a:t>1. Определяне на реакциите в опорите А и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(чрез условията за равновесие, записани с моментите на силите).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15</a:t>
            </a:fld>
            <a:endParaRPr lang="bg-B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0618"/>
            <a:ext cx="4232946" cy="641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Метод на сечението</a:t>
            </a:r>
            <a:endParaRPr lang="bg-BG" sz="2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404435"/>
            <a:ext cx="4657700" cy="428628"/>
          </a:xfrm>
        </p:spPr>
        <p:txBody>
          <a:bodyPr/>
          <a:lstStyle/>
          <a:p>
            <a:r>
              <a:rPr lang="bg-BG" sz="18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Първи участък на гредата: 0</a:t>
            </a:r>
            <a:r>
              <a:rPr lang="en-US" sz="18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x &lt; a</a:t>
            </a:r>
            <a:endParaRPr lang="bg-BG" sz="18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16</a:t>
            </a:fld>
            <a:endParaRPr lang="bg-B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571480"/>
            <a:ext cx="5000660" cy="42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000108"/>
            <a:ext cx="3538522" cy="8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857364"/>
            <a:ext cx="2071702" cy="47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071810"/>
            <a:ext cx="2643206" cy="145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14810" y="4714884"/>
            <a:ext cx="4657700" cy="4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Втори участък на гредата: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a+b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5214950"/>
            <a:ext cx="7715304" cy="142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680921"/>
            <a:ext cx="2897376" cy="439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068D5C-DCEA-42FD-A804-BE0321696B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800" y="1307603"/>
            <a:ext cx="2252558" cy="2121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2" y="31264"/>
            <a:ext cx="8329642" cy="51115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Метод на сечението</a:t>
            </a:r>
            <a:r>
              <a:rPr lang="en-US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- напрежения</a:t>
            </a:r>
            <a:endParaRPr lang="bg-BG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48" y="4170424"/>
            <a:ext cx="8215370" cy="2000264"/>
          </a:xfrm>
        </p:spPr>
        <p:txBody>
          <a:bodyPr/>
          <a:lstStyle/>
          <a:p>
            <a:r>
              <a:rPr lang="bg-BG" sz="1800" dirty="0">
                <a:latin typeface="Arial" pitchFamily="34" charset="0"/>
                <a:cs typeface="Arial" pitchFamily="34" charset="0"/>
              </a:rPr>
              <a:t>В границите на цялото сечение вътрешните сили могат да бъдат разпределени неравномерно, следователно – тяхното действие в различни точки може значително да се различава.</a:t>
            </a:r>
          </a:p>
          <a:p>
            <a:endParaRPr lang="bg-BG" sz="1800" dirty="0">
              <a:latin typeface="Arial" pitchFamily="34" charset="0"/>
              <a:cs typeface="Arial" pitchFamily="34" charset="0"/>
            </a:endParaRPr>
          </a:p>
          <a:p>
            <a:r>
              <a:rPr lang="bg-BG" sz="1800" dirty="0">
                <a:latin typeface="Arial" pitchFamily="34" charset="0"/>
                <a:cs typeface="Arial" pitchFamily="34" charset="0"/>
              </a:rPr>
              <a:t>Необходима е величина, която да характеризира интензивността на натоварването, т.е – интензивността на силите в различните точки на сечението.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17</a:t>
            </a:fld>
            <a:endParaRPr lang="bg-B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644" y="580051"/>
            <a:ext cx="7232468" cy="28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287868-5157-4689-9E6D-919F0676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189" y="3391941"/>
            <a:ext cx="982286" cy="7226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5877780-1195-4B3F-852F-D9BB50605982}"/>
              </a:ext>
            </a:extLst>
          </p:cNvPr>
          <p:cNvSpPr/>
          <p:nvPr/>
        </p:nvSpPr>
        <p:spPr>
          <a:xfrm>
            <a:off x="3970854" y="3666273"/>
            <a:ext cx="432048" cy="17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2E788A-873E-4F8C-A303-8C7712F66F43}"/>
              </a:ext>
            </a:extLst>
          </p:cNvPr>
          <p:cNvSpPr txBox="1"/>
          <p:nvPr/>
        </p:nvSpPr>
        <p:spPr>
          <a:xfrm>
            <a:off x="4572000" y="3635984"/>
            <a:ext cx="28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333399"/>
                </a:solidFill>
              </a:rPr>
              <a:t>Средно напрежение</a:t>
            </a:r>
            <a:endParaRPr lang="en-US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Метод на сечението</a:t>
            </a:r>
            <a:r>
              <a:rPr lang="en-US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- напрежения</a:t>
            </a:r>
            <a:endParaRPr lang="bg-B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18</a:t>
            </a:fld>
            <a:endParaRPr lang="bg-BG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7232468" cy="28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929066"/>
            <a:ext cx="1071570" cy="81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857628"/>
            <a:ext cx="2357454" cy="92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143512"/>
            <a:ext cx="2757480" cy="111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57620" y="528638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bg-BG" dirty="0"/>
              <a:t> – нормално напрежение</a:t>
            </a:r>
          </a:p>
          <a:p>
            <a:r>
              <a:rPr lang="el-GR" dirty="0"/>
              <a:t>Τ</a:t>
            </a:r>
            <a:r>
              <a:rPr lang="bg-BG" dirty="0"/>
              <a:t> – тангенциално напрежение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4143380"/>
            <a:ext cx="411079" cy="4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500694" y="41433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средно напрежение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85" y="116632"/>
            <a:ext cx="8229600" cy="511156"/>
          </a:xfrm>
        </p:spPr>
        <p:txBody>
          <a:bodyPr/>
          <a:lstStyle/>
          <a:p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Деформации. Закон на </a:t>
            </a:r>
            <a:r>
              <a:rPr lang="bg-BG" sz="2200" dirty="0" err="1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Хук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. Допустими напрежения.</a:t>
            </a:r>
            <a:r>
              <a:rPr lang="en-US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bg-BG" sz="1800" dirty="0">
              <a:solidFill>
                <a:srgbClr val="3333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2143140"/>
          </a:xfrm>
        </p:spPr>
        <p:txBody>
          <a:bodyPr/>
          <a:lstStyle/>
          <a:p>
            <a:r>
              <a:rPr lang="bg-BG" sz="1800" dirty="0">
                <a:latin typeface="Arial" pitchFamily="34" charset="0"/>
                <a:cs typeface="Arial" pitchFamily="34" charset="0"/>
              </a:rPr>
              <a:t>Както вече беше изяснено, под действието на външни сили реалните тела променят първоначалните си размери и форма, т.е – те се деформират. Деформациите могат да бъдат най-различни по вид, но всяка произволна деформация може да се смята за съставена основно от два вида елементарни деформации: </a:t>
            </a:r>
          </a:p>
          <a:p>
            <a:pPr>
              <a:buFont typeface="Wingdings" pitchFamily="2" charset="2"/>
              <a:buChar char="Ø"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Линейна деформация – промяна на линеен размер на тялото;</a:t>
            </a:r>
          </a:p>
          <a:p>
            <a:pPr>
              <a:buFont typeface="Wingdings" pitchFamily="2" charset="2"/>
              <a:buChar char="Ø"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Ъглова деформация – промяна на ъгъл в сечение на тялото.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19</a:t>
            </a:fld>
            <a:endParaRPr lang="bg-B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169231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1089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6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</a:t>
            </a:r>
            <a:endParaRPr lang="en-US" sz="2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57224" y="1928802"/>
            <a:ext cx="7286676" cy="3024336"/>
          </a:xfrm>
        </p:spPr>
        <p:txBody>
          <a:bodyPr/>
          <a:lstStyle/>
          <a:p>
            <a:r>
              <a:rPr lang="bg-BG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Основни понятия и хипотези </a:t>
            </a:r>
          </a:p>
          <a:p>
            <a:pPr marL="109537" indent="0">
              <a:buNone/>
            </a:pPr>
            <a:endParaRPr lang="en-US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Вътрешни усилия</a:t>
            </a:r>
          </a:p>
          <a:p>
            <a:endParaRPr lang="en-US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bg-BG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</p:spTree>
    <p:extLst>
      <p:ext uri="{BB962C8B-B14F-4D97-AF65-F5344CB8AC3E}">
        <p14:creationId xmlns:p14="http://schemas.microsoft.com/office/powerpoint/2010/main" val="1904859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5FC2C7-3C35-487C-959C-F05AB36A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350855"/>
            <a:ext cx="3096342" cy="996677"/>
          </a:xfrm>
          <a:prstGeom prst="rect">
            <a:avLst/>
          </a:prstGeom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14290"/>
            <a:ext cx="8205094" cy="500066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Деформации. Закон на </a:t>
            </a:r>
            <a:r>
              <a:rPr lang="bg-BG" sz="2200" dirty="0" err="1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Хук</a:t>
            </a: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. Дефиниции</a:t>
            </a:r>
          </a:p>
          <a:p>
            <a:pPr marL="109537" indent="0" algn="ctr">
              <a:buNone/>
            </a:pPr>
            <a:endParaRPr lang="bg-BG" sz="2200" dirty="0"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Правоъгълник 2"/>
          <p:cNvSpPr/>
          <p:nvPr/>
        </p:nvSpPr>
        <p:spPr>
          <a:xfrm>
            <a:off x="273744" y="54868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 err="1">
                <a:latin typeface="Arial" pitchFamily="34" charset="0"/>
              </a:rPr>
              <a:t>Н</a:t>
            </a:r>
            <a:r>
              <a:rPr lang="ru-RU" dirty="0" err="1">
                <a:latin typeface="Arial" pitchFamily="34" charset="0"/>
              </a:rPr>
              <a:t>ормалните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напрежения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пораждат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линейни</a:t>
            </a:r>
            <a:r>
              <a:rPr lang="ru-RU" dirty="0">
                <a:latin typeface="Arial" pitchFamily="34" charset="0"/>
              </a:rPr>
              <a:t> деформации, а </a:t>
            </a:r>
            <a:r>
              <a:rPr lang="ru-RU" dirty="0" err="1">
                <a:latin typeface="Arial" pitchFamily="34" charset="0"/>
              </a:rPr>
              <a:t>тангенциалните</a:t>
            </a:r>
            <a:r>
              <a:rPr lang="ru-RU" dirty="0">
                <a:latin typeface="Arial" pitchFamily="34" charset="0"/>
              </a:rPr>
              <a:t> – </a:t>
            </a:r>
            <a:r>
              <a:rPr lang="ru-RU" dirty="0" err="1">
                <a:latin typeface="Arial" pitchFamily="34" charset="0"/>
              </a:rPr>
              <a:t>ъглови</a:t>
            </a:r>
            <a:r>
              <a:rPr lang="ru-RU" dirty="0">
                <a:latin typeface="Arial" pitchFamily="34" charset="0"/>
              </a:rPr>
              <a:t> деформации. </a:t>
            </a:r>
            <a:r>
              <a:rPr lang="ru-RU" dirty="0" err="1">
                <a:latin typeface="Arial" pitchFamily="34" charset="0"/>
              </a:rPr>
              <a:t>Линейната</a:t>
            </a:r>
            <a:r>
              <a:rPr lang="ru-RU" dirty="0">
                <a:latin typeface="Arial" pitchFamily="34" charset="0"/>
              </a:rPr>
              <a:t> деформация се </a:t>
            </a:r>
            <a:r>
              <a:rPr lang="ru-RU" dirty="0" err="1">
                <a:latin typeface="Arial" pitchFamily="34" charset="0"/>
              </a:rPr>
              <a:t>изразява</a:t>
            </a:r>
            <a:r>
              <a:rPr lang="ru-RU" dirty="0">
                <a:latin typeface="Arial" pitchFamily="34" charset="0"/>
              </a:rPr>
              <a:t> в </a:t>
            </a:r>
            <a:r>
              <a:rPr lang="ru-RU" dirty="0" err="1">
                <a:latin typeface="Arial" pitchFamily="34" charset="0"/>
              </a:rPr>
              <a:t>промяна</a:t>
            </a:r>
            <a:r>
              <a:rPr lang="ru-RU" dirty="0">
                <a:latin typeface="Arial" pitchFamily="34" charset="0"/>
              </a:rPr>
              <a:t>   на линеен размер  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, а </a:t>
            </a:r>
            <a:r>
              <a:rPr lang="ru-RU" dirty="0" err="1">
                <a:latin typeface="Arial" pitchFamily="34" charset="0"/>
              </a:rPr>
              <a:t>ъгловата</a:t>
            </a:r>
            <a:r>
              <a:rPr lang="ru-RU" dirty="0">
                <a:latin typeface="Arial" pitchFamily="34" charset="0"/>
              </a:rPr>
              <a:t> деформация – в </a:t>
            </a:r>
            <a:r>
              <a:rPr lang="ru-RU" dirty="0" err="1">
                <a:latin typeface="Arial" pitchFamily="34" charset="0"/>
              </a:rPr>
              <a:t>промяна</a:t>
            </a:r>
            <a:r>
              <a:rPr lang="ru-RU" dirty="0">
                <a:latin typeface="Arial" pitchFamily="34" charset="0"/>
              </a:rPr>
              <a:t>   на </a:t>
            </a:r>
            <a:r>
              <a:rPr lang="ru-RU" dirty="0" err="1">
                <a:latin typeface="Arial" pitchFamily="34" charset="0"/>
              </a:rPr>
              <a:t>ъгъл</a:t>
            </a:r>
            <a:r>
              <a:rPr lang="ru-RU" dirty="0">
                <a:latin typeface="Arial" pitchFamily="34" charset="0"/>
              </a:rPr>
              <a:t> в </a:t>
            </a:r>
            <a:r>
              <a:rPr lang="ru-RU" dirty="0" err="1">
                <a:latin typeface="Arial" pitchFamily="34" charset="0"/>
              </a:rPr>
              <a:t>сечението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290601" y="1763524"/>
            <a:ext cx="4216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bg-BG" dirty="0">
                <a:latin typeface="Arial" pitchFamily="34" charset="0"/>
              </a:rPr>
              <a:t>  относителна линейна </a:t>
            </a:r>
            <a:r>
              <a:rPr lang="bg-BG" dirty="0" smtClean="0">
                <a:latin typeface="Arial" pitchFamily="34" charset="0"/>
              </a:rPr>
              <a:t>деформация</a:t>
            </a:r>
            <a:r>
              <a:rPr lang="en-US" dirty="0" smtClean="0">
                <a:latin typeface="Arial" pitchFamily="34" charset="0"/>
              </a:rPr>
              <a:t>: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авоъгълник 4"/>
              <p:cNvSpPr/>
              <p:nvPr/>
            </p:nvSpPr>
            <p:spPr>
              <a:xfrm>
                <a:off x="4536825" y="1599183"/>
                <a:ext cx="142853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𝜀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𝛥</m:t>
                      </m:r>
                      <m:f>
                        <m:fPr>
                          <m:type m:val="lin"/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25" y="1599183"/>
                <a:ext cx="142853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22368" r="-50638" b="-1934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авоъгълник 6"/>
          <p:cNvSpPr/>
          <p:nvPr/>
        </p:nvSpPr>
        <p:spPr>
          <a:xfrm>
            <a:off x="325193" y="2139502"/>
            <a:ext cx="8520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За много </a:t>
            </a:r>
            <a:r>
              <a:rPr lang="ru-RU" dirty="0" err="1">
                <a:latin typeface="Arial" pitchFamily="34" charset="0"/>
              </a:rPr>
              <a:t>материали</a:t>
            </a:r>
            <a:r>
              <a:rPr lang="ru-RU" dirty="0">
                <a:latin typeface="Arial" pitchFamily="34" charset="0"/>
              </a:rPr>
              <a:t> до определено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, между </a:t>
            </a:r>
            <a:r>
              <a:rPr lang="ru-RU" dirty="0" err="1">
                <a:latin typeface="Arial" pitchFamily="34" charset="0"/>
              </a:rPr>
              <a:t>нормалното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напрежение</a:t>
            </a:r>
            <a:r>
              <a:rPr lang="ru-RU" dirty="0">
                <a:latin typeface="Arial" pitchFamily="34" charset="0"/>
              </a:rPr>
              <a:t>   и </a:t>
            </a:r>
            <a:r>
              <a:rPr lang="ru-RU" dirty="0" err="1">
                <a:latin typeface="Arial" pitchFamily="34" charset="0"/>
              </a:rPr>
              <a:t>относителната</a:t>
            </a:r>
            <a:r>
              <a:rPr lang="ru-RU" dirty="0">
                <a:latin typeface="Arial" pitchFamily="34" charset="0"/>
              </a:rPr>
              <a:t> линейна деформация , с </a:t>
            </a:r>
            <a:r>
              <a:rPr lang="ru-RU" dirty="0" err="1">
                <a:latin typeface="Arial" pitchFamily="34" charset="0"/>
              </a:rPr>
              <a:t>достатъчна</a:t>
            </a:r>
            <a:r>
              <a:rPr lang="ru-RU" dirty="0">
                <a:latin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</a:rPr>
              <a:t>инженерната</a:t>
            </a:r>
            <a:r>
              <a:rPr lang="ru-RU" dirty="0">
                <a:latin typeface="Arial" pitchFamily="34" charset="0"/>
              </a:rPr>
              <a:t> практика </a:t>
            </a:r>
            <a:r>
              <a:rPr lang="ru-RU" dirty="0" err="1">
                <a:latin typeface="Arial" pitchFamily="34" charset="0"/>
              </a:rPr>
              <a:t>точност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съществува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линейната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зависимост</a:t>
            </a:r>
            <a:r>
              <a:rPr lang="ru-RU" dirty="0">
                <a:latin typeface="Arial" pitchFamily="34" charset="0"/>
              </a:rPr>
              <a:t>: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3779912" y="3127281"/>
                <a:ext cx="123245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𝜎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𝛦</m:t>
                      </m:r>
                      <m:r>
                        <m:rPr>
                          <m:nor/>
                        </m:rPr>
                        <a:rPr lang="bg-BG" sz="2400" i="1"/>
                        <m:t> </m:t>
                      </m:r>
                      <m:r>
                        <a:rPr lang="bg-BG" sz="24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127281"/>
                <a:ext cx="123245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оъгълник 10"/>
          <p:cNvSpPr/>
          <p:nvPr/>
        </p:nvSpPr>
        <p:spPr>
          <a:xfrm>
            <a:off x="347443" y="3734369"/>
            <a:ext cx="6619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ru-RU" i="1" dirty="0">
                <a:latin typeface="Arial" pitchFamily="34" charset="0"/>
              </a:rPr>
              <a:t>  Е  </a:t>
            </a:r>
            <a:r>
              <a:rPr lang="ru-RU" dirty="0">
                <a:latin typeface="Arial" pitchFamily="34" charset="0"/>
              </a:rPr>
              <a:t>се </a:t>
            </a:r>
            <a:r>
              <a:rPr lang="ru-RU" dirty="0" err="1">
                <a:latin typeface="Arial" pitchFamily="34" charset="0"/>
              </a:rPr>
              <a:t>нарича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модул</a:t>
            </a:r>
            <a:r>
              <a:rPr lang="ru-RU" dirty="0">
                <a:latin typeface="Arial" pitchFamily="34" charset="0"/>
              </a:rPr>
              <a:t> на линейна деформация, за </a:t>
            </a:r>
            <a:r>
              <a:rPr lang="ru-RU" dirty="0" err="1" smtClean="0">
                <a:latin typeface="Arial" pitchFamily="34" charset="0"/>
              </a:rPr>
              <a:t>стомани</a:t>
            </a:r>
            <a:r>
              <a:rPr lang="ru-RU" dirty="0" smtClean="0">
                <a:latin typeface="Arial" pitchFamily="34" charset="0"/>
              </a:rPr>
              <a:t>: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авоъгълник 11"/>
              <p:cNvSpPr/>
              <p:nvPr/>
            </p:nvSpPr>
            <p:spPr>
              <a:xfrm>
                <a:off x="6967373" y="3675186"/>
                <a:ext cx="2118209" cy="428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latin typeface="Cambria Math"/>
                        </a:rPr>
                        <m:t>𝐸</m:t>
                      </m:r>
                      <m:r>
                        <a:rPr lang="bg-BG" sz="2000">
                          <a:latin typeface="Cambria Math"/>
                        </a:rPr>
                        <m:t>=2,1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r>
                        <a:rPr lang="bg-BG" sz="200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sSup>
                        <m:sSupPr>
                          <m:ctrlPr>
                            <a:rPr lang="bg-BG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bg-BG" sz="200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bg-BG" sz="2000">
                              <a:latin typeface="Cambria Math"/>
                            </a:rPr>
                            <m:t>11</m:t>
                          </m:r>
                        </m:sup>
                      </m:sSup>
                      <m:r>
                        <a:rPr lang="bg-BG" sz="2000" i="1">
                          <a:latin typeface="Cambria Math"/>
                        </a:rPr>
                        <m:t>𝑃𝑎</m:t>
                      </m:r>
                      <m:r>
                        <a:rPr lang="bg-BG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73" y="3675186"/>
                <a:ext cx="2118209" cy="428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авоъгълник 13"/>
          <p:cNvSpPr/>
          <p:nvPr/>
        </p:nvSpPr>
        <p:spPr>
          <a:xfrm>
            <a:off x="370785" y="5229200"/>
            <a:ext cx="862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Arial" pitchFamily="34" charset="0"/>
              </a:rPr>
              <a:t>Зависимостта</a:t>
            </a:r>
            <a:r>
              <a:rPr lang="ru-RU" dirty="0">
                <a:latin typeface="Arial" pitchFamily="34" charset="0"/>
              </a:rPr>
              <a:t> между </a:t>
            </a:r>
            <a:r>
              <a:rPr lang="ru-RU" dirty="0" err="1">
                <a:latin typeface="Arial" pitchFamily="34" charset="0"/>
              </a:rPr>
              <a:t>тангенциалното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</a:rPr>
              <a:t>напрежение</a:t>
            </a:r>
            <a:r>
              <a:rPr lang="ru-RU" dirty="0" smtClean="0"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и </a:t>
            </a:r>
            <a:r>
              <a:rPr lang="ru-RU" dirty="0" err="1">
                <a:latin typeface="Arial" pitchFamily="34" charset="0"/>
              </a:rPr>
              <a:t>ъгловата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</a:rPr>
              <a:t>деформация, </a:t>
            </a:r>
            <a:r>
              <a:rPr lang="ru-RU" dirty="0">
                <a:latin typeface="Arial" pitchFamily="34" charset="0"/>
              </a:rPr>
              <a:t>за много </a:t>
            </a:r>
            <a:r>
              <a:rPr lang="ru-RU" dirty="0" err="1">
                <a:latin typeface="Arial" pitchFamily="34" charset="0"/>
              </a:rPr>
              <a:t>материали</a:t>
            </a:r>
            <a:r>
              <a:rPr lang="ru-RU" dirty="0">
                <a:latin typeface="Arial" pitchFamily="34" charset="0"/>
              </a:rPr>
              <a:t> до определено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също</a:t>
            </a:r>
            <a:r>
              <a:rPr lang="ru-RU" dirty="0">
                <a:latin typeface="Arial" pitchFamily="34" charset="0"/>
              </a:rPr>
              <a:t> е линейна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авоъгълник 15"/>
              <p:cNvSpPr/>
              <p:nvPr/>
            </p:nvSpPr>
            <p:spPr>
              <a:xfrm>
                <a:off x="421971" y="6048339"/>
                <a:ext cx="117955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𝜏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𝐺</m:t>
                      </m:r>
                      <m:r>
                        <a:rPr lang="bg-BG" sz="2400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16" name="Правоъгъл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1" y="6048339"/>
                <a:ext cx="117955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авоъгълник 17"/>
          <p:cNvSpPr/>
          <p:nvPr/>
        </p:nvSpPr>
        <p:spPr>
          <a:xfrm>
            <a:off x="1669532" y="6165304"/>
            <a:ext cx="724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bg-BG" dirty="0">
                <a:latin typeface="Arial" pitchFamily="34" charset="0"/>
              </a:rPr>
              <a:t>  </a:t>
            </a:r>
            <a:r>
              <a:rPr lang="en-US" dirty="0">
                <a:latin typeface="Arial" pitchFamily="34" charset="0"/>
              </a:rPr>
              <a:t>G e </a:t>
            </a:r>
            <a:r>
              <a:rPr lang="bg-BG" dirty="0">
                <a:latin typeface="Arial" pitchFamily="34" charset="0"/>
              </a:rPr>
              <a:t>модул на ъглова деформация</a:t>
            </a:r>
            <a:r>
              <a:rPr lang="en-US" dirty="0">
                <a:latin typeface="Arial" pitchFamily="34" charset="0"/>
              </a:rPr>
              <a:t>, </a:t>
            </a:r>
            <a:r>
              <a:rPr lang="bg-BG" dirty="0">
                <a:latin typeface="Arial" pitchFamily="34" charset="0"/>
              </a:rPr>
              <a:t>за </a:t>
            </a:r>
            <a:r>
              <a:rPr lang="bg-BG" dirty="0" smtClean="0">
                <a:latin typeface="Arial" pitchFamily="34" charset="0"/>
              </a:rPr>
              <a:t>стомани: </a:t>
            </a:r>
            <a:r>
              <a:rPr lang="en-US" dirty="0" smtClean="0">
                <a:latin typeface="Arial" pitchFamily="34" charset="0"/>
              </a:rPr>
              <a:t>G=0,85.10</a:t>
            </a:r>
            <a:r>
              <a:rPr lang="en-US" baseline="30000" dirty="0" smtClean="0">
                <a:latin typeface="Arial" pitchFamily="34" charset="0"/>
              </a:rPr>
              <a:t>11</a:t>
            </a:r>
            <a:r>
              <a:rPr lang="en-US" i="1" dirty="0" smtClean="0">
                <a:latin typeface="Arial" pitchFamily="34" charset="0"/>
              </a:rPr>
              <a:t>Pa</a:t>
            </a:r>
            <a:endParaRPr lang="bg-BG" i="1" dirty="0">
              <a:latin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366558-4256-4B28-9807-10D5AE36B8E4}"/>
              </a:ext>
            </a:extLst>
          </p:cNvPr>
          <p:cNvSpPr txBox="1"/>
          <p:nvPr/>
        </p:nvSpPr>
        <p:spPr>
          <a:xfrm>
            <a:off x="370785" y="4081186"/>
            <a:ext cx="847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333399"/>
                </a:solidFill>
              </a:rPr>
              <a:t>За елемент с постоянно напречно сечение, </a:t>
            </a:r>
            <a:r>
              <a:rPr lang="en-US" sz="1600" dirty="0">
                <a:solidFill>
                  <a:srgbClr val="333399"/>
                </a:solidFill>
              </a:rPr>
              <a:t>S=const, </a:t>
            </a:r>
            <a:r>
              <a:rPr lang="bg-BG" sz="1600" dirty="0">
                <a:solidFill>
                  <a:srgbClr val="333399"/>
                </a:solidFill>
              </a:rPr>
              <a:t>от по-долното уравнение може да се определи деформацията:</a:t>
            </a:r>
            <a:endParaRPr lang="en-US" sz="16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3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10" grpId="0" animBg="1"/>
      <p:bldP spid="11" grpId="0"/>
      <p:bldP spid="12" grpId="0" animBg="1"/>
      <p:bldP spid="14" grpId="0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14290"/>
            <a:ext cx="8205094" cy="428628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76536" y="629572"/>
            <a:ext cx="399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Arial" pitchFamily="34" charset="0"/>
              </a:rPr>
              <a:t>Изпитване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материалите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опън</a:t>
            </a:r>
            <a:endParaRPr lang="bg-BG" dirty="0">
              <a:latin typeface="Arial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9275"/>
            <a:ext cx="1999017" cy="439248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05" y="642257"/>
            <a:ext cx="4336386" cy="3045684"/>
          </a:xfrm>
          <a:prstGeom prst="rect">
            <a:avLst/>
          </a:prstGeom>
          <a:solidFill>
            <a:schemeClr val="bg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авоъгълник 4"/>
              <p:cNvSpPr/>
              <p:nvPr/>
            </p:nvSpPr>
            <p:spPr>
              <a:xfrm>
                <a:off x="2509610" y="3622701"/>
                <a:ext cx="59978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0" y="3622701"/>
                <a:ext cx="599780" cy="494751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авоъгълник 6"/>
          <p:cNvSpPr/>
          <p:nvPr/>
        </p:nvSpPr>
        <p:spPr>
          <a:xfrm>
            <a:off x="3050998" y="3748120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- </a:t>
            </a:r>
            <a:r>
              <a:rPr lang="bg-BG" dirty="0" smtClean="0">
                <a:latin typeface="Arial" pitchFamily="34" charset="0"/>
              </a:rPr>
              <a:t>граница </a:t>
            </a:r>
            <a:r>
              <a:rPr lang="bg-BG" dirty="0">
                <a:latin typeface="Arial" pitchFamily="34" charset="0"/>
              </a:rPr>
              <a:t>на пропорционалност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авоъгълник 7"/>
              <p:cNvSpPr/>
              <p:nvPr/>
            </p:nvSpPr>
            <p:spPr>
              <a:xfrm>
                <a:off x="2509610" y="400506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0" y="4005064"/>
                <a:ext cx="61581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авоъгълник 8"/>
          <p:cNvSpPr/>
          <p:nvPr/>
        </p:nvSpPr>
        <p:spPr>
          <a:xfrm>
            <a:off x="3059832" y="4051230"/>
            <a:ext cx="289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- </a:t>
            </a:r>
            <a:r>
              <a:rPr lang="bg-BG" dirty="0" smtClean="0">
                <a:latin typeface="Arial" pitchFamily="34" charset="0"/>
              </a:rPr>
              <a:t>граница </a:t>
            </a:r>
            <a:r>
              <a:rPr lang="bg-BG" dirty="0">
                <a:latin typeface="Arial" pitchFamily="34" charset="0"/>
              </a:rPr>
              <a:t>на еластичност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2522132" y="4365104"/>
                <a:ext cx="1329788" cy="49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bg-BG" sz="240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bg-BG" sz="240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32" y="4365104"/>
                <a:ext cx="1329788" cy="4960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оъгълник 10"/>
          <p:cNvSpPr/>
          <p:nvPr/>
        </p:nvSpPr>
        <p:spPr>
          <a:xfrm>
            <a:off x="3779912" y="4437112"/>
            <a:ext cx="29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- </a:t>
            </a:r>
            <a:r>
              <a:rPr lang="bg-BG" dirty="0" smtClean="0">
                <a:latin typeface="Arial" pitchFamily="34" charset="0"/>
              </a:rPr>
              <a:t>граница </a:t>
            </a:r>
            <a:r>
              <a:rPr lang="bg-BG" dirty="0">
                <a:latin typeface="Arial" pitchFamily="34" charset="0"/>
              </a:rPr>
              <a:t>на </a:t>
            </a:r>
            <a:r>
              <a:rPr lang="bg-BG" dirty="0" err="1">
                <a:latin typeface="Arial" pitchFamily="34" charset="0"/>
              </a:rPr>
              <a:t>провлачване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авоъгълник 11"/>
              <p:cNvSpPr/>
              <p:nvPr/>
            </p:nvSpPr>
            <p:spPr>
              <a:xfrm>
                <a:off x="2483768" y="4695527"/>
                <a:ext cx="622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695527"/>
                <a:ext cx="62222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авоъгълник 13"/>
          <p:cNvSpPr/>
          <p:nvPr/>
        </p:nvSpPr>
        <p:spPr>
          <a:xfrm>
            <a:off x="3050998" y="4806444"/>
            <a:ext cx="214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- </a:t>
            </a:r>
            <a:r>
              <a:rPr lang="bg-BG" dirty="0" smtClean="0">
                <a:latin typeface="Arial" pitchFamily="34" charset="0"/>
              </a:rPr>
              <a:t>граница </a:t>
            </a:r>
            <a:r>
              <a:rPr lang="bg-BG" dirty="0">
                <a:latin typeface="Arial" pitchFamily="34" charset="0"/>
              </a:rPr>
              <a:t>на якост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5844F3D-C761-4470-B79D-81560D5F9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8036" y="5157192"/>
            <a:ext cx="1181100" cy="666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9FCBB64-5365-48E4-8316-5289A5559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56" y="5229200"/>
            <a:ext cx="1095375" cy="581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8779166-2514-4BF4-A6B5-F0BA661C74EA}"/>
              </a:ext>
            </a:extLst>
          </p:cNvPr>
          <p:cNvSpPr txBox="1"/>
          <p:nvPr/>
        </p:nvSpPr>
        <p:spPr>
          <a:xfrm>
            <a:off x="251521" y="5915990"/>
            <a:ext cx="381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>
                <a:solidFill>
                  <a:srgbClr val="333399"/>
                </a:solidFill>
              </a:rPr>
              <a:t>Използва се за пластични материали – мед, алуминий и др.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32DDB27-E1A3-452A-ABD5-AA83110DB34D}"/>
              </a:ext>
            </a:extLst>
          </p:cNvPr>
          <p:cNvSpPr txBox="1"/>
          <p:nvPr/>
        </p:nvSpPr>
        <p:spPr>
          <a:xfrm>
            <a:off x="5032792" y="5949280"/>
            <a:ext cx="37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>
                <a:solidFill>
                  <a:srgbClr val="333399"/>
                </a:solidFill>
              </a:rPr>
              <a:t>Използва се за крехки материали - закалени стомани, чугун, стъкло и др. 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6FF4596B-E8F9-4EDA-8C9D-03510426B809}"/>
              </a:ext>
            </a:extLst>
          </p:cNvPr>
          <p:cNvSpPr/>
          <p:nvPr/>
        </p:nvSpPr>
        <p:spPr>
          <a:xfrm>
            <a:off x="3799136" y="5420463"/>
            <a:ext cx="268808" cy="14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7FEFE299-9D32-447C-9254-B79C55240F33}"/>
              </a:ext>
            </a:extLst>
          </p:cNvPr>
          <p:cNvSpPr/>
          <p:nvPr/>
        </p:nvSpPr>
        <p:spPr>
          <a:xfrm>
            <a:off x="6228967" y="5387061"/>
            <a:ext cx="268808" cy="14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Якост на телата при прости </a:t>
            </a:r>
            <a:r>
              <a:rPr lang="ru-RU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натоварвания</a:t>
            </a:r>
            <a:endParaRPr lang="ru-RU" sz="220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251520" y="827420"/>
            <a:ext cx="390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Якост</a:t>
            </a:r>
            <a:r>
              <a:rPr lang="ru-RU" dirty="0">
                <a:solidFill>
                  <a:srgbClr val="C00000"/>
                </a:solidFill>
              </a:rPr>
              <a:t> на </a:t>
            </a:r>
            <a:r>
              <a:rPr lang="ru-RU" dirty="0" err="1">
                <a:solidFill>
                  <a:srgbClr val="C00000"/>
                </a:solidFill>
              </a:rPr>
              <a:t>телата</a:t>
            </a:r>
            <a:r>
              <a:rPr lang="ru-RU" dirty="0">
                <a:solidFill>
                  <a:srgbClr val="C00000"/>
                </a:solidFill>
              </a:rPr>
              <a:t> при </a:t>
            </a:r>
            <a:r>
              <a:rPr lang="ru-RU" dirty="0" err="1">
                <a:solidFill>
                  <a:srgbClr val="C00000"/>
                </a:solidFill>
              </a:rPr>
              <a:t>опън</a:t>
            </a:r>
            <a:r>
              <a:rPr lang="ru-RU" dirty="0">
                <a:solidFill>
                  <a:srgbClr val="C00000"/>
                </a:solidFill>
              </a:rPr>
              <a:t> и 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натиск</a:t>
            </a:r>
            <a:endParaRPr lang="bg-BG" dirty="0">
              <a:solidFill>
                <a:srgbClr val="C00000"/>
              </a:solidFill>
              <a:latin typeface="Arial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132856"/>
            <a:ext cx="4001385" cy="2808312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4229718" cy="2973110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322726" y="1359007"/>
            <a:ext cx="361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 smtClean="0"/>
              <a:t>Разрезни</a:t>
            </a:r>
            <a:r>
              <a:rPr lang="bg-BG" dirty="0" smtClean="0"/>
              <a:t> </a:t>
            </a:r>
            <a:r>
              <a:rPr lang="bg-BG" dirty="0" smtClean="0"/>
              <a:t>усилия </a:t>
            </a:r>
            <a:r>
              <a:rPr lang="bg-BG" dirty="0"/>
              <a:t>и </a:t>
            </a:r>
            <a:r>
              <a:rPr lang="bg-BG" dirty="0" smtClean="0"/>
              <a:t>напрежения: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5004048" y="5497355"/>
                <a:ext cx="1088183" cy="7839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𝜎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497355"/>
                <a:ext cx="1088183" cy="7839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2903038" y="5636112"/>
                <a:ext cx="1325427" cy="5064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bg-BG" sz="2400" i="1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bg-BG" sz="2400">
                          <a:latin typeface="Cambria Math"/>
                        </a:rPr>
                        <m:t>=±</m:t>
                      </m:r>
                      <m:acc>
                        <m:accPr>
                          <m:chr m:val="⃗"/>
                          <m:ctrlPr>
                            <a:rPr lang="bg-BG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bg-BG" sz="24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38" y="5636112"/>
                <a:ext cx="1325427" cy="5064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78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85728"/>
            <a:ext cx="8205094" cy="428628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500034" y="857232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itchFamily="34" charset="0"/>
              </a:rPr>
              <a:t>Деформации при </a:t>
            </a:r>
            <a:r>
              <a:rPr lang="ru-RU" dirty="0" err="1">
                <a:latin typeface="Arial" pitchFamily="34" charset="0"/>
              </a:rPr>
              <a:t>опън</a:t>
            </a:r>
            <a:r>
              <a:rPr lang="ru-RU" dirty="0">
                <a:latin typeface="Arial" pitchFamily="34" charset="0"/>
              </a:rPr>
              <a:t> и натиск</a:t>
            </a:r>
            <a:endParaRPr lang="bg-BG" dirty="0">
              <a:latin typeface="Arial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" y="1278052"/>
            <a:ext cx="4478783" cy="2347021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" y="3789040"/>
            <a:ext cx="4554750" cy="234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авоъгълник 4"/>
              <p:cNvSpPr/>
              <p:nvPr/>
            </p:nvSpPr>
            <p:spPr>
              <a:xfrm>
                <a:off x="5308335" y="1079550"/>
                <a:ext cx="1118768" cy="7935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/>
                        </a:rPr>
                        <m:t>𝜀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35" y="1079550"/>
                <a:ext cx="1118768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7050479" y="1149946"/>
                <a:ext cx="1601657" cy="5236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𝛥</m:t>
                      </m:r>
                      <m:r>
                        <a:rPr lang="bg-BG" sz="2400" i="1">
                          <a:latin typeface="Cambria Math"/>
                        </a:rPr>
                        <m:t>𝑙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bg-BG" sz="240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bg-BG" sz="2400">
                          <a:latin typeface="Cambria Math"/>
                        </a:rPr>
                        <m:t>−</m:t>
                      </m:r>
                      <m:r>
                        <a:rPr lang="bg-BG" sz="2400" i="1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79" y="1149946"/>
                <a:ext cx="1601657" cy="523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5308335" y="2058441"/>
                <a:ext cx="1182760" cy="7862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bg-BG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bg-BG" sz="2400" i="1">
                              <a:latin typeface="Cambria Math"/>
                            </a:rPr>
                            <m:t>𝜀</m:t>
                          </m:r>
                        </m:e>
                      </m:acc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𝛥</m:t>
                          </m:r>
                          <m:r>
                            <a:rPr lang="bg-BG" sz="24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35" y="2058441"/>
                <a:ext cx="1182760" cy="7862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6012160" y="3463464"/>
                <a:ext cx="1569597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𝜈</m:t>
                      </m:r>
                      <m:r>
                        <a:rPr lang="bg-BG" sz="2400">
                          <a:latin typeface="Cambria Math"/>
                        </a:rPr>
                        <m:t>=−</m:t>
                      </m:r>
                      <m:f>
                        <m:fPr>
                          <m:type m:val="lin"/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𝜀</m:t>
                              </m:r>
                            </m:e>
                          </m:acc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63464"/>
                <a:ext cx="1569597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28947" r="-43411" b="-1868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7050479" y="2206302"/>
                <a:ext cx="1822871" cy="4905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𝛥</m:t>
                      </m:r>
                      <m:r>
                        <a:rPr lang="bg-BG" sz="2400" i="1">
                          <a:latin typeface="Cambria Math"/>
                        </a:rPr>
                        <m:t>𝑎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bg-BG" sz="240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bg-BG" sz="2400">
                          <a:latin typeface="Cambria Math"/>
                        </a:rPr>
                        <m:t>−</m:t>
                      </m:r>
                      <m:r>
                        <a:rPr lang="bg-BG" sz="24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79" y="2206302"/>
                <a:ext cx="1822871" cy="4905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оъгълник 10"/>
          <p:cNvSpPr/>
          <p:nvPr/>
        </p:nvSpPr>
        <p:spPr>
          <a:xfrm>
            <a:off x="4770849" y="3050376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K</a:t>
            </a:r>
            <a:r>
              <a:rPr lang="bg-BG" dirty="0" err="1">
                <a:latin typeface="Arial" pitchFamily="34" charset="0"/>
              </a:rPr>
              <a:t>оефициент</a:t>
            </a:r>
            <a:r>
              <a:rPr lang="bg-BG" dirty="0">
                <a:latin typeface="Arial" pitchFamily="34" charset="0"/>
              </a:rPr>
              <a:t> на </a:t>
            </a:r>
            <a:r>
              <a:rPr lang="bg-BG" dirty="0" err="1">
                <a:latin typeface="Arial" pitchFamily="34" charset="0"/>
              </a:rPr>
              <a:t>Пуасон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4862076" y="4112722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itchFamily="34" charset="0"/>
              </a:rPr>
              <a:t>За метали</a:t>
            </a:r>
            <a:r>
              <a:rPr lang="en-US" dirty="0">
                <a:latin typeface="Arial" pitchFamily="34" charset="0"/>
              </a:rPr>
              <a:t>:</a:t>
            </a:r>
            <a:endParaRPr lang="bg-BG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авоъгълник 13"/>
              <p:cNvSpPr/>
              <p:nvPr/>
            </p:nvSpPr>
            <p:spPr>
              <a:xfrm>
                <a:off x="6395233" y="4112722"/>
                <a:ext cx="235032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𝜈</m:t>
                      </m:r>
                      <m:r>
                        <a:rPr lang="bg-BG" sz="2400">
                          <a:latin typeface="Cambria Math"/>
                        </a:rPr>
                        <m:t>=0.25÷0.35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4" name="Правоъгъл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233" y="4112722"/>
                <a:ext cx="235032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авоъгълник 17"/>
          <p:cNvSpPr/>
          <p:nvPr/>
        </p:nvSpPr>
        <p:spPr>
          <a:xfrm>
            <a:off x="5667088" y="496255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O</a:t>
            </a:r>
            <a:r>
              <a:rPr lang="bg-BG" dirty="0" err="1">
                <a:solidFill>
                  <a:srgbClr val="C00000"/>
                </a:solidFill>
                <a:latin typeface="Arial" pitchFamily="34" charset="0"/>
              </a:rPr>
              <a:t>размеряване</a:t>
            </a:r>
            <a:r>
              <a:rPr lang="bg-BG" dirty="0">
                <a:solidFill>
                  <a:srgbClr val="C00000"/>
                </a:solidFill>
                <a:latin typeface="Arial" pitchFamily="34" charset="0"/>
              </a:rPr>
              <a:t>:</a:t>
            </a:r>
          </a:p>
        </p:txBody>
      </p:sp>
      <p:sp>
        <p:nvSpPr>
          <p:cNvPr id="20" name="Правоъгълник 19"/>
          <p:cNvSpPr/>
          <p:nvPr/>
        </p:nvSpPr>
        <p:spPr>
          <a:xfrm>
            <a:off x="4655688" y="5678259"/>
            <a:ext cx="228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Якостното условие </a:t>
            </a:r>
          </a:p>
        </p:txBody>
      </p:sp>
      <p:sp>
        <p:nvSpPr>
          <p:cNvPr id="22" name="Правоъгълник 21"/>
          <p:cNvSpPr/>
          <p:nvPr/>
        </p:nvSpPr>
        <p:spPr>
          <a:xfrm>
            <a:off x="3843368" y="6240079"/>
            <a:ext cx="3203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>
                <a:latin typeface="Arial" pitchFamily="34" charset="0"/>
              </a:rPr>
              <a:t>Деформационното</a:t>
            </a:r>
            <a:r>
              <a:rPr lang="bg-BG" dirty="0">
                <a:latin typeface="Arial" pitchFamily="34" charset="0"/>
              </a:rPr>
              <a:t> условие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авоъгълник 23"/>
              <p:cNvSpPr/>
              <p:nvPr/>
            </p:nvSpPr>
            <p:spPr>
              <a:xfrm>
                <a:off x="7125980" y="5548352"/>
                <a:ext cx="1872629" cy="4992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>
                              <a:latin typeface="Cambria Math"/>
                            </a:rPr>
                            <m:t>|</m:t>
                          </m:r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  <m:r>
                            <a:rPr lang="bg-BG" sz="240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4" name="Правоъгъл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80" y="5548352"/>
                <a:ext cx="1872629" cy="499239"/>
              </a:xfrm>
              <a:prstGeom prst="rect">
                <a:avLst/>
              </a:prstGeom>
              <a:blipFill rotWithShape="1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авоъгълник 24"/>
              <p:cNvSpPr/>
              <p:nvPr/>
            </p:nvSpPr>
            <p:spPr>
              <a:xfrm>
                <a:off x="7274834" y="6193912"/>
                <a:ext cx="137415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>
                          <a:latin typeface="Cambria Math"/>
                        </a:rPr>
                        <m:t>|</m:t>
                      </m:r>
                      <m:r>
                        <a:rPr lang="bg-BG" sz="2400" i="1">
                          <a:latin typeface="Cambria Math"/>
                        </a:rPr>
                        <m:t>𝜀</m:t>
                      </m:r>
                      <m:r>
                        <a:rPr lang="bg-BG" sz="2400">
                          <a:latin typeface="Cambria Math"/>
                        </a:rPr>
                        <m:t>|≤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5" name="Правоъгъл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34" y="6193912"/>
                <a:ext cx="1374159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71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 animBg="1"/>
      <p:bldP spid="18" grpId="0"/>
      <p:bldP spid="20" grpId="0"/>
      <p:bldP spid="22" grpId="0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21429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571472" y="85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Якост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на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телата</a:t>
            </a:r>
            <a:r>
              <a:rPr lang="ru-RU" dirty="0">
                <a:solidFill>
                  <a:srgbClr val="C00000"/>
                </a:solidFill>
                <a:latin typeface="Arial" pitchFamily="34" charset="0"/>
              </a:rPr>
              <a:t> при </a:t>
            </a:r>
            <a:r>
              <a:rPr lang="ru-RU" dirty="0" err="1">
                <a:solidFill>
                  <a:srgbClr val="C00000"/>
                </a:solidFill>
                <a:latin typeface="Arial" pitchFamily="34" charset="0"/>
              </a:rPr>
              <a:t>срязване</a:t>
            </a:r>
            <a:endParaRPr lang="bg-BG" dirty="0">
              <a:solidFill>
                <a:srgbClr val="C00000"/>
              </a:solidFill>
              <a:latin typeface="Arial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78052"/>
            <a:ext cx="3016717" cy="5031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5217099" y="1412776"/>
                <a:ext cx="2071721" cy="4948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𝐹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ср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099" y="1412776"/>
                <a:ext cx="2071721" cy="494815"/>
              </a:xfrm>
              <a:prstGeom prst="rect">
                <a:avLst/>
              </a:prstGeom>
              <a:blipFill rotWithShape="1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авоъгълник 4"/>
              <p:cNvSpPr/>
              <p:nvPr/>
            </p:nvSpPr>
            <p:spPr>
              <a:xfrm>
                <a:off x="5257559" y="3002489"/>
                <a:ext cx="1990801" cy="79585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59" y="3002489"/>
                <a:ext cx="1990801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5481240" y="2204864"/>
                <a:ext cx="1296509" cy="4947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𝑆</m:t>
                      </m:r>
                      <m:r>
                        <a:rPr lang="bg-BG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40" y="2204864"/>
                <a:ext cx="1296509" cy="494751"/>
              </a:xfrm>
              <a:prstGeom prst="rect">
                <a:avLst/>
              </a:prstGeom>
              <a:blipFill rotWithShape="1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авоъгълник 7"/>
          <p:cNvSpPr/>
          <p:nvPr/>
        </p:nvSpPr>
        <p:spPr>
          <a:xfrm>
            <a:off x="5286380" y="4214818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b="1" dirty="0">
                <a:solidFill>
                  <a:srgbClr val="C00000"/>
                </a:solidFill>
              </a:rPr>
              <a:t>Якостно условие</a:t>
            </a:r>
            <a:r>
              <a:rPr lang="bg-BG" dirty="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5176060" y="5013176"/>
                <a:ext cx="2484783" cy="9054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bg-BG" sz="2400">
                                  <a:latin typeface="Cambria Math"/>
                                </a:rPr>
                                <m:t>ср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bg-BG" sz="2400">
                                  <a:latin typeface="Cambria Math"/>
                                </a:rPr>
                                <m:t>ср</m:t>
                              </m:r>
                            </m:sub>
                          </m:sSub>
                        </m:den>
                      </m:f>
                      <m:r>
                        <a:rPr lang="bg-BG" sz="240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bg-BG" sz="2400">
                                  <a:latin typeface="Cambria Math"/>
                                </a:rPr>
                                <m:t>ср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60" y="5013176"/>
                <a:ext cx="2484783" cy="905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82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214290"/>
            <a:ext cx="8205094" cy="456784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571472" y="85723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Якост</a:t>
            </a:r>
            <a:r>
              <a:rPr lang="ru-RU" dirty="0">
                <a:solidFill>
                  <a:srgbClr val="C00000"/>
                </a:solidFill>
              </a:rPr>
              <a:t> на </a:t>
            </a:r>
            <a:r>
              <a:rPr lang="ru-RU" dirty="0" err="1">
                <a:solidFill>
                  <a:srgbClr val="C00000"/>
                </a:solidFill>
              </a:rPr>
              <a:t>прави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греди</a:t>
            </a:r>
            <a:r>
              <a:rPr lang="ru-RU" dirty="0">
                <a:solidFill>
                  <a:srgbClr val="C00000"/>
                </a:solidFill>
              </a:rPr>
              <a:t> при чисто </a:t>
            </a:r>
            <a:r>
              <a:rPr lang="ru-RU" dirty="0" err="1">
                <a:solidFill>
                  <a:srgbClr val="C00000"/>
                </a:solidFill>
              </a:rPr>
              <a:t>специално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огъване</a:t>
            </a:r>
            <a:endParaRPr lang="bg-BG" dirty="0">
              <a:solidFill>
                <a:srgbClr val="C00000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571612"/>
            <a:ext cx="4392488" cy="413252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Правоъгълник 3"/>
          <p:cNvSpPr/>
          <p:nvPr/>
        </p:nvSpPr>
        <p:spPr>
          <a:xfrm>
            <a:off x="5093804" y="1628800"/>
            <a:ext cx="3816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ru-RU" dirty="0"/>
              <a:t>  </a:t>
            </a:r>
            <a:r>
              <a:rPr lang="ru-RU" dirty="0" err="1"/>
              <a:t>Равнината</a:t>
            </a:r>
            <a:r>
              <a:rPr lang="ru-RU" dirty="0"/>
              <a:t> на действие на </a:t>
            </a:r>
            <a:r>
              <a:rPr lang="ru-RU" dirty="0" err="1"/>
              <a:t>натоварващите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</a:t>
            </a:r>
            <a:r>
              <a:rPr lang="ru-RU" dirty="0" err="1"/>
              <a:t>съвпада</a:t>
            </a:r>
            <a:r>
              <a:rPr lang="ru-RU" dirty="0"/>
              <a:t> с </a:t>
            </a:r>
            <a:r>
              <a:rPr lang="ru-RU" dirty="0" err="1"/>
              <a:t>равнината</a:t>
            </a:r>
            <a:r>
              <a:rPr lang="ru-RU" dirty="0"/>
              <a:t> на </a:t>
            </a:r>
            <a:r>
              <a:rPr lang="ru-RU" dirty="0" err="1"/>
              <a:t>симетрия</a:t>
            </a:r>
            <a:r>
              <a:rPr lang="ru-RU" dirty="0"/>
              <a:t> на </a:t>
            </a:r>
            <a:r>
              <a:rPr lang="ru-RU" dirty="0" err="1"/>
              <a:t>напречното</a:t>
            </a:r>
            <a:r>
              <a:rPr lang="ru-RU" dirty="0"/>
              <a:t> сечение, </a:t>
            </a:r>
            <a:r>
              <a:rPr lang="ru-RU" dirty="0" err="1"/>
              <a:t>огъването</a:t>
            </a:r>
            <a:r>
              <a:rPr lang="ru-RU" dirty="0"/>
              <a:t> се </a:t>
            </a:r>
            <a:r>
              <a:rPr lang="ru-RU" dirty="0" err="1"/>
              <a:t>нарича</a:t>
            </a:r>
            <a:r>
              <a:rPr lang="ru-RU" dirty="0"/>
              <a:t> </a:t>
            </a:r>
            <a:r>
              <a:rPr lang="ru-RU" dirty="0" err="1"/>
              <a:t>специално</a:t>
            </a:r>
            <a:r>
              <a:rPr lang="ru-RU" dirty="0"/>
              <a:t> или просто, а </a:t>
            </a:r>
            <a:r>
              <a:rPr lang="ru-RU" dirty="0" err="1"/>
              <a:t>ако</a:t>
            </a:r>
            <a:r>
              <a:rPr lang="ru-RU" dirty="0"/>
              <a:t> в </a:t>
            </a:r>
            <a:r>
              <a:rPr lang="ru-RU" dirty="0" err="1"/>
              <a:t>напречните</a:t>
            </a:r>
            <a:r>
              <a:rPr lang="ru-RU" dirty="0"/>
              <a:t> сечения </a:t>
            </a:r>
            <a:r>
              <a:rPr lang="ru-RU" dirty="0" err="1"/>
              <a:t>има</a:t>
            </a:r>
            <a:r>
              <a:rPr lang="ru-RU" dirty="0"/>
              <a:t> само </a:t>
            </a:r>
            <a:r>
              <a:rPr lang="ru-RU" dirty="0" err="1"/>
              <a:t>огъващ</a:t>
            </a:r>
            <a:r>
              <a:rPr lang="ru-RU" dirty="0"/>
              <a:t> момент, </a:t>
            </a:r>
            <a:r>
              <a:rPr lang="ru-RU" dirty="0" err="1"/>
              <a:t>огъването</a:t>
            </a:r>
            <a:r>
              <a:rPr lang="ru-RU" dirty="0"/>
              <a:t> е чисто </a:t>
            </a:r>
            <a:r>
              <a:rPr lang="ru-RU" dirty="0" err="1"/>
              <a:t>специално</a:t>
            </a:r>
            <a:r>
              <a:rPr lang="ru-RU" dirty="0"/>
              <a:t>. Такова е </a:t>
            </a:r>
            <a:r>
              <a:rPr lang="ru-RU" dirty="0" err="1"/>
              <a:t>натоварването</a:t>
            </a:r>
            <a:r>
              <a:rPr lang="ru-RU" dirty="0"/>
              <a:t> в </a:t>
            </a:r>
            <a:r>
              <a:rPr lang="ru-RU" dirty="0" err="1"/>
              <a:t>средния</a:t>
            </a:r>
            <a:r>
              <a:rPr lang="ru-RU" dirty="0"/>
              <a:t> </a:t>
            </a:r>
            <a:r>
              <a:rPr lang="ru-RU" dirty="0" err="1"/>
              <a:t>участък</a:t>
            </a:r>
            <a:r>
              <a:rPr lang="ru-RU" dirty="0"/>
              <a:t> на </a:t>
            </a:r>
            <a:r>
              <a:rPr lang="ru-RU" dirty="0" err="1"/>
              <a:t>гредата</a:t>
            </a:r>
            <a:r>
              <a:rPr lang="ru-RU" dirty="0"/>
              <a:t> от </a:t>
            </a:r>
            <a:r>
              <a:rPr lang="ru-RU" dirty="0" err="1"/>
              <a:t>фигурата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DC5527-49E5-46A1-B8CE-8200FD20A1D7}"/>
              </a:ext>
            </a:extLst>
          </p:cNvPr>
          <p:cNvSpPr txBox="1"/>
          <p:nvPr/>
        </p:nvSpPr>
        <p:spPr>
          <a:xfrm>
            <a:off x="3665584" y="5905046"/>
            <a:ext cx="486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http://else.uctm.edu/subjects/emnt/download/N15.pdf</a:t>
            </a:r>
            <a:endParaRPr lang="bg-BG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046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285728"/>
            <a:ext cx="8205094" cy="528222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77" y="1124744"/>
            <a:ext cx="5495809" cy="1975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Правоъгълник 2"/>
          <p:cNvSpPr/>
          <p:nvPr/>
        </p:nvSpPr>
        <p:spPr>
          <a:xfrm>
            <a:off x="3470923" y="3244334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Греда преди огъване 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81" y="3861048"/>
            <a:ext cx="5495809" cy="1975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Правоъгълник 15"/>
          <p:cNvSpPr/>
          <p:nvPr/>
        </p:nvSpPr>
        <p:spPr>
          <a:xfrm>
            <a:off x="3650459" y="596777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Греда след огъване </a:t>
            </a:r>
          </a:p>
        </p:txBody>
      </p:sp>
    </p:spTree>
    <p:extLst>
      <p:ext uri="{BB962C8B-B14F-4D97-AF65-F5344CB8AC3E}">
        <p14:creationId xmlns:p14="http://schemas.microsoft.com/office/powerpoint/2010/main" val="107800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1857356" y="214290"/>
            <a:ext cx="5500726" cy="500066"/>
          </a:xfrm>
        </p:spPr>
        <p:txBody>
          <a:bodyPr/>
          <a:lstStyle/>
          <a:p>
            <a:pPr marL="109537" indent="0">
              <a:buNone/>
            </a:pPr>
            <a:r>
              <a:rPr lang="ru-RU" sz="20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4788"/>
            <a:ext cx="2865620" cy="458029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4" name="Правоъгълник 13"/>
          <p:cNvSpPr/>
          <p:nvPr/>
        </p:nvSpPr>
        <p:spPr>
          <a:xfrm>
            <a:off x="1247" y="736386"/>
            <a:ext cx="320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Елементарна</a:t>
            </a:r>
            <a:r>
              <a:rPr lang="ru-RU" dirty="0"/>
              <a:t> част от </a:t>
            </a:r>
            <a:r>
              <a:rPr lang="ru-RU" dirty="0" err="1"/>
              <a:t>гредата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огъване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3929058" y="4643446"/>
            <a:ext cx="3911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Елементарна</a:t>
            </a:r>
            <a:r>
              <a:rPr lang="ru-RU" dirty="0"/>
              <a:t> част от </a:t>
            </a:r>
            <a:r>
              <a:rPr lang="ru-RU" dirty="0" err="1"/>
              <a:t>гредата</a:t>
            </a:r>
            <a:r>
              <a:rPr lang="ru-RU" dirty="0"/>
              <a:t> след </a:t>
            </a:r>
            <a:r>
              <a:rPr lang="ru-RU" dirty="0" err="1"/>
              <a:t>огъване</a:t>
            </a:r>
            <a:r>
              <a:rPr lang="ru-RU" dirty="0"/>
              <a:t>,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напреженията</a:t>
            </a:r>
            <a:r>
              <a:rPr lang="ru-RU" dirty="0"/>
              <a:t> при </a:t>
            </a:r>
            <a:r>
              <a:rPr lang="ru-RU" dirty="0" err="1"/>
              <a:t>симетрично</a:t>
            </a:r>
            <a:r>
              <a:rPr lang="ru-RU" dirty="0"/>
              <a:t> </a:t>
            </a:r>
            <a:r>
              <a:rPr lang="ru-RU" dirty="0" err="1"/>
              <a:t>напречно</a:t>
            </a:r>
            <a:r>
              <a:rPr lang="ru-RU" dirty="0"/>
              <a:t> сечение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авоъгълник 1"/>
              <p:cNvSpPr/>
              <p:nvPr/>
            </p:nvSpPr>
            <p:spPr>
              <a:xfrm>
                <a:off x="3690897" y="975313"/>
                <a:ext cx="4445511" cy="7870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>
                          <a:latin typeface="Cambria Math"/>
                        </a:rPr>
                        <m:t>𝜀</m:t>
                      </m:r>
                      <m:r>
                        <a:rPr lang="bg-BG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sSup>
                            <m:sSup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bg-BG" sz="200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bg-BG" sz="2000">
                              <a:latin typeface="Cambria Math"/>
                            </a:rPr>
                            <m:t>−</m:t>
                          </m:r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bg-BG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bg-BG" sz="2000">
                                  <a:latin typeface="Cambria Math"/>
                                </a:rPr>
                                <m:t>+</m:t>
                              </m:r>
                              <m:r>
                                <a:rPr lang="bg-BG" sz="20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bg-BG" sz="200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bg-BG" sz="2000" i="1"/>
                                <m:t> </m:t>
                              </m:r>
                              <m:r>
                                <a:rPr lang="bg-BG" sz="2000" i="1">
                                  <a:latin typeface="Cambria Math"/>
                                </a:rPr>
                                <m:t>𝛥𝜑</m:t>
                              </m:r>
                              <m:r>
                                <a:rPr lang="bg-BG" sz="2000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000" i="1">
                                  <a:latin typeface="Cambria Math"/>
                                </a:rPr>
                                <m:t>𝜌</m:t>
                              </m:r>
                              <m:r>
                                <m:rPr>
                                  <m:nor/>
                                </m:rPr>
                                <a:rPr lang="bg-BG" sz="2000" i="1"/>
                                <m:t> </m:t>
                              </m:r>
                              <m:r>
                                <a:rPr lang="bg-BG" sz="2000" i="1">
                                  <a:latin typeface="Cambria Math"/>
                                </a:rPr>
                                <m:t>𝛥𝜑</m:t>
                              </m:r>
                            </m:e>
                          </m:d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r>
                            <a:rPr lang="bg-BG" sz="2000" i="1">
                              <a:latin typeface="Cambria Math"/>
                            </a:rPr>
                            <m:t>𝛥𝜑</m:t>
                          </m:r>
                        </m:den>
                      </m:f>
                      <m:r>
                        <a:rPr lang="bg-BG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2" name="Правоъгъл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97" y="975313"/>
                <a:ext cx="4445511" cy="7870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авоъгълник 2"/>
              <p:cNvSpPr/>
              <p:nvPr/>
            </p:nvSpPr>
            <p:spPr>
              <a:xfrm>
                <a:off x="3690897" y="2110159"/>
                <a:ext cx="1722651" cy="72064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>
                          <a:latin typeface="Cambria Math"/>
                        </a:rPr>
                        <m:t>𝜎</m:t>
                      </m:r>
                      <m:r>
                        <a:rPr lang="bg-BG" sz="2000">
                          <a:latin typeface="Cambria Math"/>
                        </a:rPr>
                        <m:t>=</m:t>
                      </m:r>
                      <m:r>
                        <a:rPr lang="bg-BG" sz="2000" i="1">
                          <a:latin typeface="Cambria Math"/>
                        </a:rPr>
                        <m:t>𝛦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r>
                        <a:rPr lang="bg-BG" sz="2000" i="1">
                          <a:latin typeface="Cambria Math"/>
                        </a:rPr>
                        <m:t>𝜀</m:t>
                      </m:r>
                      <m:r>
                        <a:rPr lang="bg-BG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bg-BG" sz="2000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Правоъгъл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97" y="2110159"/>
                <a:ext cx="1722651" cy="7206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5839498" y="1930464"/>
                <a:ext cx="2269852" cy="10800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000">
                              <a:latin typeface="Cambria Math"/>
                            </a:rPr>
                            <m:t>ог,</m:t>
                          </m:r>
                          <m:r>
                            <a:rPr lang="bg-BG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bg-BG" sz="200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bg-BG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bg-BG" sz="20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𝜎</m:t>
                              </m:r>
                            </m:e>
                            <m:sub/>
                          </m:sSub>
                          <m:r>
                            <a:rPr lang="bg-BG" sz="2000" i="1">
                              <a:latin typeface="Cambria Math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98" y="1930464"/>
                <a:ext cx="2269852" cy="10800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258A84-48C0-4456-A2E5-2EA612DBADF7}"/>
              </a:ext>
            </a:extLst>
          </p:cNvPr>
          <p:cNvSpPr txBox="1"/>
          <p:nvPr/>
        </p:nvSpPr>
        <p:spPr>
          <a:xfrm>
            <a:off x="3779912" y="3457642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3399"/>
                </a:solidFill>
              </a:rPr>
              <a:t>ρ</a:t>
            </a:r>
            <a:r>
              <a:rPr lang="bg-BG" sz="1600" dirty="0">
                <a:solidFill>
                  <a:srgbClr val="333399"/>
                </a:solidFill>
              </a:rPr>
              <a:t> радиус на кривина на нулевия слой, който за елемент с безкрайно малка дължина може да се счита за постоянна величина</a:t>
            </a:r>
            <a:endParaRPr lang="en-US" sz="16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6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 animBg="1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214290"/>
            <a:ext cx="8205094" cy="456784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Правоъгълник 24"/>
          <p:cNvSpPr/>
          <p:nvPr/>
        </p:nvSpPr>
        <p:spPr>
          <a:xfrm>
            <a:off x="428596" y="857232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</a:rPr>
              <a:t>Якост</a:t>
            </a:r>
            <a:r>
              <a:rPr lang="ru-RU" dirty="0">
                <a:solidFill>
                  <a:srgbClr val="C00000"/>
                </a:solidFill>
              </a:rPr>
              <a:t> на </a:t>
            </a:r>
            <a:r>
              <a:rPr lang="ru-RU" dirty="0" err="1">
                <a:solidFill>
                  <a:srgbClr val="C00000"/>
                </a:solidFill>
              </a:rPr>
              <a:t>телата</a:t>
            </a:r>
            <a:r>
              <a:rPr lang="ru-RU" dirty="0">
                <a:solidFill>
                  <a:srgbClr val="C00000"/>
                </a:solidFill>
              </a:rPr>
              <a:t> при чисто </a:t>
            </a:r>
            <a:r>
              <a:rPr lang="ru-RU" dirty="0" err="1">
                <a:solidFill>
                  <a:srgbClr val="C00000"/>
                </a:solidFill>
              </a:rPr>
              <a:t>усукване</a:t>
            </a:r>
            <a:endParaRPr lang="bg-BG" dirty="0">
              <a:solidFill>
                <a:srgbClr val="C00000"/>
              </a:solidFill>
            </a:endParaRPr>
          </a:p>
        </p:txBody>
      </p:sp>
      <p:pic>
        <p:nvPicPr>
          <p:cNvPr id="27" name="Картина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269"/>
            <a:ext cx="5075165" cy="3557187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90" y="1998343"/>
            <a:ext cx="3849023" cy="3057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авоъгълник 28"/>
              <p:cNvSpPr/>
              <p:nvPr/>
            </p:nvSpPr>
            <p:spPr>
              <a:xfrm>
                <a:off x="1054515" y="5341415"/>
                <a:ext cx="2966133" cy="49564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400">
                              <a:latin typeface="Cambria Math"/>
                            </a:rPr>
                            <m:t>ус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|=|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|=|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9" name="Правоъгъл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15" y="5341415"/>
                <a:ext cx="2966133" cy="495649"/>
              </a:xfrm>
              <a:prstGeom prst="rect">
                <a:avLst/>
              </a:prstGeom>
              <a:blipFill rotWithShape="1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47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48" y="285728"/>
            <a:ext cx="8205094" cy="428628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13294"/>
            <a:ext cx="5782934" cy="3307794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57777"/>
            <a:ext cx="1999864" cy="260656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24744"/>
            <a:ext cx="1837068" cy="255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авоъгълник 4"/>
              <p:cNvSpPr/>
              <p:nvPr/>
            </p:nvSpPr>
            <p:spPr>
              <a:xfrm>
                <a:off x="2621530" y="4239700"/>
                <a:ext cx="3900940" cy="6767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bg-BG" sz="200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bg-BG" sz="20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bg-BG" sz="20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  <m:r>
                            <a:rPr lang="bg-BG" sz="2000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bg-BG" sz="200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bg-BG" sz="20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bg-BG" sz="20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  <m:r>
                            <a:rPr lang="bg-BG" sz="2000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r>
                            <a:rPr lang="bg-BG" sz="2000" i="1">
                              <a:latin typeface="Cambria Math"/>
                            </a:rPr>
                            <m:t>𝛥𝜑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𝛥</m:t>
                          </m:r>
                          <m:r>
                            <a:rPr lang="bg-BG" sz="20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bg-BG" sz="2000">
                          <a:latin typeface="Cambria Math"/>
                        </a:rPr>
                        <m:t>=</m:t>
                      </m:r>
                      <m:r>
                        <a:rPr lang="bg-BG" sz="2000" i="1">
                          <a:latin typeface="Cambria Math"/>
                        </a:rPr>
                        <m:t>𝜌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𝑑</m:t>
                          </m:r>
                          <m:r>
                            <a:rPr lang="bg-BG" sz="2000" i="1">
                              <a:latin typeface="Cambria Math"/>
                            </a:rPr>
                            <m:t>𝜑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30" y="4239700"/>
                <a:ext cx="3900940" cy="6767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6691861" y="4239700"/>
                <a:ext cx="2349874" cy="6767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bg-BG" sz="2000">
                          <a:latin typeface="Cambria Math"/>
                        </a:rPr>
                        <m:t>=</m:t>
                      </m:r>
                      <m:r>
                        <a:rPr lang="bg-BG" sz="2000" i="1">
                          <a:latin typeface="Cambria Math"/>
                        </a:rPr>
                        <m:t>𝐺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bg-BG" sz="2000">
                          <a:latin typeface="Cambria Math"/>
                        </a:rPr>
                        <m:t>=</m:t>
                      </m:r>
                      <m:r>
                        <a:rPr lang="bg-BG" sz="2000" i="1">
                          <a:latin typeface="Cambria Math"/>
                        </a:rPr>
                        <m:t>𝐺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r>
                        <a:rPr lang="bg-BG" sz="2000" i="1">
                          <a:latin typeface="Cambria Math"/>
                        </a:rPr>
                        <m:t>𝜌</m:t>
                      </m:r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𝑑</m:t>
                          </m:r>
                          <m:r>
                            <a:rPr lang="bg-BG" sz="2000" i="1">
                              <a:latin typeface="Cambria Math"/>
                            </a:rPr>
                            <m:t>𝜑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861" y="4239700"/>
                <a:ext cx="2349874" cy="6767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2640321" y="5157192"/>
                <a:ext cx="3909340" cy="10800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000">
                              <a:latin typeface="Cambria Math"/>
                            </a:rPr>
                            <m:t>ус</m:t>
                          </m:r>
                        </m:sub>
                      </m:sSub>
                      <m:r>
                        <a:rPr lang="bg-BG" sz="200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bg-BG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bg-BG" sz="2000" i="1">
                              <a:latin typeface="Cambria Math"/>
                            </a:rPr>
                            <m:t>𝜌</m:t>
                          </m:r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bg-BG" sz="2000" i="1">
                                  <a:latin typeface="Cambria Math"/>
                                </a:rPr>
                                <m:t>𝜌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r>
                            <a:rPr lang="bg-BG" sz="2000" i="1">
                              <a:latin typeface="Cambria Math"/>
                            </a:rPr>
                            <m:t>𝑑𝑆</m:t>
                          </m:r>
                          <m:r>
                            <a:rPr lang="bg-BG" sz="200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m:rPr>
                          <m:nor/>
                        </m:rPr>
                        <a:rPr lang="bg-BG" sz="2000" i="1"/>
                        <m:t> </m:t>
                      </m:r>
                      <m:r>
                        <a:rPr lang="bg-BG" sz="2000" i="1">
                          <a:latin typeface="Cambria Math"/>
                        </a:rPr>
                        <m:t>𝐺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1">
                              <a:latin typeface="Cambria Math"/>
                            </a:rPr>
                            <m:t>𝑑</m:t>
                          </m:r>
                          <m:r>
                            <a:rPr lang="bg-BG" sz="2000" i="1">
                              <a:latin typeface="Cambria Math"/>
                            </a:rPr>
                            <m:t>𝜑</m:t>
                          </m:r>
                        </m:num>
                        <m:den>
                          <m:r>
                            <a:rPr lang="bg-BG" sz="20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bg-BG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bg-BG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bg-BG" sz="2000" i="1"/>
                            <m:t> </m:t>
                          </m:r>
                          <m:r>
                            <a:rPr lang="bg-BG" sz="2000" i="1">
                              <a:latin typeface="Cambria Math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21" y="5157192"/>
                <a:ext cx="3909340" cy="10800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6901982" y="5206628"/>
                <a:ext cx="1733936" cy="10800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bg-BG" sz="20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bg-BG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bg-BG" sz="2000" i="1">
                          <a:latin typeface="Cambria Math"/>
                        </a:rPr>
                        <m:t>𝑑𝑆</m:t>
                      </m:r>
                      <m:r>
                        <a:rPr lang="bg-BG" sz="20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82" y="5206628"/>
                <a:ext cx="1733936" cy="108003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1EAA09B-6050-4311-9052-441A2821B4A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32950" y="3547806"/>
            <a:ext cx="1464053" cy="658718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F8014128-F342-4DD8-9F36-2D18B0331EFB}"/>
              </a:ext>
            </a:extLst>
          </p:cNvPr>
          <p:cNvSpPr/>
          <p:nvPr/>
        </p:nvSpPr>
        <p:spPr>
          <a:xfrm rot="3880629">
            <a:off x="6635322" y="3574254"/>
            <a:ext cx="337465" cy="620847"/>
          </a:xfrm>
          <a:prstGeom prst="downArrow">
            <a:avLst>
              <a:gd name="adj1" fmla="val 224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D1603F-60D3-46C2-8FF5-6D6E5FA85C84}"/>
              </a:ext>
            </a:extLst>
          </p:cNvPr>
          <p:cNvSpPr txBox="1"/>
          <p:nvPr/>
        </p:nvSpPr>
        <p:spPr>
          <a:xfrm>
            <a:off x="3059832" y="6392507"/>
            <a:ext cx="436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333399"/>
                </a:solidFill>
              </a:rPr>
              <a:t>Полярен инерционен момент на сечението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2858D688-FC37-403B-A192-37AEDA717C53}"/>
              </a:ext>
            </a:extLst>
          </p:cNvPr>
          <p:cNvSpPr/>
          <p:nvPr/>
        </p:nvSpPr>
        <p:spPr>
          <a:xfrm rot="15251525">
            <a:off x="7408865" y="6173722"/>
            <a:ext cx="337465" cy="620847"/>
          </a:xfrm>
          <a:prstGeom prst="downArrow">
            <a:avLst>
              <a:gd name="adj1" fmla="val 224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28222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2910" y="1714488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</a:rPr>
              <a:t>Конструкционни</a:t>
            </a: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елементи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611560" y="114436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bg-BG" dirty="0">
                <a:solidFill>
                  <a:srgbClr val="333399"/>
                </a:solidFill>
                <a:latin typeface="Arial" pitchFamily="34" charset="0"/>
                <a:ea typeface="Times New Roman"/>
              </a:rPr>
              <a:t>Съпротивление на материалите</a:t>
            </a:r>
            <a:endParaRPr lang="bg-BG" sz="2800" dirty="0">
              <a:solidFill>
                <a:srgbClr val="333399"/>
              </a:solidFill>
              <a:effectLst/>
              <a:latin typeface="Arial" pitchFamily="34" charset="0"/>
              <a:ea typeface="Times New Roman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611560" y="219406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Вътрешни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сили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на взаимодействие (сцепление)</a:t>
            </a:r>
            <a:endParaRPr lang="bg-BG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1742" y="2698086"/>
            <a:ext cx="28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Ненапрегнато състояние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642910" y="3214686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333399"/>
                </a:solidFill>
                <a:latin typeface="Arial" pitchFamily="34" charset="0"/>
              </a:rPr>
              <a:t>Напрегнато равновесие или състояние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71472" y="3786190"/>
            <a:ext cx="8136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В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съпротивление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на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материалите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се </a:t>
            </a:r>
            <a:r>
              <a:rPr lang="ru-RU" dirty="0" err="1">
                <a:latin typeface="Arial" pitchFamily="34" charset="0"/>
              </a:rPr>
              <a:t>изучават</a:t>
            </a:r>
            <a:r>
              <a:rPr lang="ru-RU" dirty="0">
                <a:latin typeface="Arial" pitchFamily="34" charset="0"/>
              </a:rPr>
              <a:t> само </a:t>
            </a:r>
            <a:r>
              <a:rPr lang="ru-RU" dirty="0" err="1">
                <a:latin typeface="Arial" pitchFamily="34" charset="0"/>
              </a:rPr>
              <a:t>допълнителните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вътрешни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между </a:t>
            </a:r>
            <a:r>
              <a:rPr lang="ru-RU" dirty="0" err="1">
                <a:latin typeface="Arial" pitchFamily="34" charset="0"/>
              </a:rPr>
              <a:t>частиците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предизвикват</a:t>
            </a:r>
            <a:r>
              <a:rPr lang="ru-RU" dirty="0">
                <a:latin typeface="Arial" pitchFamily="34" charset="0"/>
              </a:rPr>
              <a:t> от </a:t>
            </a:r>
            <a:r>
              <a:rPr lang="ru-RU" dirty="0" err="1">
                <a:latin typeface="Arial" pitchFamily="34" charset="0"/>
              </a:rPr>
              <a:t>външни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въздействия</a:t>
            </a:r>
            <a:r>
              <a:rPr lang="ru-RU" dirty="0">
                <a:latin typeface="Arial" pitchFamily="34" charset="0"/>
              </a:rPr>
              <a:t>. За </a:t>
            </a:r>
            <a:r>
              <a:rPr lang="ru-RU" dirty="0" err="1">
                <a:latin typeface="Arial" pitchFamily="34" charset="0"/>
              </a:rPr>
              <a:t>краткост</a:t>
            </a:r>
            <a:r>
              <a:rPr lang="ru-RU" dirty="0">
                <a:latin typeface="Arial" pitchFamily="34" charset="0"/>
              </a:rPr>
              <a:t> те се </a:t>
            </a:r>
            <a:r>
              <a:rPr lang="ru-RU" dirty="0" err="1">
                <a:latin typeface="Arial" pitchFamily="34" charset="0"/>
              </a:rPr>
              <a:t>наричат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вътрешни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сили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.</a:t>
            </a:r>
            <a:endParaRPr lang="bg-BG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571472" y="4786322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333399"/>
                </a:solidFill>
              </a:rPr>
              <a:t>Еластични и пластични тела (деформации)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642910" y="5286388"/>
            <a:ext cx="8136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Якост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нарича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свойството</a:t>
            </a:r>
            <a:r>
              <a:rPr lang="ru-RU" dirty="0">
                <a:latin typeface="Arial" pitchFamily="34" charset="0"/>
              </a:rPr>
              <a:t> на материала да се </a:t>
            </a:r>
            <a:r>
              <a:rPr lang="ru-RU" dirty="0" err="1">
                <a:latin typeface="Arial" pitchFamily="34" charset="0"/>
              </a:rPr>
              <a:t>съпротивлява</a:t>
            </a:r>
            <a:r>
              <a:rPr lang="ru-RU" dirty="0">
                <a:latin typeface="Arial" pitchFamily="34" charset="0"/>
              </a:rPr>
              <a:t> (</a:t>
            </a:r>
            <a:r>
              <a:rPr lang="ru-RU" dirty="0" err="1">
                <a:latin typeface="Arial" pitchFamily="34" charset="0"/>
              </a:rPr>
              <a:t>противопоставя</a:t>
            </a:r>
            <a:r>
              <a:rPr lang="ru-RU" dirty="0">
                <a:latin typeface="Arial" pitchFamily="34" charset="0"/>
              </a:rPr>
              <a:t>) </a:t>
            </a:r>
            <a:r>
              <a:rPr lang="ru-RU" dirty="0" err="1">
                <a:latin typeface="Arial" pitchFamily="34" charset="0"/>
              </a:rPr>
              <a:t>срещу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разрушаване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когато</a:t>
            </a:r>
            <a:r>
              <a:rPr lang="ru-RU" dirty="0">
                <a:latin typeface="Arial" pitchFamily="34" charset="0"/>
              </a:rPr>
              <a:t> е подложен на действие на </a:t>
            </a:r>
            <a:r>
              <a:rPr lang="ru-RU" dirty="0" err="1">
                <a:latin typeface="Arial" pitchFamily="34" charset="0"/>
              </a:rPr>
              <a:t>външно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85728"/>
            <a:ext cx="8205094" cy="428628"/>
          </a:xfrm>
        </p:spPr>
        <p:txBody>
          <a:bodyPr/>
          <a:lstStyle/>
          <a:p>
            <a:pPr marL="109537" indent="0" algn="ctr">
              <a:buNone/>
            </a:pPr>
            <a:r>
              <a:rPr lang="ru-RU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Якост на телата при прости натоварвания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авоъгълник 1"/>
              <p:cNvSpPr/>
              <p:nvPr/>
            </p:nvSpPr>
            <p:spPr>
              <a:xfrm>
                <a:off x="3460917" y="1237376"/>
                <a:ext cx="2041456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/>
                        </a:rPr>
                        <m:t>𝜌</m:t>
                      </m:r>
                      <m:r>
                        <a:rPr lang="bg-BG" sz="24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 i="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a:rPr lang="bg-BG" sz="2400" i="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Правоъгъл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17" y="1237376"/>
                <a:ext cx="204145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3355545" y="1996872"/>
                <a:ext cx="2432910" cy="87100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 i="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a:rPr lang="bg-BG" sz="24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0">
                                      <a:latin typeface="Cambria Math"/>
                                    </a:rPr>
                                    <m:t>М</m:t>
                                  </m:r>
                                </m:e>
                                <m:sub>
                                  <m:r>
                                    <a:rPr lang="bg-BG" sz="2400" i="0">
                                      <a:latin typeface="Cambria Math"/>
                                    </a:rPr>
                                    <m:t>ус</m:t>
                                  </m:r>
                                </m:sub>
                              </m:sSub>
                              <m:r>
                                <a:rPr lang="bg-BG" sz="2400" i="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bg-BG" sz="2400" i="0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45" y="1996872"/>
                <a:ext cx="2432910" cy="8710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авоъгълник 4"/>
              <p:cNvSpPr/>
              <p:nvPr/>
            </p:nvSpPr>
            <p:spPr>
              <a:xfrm>
                <a:off x="4989614" y="3099902"/>
                <a:ext cx="159768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bg-BG" sz="2400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bg-BG" sz="24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Правоъгъл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4" y="3099902"/>
                <a:ext cx="159768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069" t="-130667" b="-190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авоъгълник 6"/>
              <p:cNvSpPr/>
              <p:nvPr/>
            </p:nvSpPr>
            <p:spPr>
              <a:xfrm>
                <a:off x="520887" y="3979646"/>
                <a:ext cx="3335913" cy="92070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>
                                      <a:latin typeface="Cambria Math"/>
                                    </a:rPr>
                                    <m:t>М</m:t>
                                  </m:r>
                                </m:e>
                                <m:sub>
                                  <m:r>
                                    <a:rPr lang="bg-BG" sz="2400">
                                      <a:latin typeface="Cambria Math"/>
                                    </a:rPr>
                                    <m:t>ус</m:t>
                                  </m:r>
                                </m:sub>
                              </m:sSub>
                              <m:r>
                                <a:rPr lang="bg-BG" sz="240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bg-BG" sz="2400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bg-BG" sz="240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/>
                                </a:rPr>
                                <m:t>𝑦𝑐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7" name="Правоъгъл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7" y="3979646"/>
                <a:ext cx="3335913" cy="9207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авоъгълник 7"/>
          <p:cNvSpPr/>
          <p:nvPr/>
        </p:nvSpPr>
        <p:spPr>
          <a:xfrm>
            <a:off x="520887" y="3178345"/>
            <a:ext cx="408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Полярен съпротивителен момент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47979" y="3904625"/>
                <a:ext cx="2181238" cy="9957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40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>
                                      <a:latin typeface="Cambria Math"/>
                                    </a:rPr>
                                    <m:t>М</m:t>
                                  </m:r>
                                </m:e>
                                <m:sub>
                                  <m:r>
                                    <a:rPr lang="bg-BG" sz="2400">
                                      <a:latin typeface="Cambria Math"/>
                                    </a:rPr>
                                    <m:t>ус</m:t>
                                  </m:r>
                                </m:sub>
                              </m:sSub>
                              <m:r>
                                <a:rPr lang="bg-BG" sz="240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bg-BG" sz="2400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latin typeface="Cambria Math"/>
                                    </a:rPr>
                                    <m:t>𝑦𝑐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79" y="3904625"/>
                <a:ext cx="2181238" cy="99572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65154" y="5229200"/>
                <a:ext cx="2188228" cy="5030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bg-BG" sz="240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𝜋</m:t>
                      </m:r>
                      <m:r>
                        <m:rPr>
                          <m:nor/>
                        </m:rPr>
                        <a:rPr lang="bg-BG" sz="2400" i="1"/>
                        <m:t> </m:t>
                      </m:r>
                      <m:f>
                        <m:fPr>
                          <m:type m:val="lin"/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bg-BG" sz="240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bg-BG" sz="240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54" y="5229200"/>
                <a:ext cx="2188228" cy="503086"/>
              </a:xfrm>
              <a:prstGeom prst="rect">
                <a:avLst/>
              </a:prstGeom>
              <a:blipFill rotWithShape="1">
                <a:blip r:embed="rId7"/>
                <a:stretch>
                  <a:fillRect t="-110976" r="-22006" b="-1743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07738" y="5220500"/>
                <a:ext cx="2619500" cy="11835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𝑑</m:t>
                      </m:r>
                      <m:r>
                        <a:rPr lang="bg-BG" sz="240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bg-BG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bg-BG" sz="24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bg-BG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4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16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bg-BG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М</m:t>
                                      </m:r>
                                    </m:e>
                                    <m:sub>
                                      <m:r>
                                        <a:rPr lang="bg-BG" sz="24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ус</m:t>
                                      </m:r>
                                    </m:sub>
                                  </m:sSub>
                                  <m:r>
                                    <a:rPr lang="bg-BG" sz="2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bg-BG" sz="2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bg-BG" sz="2400" i="1">
                                  <a:solidFill>
                                    <a:srgbClr val="C00000"/>
                                  </a:solidFill>
                                </a:rPr>
                                <m:t>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𝑦𝑐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bg-B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38" y="5220500"/>
                <a:ext cx="2619500" cy="1183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4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/>
      <p:bldP spid="3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7472386" cy="1143000"/>
          </a:xfrm>
        </p:spPr>
        <p:txBody>
          <a:bodyPr/>
          <a:lstStyle/>
          <a:p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Технически Университет – София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Машиностроителен факултет</a:t>
            </a:r>
            <a:b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Катедра “Прецизна техника и </a:t>
            </a:r>
            <a:r>
              <a:rPr lang="bg-BG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уредостроене</a:t>
            </a:r>
            <a:r>
              <a:rPr lang="bg-BG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bg-BG" sz="400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bg-BG" sz="4000" dirty="0"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rPr>
              <a:t>Благодаря за вниманието!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9D1-F9A4-4778-B8C7-0170286633BE}" type="slidenum">
              <a:rPr lang="bg-BG" smtClean="0"/>
              <a:pPr/>
              <a:t>31</a:t>
            </a:fld>
            <a:endParaRPr lang="bg-BG"/>
          </a:p>
        </p:txBody>
      </p:sp>
      <p:pic>
        <p:nvPicPr>
          <p:cNvPr id="5" name="Picture 4" descr="Logo-TU-blue-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716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609CEC-B700-4CF7-9D37-BC812B52CF83}"/>
              </a:ext>
            </a:extLst>
          </p:cNvPr>
          <p:cNvSpPr txBox="1"/>
          <p:nvPr/>
        </p:nvSpPr>
        <p:spPr>
          <a:xfrm>
            <a:off x="827584" y="4005064"/>
            <a:ext cx="7704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1600" dirty="0"/>
          </a:p>
          <a:p>
            <a:endParaRPr lang="bg-BG" sz="1600" dirty="0"/>
          </a:p>
          <a:p>
            <a:r>
              <a:rPr lang="bg-BG" sz="1600" dirty="0"/>
              <a:t>В презентацията са използвани материали от:</a:t>
            </a:r>
          </a:p>
          <a:p>
            <a:endParaRPr lang="bg-BG" sz="1600" dirty="0"/>
          </a:p>
          <a:p>
            <a:r>
              <a:rPr lang="bg-BG" sz="1600" dirty="0"/>
              <a:t>1. Учебник: </a:t>
            </a:r>
            <a:r>
              <a:rPr lang="ru-RU" sz="1600" dirty="0">
                <a:latin typeface="Arial" pitchFamily="34" charset="0"/>
              </a:rPr>
              <a:t>Недев, Ц., Лилов, </a:t>
            </a:r>
            <a:r>
              <a:rPr lang="ru-RU" sz="1600" i="1" dirty="0">
                <a:latin typeface="Arial" pitchFamily="34" charset="0"/>
              </a:rPr>
              <a:t>Машинознание</a:t>
            </a:r>
            <a:r>
              <a:rPr lang="ru-RU" sz="1600" dirty="0">
                <a:latin typeface="Arial" pitchFamily="34" charset="0"/>
              </a:rPr>
              <a:t>, Софттрейд, 2011;</a:t>
            </a:r>
          </a:p>
          <a:p>
            <a:r>
              <a:rPr lang="ru-RU" sz="1600" dirty="0">
                <a:latin typeface="Arial" pitchFamily="34" charset="0"/>
              </a:rPr>
              <a:t>2. Презентация, катедра ТММ;</a:t>
            </a:r>
          </a:p>
          <a:p>
            <a:r>
              <a:rPr lang="ru-RU" sz="1600" dirty="0">
                <a:latin typeface="Arial" pitchFamily="34" charset="0"/>
              </a:rPr>
              <a:t>3. Други източници.</a:t>
            </a:r>
            <a:endParaRPr lang="bg-BG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611560" y="908720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Ø"/>
            </a:pPr>
            <a:r>
              <a:rPr lang="ru-RU" dirty="0">
                <a:latin typeface="Arial" pitchFamily="34" charset="0"/>
              </a:rPr>
              <a:t>  </a:t>
            </a:r>
            <a:r>
              <a:rPr lang="ru-RU" dirty="0" err="1">
                <a:latin typeface="Arial" pitchFamily="34" charset="0"/>
              </a:rPr>
              <a:t>Основни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форми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конструкционните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елементи</a:t>
            </a:r>
            <a:endParaRPr lang="bg-BG" dirty="0">
              <a:latin typeface="Arial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0" y="2000782"/>
            <a:ext cx="2065693" cy="2225435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91" y="2000782"/>
            <a:ext cx="2900915" cy="203325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3023"/>
            <a:ext cx="2385711" cy="1970352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87" y="4697189"/>
            <a:ext cx="2289488" cy="1786448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10" y="4365104"/>
            <a:ext cx="2069034" cy="1774557"/>
          </a:xfrm>
          <a:prstGeom prst="rect">
            <a:avLst/>
          </a:prstGeom>
        </p:spPr>
      </p:pic>
      <p:sp>
        <p:nvSpPr>
          <p:cNvPr id="11" name="Правоъгълник 10"/>
          <p:cNvSpPr/>
          <p:nvPr/>
        </p:nvSpPr>
        <p:spPr>
          <a:xfrm>
            <a:off x="1093304" y="1412776"/>
            <a:ext cx="168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Масивни тела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5525848" y="1429889"/>
            <a:ext cx="8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Плочи</a:t>
            </a:r>
          </a:p>
        </p:txBody>
      </p:sp>
      <p:sp>
        <p:nvSpPr>
          <p:cNvPr id="14" name="Правоъгълник 13"/>
          <p:cNvSpPr/>
          <p:nvPr/>
        </p:nvSpPr>
        <p:spPr>
          <a:xfrm>
            <a:off x="3735687" y="4015643"/>
            <a:ext cx="106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Черупки</a:t>
            </a:r>
          </a:p>
        </p:txBody>
      </p:sp>
    </p:spTree>
    <p:extLst>
      <p:ext uri="{BB962C8B-B14F-4D97-AF65-F5344CB8AC3E}">
        <p14:creationId xmlns:p14="http://schemas.microsoft.com/office/powerpoint/2010/main" val="67029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9" y="2037672"/>
            <a:ext cx="3394271" cy="235860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68760"/>
            <a:ext cx="3515931" cy="236732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21088"/>
            <a:ext cx="2736304" cy="2499863"/>
          </a:xfrm>
          <a:prstGeom prst="rect">
            <a:avLst/>
          </a:prstGeom>
        </p:spPr>
      </p:pic>
      <p:sp>
        <p:nvSpPr>
          <p:cNvPr id="14" name="Правоъгълник 13"/>
          <p:cNvSpPr/>
          <p:nvPr/>
        </p:nvSpPr>
        <p:spPr>
          <a:xfrm>
            <a:off x="1136371" y="145342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Прътове</a:t>
            </a:r>
          </a:p>
        </p:txBody>
      </p:sp>
      <p:sp>
        <p:nvSpPr>
          <p:cNvPr id="16" name="Правоъгълник 15"/>
          <p:cNvSpPr/>
          <p:nvPr/>
        </p:nvSpPr>
        <p:spPr>
          <a:xfrm>
            <a:off x="6588224" y="1084094"/>
            <a:ext cx="811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Греди</a:t>
            </a:r>
          </a:p>
        </p:txBody>
      </p:sp>
      <p:sp>
        <p:nvSpPr>
          <p:cNvPr id="20" name="Правоъгълник 19"/>
          <p:cNvSpPr/>
          <p:nvPr/>
        </p:nvSpPr>
        <p:spPr>
          <a:xfrm>
            <a:off x="3515452" y="42116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Arial" pitchFamily="34" charset="0"/>
              </a:rPr>
              <a:t>Рамки</a:t>
            </a:r>
          </a:p>
        </p:txBody>
      </p:sp>
    </p:spTree>
    <p:extLst>
      <p:ext uri="{BB962C8B-B14F-4D97-AF65-F5344CB8AC3E}">
        <p14:creationId xmlns:p14="http://schemas.microsoft.com/office/powerpoint/2010/main" val="647298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85728"/>
            <a:ext cx="8205094" cy="500066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395536" y="105273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333399"/>
                </a:solidFill>
              </a:rPr>
              <a:t>  </a:t>
            </a:r>
            <a:r>
              <a:rPr lang="ru-RU" dirty="0" err="1">
                <a:solidFill>
                  <a:srgbClr val="333399"/>
                </a:solidFill>
              </a:rPr>
              <a:t>Хипотези</a:t>
            </a:r>
            <a:r>
              <a:rPr lang="ru-RU" dirty="0">
                <a:solidFill>
                  <a:srgbClr val="333399"/>
                </a:solidFill>
              </a:rPr>
              <a:t> за </a:t>
            </a:r>
            <a:r>
              <a:rPr lang="ru-RU" dirty="0" err="1">
                <a:solidFill>
                  <a:srgbClr val="333399"/>
                </a:solidFill>
              </a:rPr>
              <a:t>физико-механичните</a:t>
            </a:r>
            <a:r>
              <a:rPr lang="ru-RU" dirty="0">
                <a:solidFill>
                  <a:srgbClr val="333399"/>
                </a:solidFill>
              </a:rPr>
              <a:t> свойства на </a:t>
            </a:r>
            <a:r>
              <a:rPr lang="ru-RU" dirty="0" err="1">
                <a:solidFill>
                  <a:srgbClr val="333399"/>
                </a:solidFill>
              </a:rPr>
              <a:t>материята</a:t>
            </a:r>
            <a:r>
              <a:rPr lang="ru-RU" dirty="0">
                <a:solidFill>
                  <a:srgbClr val="333399"/>
                </a:solidFill>
              </a:rPr>
              <a:t> </a:t>
            </a:r>
            <a:r>
              <a:rPr lang="ru-RU" dirty="0" err="1">
                <a:solidFill>
                  <a:srgbClr val="333399"/>
                </a:solidFill>
              </a:rPr>
              <a:t>относно</a:t>
            </a:r>
            <a:r>
              <a:rPr lang="ru-RU" dirty="0">
                <a:solidFill>
                  <a:srgbClr val="333399"/>
                </a:solidFill>
              </a:rPr>
              <a:t>:</a:t>
            </a:r>
            <a:endParaRPr lang="bg-BG" dirty="0">
              <a:solidFill>
                <a:srgbClr val="333399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14282" y="1785926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</a:rPr>
              <a:t>Непрекъснатост</a:t>
            </a:r>
            <a:r>
              <a:rPr lang="ru-RU" dirty="0">
                <a:solidFill>
                  <a:srgbClr val="333399"/>
                </a:solidFill>
              </a:rPr>
              <a:t> и </a:t>
            </a:r>
            <a:r>
              <a:rPr lang="ru-RU" dirty="0" err="1">
                <a:solidFill>
                  <a:srgbClr val="333399"/>
                </a:solidFill>
              </a:rPr>
              <a:t>хомогенност</a:t>
            </a:r>
            <a:r>
              <a:rPr lang="ru-RU" dirty="0">
                <a:solidFill>
                  <a:srgbClr val="333399"/>
                </a:solidFill>
              </a:rPr>
              <a:t> (</a:t>
            </a:r>
            <a:r>
              <a:rPr lang="ru-RU" dirty="0" err="1">
                <a:solidFill>
                  <a:srgbClr val="333399"/>
                </a:solidFill>
              </a:rPr>
              <a:t>еднородност</a:t>
            </a:r>
            <a:r>
              <a:rPr lang="ru-RU" dirty="0">
                <a:solidFill>
                  <a:srgbClr val="333399"/>
                </a:solidFill>
              </a:rPr>
              <a:t>)</a:t>
            </a:r>
            <a:r>
              <a:rPr lang="ru-RU" dirty="0"/>
              <a:t>.</a:t>
            </a:r>
            <a:r>
              <a:rPr lang="ru-RU" dirty="0">
                <a:solidFill>
                  <a:srgbClr val="333399"/>
                </a:solidFill>
              </a:rPr>
              <a:t> </a:t>
            </a:r>
            <a:r>
              <a:rPr lang="ru-RU" dirty="0" err="1"/>
              <a:t>Съгласно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хипотеза</a:t>
            </a:r>
            <a:r>
              <a:rPr lang="ru-RU" dirty="0"/>
              <a:t> се </a:t>
            </a:r>
            <a:r>
              <a:rPr lang="ru-RU" dirty="0" err="1"/>
              <a:t>предполага</a:t>
            </a:r>
            <a:r>
              <a:rPr lang="ru-RU" dirty="0"/>
              <a:t> (допуска), че </a:t>
            </a:r>
            <a:r>
              <a:rPr lang="ru-RU" dirty="0" err="1"/>
              <a:t>материята</a:t>
            </a:r>
            <a:r>
              <a:rPr lang="ru-RU" dirty="0"/>
              <a:t> </a:t>
            </a:r>
            <a:r>
              <a:rPr lang="ru-RU" dirty="0" err="1"/>
              <a:t>изпълва</a:t>
            </a:r>
            <a:r>
              <a:rPr lang="ru-RU" dirty="0"/>
              <a:t> равномерно (без </a:t>
            </a:r>
            <a:r>
              <a:rPr lang="ru-RU" dirty="0" err="1"/>
              <a:t>празнини</a:t>
            </a:r>
            <a:r>
              <a:rPr lang="ru-RU" dirty="0"/>
              <a:t>) </a:t>
            </a:r>
            <a:r>
              <a:rPr lang="ru-RU" dirty="0" err="1"/>
              <a:t>целия</a:t>
            </a:r>
            <a:r>
              <a:rPr lang="ru-RU" dirty="0"/>
              <a:t> </a:t>
            </a:r>
            <a:r>
              <a:rPr lang="ru-RU" dirty="0" err="1"/>
              <a:t>обем</a:t>
            </a:r>
            <a:r>
              <a:rPr lang="ru-RU" dirty="0"/>
              <a:t> на </a:t>
            </a:r>
            <a:r>
              <a:rPr lang="ru-RU" dirty="0" err="1"/>
              <a:t>тялото</a:t>
            </a:r>
            <a:r>
              <a:rPr lang="ru-RU" dirty="0"/>
              <a:t> и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негови</a:t>
            </a:r>
            <a:r>
              <a:rPr lang="ru-RU" dirty="0"/>
              <a:t> точки </a:t>
            </a:r>
            <a:r>
              <a:rPr lang="ru-RU" dirty="0" err="1"/>
              <a:t>еднакъв</a:t>
            </a:r>
            <a:r>
              <a:rPr lang="ru-RU" dirty="0"/>
              <a:t> </a:t>
            </a:r>
            <a:r>
              <a:rPr lang="ru-RU" dirty="0" err="1"/>
              <a:t>строеж</a:t>
            </a:r>
            <a:r>
              <a:rPr lang="ru-RU" dirty="0"/>
              <a:t> и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физико</a:t>
            </a:r>
            <a:r>
              <a:rPr lang="ru-RU" dirty="0"/>
              <a:t>–</a:t>
            </a:r>
            <a:r>
              <a:rPr lang="ru-RU" dirty="0" err="1"/>
              <a:t>механични</a:t>
            </a:r>
            <a:r>
              <a:rPr lang="ru-RU" dirty="0"/>
              <a:t> свойства, </a:t>
            </a:r>
            <a:r>
              <a:rPr lang="ru-RU" dirty="0" err="1"/>
              <a:t>които</a:t>
            </a:r>
            <a:r>
              <a:rPr lang="ru-RU" dirty="0"/>
              <a:t> не зависят от формата и размерите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357158" y="357187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</a:rPr>
              <a:t>Изотропност</a:t>
            </a:r>
            <a:r>
              <a:rPr lang="ru-RU" dirty="0">
                <a:solidFill>
                  <a:srgbClr val="333399"/>
                </a:solidFill>
              </a:rPr>
              <a:t> и </a:t>
            </a:r>
            <a:r>
              <a:rPr lang="ru-RU" dirty="0" err="1">
                <a:solidFill>
                  <a:srgbClr val="333399"/>
                </a:solidFill>
              </a:rPr>
              <a:t>ортотропност</a:t>
            </a:r>
            <a:r>
              <a:rPr lang="ru-RU" dirty="0"/>
              <a:t>.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Приема се, че </a:t>
            </a:r>
            <a:r>
              <a:rPr lang="ru-RU" dirty="0" err="1"/>
              <a:t>телата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</a:t>
            </a:r>
            <a:r>
              <a:rPr lang="ru-RU" dirty="0" err="1"/>
              <a:t>изотропни</a:t>
            </a:r>
            <a:r>
              <a:rPr lang="ru-RU" dirty="0"/>
              <a:t> и </a:t>
            </a:r>
            <a:r>
              <a:rPr lang="ru-RU" dirty="0" err="1"/>
              <a:t>по-рядко</a:t>
            </a:r>
            <a:r>
              <a:rPr lang="ru-RU" dirty="0"/>
              <a:t> от </a:t>
            </a:r>
            <a:r>
              <a:rPr lang="ru-RU" dirty="0" err="1"/>
              <a:t>ортотропни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. </a:t>
            </a:r>
            <a:r>
              <a:rPr lang="ru-RU" dirty="0" err="1"/>
              <a:t>Изотропни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хомогенните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, </a:t>
            </a:r>
            <a:r>
              <a:rPr lang="ru-RU" dirty="0" err="1"/>
              <a:t>физико</a:t>
            </a:r>
            <a:r>
              <a:rPr lang="ru-RU" dirty="0"/>
              <a:t>–</a:t>
            </a:r>
            <a:r>
              <a:rPr lang="ru-RU" dirty="0" err="1"/>
              <a:t>химичните</a:t>
            </a:r>
            <a:r>
              <a:rPr lang="ru-RU" dirty="0"/>
              <a:t> свойства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по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възможни</a:t>
            </a:r>
            <a:r>
              <a:rPr lang="ru-RU" dirty="0"/>
              <a:t> направления, </a:t>
            </a:r>
            <a:r>
              <a:rPr lang="ru-RU" dirty="0" err="1"/>
              <a:t>прекарани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произволна</a:t>
            </a:r>
            <a:r>
              <a:rPr lang="ru-RU" dirty="0"/>
              <a:t> точка. </a:t>
            </a:r>
            <a:r>
              <a:rPr lang="ru-RU" dirty="0" err="1"/>
              <a:t>Ортотропни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хомогенни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физико</a:t>
            </a:r>
            <a:r>
              <a:rPr lang="ru-RU" dirty="0"/>
              <a:t>–</a:t>
            </a:r>
            <a:r>
              <a:rPr lang="ru-RU" dirty="0" err="1"/>
              <a:t>механични</a:t>
            </a:r>
            <a:r>
              <a:rPr lang="ru-RU" dirty="0"/>
              <a:t> свойства по направления, </a:t>
            </a:r>
            <a:r>
              <a:rPr lang="ru-RU" dirty="0" err="1"/>
              <a:t>успоредни</a:t>
            </a:r>
            <a:r>
              <a:rPr lang="ru-RU" dirty="0"/>
              <a:t> на </a:t>
            </a:r>
            <a:r>
              <a:rPr lang="ru-RU" dirty="0" err="1"/>
              <a:t>осите</a:t>
            </a:r>
            <a:r>
              <a:rPr lang="ru-RU" dirty="0"/>
              <a:t> на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правоъгълна</a:t>
            </a:r>
            <a:r>
              <a:rPr lang="ru-RU" dirty="0"/>
              <a:t>  </a:t>
            </a:r>
            <a:r>
              <a:rPr lang="ru-RU" dirty="0" err="1"/>
              <a:t>координатна</a:t>
            </a:r>
            <a:r>
              <a:rPr lang="ru-RU" dirty="0"/>
              <a:t> система, </a:t>
            </a:r>
            <a:r>
              <a:rPr lang="ru-RU" dirty="0" err="1"/>
              <a:t>свързана</a:t>
            </a:r>
            <a:r>
              <a:rPr lang="ru-RU" dirty="0"/>
              <a:t> с </a:t>
            </a:r>
            <a:r>
              <a:rPr lang="ru-RU" dirty="0" err="1"/>
              <a:t>тялото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760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285728"/>
            <a:ext cx="8205094" cy="500066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161292" y="105273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Идеална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еластичност</a:t>
            </a:r>
            <a:r>
              <a:rPr lang="ru-RU" dirty="0">
                <a:latin typeface="Arial" pitchFamily="34" charset="0"/>
              </a:rPr>
              <a:t>.</a:t>
            </a:r>
            <a:r>
              <a:rPr lang="ru-RU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Съгласно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тази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хипотеза</a:t>
            </a:r>
            <a:r>
              <a:rPr lang="ru-RU" dirty="0">
                <a:latin typeface="Arial" pitchFamily="34" charset="0"/>
              </a:rPr>
              <a:t> се приема, че до определена граница на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телата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идеално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еластични</a:t>
            </a:r>
            <a:r>
              <a:rPr lang="ru-RU" dirty="0">
                <a:latin typeface="Arial" pitchFamily="34" charset="0"/>
              </a:rPr>
              <a:t>. Под действие на </a:t>
            </a:r>
            <a:r>
              <a:rPr lang="ru-RU" dirty="0" err="1">
                <a:latin typeface="Arial" pitchFamily="34" charset="0"/>
              </a:rPr>
              <a:t>външни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те се </a:t>
            </a:r>
            <a:r>
              <a:rPr lang="ru-RU" dirty="0" err="1">
                <a:latin typeface="Arial" pitchFamily="34" charset="0"/>
              </a:rPr>
              <a:t>деформират</a:t>
            </a:r>
            <a:r>
              <a:rPr lang="ru-RU" dirty="0">
                <a:latin typeface="Arial" pitchFamily="34" charset="0"/>
              </a:rPr>
              <a:t>, а след </a:t>
            </a:r>
            <a:r>
              <a:rPr lang="ru-RU" dirty="0" err="1">
                <a:latin typeface="Arial" pitchFamily="34" charset="0"/>
              </a:rPr>
              <a:t>разтоварването</a:t>
            </a:r>
            <a:r>
              <a:rPr lang="ru-RU" dirty="0">
                <a:latin typeface="Arial" pitchFamily="34" charset="0"/>
              </a:rPr>
              <a:t> им </a:t>
            </a:r>
            <a:r>
              <a:rPr lang="ru-RU" dirty="0" err="1">
                <a:latin typeface="Arial" pitchFamily="34" charset="0"/>
              </a:rPr>
              <a:t>възстановяват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напълно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първоначалните</a:t>
            </a:r>
            <a:r>
              <a:rPr lang="ru-RU" dirty="0">
                <a:latin typeface="Arial" pitchFamily="34" charset="0"/>
              </a:rPr>
              <a:t> си </a:t>
            </a:r>
            <a:r>
              <a:rPr lang="ru-RU" dirty="0" err="1">
                <a:latin typeface="Arial" pitchFamily="34" charset="0"/>
              </a:rPr>
              <a:t>размери</a:t>
            </a:r>
            <a:r>
              <a:rPr lang="ru-RU" dirty="0">
                <a:latin typeface="Arial" pitchFamily="34" charset="0"/>
              </a:rPr>
              <a:t> и форма.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89674" y="2420888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Запазване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на физико-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механичните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свойства на материала</a:t>
            </a:r>
            <a:r>
              <a:rPr lang="ru-RU" dirty="0">
                <a:latin typeface="Arial" pitchFamily="34" charset="0"/>
              </a:rPr>
              <a:t>.</a:t>
            </a:r>
            <a:r>
              <a:rPr lang="ru-RU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Съгласно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тази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хипотеза</a:t>
            </a:r>
            <a:r>
              <a:rPr lang="ru-RU" dirty="0">
                <a:latin typeface="Arial" pitchFamily="34" charset="0"/>
              </a:rPr>
              <a:t> се приема, че при </a:t>
            </a:r>
            <a:r>
              <a:rPr lang="ru-RU" dirty="0" err="1">
                <a:latin typeface="Arial" pitchFamily="34" charset="0"/>
              </a:rPr>
              <a:t>определени</a:t>
            </a:r>
            <a:r>
              <a:rPr lang="ru-RU" dirty="0">
                <a:latin typeface="Arial" pitchFamily="34" charset="0"/>
              </a:rPr>
              <a:t> условия и в </a:t>
            </a:r>
            <a:r>
              <a:rPr lang="ru-RU" dirty="0" err="1">
                <a:latin typeface="Arial" pitchFamily="34" charset="0"/>
              </a:rPr>
              <a:t>определени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граници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първоначалните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физико</a:t>
            </a:r>
            <a:r>
              <a:rPr lang="ru-RU" dirty="0">
                <a:latin typeface="Arial" pitchFamily="34" charset="0"/>
              </a:rPr>
              <a:t>–</a:t>
            </a:r>
            <a:r>
              <a:rPr lang="ru-RU" dirty="0" err="1">
                <a:latin typeface="Arial" pitchFamily="34" charset="0"/>
              </a:rPr>
              <a:t>механични</a:t>
            </a:r>
            <a:r>
              <a:rPr lang="ru-RU" dirty="0">
                <a:latin typeface="Arial" pitchFamily="34" charset="0"/>
              </a:rPr>
              <a:t> свойства на материала не се изменят, а се </a:t>
            </a:r>
            <a:r>
              <a:rPr lang="ru-RU" dirty="0" err="1">
                <a:latin typeface="Arial" pitchFamily="34" charset="0"/>
              </a:rPr>
              <a:t>запазват</a:t>
            </a:r>
            <a:r>
              <a:rPr lang="ru-RU" dirty="0">
                <a:latin typeface="Arial" pitchFamily="34" charset="0"/>
              </a:rPr>
              <a:t> в течение на </a:t>
            </a:r>
            <a:r>
              <a:rPr lang="ru-RU" dirty="0" err="1">
                <a:latin typeface="Arial" pitchFamily="34" charset="0"/>
              </a:rPr>
              <a:t>времето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261682" y="382969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rgbClr val="333399"/>
                </a:solidFill>
                <a:latin typeface="Arial" pitchFamily="34" charset="0"/>
              </a:rPr>
              <a:t>Хипотези</a:t>
            </a:r>
            <a:r>
              <a:rPr lang="ru-RU" b="1" dirty="0">
                <a:solidFill>
                  <a:srgbClr val="333399"/>
                </a:solidFill>
                <a:latin typeface="Arial" pitchFamily="34" charset="0"/>
              </a:rPr>
              <a:t> и </a:t>
            </a:r>
            <a:r>
              <a:rPr lang="ru-RU" b="1" dirty="0" err="1">
                <a:solidFill>
                  <a:srgbClr val="333399"/>
                </a:solidFill>
                <a:latin typeface="Arial" pitchFamily="34" charset="0"/>
              </a:rPr>
              <a:t>принципи</a:t>
            </a:r>
            <a:r>
              <a:rPr lang="ru-RU" b="1" dirty="0">
                <a:solidFill>
                  <a:srgbClr val="333399"/>
                </a:solidFill>
                <a:latin typeface="Arial" pitchFamily="34" charset="0"/>
              </a:rPr>
              <a:t> за характера на </a:t>
            </a:r>
            <a:r>
              <a:rPr lang="ru-RU" b="1" dirty="0" err="1">
                <a:solidFill>
                  <a:srgbClr val="333399"/>
                </a:solidFill>
                <a:latin typeface="Arial" pitchFamily="34" charset="0"/>
              </a:rPr>
              <a:t>деформациите</a:t>
            </a:r>
            <a:r>
              <a:rPr lang="ru-RU" b="1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b="1" dirty="0" err="1">
                <a:solidFill>
                  <a:srgbClr val="333399"/>
                </a:solidFill>
                <a:latin typeface="Arial" pitchFamily="34" charset="0"/>
              </a:rPr>
              <a:t>относно</a:t>
            </a:r>
            <a:r>
              <a:rPr lang="ru-RU" b="1" dirty="0">
                <a:solidFill>
                  <a:srgbClr val="333399"/>
                </a:solidFill>
                <a:latin typeface="Arial" pitchFamily="34" charset="0"/>
              </a:rPr>
              <a:t>: </a:t>
            </a:r>
            <a:endParaRPr lang="bg-BG" b="1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179512" y="4437112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Пропорционалност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между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натоварване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и деформации</a:t>
            </a:r>
            <a:r>
              <a:rPr lang="ru-RU" dirty="0">
                <a:latin typeface="Arial" pitchFamily="34" charset="0"/>
              </a:rPr>
              <a:t>.</a:t>
            </a:r>
            <a:r>
              <a:rPr lang="ru-RU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Приема се, че до определена граница </a:t>
            </a:r>
            <a:r>
              <a:rPr lang="ru-RU" dirty="0" err="1">
                <a:latin typeface="Arial" pitchFamily="34" charset="0"/>
              </a:rPr>
              <a:t>зависимостта</a:t>
            </a:r>
            <a:r>
              <a:rPr lang="ru-RU" dirty="0">
                <a:latin typeface="Arial" pitchFamily="34" charset="0"/>
              </a:rPr>
              <a:t> между </a:t>
            </a:r>
            <a:r>
              <a:rPr lang="ru-RU" dirty="0" err="1">
                <a:latin typeface="Arial" pitchFamily="34" charset="0"/>
              </a:rPr>
              <a:t>вътрешните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и </a:t>
            </a:r>
            <a:r>
              <a:rPr lang="ru-RU" dirty="0" err="1">
                <a:latin typeface="Arial" pitchFamily="34" charset="0"/>
              </a:rPr>
              <a:t>свързаните</a:t>
            </a:r>
            <a:r>
              <a:rPr lang="ru-RU" dirty="0">
                <a:latin typeface="Arial" pitchFamily="34" charset="0"/>
              </a:rPr>
              <a:t> с </a:t>
            </a:r>
            <a:r>
              <a:rPr lang="ru-RU" dirty="0" err="1">
                <a:latin typeface="Arial" pitchFamily="34" charset="0"/>
              </a:rPr>
              <a:t>тях</a:t>
            </a:r>
            <a:r>
              <a:rPr lang="ru-RU" dirty="0">
                <a:latin typeface="Arial" pitchFamily="34" charset="0"/>
              </a:rPr>
              <a:t> деформации е линейна. </a:t>
            </a:r>
            <a:r>
              <a:rPr lang="ru-RU" dirty="0" err="1">
                <a:latin typeface="Arial" pitchFamily="34" charset="0"/>
              </a:rPr>
              <a:t>Тази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зависимост</a:t>
            </a:r>
            <a:r>
              <a:rPr lang="ru-RU" dirty="0">
                <a:latin typeface="Arial" pitchFamily="34" charset="0"/>
              </a:rPr>
              <a:t> е известна </a:t>
            </a:r>
            <a:r>
              <a:rPr lang="ru-RU" dirty="0" err="1">
                <a:latin typeface="Arial" pitchFamily="34" charset="0"/>
              </a:rPr>
              <a:t>като</a:t>
            </a:r>
            <a:r>
              <a:rPr lang="ru-RU" dirty="0">
                <a:latin typeface="Arial" pitchFamily="34" charset="0"/>
              </a:rPr>
              <a:t> закон на Хук. </a:t>
            </a:r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35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28222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333399"/>
                </a:solidFill>
                <a:effectLst/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270066" y="98072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 smtClean="0">
                <a:solidFill>
                  <a:srgbClr val="333399"/>
                </a:solidFill>
                <a:latin typeface="Arial" pitchFamily="34" charset="0"/>
              </a:rPr>
              <a:t>Начални</a:t>
            </a:r>
            <a:r>
              <a:rPr lang="ru-RU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размери</a:t>
            </a:r>
            <a:r>
              <a:rPr lang="ru-RU" dirty="0">
                <a:latin typeface="Arial" pitchFamily="34" charset="0"/>
              </a:rPr>
              <a:t>.</a:t>
            </a:r>
            <a:r>
              <a:rPr lang="ru-RU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u-RU" dirty="0">
                <a:latin typeface="Arial" pitchFamily="34" charset="0"/>
              </a:rPr>
              <a:t>При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 в </a:t>
            </a:r>
            <a:r>
              <a:rPr lang="ru-RU" dirty="0" err="1">
                <a:latin typeface="Arial" pitchFamily="34" charset="0"/>
              </a:rPr>
              <a:t>еластичната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област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конструкционните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елементи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променят</a:t>
            </a:r>
            <a:r>
              <a:rPr lang="ru-RU" dirty="0">
                <a:latin typeface="Arial" pitchFamily="34" charset="0"/>
              </a:rPr>
              <a:t> форма</a:t>
            </a:r>
            <a:r>
              <a:rPr lang="bg-BG" dirty="0">
                <a:latin typeface="Arial" pitchFamily="34" charset="0"/>
              </a:rPr>
              <a:t>т</a:t>
            </a:r>
            <a:r>
              <a:rPr lang="ru-RU" dirty="0">
                <a:latin typeface="Arial" pitchFamily="34" charset="0"/>
              </a:rPr>
              <a:t>а си </a:t>
            </a:r>
            <a:r>
              <a:rPr lang="ru-RU" dirty="0" err="1">
                <a:latin typeface="Arial" pitchFamily="34" charset="0"/>
              </a:rPr>
              <a:t>незначително</a:t>
            </a:r>
            <a:r>
              <a:rPr lang="ru-RU" dirty="0">
                <a:latin typeface="Arial" pitchFamily="34" charset="0"/>
              </a:rPr>
              <a:t>. </a:t>
            </a:r>
            <a:r>
              <a:rPr lang="ru-RU" dirty="0" err="1">
                <a:latin typeface="Arial" pitchFamily="34" charset="0"/>
              </a:rPr>
              <a:t>Сравнени</a:t>
            </a:r>
            <a:r>
              <a:rPr lang="ru-RU" dirty="0">
                <a:latin typeface="Arial" pitchFamily="34" charset="0"/>
              </a:rPr>
              <a:t> с размерите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преместванията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неговите</a:t>
            </a:r>
            <a:r>
              <a:rPr lang="ru-RU" dirty="0">
                <a:latin typeface="Arial" pitchFamily="34" charset="0"/>
              </a:rPr>
              <a:t> точки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толкова малки, че при </a:t>
            </a:r>
            <a:r>
              <a:rPr lang="ru-RU" dirty="0" err="1">
                <a:latin typeface="Arial" pitchFamily="34" charset="0"/>
              </a:rPr>
              <a:t>определяне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натоварванията</a:t>
            </a:r>
            <a:r>
              <a:rPr lang="ru-RU" dirty="0">
                <a:latin typeface="Arial" pitchFamily="34" charset="0"/>
              </a:rPr>
              <a:t> и </a:t>
            </a:r>
            <a:r>
              <a:rPr lang="ru-RU" dirty="0" err="1">
                <a:latin typeface="Arial" pitchFamily="34" charset="0"/>
              </a:rPr>
              <a:t>опорните</a:t>
            </a:r>
            <a:r>
              <a:rPr lang="ru-RU" dirty="0">
                <a:latin typeface="Arial" pitchFamily="34" charset="0"/>
              </a:rPr>
              <a:t> реакции </a:t>
            </a:r>
            <a:r>
              <a:rPr lang="ru-RU" dirty="0" err="1">
                <a:latin typeface="Arial" pitchFamily="34" charset="0"/>
              </a:rPr>
              <a:t>могат</a:t>
            </a:r>
            <a:r>
              <a:rPr lang="ru-RU" dirty="0">
                <a:latin typeface="Arial" pitchFamily="34" charset="0"/>
              </a:rPr>
              <a:t> да се </a:t>
            </a:r>
            <a:r>
              <a:rPr lang="ru-RU" dirty="0" err="1">
                <a:latin typeface="Arial" pitchFamily="34" charset="0"/>
              </a:rPr>
              <a:t>пренебрегнат</a:t>
            </a:r>
            <a:r>
              <a:rPr lang="ru-RU" dirty="0">
                <a:latin typeface="Arial" pitchFamily="34" charset="0"/>
              </a:rPr>
              <a:t>. </a:t>
            </a:r>
            <a:r>
              <a:rPr lang="ru-RU" dirty="0" err="1">
                <a:latin typeface="Arial" pitchFamily="34" charset="0"/>
              </a:rPr>
              <a:t>Това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допускане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позволява</a:t>
            </a:r>
            <a:r>
              <a:rPr lang="ru-RU" dirty="0">
                <a:latin typeface="Arial" pitchFamily="34" charset="0"/>
              </a:rPr>
              <a:t> при </a:t>
            </a:r>
            <a:r>
              <a:rPr lang="ru-RU" dirty="0" err="1">
                <a:latin typeface="Arial" pitchFamily="34" charset="0"/>
              </a:rPr>
              <a:t>определяне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опорните</a:t>
            </a:r>
            <a:r>
              <a:rPr lang="ru-RU" dirty="0">
                <a:latin typeface="Arial" pitchFamily="34" charset="0"/>
              </a:rPr>
              <a:t> реакции да се приложат </a:t>
            </a:r>
            <a:r>
              <a:rPr lang="ru-RU" dirty="0" err="1">
                <a:latin typeface="Arial" pitchFamily="34" charset="0"/>
              </a:rPr>
              <a:t>статичните</a:t>
            </a:r>
            <a:r>
              <a:rPr lang="ru-RU" dirty="0">
                <a:latin typeface="Arial" pitchFamily="34" charset="0"/>
              </a:rPr>
              <a:t> условия за равновесие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 по </a:t>
            </a:r>
            <a:r>
              <a:rPr lang="ru-RU" dirty="0" err="1">
                <a:latin typeface="Arial" pitchFamily="34" charset="0"/>
              </a:rPr>
              <a:t>същия</a:t>
            </a:r>
            <a:r>
              <a:rPr lang="ru-RU" dirty="0">
                <a:latin typeface="Arial" pitchFamily="34" charset="0"/>
              </a:rPr>
              <a:t> начин, </a:t>
            </a:r>
            <a:r>
              <a:rPr lang="ru-RU" dirty="0" err="1">
                <a:latin typeface="Arial" pitchFamily="34" charset="0"/>
              </a:rPr>
              <a:t>както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върху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недеформирано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тяло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270066" y="321297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Равнинност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на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сеченията</a:t>
            </a:r>
            <a:r>
              <a:rPr lang="ru-RU" dirty="0">
                <a:latin typeface="Arial" pitchFamily="34" charset="0"/>
              </a:rPr>
              <a:t>. По </a:t>
            </a:r>
            <a:r>
              <a:rPr lang="ru-RU" dirty="0" err="1">
                <a:latin typeface="Arial" pitchFamily="34" charset="0"/>
              </a:rPr>
              <a:t>тази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хипотеза</a:t>
            </a:r>
            <a:r>
              <a:rPr lang="ru-RU" dirty="0">
                <a:latin typeface="Arial" pitchFamily="34" charset="0"/>
              </a:rPr>
              <a:t> се приема, че при </a:t>
            </a:r>
            <a:r>
              <a:rPr lang="ru-RU" dirty="0" err="1">
                <a:latin typeface="Arial" pitchFamily="34" charset="0"/>
              </a:rPr>
              <a:t>изследване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вътрешните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и </a:t>
            </a:r>
            <a:r>
              <a:rPr lang="ru-RU" dirty="0" err="1">
                <a:latin typeface="Arial" pitchFamily="34" charset="0"/>
              </a:rPr>
              <a:t>деформациите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гредите</a:t>
            </a:r>
            <a:r>
              <a:rPr lang="ru-RU" dirty="0">
                <a:latin typeface="Arial" pitchFamily="34" charset="0"/>
              </a:rPr>
              <a:t> и </a:t>
            </a:r>
            <a:r>
              <a:rPr lang="ru-RU" dirty="0" err="1">
                <a:latin typeface="Arial" pitchFamily="34" charset="0"/>
              </a:rPr>
              <a:t>прътовете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равнинното</a:t>
            </a:r>
            <a:r>
              <a:rPr lang="ru-RU" dirty="0">
                <a:latin typeface="Arial" pitchFamily="34" charset="0"/>
              </a:rPr>
              <a:t> сечение, </a:t>
            </a:r>
            <a:r>
              <a:rPr lang="ru-RU" dirty="0" err="1">
                <a:latin typeface="Arial" pitchFamily="34" charset="0"/>
              </a:rPr>
              <a:t>което</a:t>
            </a:r>
            <a:r>
              <a:rPr lang="ru-RU" dirty="0">
                <a:latin typeface="Arial" pitchFamily="34" charset="0"/>
              </a:rPr>
              <a:t> е </a:t>
            </a:r>
            <a:r>
              <a:rPr lang="ru-RU" dirty="0" err="1">
                <a:latin typeface="Arial" pitchFamily="34" charset="0"/>
              </a:rPr>
              <a:t>прекарано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мислено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преди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деформацията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остава</a:t>
            </a:r>
            <a:r>
              <a:rPr lang="ru-RU" dirty="0">
                <a:latin typeface="Arial" pitchFamily="34" charset="0"/>
              </a:rPr>
              <a:t> равнинно и след </a:t>
            </a:r>
            <a:r>
              <a:rPr lang="ru-RU" dirty="0" err="1">
                <a:latin typeface="Arial" pitchFamily="34" charset="0"/>
              </a:rPr>
              <a:t>деформацията</a:t>
            </a:r>
            <a:r>
              <a:rPr lang="ru-RU" dirty="0">
                <a:latin typeface="Arial" pitchFamily="34" charset="0"/>
              </a:rPr>
              <a:t>. 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285720" y="4500570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Независимото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действие на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силите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(принцип на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суперпозицията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)</a:t>
            </a:r>
            <a:r>
              <a:rPr lang="ru-RU" dirty="0">
                <a:latin typeface="Arial" pitchFamily="34" charset="0"/>
              </a:rPr>
              <a:t>.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Този</a:t>
            </a:r>
            <a:r>
              <a:rPr lang="ru-RU" dirty="0">
                <a:latin typeface="Arial" pitchFamily="34" charset="0"/>
              </a:rPr>
              <a:t> принцип е валиден в </a:t>
            </a:r>
            <a:r>
              <a:rPr lang="ru-RU" dirty="0" err="1">
                <a:latin typeface="Arial" pitchFamily="34" charset="0"/>
              </a:rPr>
              <a:t>случаите</a:t>
            </a:r>
            <a:r>
              <a:rPr lang="ru-RU" dirty="0">
                <a:latin typeface="Arial" pitchFamily="34" charset="0"/>
              </a:rPr>
              <a:t>, при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е в сила </a:t>
            </a:r>
            <a:r>
              <a:rPr lang="ru-RU" dirty="0" err="1">
                <a:latin typeface="Arial" pitchFamily="34" charset="0"/>
              </a:rPr>
              <a:t>хипотезата</a:t>
            </a:r>
            <a:r>
              <a:rPr lang="ru-RU" dirty="0">
                <a:latin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</a:rPr>
              <a:t>пропорционалност</a:t>
            </a:r>
            <a:r>
              <a:rPr lang="ru-RU" dirty="0">
                <a:latin typeface="Arial" pitchFamily="34" charset="0"/>
              </a:rPr>
              <a:t> между </a:t>
            </a:r>
            <a:r>
              <a:rPr lang="ru-RU" dirty="0" err="1">
                <a:latin typeface="Arial" pitchFamily="34" charset="0"/>
              </a:rPr>
              <a:t>натоварване</a:t>
            </a:r>
            <a:r>
              <a:rPr lang="ru-RU" dirty="0">
                <a:latin typeface="Arial" pitchFamily="34" charset="0"/>
              </a:rPr>
              <a:t> и деформации и </a:t>
            </a:r>
            <a:r>
              <a:rPr lang="ru-RU" dirty="0" err="1">
                <a:latin typeface="Arial" pitchFamily="34" charset="0"/>
              </a:rPr>
              <a:t>принципът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началните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размери</a:t>
            </a:r>
            <a:r>
              <a:rPr lang="ru-RU" dirty="0">
                <a:latin typeface="Arial" pitchFamily="34" charset="0"/>
              </a:rPr>
              <a:t>. </a:t>
            </a:r>
            <a:r>
              <a:rPr lang="ru-RU" dirty="0" err="1">
                <a:latin typeface="Arial" pitchFamily="34" charset="0"/>
              </a:rPr>
              <a:t>Тогава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резултатът</a:t>
            </a:r>
            <a:r>
              <a:rPr lang="ru-RU" dirty="0">
                <a:latin typeface="Arial" pitchFamily="34" charset="0"/>
              </a:rPr>
              <a:t> от </a:t>
            </a:r>
            <a:r>
              <a:rPr lang="ru-RU" dirty="0" err="1">
                <a:latin typeface="Arial" pitchFamily="34" charset="0"/>
              </a:rPr>
              <a:t>въздействието</a:t>
            </a:r>
            <a:r>
              <a:rPr lang="ru-RU" dirty="0">
                <a:latin typeface="Arial" pitchFamily="34" charset="0"/>
              </a:rPr>
              <a:t> на система от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върху</a:t>
            </a:r>
            <a:r>
              <a:rPr lang="ru-RU" dirty="0">
                <a:latin typeface="Arial" pitchFamily="34" charset="0"/>
              </a:rPr>
              <a:t> дадено </a:t>
            </a:r>
            <a:r>
              <a:rPr lang="ru-RU" dirty="0" err="1">
                <a:latin typeface="Arial" pitchFamily="34" charset="0"/>
              </a:rPr>
              <a:t>тяло</a:t>
            </a:r>
            <a:r>
              <a:rPr lang="ru-RU" dirty="0">
                <a:latin typeface="Arial" pitchFamily="34" charset="0"/>
              </a:rPr>
              <a:t> е равен на </a:t>
            </a:r>
            <a:r>
              <a:rPr lang="ru-RU" dirty="0" err="1">
                <a:latin typeface="Arial" pitchFamily="34" charset="0"/>
              </a:rPr>
              <a:t>сумата</a:t>
            </a:r>
            <a:r>
              <a:rPr lang="ru-RU" dirty="0">
                <a:latin typeface="Arial" pitchFamily="34" charset="0"/>
              </a:rPr>
              <a:t> от </a:t>
            </a:r>
            <a:r>
              <a:rPr lang="ru-RU" dirty="0" err="1">
                <a:latin typeface="Arial" pitchFamily="34" charset="0"/>
              </a:rPr>
              <a:t>резултатите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въздействието</a:t>
            </a:r>
            <a:r>
              <a:rPr lang="ru-RU" dirty="0">
                <a:latin typeface="Arial" pitchFamily="34" charset="0"/>
              </a:rPr>
              <a:t> на всяка сила </a:t>
            </a:r>
            <a:r>
              <a:rPr lang="ru-RU" dirty="0" err="1">
                <a:latin typeface="Arial" pitchFamily="34" charset="0"/>
              </a:rPr>
              <a:t>поотделно</a:t>
            </a:r>
            <a:r>
              <a:rPr lang="ru-RU" dirty="0">
                <a:latin typeface="Arial" pitchFamily="34" charset="0"/>
              </a:rPr>
              <a:t> и в произволен ред.</a:t>
            </a:r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6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200" dirty="0"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Основни понятия и хипотези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3643306" y="857232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b="1" dirty="0">
                <a:solidFill>
                  <a:srgbClr val="333399"/>
                </a:solidFill>
              </a:rPr>
              <a:t>Външни </a:t>
            </a:r>
            <a:r>
              <a:rPr lang="bg-BG" b="1" dirty="0">
                <a:solidFill>
                  <a:srgbClr val="333399"/>
                </a:solidFill>
                <a:latin typeface="Arial" pitchFamily="34" charset="0"/>
              </a:rPr>
              <a:t>сили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79512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Собственото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тегло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на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тялото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(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конструкцията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) </a:t>
            </a:r>
            <a:r>
              <a:rPr lang="ru-RU" dirty="0">
                <a:latin typeface="Arial" pitchFamily="34" charset="0"/>
              </a:rPr>
              <a:t>– то се </a:t>
            </a:r>
            <a:r>
              <a:rPr lang="ru-RU" dirty="0" err="1">
                <a:latin typeface="Arial" pitchFamily="34" charset="0"/>
              </a:rPr>
              <a:t>определя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като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равнодействуваща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силите</a:t>
            </a:r>
            <a:r>
              <a:rPr lang="ru-RU" dirty="0">
                <a:latin typeface="Arial" pitchFamily="34" charset="0"/>
              </a:rPr>
              <a:t>, с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земята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привлича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частиците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му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214282" y="214311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Товарите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силите</a:t>
            </a:r>
            <a:r>
              <a:rPr lang="ru-RU" dirty="0">
                <a:latin typeface="Arial" pitchFamily="34" charset="0"/>
              </a:rPr>
              <a:t> на действие на </a:t>
            </a:r>
            <a:r>
              <a:rPr lang="ru-RU" dirty="0" err="1">
                <a:latin typeface="Arial" pitchFamily="34" charset="0"/>
              </a:rPr>
              <a:t>телата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непосредствено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допират</a:t>
            </a:r>
            <a:r>
              <a:rPr lang="ru-RU" dirty="0">
                <a:latin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</a:rPr>
              <a:t>разглежданото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тяло</a:t>
            </a:r>
            <a:r>
              <a:rPr lang="ru-RU" dirty="0">
                <a:latin typeface="Arial" pitchFamily="34" charset="0"/>
              </a:rPr>
              <a:t> и е </a:t>
            </a:r>
            <a:r>
              <a:rPr lang="ru-RU" dirty="0" err="1">
                <a:latin typeface="Arial" pitchFamily="34" charset="0"/>
              </a:rPr>
              <a:t>прието</a:t>
            </a:r>
            <a:r>
              <a:rPr lang="ru-RU" dirty="0">
                <a:latin typeface="Arial" pitchFamily="34" charset="0"/>
              </a:rPr>
              <a:t> да се </a:t>
            </a:r>
            <a:r>
              <a:rPr lang="ru-RU" dirty="0" err="1">
                <a:latin typeface="Arial" pitchFamily="34" charset="0"/>
              </a:rPr>
              <a:t>наричат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b="1" i="1" dirty="0" err="1">
                <a:solidFill>
                  <a:srgbClr val="333399"/>
                </a:solidFill>
                <a:latin typeface="Arial" pitchFamily="34" charset="0"/>
              </a:rPr>
              <a:t>активни</a:t>
            </a:r>
            <a:r>
              <a:rPr lang="ru-RU" b="1" i="1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b="1" i="1" dirty="0" err="1">
                <a:solidFill>
                  <a:srgbClr val="333399"/>
                </a:solidFill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14282" y="2857496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solidFill>
                  <a:srgbClr val="333399"/>
                </a:solidFill>
                <a:latin typeface="Arial" pitchFamily="34" charset="0"/>
              </a:rPr>
              <a:t>Опорни</a:t>
            </a:r>
            <a:r>
              <a:rPr lang="ru-RU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реакции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силите</a:t>
            </a:r>
            <a:r>
              <a:rPr lang="ru-RU" dirty="0">
                <a:latin typeface="Arial" pitchFamily="34" charset="0"/>
              </a:rPr>
              <a:t>, с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околната</a:t>
            </a:r>
            <a:r>
              <a:rPr lang="ru-RU" dirty="0">
                <a:latin typeface="Arial" pitchFamily="34" charset="0"/>
              </a:rPr>
              <a:t> среда </a:t>
            </a:r>
            <a:r>
              <a:rPr lang="ru-RU" dirty="0" err="1">
                <a:latin typeface="Arial" pitchFamily="34" charset="0"/>
              </a:rPr>
              <a:t>действува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върху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разглежданото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тяло</a:t>
            </a:r>
            <a:r>
              <a:rPr lang="ru-RU" dirty="0">
                <a:latin typeface="Arial" pitchFamily="34" charset="0"/>
              </a:rPr>
              <a:t> – </a:t>
            </a:r>
            <a:r>
              <a:rPr lang="ru-RU" dirty="0" err="1">
                <a:latin typeface="Arial" pitchFamily="34" charset="0"/>
              </a:rPr>
              <a:t>проявяват</a:t>
            </a:r>
            <a:r>
              <a:rPr lang="ru-RU" dirty="0">
                <a:latin typeface="Arial" pitchFamily="34" charset="0"/>
              </a:rPr>
              <a:t> се в опорите или </a:t>
            </a:r>
            <a:r>
              <a:rPr lang="ru-RU" dirty="0" err="1">
                <a:latin typeface="Arial" pitchFamily="34" charset="0"/>
              </a:rPr>
              <a:t>връзките</a:t>
            </a:r>
            <a:r>
              <a:rPr lang="ru-RU" dirty="0">
                <a:latin typeface="Arial" pitchFamily="34" charset="0"/>
              </a:rPr>
              <a:t> (</a:t>
            </a:r>
            <a:r>
              <a:rPr lang="ru-RU" dirty="0" err="1">
                <a:latin typeface="Arial" pitchFamily="34" charset="0"/>
              </a:rPr>
              <a:t>местата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свързване</a:t>
            </a:r>
            <a:r>
              <a:rPr lang="ru-RU" dirty="0">
                <a:latin typeface="Arial" pitchFamily="34" charset="0"/>
              </a:rPr>
              <a:t>) и е </a:t>
            </a:r>
            <a:r>
              <a:rPr lang="ru-RU" dirty="0" err="1">
                <a:latin typeface="Arial" pitchFamily="34" charset="0"/>
              </a:rPr>
              <a:t>прието</a:t>
            </a:r>
            <a:r>
              <a:rPr lang="ru-RU" dirty="0">
                <a:latin typeface="Arial" pitchFamily="34" charset="0"/>
              </a:rPr>
              <a:t> да се </a:t>
            </a:r>
            <a:r>
              <a:rPr lang="ru-RU" dirty="0" err="1">
                <a:latin typeface="Arial" pitchFamily="34" charset="0"/>
              </a:rPr>
              <a:t>наричат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още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b="1" i="1" dirty="0" err="1">
                <a:solidFill>
                  <a:srgbClr val="333399"/>
                </a:solidFill>
                <a:latin typeface="Arial" pitchFamily="34" charset="0"/>
              </a:rPr>
              <a:t>сили</a:t>
            </a:r>
            <a:r>
              <a:rPr lang="ru-RU" b="1" i="1" dirty="0">
                <a:solidFill>
                  <a:srgbClr val="333399"/>
                </a:solidFill>
                <a:latin typeface="Arial" pitchFamily="34" charset="0"/>
              </a:rPr>
              <a:t> на </a:t>
            </a:r>
            <a:r>
              <a:rPr lang="ru-RU" b="1" i="1" dirty="0" err="1">
                <a:solidFill>
                  <a:srgbClr val="333399"/>
                </a:solidFill>
                <a:latin typeface="Arial" pitchFamily="34" charset="0"/>
              </a:rPr>
              <a:t>връзките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14282" y="385762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Съсредоточени</a:t>
            </a:r>
            <a:r>
              <a:rPr lang="ru-RU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силите</a:t>
            </a:r>
            <a:r>
              <a:rPr lang="ru-RU" dirty="0">
                <a:latin typeface="Arial" pitchFamily="34" charset="0"/>
              </a:rPr>
              <a:t>, </a:t>
            </a:r>
            <a:r>
              <a:rPr lang="ru-RU" dirty="0" err="1">
                <a:latin typeface="Arial" pitchFamily="34" charset="0"/>
              </a:rPr>
              <a:t>които</a:t>
            </a:r>
            <a:r>
              <a:rPr lang="ru-RU" dirty="0">
                <a:latin typeface="Arial" pitchFamily="34" charset="0"/>
              </a:rPr>
              <a:t> при </a:t>
            </a:r>
            <a:r>
              <a:rPr lang="ru-RU" dirty="0" err="1">
                <a:latin typeface="Arial" pitchFamily="34" charset="0"/>
              </a:rPr>
              <a:t>схематизирано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представяне</a:t>
            </a:r>
            <a:r>
              <a:rPr lang="ru-RU" dirty="0">
                <a:latin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</a:rPr>
              <a:t>натоварването</a:t>
            </a:r>
            <a:r>
              <a:rPr lang="ru-RU" dirty="0">
                <a:latin typeface="Arial" pitchFamily="34" charset="0"/>
              </a:rPr>
              <a:t> се </a:t>
            </a:r>
            <a:r>
              <a:rPr lang="ru-RU" dirty="0" err="1">
                <a:latin typeface="Arial" pitchFamily="34" charset="0"/>
              </a:rPr>
              <a:t>прилагат</a:t>
            </a:r>
            <a:r>
              <a:rPr lang="ru-RU" dirty="0">
                <a:latin typeface="Arial" pitchFamily="34" charset="0"/>
              </a:rPr>
              <a:t> в </a:t>
            </a:r>
            <a:r>
              <a:rPr lang="ru-RU" dirty="0" err="1">
                <a:latin typeface="Arial" pitchFamily="34" charset="0"/>
              </a:rPr>
              <a:t>отделни</a:t>
            </a:r>
            <a:r>
              <a:rPr lang="ru-RU" dirty="0">
                <a:latin typeface="Arial" pitchFamily="34" charset="0"/>
              </a:rPr>
              <a:t> точки на </a:t>
            </a:r>
            <a:r>
              <a:rPr lang="ru-RU" dirty="0" err="1">
                <a:latin typeface="Arial" pitchFamily="34" charset="0"/>
              </a:rPr>
              <a:t>тялото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285720" y="47148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Непрекъснато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разпределени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са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силите</a:t>
            </a:r>
            <a:r>
              <a:rPr lang="ru-RU" dirty="0">
                <a:latin typeface="Arial" pitchFamily="34" charset="0"/>
              </a:rPr>
              <a:t> с линейно, </a:t>
            </a:r>
            <a:r>
              <a:rPr lang="ru-RU" dirty="0" err="1">
                <a:latin typeface="Arial" pitchFamily="34" charset="0"/>
              </a:rPr>
              <a:t>повърхнинно</a:t>
            </a:r>
            <a:r>
              <a:rPr lang="ru-RU" dirty="0">
                <a:latin typeface="Arial" pitchFamily="34" charset="0"/>
              </a:rPr>
              <a:t> и </a:t>
            </a:r>
            <a:r>
              <a:rPr lang="ru-RU" dirty="0" err="1">
                <a:latin typeface="Arial" pitchFamily="34" charset="0"/>
              </a:rPr>
              <a:t>обемно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разпределение</a:t>
            </a:r>
            <a:r>
              <a:rPr lang="ru-RU" dirty="0">
                <a:latin typeface="Arial" pitchFamily="34" charset="0"/>
              </a:rPr>
              <a:t>.</a:t>
            </a:r>
            <a:endParaRPr lang="bg-BG" dirty="0">
              <a:latin typeface="Arial" pitchFamily="34" charset="0"/>
            </a:endParaRPr>
          </a:p>
        </p:txBody>
      </p:sp>
      <p:sp>
        <p:nvSpPr>
          <p:cNvPr id="9" name="Правоъгълник 8"/>
          <p:cNvSpPr/>
          <p:nvPr/>
        </p:nvSpPr>
        <p:spPr>
          <a:xfrm>
            <a:off x="214282" y="5357826"/>
            <a:ext cx="8774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По </a:t>
            </a:r>
            <a:r>
              <a:rPr lang="ru-RU" dirty="0" err="1">
                <a:latin typeface="Arial" pitchFamily="34" charset="0"/>
              </a:rPr>
              <a:t>продължителността</a:t>
            </a:r>
            <a:r>
              <a:rPr lang="ru-RU" dirty="0">
                <a:latin typeface="Arial" pitchFamily="34" charset="0"/>
              </a:rPr>
              <a:t> си на действие </a:t>
            </a:r>
            <a:r>
              <a:rPr lang="ru-RU" dirty="0" err="1">
                <a:latin typeface="Arial" pitchFamily="34" charset="0"/>
              </a:rPr>
              <a:t>външните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биват</a:t>
            </a:r>
            <a:r>
              <a:rPr lang="ru-RU" dirty="0">
                <a:latin typeface="Arial" pitchFamily="34" charset="0"/>
              </a:rPr>
              <a:t>: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постоянни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и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временни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.</a:t>
            </a:r>
            <a:endParaRPr lang="bg-BG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214282" y="6072206"/>
            <a:ext cx="8774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itchFamily="34" charset="0"/>
              </a:rPr>
              <a:t>По характера на </a:t>
            </a:r>
            <a:r>
              <a:rPr lang="ru-RU" dirty="0" err="1">
                <a:latin typeface="Arial" pitchFamily="34" charset="0"/>
              </a:rPr>
              <a:t>действието</a:t>
            </a:r>
            <a:r>
              <a:rPr lang="ru-RU" dirty="0">
                <a:latin typeface="Arial" pitchFamily="34" charset="0"/>
              </a:rPr>
              <a:t> си </a:t>
            </a:r>
            <a:r>
              <a:rPr lang="ru-RU" dirty="0" err="1">
                <a:latin typeface="Arial" pitchFamily="34" charset="0"/>
              </a:rPr>
              <a:t>външните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сили</a:t>
            </a:r>
            <a:r>
              <a:rPr lang="ru-RU" dirty="0">
                <a:latin typeface="Arial" pitchFamily="34" charset="0"/>
              </a:rPr>
              <a:t> </a:t>
            </a:r>
            <a:r>
              <a:rPr lang="ru-RU" dirty="0" err="1">
                <a:latin typeface="Arial" pitchFamily="34" charset="0"/>
              </a:rPr>
              <a:t>биват</a:t>
            </a:r>
            <a:r>
              <a:rPr lang="ru-RU" dirty="0">
                <a:latin typeface="Arial" pitchFamily="34" charset="0"/>
              </a:rPr>
              <a:t>: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статични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 и </a:t>
            </a:r>
            <a:r>
              <a:rPr lang="ru-RU" dirty="0" err="1">
                <a:solidFill>
                  <a:srgbClr val="333399"/>
                </a:solidFill>
                <a:latin typeface="Arial" pitchFamily="34" charset="0"/>
              </a:rPr>
              <a:t>динамични</a:t>
            </a:r>
            <a:r>
              <a:rPr lang="ru-RU" dirty="0">
                <a:solidFill>
                  <a:srgbClr val="333399"/>
                </a:solidFill>
                <a:latin typeface="Arial" pitchFamily="34" charset="0"/>
              </a:rPr>
              <a:t>. </a:t>
            </a:r>
            <a:endParaRPr lang="bg-BG" dirty="0">
              <a:solidFill>
                <a:srgbClr val="3333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29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Slit">
  <a:themeElements>
    <a:clrScheme name="Slit 9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66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8A8AE7"/>
      </a:accent6>
      <a:hlink>
        <a:srgbClr val="3333CC"/>
      </a:hlink>
      <a:folHlink>
        <a:srgbClr val="00808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7917</TotalTime>
  <Words>2110</Words>
  <Application>Microsoft Office PowerPoint</Application>
  <PresentationFormat>On-screen Show (4:3)</PresentationFormat>
  <Paragraphs>202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Slit</vt:lpstr>
      <vt:lpstr>Equation</vt:lpstr>
      <vt:lpstr> Технически Университет – София Машиностроителен факултет Катедра “Прецизна техника и уредостроене” </vt:lpstr>
      <vt:lpstr>Якост на телата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Вътрешни сили. Метод на сечението. Нормални и тангенциални напрежения.</vt:lpstr>
      <vt:lpstr>PowerPoint Presentation</vt:lpstr>
      <vt:lpstr>PowerPoint Presentation</vt:lpstr>
      <vt:lpstr>PowerPoint Presentation</vt:lpstr>
      <vt:lpstr>Метод на сечението</vt:lpstr>
      <vt:lpstr>Метод на сечението</vt:lpstr>
      <vt:lpstr>Метод на сечението - напрежения</vt:lpstr>
      <vt:lpstr>Метод на сечението - напрежения</vt:lpstr>
      <vt:lpstr>Деформации. Закон на Хук. Допустими напрежения.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Технически Университет – София Машиностроителен факултет Катедра “Прецизна техника и уредостроене”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Lenovo</cp:lastModifiedBy>
  <cp:revision>802</cp:revision>
  <dcterms:created xsi:type="dcterms:W3CDTF">2016-03-18T09:25:41Z</dcterms:created>
  <dcterms:modified xsi:type="dcterms:W3CDTF">2022-11-07T17:06:47Z</dcterms:modified>
</cp:coreProperties>
</file>