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2" r:id="rId6"/>
    <p:sldId id="263" r:id="rId7"/>
    <p:sldId id="264" r:id="rId8"/>
    <p:sldId id="265" r:id="rId9"/>
    <p:sldId id="266" r:id="rId10"/>
    <p:sldId id="267" r:id="rId11"/>
    <p:sldId id="260"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BA92BE7-05C4-4F13-8D8F-CC5E68D00DB5}" type="datetimeFigureOut">
              <a:rPr lang="en-IN" smtClean="0"/>
              <a:t>30-01-2018</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3C508796-E934-4F0D-8050-E2FF6BA78829}" type="slidenum">
              <a:rPr lang="en-IN" smtClean="0"/>
              <a:t>‹#›</a:t>
            </a:fld>
            <a:endParaRPr lang="en-IN"/>
          </a:p>
        </p:txBody>
      </p:sp>
    </p:spTree>
    <p:extLst>
      <p:ext uri="{BB962C8B-B14F-4D97-AF65-F5344CB8AC3E}">
        <p14:creationId xmlns:p14="http://schemas.microsoft.com/office/powerpoint/2010/main" val="4029766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BA92BE7-05C4-4F13-8D8F-CC5E68D00DB5}" type="datetimeFigureOut">
              <a:rPr lang="en-IN" smtClean="0"/>
              <a:t>30-01-2018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508796-E934-4F0D-8050-E2FF6BA78829}" type="slidenum">
              <a:rPr lang="en-IN" smtClean="0"/>
              <a:t>‹#›</a:t>
            </a:fld>
            <a:endParaRPr lang="en-IN"/>
          </a:p>
        </p:txBody>
      </p:sp>
    </p:spTree>
    <p:extLst>
      <p:ext uri="{BB962C8B-B14F-4D97-AF65-F5344CB8AC3E}">
        <p14:creationId xmlns:p14="http://schemas.microsoft.com/office/powerpoint/2010/main" val="369405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BA92BE7-05C4-4F13-8D8F-CC5E68D00DB5}" type="datetimeFigureOut">
              <a:rPr lang="en-IN" smtClean="0"/>
              <a:t>30-01-2018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508796-E934-4F0D-8050-E2FF6BA78829}" type="slidenum">
              <a:rPr lang="en-IN" smtClean="0"/>
              <a:t>‹#›</a:t>
            </a:fld>
            <a:endParaRPr lang="en-IN"/>
          </a:p>
        </p:txBody>
      </p:sp>
    </p:spTree>
    <p:extLst>
      <p:ext uri="{BB962C8B-B14F-4D97-AF65-F5344CB8AC3E}">
        <p14:creationId xmlns:p14="http://schemas.microsoft.com/office/powerpoint/2010/main" val="1983690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BA92BE7-05C4-4F13-8D8F-CC5E68D00DB5}" type="datetimeFigureOut">
              <a:rPr lang="en-IN" smtClean="0"/>
              <a:t>30-01-2018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508796-E934-4F0D-8050-E2FF6BA78829}"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02648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BA92BE7-05C4-4F13-8D8F-CC5E68D00DB5}" type="datetimeFigureOut">
              <a:rPr lang="en-IN" smtClean="0"/>
              <a:t>30-01-2018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508796-E934-4F0D-8050-E2FF6BA78829}" type="slidenum">
              <a:rPr lang="en-IN" smtClean="0"/>
              <a:t>‹#›</a:t>
            </a:fld>
            <a:endParaRPr lang="en-IN"/>
          </a:p>
        </p:txBody>
      </p:sp>
    </p:spTree>
    <p:extLst>
      <p:ext uri="{BB962C8B-B14F-4D97-AF65-F5344CB8AC3E}">
        <p14:creationId xmlns:p14="http://schemas.microsoft.com/office/powerpoint/2010/main" val="695561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BA92BE7-05C4-4F13-8D8F-CC5E68D00DB5}" type="datetimeFigureOut">
              <a:rPr lang="en-IN" smtClean="0"/>
              <a:t>30-01-2018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508796-E934-4F0D-8050-E2FF6BA78829}" type="slidenum">
              <a:rPr lang="en-IN" smtClean="0"/>
              <a:t>‹#›</a:t>
            </a:fld>
            <a:endParaRPr lang="en-IN"/>
          </a:p>
        </p:txBody>
      </p:sp>
    </p:spTree>
    <p:extLst>
      <p:ext uri="{BB962C8B-B14F-4D97-AF65-F5344CB8AC3E}">
        <p14:creationId xmlns:p14="http://schemas.microsoft.com/office/powerpoint/2010/main" val="938242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BA92BE7-05C4-4F13-8D8F-CC5E68D00DB5}" type="datetimeFigureOut">
              <a:rPr lang="en-IN" smtClean="0"/>
              <a:t>30-01-2018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508796-E934-4F0D-8050-E2FF6BA78829}" type="slidenum">
              <a:rPr lang="en-IN" smtClean="0"/>
              <a:t>‹#›</a:t>
            </a:fld>
            <a:endParaRPr lang="en-IN"/>
          </a:p>
        </p:txBody>
      </p:sp>
    </p:spTree>
    <p:extLst>
      <p:ext uri="{BB962C8B-B14F-4D97-AF65-F5344CB8AC3E}">
        <p14:creationId xmlns:p14="http://schemas.microsoft.com/office/powerpoint/2010/main" val="3790616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A92BE7-05C4-4F13-8D8F-CC5E68D00DB5}" type="datetimeFigureOut">
              <a:rPr lang="en-IN" smtClean="0"/>
              <a:t>30-01-2018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508796-E934-4F0D-8050-E2FF6BA78829}" type="slidenum">
              <a:rPr lang="en-IN" smtClean="0"/>
              <a:t>‹#›</a:t>
            </a:fld>
            <a:endParaRPr lang="en-IN"/>
          </a:p>
        </p:txBody>
      </p:sp>
    </p:spTree>
    <p:extLst>
      <p:ext uri="{BB962C8B-B14F-4D97-AF65-F5344CB8AC3E}">
        <p14:creationId xmlns:p14="http://schemas.microsoft.com/office/powerpoint/2010/main" val="789232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A92BE7-05C4-4F13-8D8F-CC5E68D00DB5}" type="datetimeFigureOut">
              <a:rPr lang="en-IN" smtClean="0"/>
              <a:t>30-01-2018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508796-E934-4F0D-8050-E2FF6BA78829}" type="slidenum">
              <a:rPr lang="en-IN" smtClean="0"/>
              <a:t>‹#›</a:t>
            </a:fld>
            <a:endParaRPr lang="en-IN"/>
          </a:p>
        </p:txBody>
      </p:sp>
    </p:spTree>
    <p:extLst>
      <p:ext uri="{BB962C8B-B14F-4D97-AF65-F5344CB8AC3E}">
        <p14:creationId xmlns:p14="http://schemas.microsoft.com/office/powerpoint/2010/main" val="196545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A92BE7-05C4-4F13-8D8F-CC5E68D00DB5}" type="datetimeFigureOut">
              <a:rPr lang="en-IN" smtClean="0"/>
              <a:t>30-01-2018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508796-E934-4F0D-8050-E2FF6BA78829}" type="slidenum">
              <a:rPr lang="en-IN" smtClean="0"/>
              <a:t>‹#›</a:t>
            </a:fld>
            <a:endParaRPr lang="en-IN"/>
          </a:p>
        </p:txBody>
      </p:sp>
    </p:spTree>
    <p:extLst>
      <p:ext uri="{BB962C8B-B14F-4D97-AF65-F5344CB8AC3E}">
        <p14:creationId xmlns:p14="http://schemas.microsoft.com/office/powerpoint/2010/main" val="4246281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A92BE7-05C4-4F13-8D8F-CC5E68D00DB5}" type="datetimeFigureOut">
              <a:rPr lang="en-IN" smtClean="0"/>
              <a:t>30-01-2018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508796-E934-4F0D-8050-E2FF6BA78829}" type="slidenum">
              <a:rPr lang="en-IN" smtClean="0"/>
              <a:t>‹#›</a:t>
            </a:fld>
            <a:endParaRPr lang="en-IN"/>
          </a:p>
        </p:txBody>
      </p:sp>
    </p:spTree>
    <p:extLst>
      <p:ext uri="{BB962C8B-B14F-4D97-AF65-F5344CB8AC3E}">
        <p14:creationId xmlns:p14="http://schemas.microsoft.com/office/powerpoint/2010/main" val="3112591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A92BE7-05C4-4F13-8D8F-CC5E68D00DB5}" type="datetimeFigureOut">
              <a:rPr lang="en-IN" smtClean="0"/>
              <a:t>30-01-2018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508796-E934-4F0D-8050-E2FF6BA78829}" type="slidenum">
              <a:rPr lang="en-IN" smtClean="0"/>
              <a:t>‹#›</a:t>
            </a:fld>
            <a:endParaRPr lang="en-IN"/>
          </a:p>
        </p:txBody>
      </p:sp>
    </p:spTree>
    <p:extLst>
      <p:ext uri="{BB962C8B-B14F-4D97-AF65-F5344CB8AC3E}">
        <p14:creationId xmlns:p14="http://schemas.microsoft.com/office/powerpoint/2010/main" val="4227546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A92BE7-05C4-4F13-8D8F-CC5E68D00DB5}" type="datetimeFigureOut">
              <a:rPr lang="en-IN" smtClean="0"/>
              <a:t>30-01-2018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508796-E934-4F0D-8050-E2FF6BA78829}" type="slidenum">
              <a:rPr lang="en-IN" smtClean="0"/>
              <a:t>‹#›</a:t>
            </a:fld>
            <a:endParaRPr lang="en-IN"/>
          </a:p>
        </p:txBody>
      </p:sp>
    </p:spTree>
    <p:extLst>
      <p:ext uri="{BB962C8B-B14F-4D97-AF65-F5344CB8AC3E}">
        <p14:creationId xmlns:p14="http://schemas.microsoft.com/office/powerpoint/2010/main" val="1649273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A92BE7-05C4-4F13-8D8F-CC5E68D00DB5}" type="datetimeFigureOut">
              <a:rPr lang="en-IN" smtClean="0"/>
              <a:t>30-01-2018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508796-E934-4F0D-8050-E2FF6BA78829}" type="slidenum">
              <a:rPr lang="en-IN" smtClean="0"/>
              <a:t>‹#›</a:t>
            </a:fld>
            <a:endParaRPr lang="en-IN"/>
          </a:p>
        </p:txBody>
      </p:sp>
    </p:spTree>
    <p:extLst>
      <p:ext uri="{BB962C8B-B14F-4D97-AF65-F5344CB8AC3E}">
        <p14:creationId xmlns:p14="http://schemas.microsoft.com/office/powerpoint/2010/main" val="1093568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A92BE7-05C4-4F13-8D8F-CC5E68D00DB5}" type="datetimeFigureOut">
              <a:rPr lang="en-IN" smtClean="0"/>
              <a:t>30-01-2018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508796-E934-4F0D-8050-E2FF6BA78829}" type="slidenum">
              <a:rPr lang="en-IN" smtClean="0"/>
              <a:t>‹#›</a:t>
            </a:fld>
            <a:endParaRPr lang="en-IN"/>
          </a:p>
        </p:txBody>
      </p:sp>
    </p:spTree>
    <p:extLst>
      <p:ext uri="{BB962C8B-B14F-4D97-AF65-F5344CB8AC3E}">
        <p14:creationId xmlns:p14="http://schemas.microsoft.com/office/powerpoint/2010/main" val="3189159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BA92BE7-05C4-4F13-8D8F-CC5E68D00DB5}" type="datetimeFigureOut">
              <a:rPr lang="en-IN" smtClean="0"/>
              <a:t>30-01-2018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508796-E934-4F0D-8050-E2FF6BA78829}" type="slidenum">
              <a:rPr lang="en-IN" smtClean="0"/>
              <a:t>‹#›</a:t>
            </a:fld>
            <a:endParaRPr lang="en-IN"/>
          </a:p>
        </p:txBody>
      </p:sp>
    </p:spTree>
    <p:extLst>
      <p:ext uri="{BB962C8B-B14F-4D97-AF65-F5344CB8AC3E}">
        <p14:creationId xmlns:p14="http://schemas.microsoft.com/office/powerpoint/2010/main" val="3997579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BA92BE7-05C4-4F13-8D8F-CC5E68D00DB5}" type="datetimeFigureOut">
              <a:rPr lang="en-IN" smtClean="0"/>
              <a:t>30-01-2018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508796-E934-4F0D-8050-E2FF6BA78829}" type="slidenum">
              <a:rPr lang="en-IN" smtClean="0"/>
              <a:t>‹#›</a:t>
            </a:fld>
            <a:endParaRPr lang="en-IN"/>
          </a:p>
        </p:txBody>
      </p:sp>
    </p:spTree>
    <p:extLst>
      <p:ext uri="{BB962C8B-B14F-4D97-AF65-F5344CB8AC3E}">
        <p14:creationId xmlns:p14="http://schemas.microsoft.com/office/powerpoint/2010/main" val="1661232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BA92BE7-05C4-4F13-8D8F-CC5E68D00DB5}" type="datetimeFigureOut">
              <a:rPr lang="en-IN" smtClean="0"/>
              <a:t>30-01-2018</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C508796-E934-4F0D-8050-E2FF6BA78829}" type="slidenum">
              <a:rPr lang="en-IN" smtClean="0"/>
              <a:t>‹#›</a:t>
            </a:fld>
            <a:endParaRPr lang="en-IN"/>
          </a:p>
        </p:txBody>
      </p:sp>
    </p:spTree>
    <p:extLst>
      <p:ext uri="{BB962C8B-B14F-4D97-AF65-F5344CB8AC3E}">
        <p14:creationId xmlns:p14="http://schemas.microsoft.com/office/powerpoint/2010/main" val="25859227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F267-3895-4621-B2F3-E7C303A71A37}"/>
              </a:ext>
            </a:extLst>
          </p:cNvPr>
          <p:cNvSpPr>
            <a:spLocks noGrp="1"/>
          </p:cNvSpPr>
          <p:nvPr>
            <p:ph type="ctrTitle"/>
          </p:nvPr>
        </p:nvSpPr>
        <p:spPr>
          <a:xfrm>
            <a:off x="1523999" y="868362"/>
            <a:ext cx="9144000" cy="2387600"/>
          </a:xfrm>
        </p:spPr>
        <p:txBody>
          <a:bodyPr/>
          <a:lstStyle/>
          <a:p>
            <a:r>
              <a:rPr lang="en-IN" dirty="0">
                <a:latin typeface="Calibri" panose="020F0502020204030204" pitchFamily="34" charset="0"/>
                <a:ea typeface="Calibri" panose="020F0502020204030204" pitchFamily="34" charset="0"/>
                <a:cs typeface="Times New Roman" panose="02020603050405020304" pitchFamily="18" charset="0"/>
              </a:rPr>
              <a:t>Common man’s investment portfolio managing system</a:t>
            </a:r>
            <a:endParaRPr lang="en-IN" dirty="0"/>
          </a:p>
        </p:txBody>
      </p:sp>
      <p:sp>
        <p:nvSpPr>
          <p:cNvPr id="3" name="Subtitle 2">
            <a:extLst>
              <a:ext uri="{FF2B5EF4-FFF2-40B4-BE49-F238E27FC236}">
                <a16:creationId xmlns:a16="http://schemas.microsoft.com/office/drawing/2014/main" id="{17DC2378-E287-486C-99D7-CA68ECC6222A}"/>
              </a:ext>
            </a:extLst>
          </p:cNvPr>
          <p:cNvSpPr>
            <a:spLocks noGrp="1"/>
          </p:cNvSpPr>
          <p:nvPr>
            <p:ph type="subTitle" idx="1"/>
          </p:nvPr>
        </p:nvSpPr>
        <p:spPr>
          <a:xfrm>
            <a:off x="1523999" y="3602037"/>
            <a:ext cx="9314985" cy="2133599"/>
          </a:xfrm>
        </p:spPr>
        <p:txBody>
          <a:bodyPr>
            <a:normAutofit lnSpcReduction="10000"/>
          </a:bodyPr>
          <a:lstStyle/>
          <a:p>
            <a:pPr algn="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By: </a:t>
            </a:r>
          </a:p>
          <a:p>
            <a:pPr algn="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15BCB0049 Debashis Karmakar</a:t>
            </a:r>
          </a:p>
          <a:p>
            <a:pPr algn="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15BCB0120 Sheril S. Philip</a:t>
            </a:r>
          </a:p>
          <a:p>
            <a:pPr algn="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15BCB0107 Sammyak Rokade</a:t>
            </a:r>
          </a:p>
          <a:p>
            <a:endParaRPr lang="en-IN" dirty="0"/>
          </a:p>
        </p:txBody>
      </p:sp>
    </p:spTree>
    <p:extLst>
      <p:ext uri="{BB962C8B-B14F-4D97-AF65-F5344CB8AC3E}">
        <p14:creationId xmlns:p14="http://schemas.microsoft.com/office/powerpoint/2010/main" val="3240609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D637D-A740-4DF3-93D5-DC09CCA9D717}"/>
              </a:ext>
            </a:extLst>
          </p:cNvPr>
          <p:cNvSpPr>
            <a:spLocks noGrp="1"/>
          </p:cNvSpPr>
          <p:nvPr>
            <p:ph type="title"/>
          </p:nvPr>
        </p:nvSpPr>
        <p:spPr/>
        <p:txBody>
          <a:bodyPr/>
          <a:lstStyle/>
          <a:p>
            <a:r>
              <a:rPr lang="en-IN" dirty="0"/>
              <a:t>DJANGO  </a:t>
            </a:r>
          </a:p>
        </p:txBody>
      </p:sp>
      <p:sp>
        <p:nvSpPr>
          <p:cNvPr id="3" name="Content Placeholder 2">
            <a:extLst>
              <a:ext uri="{FF2B5EF4-FFF2-40B4-BE49-F238E27FC236}">
                <a16:creationId xmlns:a16="http://schemas.microsoft.com/office/drawing/2014/main" id="{C96B8609-1BB4-44F4-8484-E284F9149821}"/>
              </a:ext>
            </a:extLst>
          </p:cNvPr>
          <p:cNvSpPr>
            <a:spLocks noGrp="1"/>
          </p:cNvSpPr>
          <p:nvPr>
            <p:ph idx="1"/>
          </p:nvPr>
        </p:nvSpPr>
        <p:spPr>
          <a:xfrm>
            <a:off x="1141413" y="2249487"/>
            <a:ext cx="4424500" cy="3541714"/>
          </a:xfrm>
        </p:spPr>
        <p:txBody>
          <a:bodyPr>
            <a:normAutofit fontScale="77500" lnSpcReduction="20000"/>
          </a:bodyPr>
          <a:lstStyle/>
          <a:p>
            <a:pPr algn="just"/>
            <a:r>
              <a:rPr lang="en-US" b="1" dirty="0">
                <a:latin typeface="Arial" panose="020B0604020202020204" pitchFamily="34" charset="0"/>
              </a:rPr>
              <a:t>Django </a:t>
            </a:r>
            <a:r>
              <a:rPr lang="en-US" dirty="0">
                <a:latin typeface="Arial" panose="020B0604020202020204" pitchFamily="34" charset="0"/>
              </a:rPr>
              <a:t>is a free and open-source web framework, written in Python, which follows the model-view-template (MVT) architectural pattern. It is maintained by the Django Software Foundation (DSF), an independent organization established as a non-profit.</a:t>
            </a:r>
          </a:p>
          <a:p>
            <a:pPr algn="just"/>
            <a:br>
              <a:rPr lang="en-US" dirty="0"/>
            </a:br>
            <a:endParaRPr lang="en-IN" dirty="0"/>
          </a:p>
        </p:txBody>
      </p:sp>
      <p:pic>
        <p:nvPicPr>
          <p:cNvPr id="2050" name="Picture 2" descr="Django logo.svg">
            <a:extLst>
              <a:ext uri="{FF2B5EF4-FFF2-40B4-BE49-F238E27FC236}">
                <a16:creationId xmlns:a16="http://schemas.microsoft.com/office/drawing/2014/main" id="{483BA287-AC69-4AC0-99D5-BF19179DC4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3789" y="2560914"/>
            <a:ext cx="3850058" cy="1331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047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23B08-533A-4668-91CE-8D5833E16B80}"/>
              </a:ext>
            </a:extLst>
          </p:cNvPr>
          <p:cNvSpPr>
            <a:spLocks noGrp="1"/>
          </p:cNvSpPr>
          <p:nvPr>
            <p:ph type="title"/>
          </p:nvPr>
        </p:nvSpPr>
        <p:spPr/>
        <p:txBody>
          <a:bodyPr/>
          <a:lstStyle/>
          <a:p>
            <a:r>
              <a:rPr lang="en-IN" dirty="0"/>
              <a:t>Constraints/Exclusions</a:t>
            </a:r>
          </a:p>
        </p:txBody>
      </p:sp>
      <p:sp>
        <p:nvSpPr>
          <p:cNvPr id="3" name="Content Placeholder 2">
            <a:extLst>
              <a:ext uri="{FF2B5EF4-FFF2-40B4-BE49-F238E27FC236}">
                <a16:creationId xmlns:a16="http://schemas.microsoft.com/office/drawing/2014/main" id="{0CA90F3B-582F-47E2-89D5-761AAFB5A9EA}"/>
              </a:ext>
            </a:extLst>
          </p:cNvPr>
          <p:cNvSpPr>
            <a:spLocks noGrp="1"/>
          </p:cNvSpPr>
          <p:nvPr>
            <p:ph idx="1"/>
          </p:nvPr>
        </p:nvSpPr>
        <p:spPr/>
        <p:txBody>
          <a:bodyPr/>
          <a:lstStyle/>
          <a:p>
            <a:r>
              <a:rPr lang="en-IN" dirty="0">
                <a:latin typeface="Calibri" panose="020F0502020204030204" pitchFamily="34" charset="0"/>
                <a:ea typeface="Calibri" panose="020F0502020204030204" pitchFamily="34" charset="0"/>
                <a:cs typeface="Times New Roman" panose="02020603050405020304" pitchFamily="18" charset="0"/>
              </a:rPr>
              <a:t>The system cannot always provide profitable solutions, however it shall be ensured that minimal losses are incurred.</a:t>
            </a:r>
          </a:p>
          <a:p>
            <a:r>
              <a:rPr lang="en-IN" dirty="0">
                <a:latin typeface="Calibri" panose="020F0502020204030204" pitchFamily="34" charset="0"/>
                <a:ea typeface="Calibri" panose="020F0502020204030204" pitchFamily="34" charset="0"/>
                <a:cs typeface="Times New Roman" panose="02020603050405020304" pitchFamily="18" charset="0"/>
              </a:rPr>
              <a:t>Constraints: Time spent on this project till alpha completion is restricted to 3 and a half months</a:t>
            </a:r>
          </a:p>
          <a:p>
            <a:endParaRPr lang="en-IN" dirty="0"/>
          </a:p>
        </p:txBody>
      </p:sp>
    </p:spTree>
    <p:extLst>
      <p:ext uri="{BB962C8B-B14F-4D97-AF65-F5344CB8AC3E}">
        <p14:creationId xmlns:p14="http://schemas.microsoft.com/office/powerpoint/2010/main" val="180519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57C26-C305-42AD-9927-02F9318EEA83}"/>
              </a:ext>
            </a:extLst>
          </p:cNvPr>
          <p:cNvSpPr>
            <a:spLocks noGrp="1"/>
          </p:cNvSpPr>
          <p:nvPr>
            <p:ph type="title"/>
          </p:nvPr>
        </p:nvSpPr>
        <p:spPr/>
        <p:txBody>
          <a:bodyPr/>
          <a:lstStyle/>
          <a:p>
            <a:r>
              <a:rPr lang="en-IN" dirty="0"/>
              <a:t>Assumption</a:t>
            </a:r>
          </a:p>
        </p:txBody>
      </p:sp>
      <p:sp>
        <p:nvSpPr>
          <p:cNvPr id="3" name="Content Placeholder 2">
            <a:extLst>
              <a:ext uri="{FF2B5EF4-FFF2-40B4-BE49-F238E27FC236}">
                <a16:creationId xmlns:a16="http://schemas.microsoft.com/office/drawing/2014/main" id="{ACDF2E2B-6449-4434-B9FC-2084B3C8CA69}"/>
              </a:ext>
            </a:extLst>
          </p:cNvPr>
          <p:cNvSpPr>
            <a:spLocks noGrp="1"/>
          </p:cNvSpPr>
          <p:nvPr>
            <p:ph idx="1"/>
          </p:nvPr>
        </p:nvSpPr>
        <p:spPr/>
        <p:txBody>
          <a:bodyPr/>
          <a:lstStyle/>
          <a:p>
            <a:pPr marL="0" indent="0">
              <a:buNone/>
            </a:pPr>
            <a:r>
              <a:rPr lang="en-IN" dirty="0">
                <a:latin typeface="Calibri" panose="020F0502020204030204" pitchFamily="34" charset="0"/>
                <a:ea typeface="Calibri" panose="020F0502020204030204" pitchFamily="34" charset="0"/>
                <a:cs typeface="Times New Roman" panose="02020603050405020304" pitchFamily="18" charset="0"/>
              </a:rPr>
              <a:t>Only Technical analysis is conducted by the system, fundamental analysis is not provided , that is if a war suddenly occurs and market crashes , the system can’t do much.</a:t>
            </a:r>
            <a:endParaRPr lang="en-IN" dirty="0"/>
          </a:p>
        </p:txBody>
      </p:sp>
    </p:spTree>
    <p:extLst>
      <p:ext uri="{BB962C8B-B14F-4D97-AF65-F5344CB8AC3E}">
        <p14:creationId xmlns:p14="http://schemas.microsoft.com/office/powerpoint/2010/main" val="3455605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4B2AB-F1EE-4ECC-849F-868148C82C40}"/>
              </a:ext>
            </a:extLst>
          </p:cNvPr>
          <p:cNvSpPr>
            <a:spLocks noGrp="1"/>
          </p:cNvSpPr>
          <p:nvPr>
            <p:ph type="title"/>
          </p:nvPr>
        </p:nvSpPr>
        <p:spPr/>
        <p:txBody>
          <a:bodyPr/>
          <a:lstStyle/>
          <a:p>
            <a:r>
              <a:rPr lang="en-IN" dirty="0"/>
              <a:t>Aim of the project</a:t>
            </a:r>
          </a:p>
        </p:txBody>
      </p:sp>
      <p:sp>
        <p:nvSpPr>
          <p:cNvPr id="3" name="Content Placeholder 2">
            <a:extLst>
              <a:ext uri="{FF2B5EF4-FFF2-40B4-BE49-F238E27FC236}">
                <a16:creationId xmlns:a16="http://schemas.microsoft.com/office/drawing/2014/main" id="{9DBC3D8C-D745-485C-BBC0-8472C89721C6}"/>
              </a:ext>
            </a:extLst>
          </p:cNvPr>
          <p:cNvSpPr>
            <a:spLocks noGrp="1"/>
          </p:cNvSpPr>
          <p:nvPr>
            <p:ph idx="1"/>
          </p:nvPr>
        </p:nvSpPr>
        <p:spPr/>
        <p:txBody>
          <a:bodyPr/>
          <a:lstStyle/>
          <a:p>
            <a:pPr marL="0" indent="0">
              <a:buNone/>
            </a:pPr>
            <a:r>
              <a:rPr lang="en-IN" dirty="0">
                <a:latin typeface="Calibri" panose="020F0502020204030204" pitchFamily="34" charset="0"/>
                <a:ea typeface="Calibri" panose="020F0502020204030204" pitchFamily="34" charset="0"/>
                <a:cs typeface="Times New Roman" panose="02020603050405020304" pitchFamily="18" charset="0"/>
              </a:rPr>
              <a:t>To spread awareness about investment opportunities to common man by calculating risk involved and potential returns, based on the customers risk appetite and investment corpus.</a:t>
            </a:r>
            <a:endParaRPr lang="en-IN" dirty="0"/>
          </a:p>
        </p:txBody>
      </p:sp>
    </p:spTree>
    <p:extLst>
      <p:ext uri="{BB962C8B-B14F-4D97-AF65-F5344CB8AC3E}">
        <p14:creationId xmlns:p14="http://schemas.microsoft.com/office/powerpoint/2010/main" val="1780453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7FD01-5CBF-42C6-9DD4-D8A3D17FE541}"/>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13DBC02C-FABD-4AFD-9F27-A225398A6D47}"/>
              </a:ext>
            </a:extLst>
          </p:cNvPr>
          <p:cNvSpPr>
            <a:spLocks noGrp="1"/>
          </p:cNvSpPr>
          <p:nvPr>
            <p:ph idx="1"/>
          </p:nvPr>
        </p:nvSpPr>
        <p:spPr/>
        <p:txBody>
          <a:bodyPr>
            <a:normAutofit fontScale="92500"/>
          </a:bodyPr>
          <a:lstStyle/>
          <a:p>
            <a:r>
              <a:rPr lang="en-IN" dirty="0"/>
              <a:t>Often a common person has few options with their hard earned savings. If they do not have high financial acumen then they can choose from a little more than putting their savings in the BANK as fixed deposits. Those with a little more greed tend to go to financial advisors to park their money in lucrative investments. Here too there are high chances to get conned .However there are very few who choose to analyse the market and find customized savings plans.</a:t>
            </a:r>
          </a:p>
          <a:p>
            <a:r>
              <a:rPr lang="en-IN" dirty="0"/>
              <a:t>Our project aims to empower the common , with such financial knowledge with out an MBA.</a:t>
            </a:r>
          </a:p>
        </p:txBody>
      </p:sp>
    </p:spTree>
    <p:extLst>
      <p:ext uri="{BB962C8B-B14F-4D97-AF65-F5344CB8AC3E}">
        <p14:creationId xmlns:p14="http://schemas.microsoft.com/office/powerpoint/2010/main" val="2121625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311CD-AF28-4589-AC36-796C4CCCA05A}"/>
              </a:ext>
            </a:extLst>
          </p:cNvPr>
          <p:cNvSpPr>
            <a:spLocks noGrp="1"/>
          </p:cNvSpPr>
          <p:nvPr>
            <p:ph type="title"/>
          </p:nvPr>
        </p:nvSpPr>
        <p:spPr/>
        <p:txBody>
          <a:bodyPr/>
          <a:lstStyle/>
          <a:p>
            <a:r>
              <a:rPr lang="en-IN" dirty="0"/>
              <a:t>Scope description</a:t>
            </a:r>
          </a:p>
        </p:txBody>
      </p:sp>
      <p:sp>
        <p:nvSpPr>
          <p:cNvPr id="3" name="Content Placeholder 2">
            <a:extLst>
              <a:ext uri="{FF2B5EF4-FFF2-40B4-BE49-F238E27FC236}">
                <a16:creationId xmlns:a16="http://schemas.microsoft.com/office/drawing/2014/main" id="{03AB40B5-43C3-4F49-8379-115A7AF2CE14}"/>
              </a:ext>
            </a:extLst>
          </p:cNvPr>
          <p:cNvSpPr>
            <a:spLocks noGrp="1"/>
          </p:cNvSpPr>
          <p:nvPr>
            <p:ph idx="1"/>
          </p:nvPr>
        </p:nvSpPr>
        <p:spPr/>
        <p:txBody>
          <a:bodyPr>
            <a:normAutofit/>
          </a:bodyPr>
          <a:lstStyle/>
          <a:p>
            <a:pPr marL="342900" lvl="0" indent="-342900">
              <a:lnSpc>
                <a:spcPct val="107000"/>
              </a:lnSpc>
              <a:spcAft>
                <a:spcPts val="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Inform the users about various financial assets classes</a:t>
            </a:r>
          </a:p>
          <a:p>
            <a:pPr marL="342900" lvl="0" indent="-342900">
              <a:lnSpc>
                <a:spcPct val="107000"/>
              </a:lnSpc>
              <a:spcAft>
                <a:spcPts val="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Take input as principle amount, risk appetite(</a:t>
            </a:r>
            <a:r>
              <a:rPr lang="en-IN" dirty="0" err="1">
                <a:latin typeface="Calibri" panose="020F0502020204030204" pitchFamily="34" charset="0"/>
                <a:ea typeface="Calibri" panose="020F0502020204030204" pitchFamily="34" charset="0"/>
                <a:cs typeface="Times New Roman" panose="02020603050405020304" pitchFamily="18" charset="0"/>
              </a:rPr>
              <a:t>high,low,medium</a:t>
            </a:r>
            <a:r>
              <a:rPr lang="en-IN" dirty="0">
                <a:latin typeface="Calibri" panose="020F0502020204030204" pitchFamily="34" charset="0"/>
                <a:ea typeface="Calibri" panose="020F0502020204030204" pitchFamily="34" charset="0"/>
                <a:cs typeface="Times New Roman" panose="02020603050405020304" pitchFamily="18" charset="0"/>
              </a:rPr>
              <a:t>) and age</a:t>
            </a:r>
          </a:p>
          <a:p>
            <a:pPr marL="342900" lvl="0" indent="-342900">
              <a:lnSpc>
                <a:spcPct val="107000"/>
              </a:lnSpc>
              <a:spcAft>
                <a:spcPts val="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Generate an investment plan depending on the above inputs</a:t>
            </a:r>
          </a:p>
          <a:p>
            <a:pPr marL="342900" lvl="0" indent="-342900">
              <a:lnSpc>
                <a:spcPct val="107000"/>
              </a:lnSpc>
              <a:spcAft>
                <a:spcPts val="800"/>
              </a:spcAft>
              <a:buFont typeface="Symbol" panose="05050102010706020507" pitchFamily="18" charset="2"/>
              <a:buChar char=""/>
            </a:pPr>
            <a:r>
              <a:rPr lang="en-IN" dirty="0">
                <a:latin typeface="Calibri" panose="020F0502020204030204" pitchFamily="34" charset="0"/>
                <a:ea typeface="Calibri" panose="020F0502020204030204" pitchFamily="34" charset="0"/>
                <a:cs typeface="Times New Roman" panose="02020603050405020304" pitchFamily="18" charset="0"/>
              </a:rPr>
              <a:t>The above plans will include investment classes to be chosen , which asset should be invested in, for example, when investing in high risk high return Stock market, our system shall provide details about the stock to invest based on profitable trends, principal investment and risk involved.</a:t>
            </a:r>
          </a:p>
          <a:p>
            <a:endParaRPr lang="en-IN" dirty="0"/>
          </a:p>
        </p:txBody>
      </p:sp>
    </p:spTree>
    <p:extLst>
      <p:ext uri="{BB962C8B-B14F-4D97-AF65-F5344CB8AC3E}">
        <p14:creationId xmlns:p14="http://schemas.microsoft.com/office/powerpoint/2010/main" val="1077015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BA1B-6325-49ED-9885-185A661A34F1}"/>
              </a:ext>
            </a:extLst>
          </p:cNvPr>
          <p:cNvSpPr>
            <a:spLocks noGrp="1"/>
          </p:cNvSpPr>
          <p:nvPr>
            <p:ph type="title"/>
          </p:nvPr>
        </p:nvSpPr>
        <p:spPr/>
        <p:txBody>
          <a:bodyPr/>
          <a:lstStyle/>
          <a:p>
            <a:r>
              <a:rPr lang="en-IN" dirty="0"/>
              <a:t>Software TO BE USED </a:t>
            </a:r>
          </a:p>
        </p:txBody>
      </p:sp>
      <p:sp>
        <p:nvSpPr>
          <p:cNvPr id="3" name="Content Placeholder 2">
            <a:extLst>
              <a:ext uri="{FF2B5EF4-FFF2-40B4-BE49-F238E27FC236}">
                <a16:creationId xmlns:a16="http://schemas.microsoft.com/office/drawing/2014/main" id="{FCD1716A-DE34-4150-B90D-83191F6FCC11}"/>
              </a:ext>
            </a:extLst>
          </p:cNvPr>
          <p:cNvSpPr>
            <a:spLocks noGrp="1"/>
          </p:cNvSpPr>
          <p:nvPr>
            <p:ph idx="1"/>
          </p:nvPr>
        </p:nvSpPr>
        <p:spPr/>
        <p:txBody>
          <a:bodyPr/>
          <a:lstStyle/>
          <a:p>
            <a:r>
              <a:rPr lang="en-IN" dirty="0"/>
              <a:t>Tensor Flow: data generation</a:t>
            </a:r>
          </a:p>
          <a:p>
            <a:r>
              <a:rPr lang="en-IN" dirty="0"/>
              <a:t>Google finance API</a:t>
            </a:r>
          </a:p>
          <a:p>
            <a:r>
              <a:rPr lang="en-IN" dirty="0" err="1"/>
              <a:t>PyKnow</a:t>
            </a:r>
            <a:r>
              <a:rPr lang="en-IN" dirty="0"/>
              <a:t> Expert System library</a:t>
            </a:r>
          </a:p>
          <a:p>
            <a:r>
              <a:rPr lang="en-IN" dirty="0"/>
              <a:t>Python Flask</a:t>
            </a:r>
          </a:p>
          <a:p>
            <a:r>
              <a:rPr lang="en-IN" dirty="0"/>
              <a:t>Django DB</a:t>
            </a:r>
          </a:p>
        </p:txBody>
      </p:sp>
    </p:spTree>
    <p:extLst>
      <p:ext uri="{BB962C8B-B14F-4D97-AF65-F5344CB8AC3E}">
        <p14:creationId xmlns:p14="http://schemas.microsoft.com/office/powerpoint/2010/main" val="3512077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FD62C-698A-4101-8D5D-C3F1067F6FD4}"/>
              </a:ext>
            </a:extLst>
          </p:cNvPr>
          <p:cNvSpPr>
            <a:spLocks noGrp="1"/>
          </p:cNvSpPr>
          <p:nvPr>
            <p:ph type="title"/>
          </p:nvPr>
        </p:nvSpPr>
        <p:spPr/>
        <p:txBody>
          <a:bodyPr/>
          <a:lstStyle/>
          <a:p>
            <a:r>
              <a:rPr lang="en-IN" dirty="0"/>
              <a:t>TENSOR FLOW</a:t>
            </a:r>
          </a:p>
        </p:txBody>
      </p:sp>
      <p:pic>
        <p:nvPicPr>
          <p:cNvPr id="4" name="Content Placeholder 3">
            <a:extLst>
              <a:ext uri="{FF2B5EF4-FFF2-40B4-BE49-F238E27FC236}">
                <a16:creationId xmlns:a16="http://schemas.microsoft.com/office/drawing/2014/main" id="{5EDD5FB1-B1FD-4B63-8E1D-C4AAAF167B47}"/>
              </a:ext>
            </a:extLst>
          </p:cNvPr>
          <p:cNvPicPr>
            <a:picLocks noGrp="1" noChangeAspect="1"/>
          </p:cNvPicPr>
          <p:nvPr>
            <p:ph idx="1"/>
          </p:nvPr>
        </p:nvPicPr>
        <p:blipFill>
          <a:blip r:embed="rId2"/>
          <a:stretch>
            <a:fillRect/>
          </a:stretch>
        </p:blipFill>
        <p:spPr>
          <a:xfrm>
            <a:off x="8545551" y="1368212"/>
            <a:ext cx="3352800" cy="2857500"/>
          </a:xfrm>
          <a:prstGeom prst="rect">
            <a:avLst/>
          </a:prstGeom>
        </p:spPr>
      </p:pic>
      <p:sp>
        <p:nvSpPr>
          <p:cNvPr id="5" name="Rectangle 4">
            <a:extLst>
              <a:ext uri="{FF2B5EF4-FFF2-40B4-BE49-F238E27FC236}">
                <a16:creationId xmlns:a16="http://schemas.microsoft.com/office/drawing/2014/main" id="{ADC7C6E0-60CA-467D-B86B-553C7C0C884F}"/>
              </a:ext>
            </a:extLst>
          </p:cNvPr>
          <p:cNvSpPr/>
          <p:nvPr/>
        </p:nvSpPr>
        <p:spPr>
          <a:xfrm>
            <a:off x="838200" y="2196797"/>
            <a:ext cx="6610815" cy="3046988"/>
          </a:xfrm>
          <a:prstGeom prst="rect">
            <a:avLst/>
          </a:prstGeom>
        </p:spPr>
        <p:txBody>
          <a:bodyPr wrap="square">
            <a:spAutoFit/>
          </a:bodyPr>
          <a:lstStyle/>
          <a:p>
            <a:pPr algn="just"/>
            <a:r>
              <a:rPr lang="en-US" sz="3200" b="0" i="0" dirty="0">
                <a:effectLst/>
                <a:latin typeface="Calibri" panose="020F0502020204030204" pitchFamily="34" charset="0"/>
                <a:cs typeface="Calibri" panose="020F0502020204030204" pitchFamily="34" charset="0"/>
              </a:rPr>
              <a:t>TensorFlow is an open-source software library for dataflow programming across a range of tasks. It is a symbolic math library, and also used for machine learning applications such as neural networks.</a:t>
            </a:r>
            <a:endParaRPr lang="en-IN"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214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D9FA-D35A-4C56-BA27-DB953A3A1385}"/>
              </a:ext>
            </a:extLst>
          </p:cNvPr>
          <p:cNvSpPr>
            <a:spLocks noGrp="1"/>
          </p:cNvSpPr>
          <p:nvPr>
            <p:ph type="title"/>
          </p:nvPr>
        </p:nvSpPr>
        <p:spPr/>
        <p:txBody>
          <a:bodyPr/>
          <a:lstStyle/>
          <a:p>
            <a:r>
              <a:rPr lang="en-IN" dirty="0"/>
              <a:t>GOOGLE FINANCE API</a:t>
            </a:r>
          </a:p>
        </p:txBody>
      </p:sp>
      <p:sp>
        <p:nvSpPr>
          <p:cNvPr id="3" name="Content Placeholder 2">
            <a:extLst>
              <a:ext uri="{FF2B5EF4-FFF2-40B4-BE49-F238E27FC236}">
                <a16:creationId xmlns:a16="http://schemas.microsoft.com/office/drawing/2014/main" id="{46DB59E0-96B4-4F85-9B4D-7B82D20E43C2}"/>
              </a:ext>
            </a:extLst>
          </p:cNvPr>
          <p:cNvSpPr>
            <a:spLocks noGrp="1"/>
          </p:cNvSpPr>
          <p:nvPr>
            <p:ph idx="1"/>
          </p:nvPr>
        </p:nvSpPr>
        <p:spPr>
          <a:xfrm>
            <a:off x="258336" y="1847927"/>
            <a:ext cx="6610815" cy="4351338"/>
          </a:xfrm>
        </p:spPr>
        <p:txBody>
          <a:bodyPr/>
          <a:lstStyle/>
          <a:p>
            <a:pPr marL="0" indent="0" algn="just">
              <a:buNone/>
            </a:pPr>
            <a:r>
              <a:rPr lang="en-US" dirty="0"/>
              <a:t> The service features business and enterprise headlines for many corporations including their financial decisions and major news events. Stock information is available, as are Adobe Flash-based stock price charts which contain marks for major news events and corporate actions. </a:t>
            </a:r>
            <a:endParaRPr lang="en-IN" dirty="0"/>
          </a:p>
        </p:txBody>
      </p:sp>
      <p:pic>
        <p:nvPicPr>
          <p:cNvPr id="4" name="Picture 3">
            <a:extLst>
              <a:ext uri="{FF2B5EF4-FFF2-40B4-BE49-F238E27FC236}">
                <a16:creationId xmlns:a16="http://schemas.microsoft.com/office/drawing/2014/main" id="{E6A9C6D9-D141-41E6-B45B-924993CA5A19}"/>
              </a:ext>
            </a:extLst>
          </p:cNvPr>
          <p:cNvPicPr>
            <a:picLocks noChangeAspect="1"/>
          </p:cNvPicPr>
          <p:nvPr/>
        </p:nvPicPr>
        <p:blipFill>
          <a:blip r:embed="rId2"/>
          <a:stretch>
            <a:fillRect/>
          </a:stretch>
        </p:blipFill>
        <p:spPr>
          <a:xfrm>
            <a:off x="7190214" y="1543728"/>
            <a:ext cx="4743450" cy="4095750"/>
          </a:xfrm>
          <a:prstGeom prst="rect">
            <a:avLst/>
          </a:prstGeom>
        </p:spPr>
      </p:pic>
    </p:spTree>
    <p:extLst>
      <p:ext uri="{BB962C8B-B14F-4D97-AF65-F5344CB8AC3E}">
        <p14:creationId xmlns:p14="http://schemas.microsoft.com/office/powerpoint/2010/main" val="3755324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91BE2-DF09-4C8D-93B8-110DCAF07D6C}"/>
              </a:ext>
            </a:extLst>
          </p:cNvPr>
          <p:cNvSpPr>
            <a:spLocks noGrp="1"/>
          </p:cNvSpPr>
          <p:nvPr>
            <p:ph type="title"/>
          </p:nvPr>
        </p:nvSpPr>
        <p:spPr/>
        <p:txBody>
          <a:bodyPr/>
          <a:lstStyle/>
          <a:p>
            <a:r>
              <a:rPr lang="en-IN" dirty="0" err="1"/>
              <a:t>PyKnow</a:t>
            </a:r>
            <a:r>
              <a:rPr lang="en-IN" dirty="0"/>
              <a:t> Expert System</a:t>
            </a:r>
          </a:p>
        </p:txBody>
      </p:sp>
      <p:sp>
        <p:nvSpPr>
          <p:cNvPr id="3" name="Content Placeholder 2">
            <a:extLst>
              <a:ext uri="{FF2B5EF4-FFF2-40B4-BE49-F238E27FC236}">
                <a16:creationId xmlns:a16="http://schemas.microsoft.com/office/drawing/2014/main" id="{A0DA441D-2C7D-4DA5-A17B-8087EF8DF3F4}"/>
              </a:ext>
            </a:extLst>
          </p:cNvPr>
          <p:cNvSpPr>
            <a:spLocks noGrp="1"/>
          </p:cNvSpPr>
          <p:nvPr>
            <p:ph idx="1"/>
          </p:nvPr>
        </p:nvSpPr>
        <p:spPr>
          <a:xfrm>
            <a:off x="436755" y="2048030"/>
            <a:ext cx="5696415" cy="4351338"/>
          </a:xfrm>
        </p:spPr>
        <p:txBody>
          <a:bodyPr/>
          <a:lstStyle/>
          <a:p>
            <a:pPr marL="0" indent="0" algn="just">
              <a:buNone/>
            </a:pPr>
            <a:r>
              <a:rPr lang="en-US" dirty="0"/>
              <a:t>An expert system is a program capable of pairing up a set of facts with a set of rules to those facts, and execute some actions based on the matching rules.</a:t>
            </a:r>
            <a:endParaRPr lang="en-IN" dirty="0"/>
          </a:p>
        </p:txBody>
      </p:sp>
      <p:pic>
        <p:nvPicPr>
          <p:cNvPr id="4" name="Picture 3">
            <a:extLst>
              <a:ext uri="{FF2B5EF4-FFF2-40B4-BE49-F238E27FC236}">
                <a16:creationId xmlns:a16="http://schemas.microsoft.com/office/drawing/2014/main" id="{6A9A8ACA-887B-4767-9A4B-2F5F6C75832A}"/>
              </a:ext>
            </a:extLst>
          </p:cNvPr>
          <p:cNvPicPr>
            <a:picLocks noChangeAspect="1"/>
          </p:cNvPicPr>
          <p:nvPr/>
        </p:nvPicPr>
        <p:blipFill>
          <a:blip r:embed="rId2"/>
          <a:stretch>
            <a:fillRect/>
          </a:stretch>
        </p:blipFill>
        <p:spPr>
          <a:xfrm>
            <a:off x="6460275" y="2236864"/>
            <a:ext cx="5294970" cy="2978421"/>
          </a:xfrm>
          <a:prstGeom prst="rect">
            <a:avLst/>
          </a:prstGeom>
        </p:spPr>
      </p:pic>
    </p:spTree>
    <p:extLst>
      <p:ext uri="{BB962C8B-B14F-4D97-AF65-F5344CB8AC3E}">
        <p14:creationId xmlns:p14="http://schemas.microsoft.com/office/powerpoint/2010/main" val="1519568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E9B64-062E-4E3C-B901-C2E88B0BC07F}"/>
              </a:ext>
            </a:extLst>
          </p:cNvPr>
          <p:cNvSpPr>
            <a:spLocks noGrp="1"/>
          </p:cNvSpPr>
          <p:nvPr>
            <p:ph type="title"/>
          </p:nvPr>
        </p:nvSpPr>
        <p:spPr/>
        <p:txBody>
          <a:bodyPr/>
          <a:lstStyle/>
          <a:p>
            <a:r>
              <a:rPr lang="en-IN" dirty="0"/>
              <a:t>Python FLASK</a:t>
            </a:r>
          </a:p>
        </p:txBody>
      </p:sp>
      <p:sp>
        <p:nvSpPr>
          <p:cNvPr id="3" name="Content Placeholder 2">
            <a:extLst>
              <a:ext uri="{FF2B5EF4-FFF2-40B4-BE49-F238E27FC236}">
                <a16:creationId xmlns:a16="http://schemas.microsoft.com/office/drawing/2014/main" id="{9E2EC9AF-99BE-40AE-9084-4A05AC728E68}"/>
              </a:ext>
            </a:extLst>
          </p:cNvPr>
          <p:cNvSpPr>
            <a:spLocks noGrp="1"/>
          </p:cNvSpPr>
          <p:nvPr>
            <p:ph idx="1"/>
          </p:nvPr>
        </p:nvSpPr>
        <p:spPr>
          <a:xfrm>
            <a:off x="876371" y="2097088"/>
            <a:ext cx="5564186" cy="3541714"/>
          </a:xfrm>
        </p:spPr>
        <p:txBody>
          <a:bodyPr/>
          <a:lstStyle/>
          <a:p>
            <a:pPr marL="0" indent="0" algn="just">
              <a:buNone/>
            </a:pPr>
            <a:r>
              <a:rPr lang="en-US" b="1" dirty="0">
                <a:latin typeface="Calibri" panose="020F0502020204030204" pitchFamily="34" charset="0"/>
                <a:cs typeface="Calibri" panose="020F0502020204030204" pitchFamily="34" charset="0"/>
              </a:rPr>
              <a:t>Flask</a:t>
            </a:r>
            <a:r>
              <a:rPr lang="en-US" dirty="0">
                <a:latin typeface="Calibri" panose="020F0502020204030204" pitchFamily="34" charset="0"/>
                <a:cs typeface="Calibri" panose="020F0502020204030204" pitchFamily="34" charset="0"/>
              </a:rPr>
              <a:t> is a micro web framework written in Python and based on the </a:t>
            </a:r>
            <a:r>
              <a:rPr lang="en-US" dirty="0" err="1">
                <a:latin typeface="Calibri" panose="020F0502020204030204" pitchFamily="34" charset="0"/>
                <a:cs typeface="Calibri" panose="020F0502020204030204" pitchFamily="34" charset="0"/>
              </a:rPr>
              <a:t>Werkzeug</a:t>
            </a:r>
            <a:r>
              <a:rPr lang="en-US" dirty="0">
                <a:latin typeface="Calibri" panose="020F0502020204030204" pitchFamily="34" charset="0"/>
                <a:cs typeface="Calibri" panose="020F0502020204030204" pitchFamily="34" charset="0"/>
              </a:rPr>
              <a:t> toolkit and Jinja2 template engine. It is BSD licensed</a:t>
            </a:r>
            <a:endParaRPr lang="en-IN" dirty="0">
              <a:latin typeface="Calibri" panose="020F0502020204030204" pitchFamily="34" charset="0"/>
              <a:cs typeface="Calibri" panose="020F0502020204030204" pitchFamily="34" charset="0"/>
            </a:endParaRPr>
          </a:p>
        </p:txBody>
      </p:sp>
      <p:pic>
        <p:nvPicPr>
          <p:cNvPr id="1026" name="Picture 2" descr="Flask logo.svg">
            <a:extLst>
              <a:ext uri="{FF2B5EF4-FFF2-40B4-BE49-F238E27FC236}">
                <a16:creationId xmlns:a16="http://schemas.microsoft.com/office/drawing/2014/main" id="{503042A7-4147-4366-9593-55FEAE210E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8686" y="2153445"/>
            <a:ext cx="4381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2344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41</TotalTime>
  <Words>461</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Symbol</vt:lpstr>
      <vt:lpstr>Times New Roman</vt:lpstr>
      <vt:lpstr>Trebuchet MS</vt:lpstr>
      <vt:lpstr>Tw Cen MT</vt:lpstr>
      <vt:lpstr>Circuit</vt:lpstr>
      <vt:lpstr>Common man’s investment portfolio managing system</vt:lpstr>
      <vt:lpstr>Aim of the project</vt:lpstr>
      <vt:lpstr>Abstract</vt:lpstr>
      <vt:lpstr>Scope description</vt:lpstr>
      <vt:lpstr>Software TO BE USED </vt:lpstr>
      <vt:lpstr>TENSOR FLOW</vt:lpstr>
      <vt:lpstr>GOOGLE FINANCE API</vt:lpstr>
      <vt:lpstr>PyKnow Expert System</vt:lpstr>
      <vt:lpstr>Python FLASK</vt:lpstr>
      <vt:lpstr>DJANGO  </vt:lpstr>
      <vt:lpstr>Constraints/Exclusions</vt:lpstr>
      <vt:lpstr>Assumption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man’s investment portfolio managing system</dc:title>
  <dc:creator>sheril philip</dc:creator>
  <cp:lastModifiedBy>sheril philip</cp:lastModifiedBy>
  <cp:revision>6</cp:revision>
  <dcterms:created xsi:type="dcterms:W3CDTF">2018-01-30T05:43:58Z</dcterms:created>
  <dcterms:modified xsi:type="dcterms:W3CDTF">2018-01-30T06:25:44Z</dcterms:modified>
</cp:coreProperties>
</file>