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268" r:id="rId6"/>
    <p:sldId id="267" r:id="rId7"/>
    <p:sldId id="269" r:id="rId8"/>
    <p:sldId id="270" r:id="rId9"/>
    <p:sldId id="259" r:id="rId10"/>
    <p:sldId id="261" r:id="rId11"/>
    <p:sldId id="262" r:id="rId12"/>
    <p:sldId id="272" r:id="rId13"/>
    <p:sldId id="273" r:id="rId14"/>
    <p:sldId id="274" r:id="rId15"/>
    <p:sldId id="275" r:id="rId16"/>
    <p:sldId id="276" r:id="rId17"/>
    <p:sldId id="279" r:id="rId18"/>
    <p:sldId id="280" r:id="rId19"/>
    <p:sldId id="281" r:id="rId20"/>
    <p:sldId id="282" r:id="rId21"/>
    <p:sldId id="283"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644" y="5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10/16/2023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10/16/2023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10/16/2023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10/16/2023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10/16/2023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10/16/2023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10/16/2023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10/16/2023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10/16/2023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10/16/2023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10/16/2023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10/16/2023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10/16/2023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10/16/2023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CREATE A CHATBOT USING PYTHON</a:t>
            </a:r>
          </a:p>
        </p:txBody>
      </p:sp>
      <p:sp>
        <p:nvSpPr>
          <p:cNvPr id="5" name="Subtitle 4"/>
          <p:cNvSpPr>
            <a:spLocks noGrp="1"/>
          </p:cNvSpPr>
          <p:nvPr>
            <p:ph type="subTitle" idx="1"/>
          </p:nvPr>
        </p:nvSpPr>
        <p:spPr>
          <a:xfrm>
            <a:off x="1625176" y="2616200"/>
            <a:ext cx="9077748" cy="2901032"/>
          </a:xfrm>
        </p:spPr>
        <p:txBody>
          <a:bodyPr>
            <a:normAutofit/>
          </a:bodyPr>
          <a:lstStyle/>
          <a:p>
            <a:r>
              <a:rPr lang="en-US" dirty="0"/>
              <a:t>     </a:t>
            </a:r>
          </a:p>
          <a:p>
            <a:r>
              <a:rPr lang="en-US" dirty="0"/>
              <a:t> </a:t>
            </a:r>
            <a:r>
              <a:rPr lang="en-US" dirty="0">
                <a:solidFill>
                  <a:schemeClr val="bg2">
                    <a:lumMod val="60000"/>
                    <a:lumOff val="40000"/>
                  </a:schemeClr>
                </a:solidFill>
              </a:rPr>
              <a:t>TEAM MEMBER:</a:t>
            </a:r>
          </a:p>
          <a:p>
            <a:endParaRPr lang="en-US" dirty="0">
              <a:solidFill>
                <a:schemeClr val="bg2">
                  <a:lumMod val="60000"/>
                  <a:lumOff val="40000"/>
                </a:schemeClr>
              </a:solidFill>
            </a:endParaRPr>
          </a:p>
          <a:p>
            <a:r>
              <a:rPr lang="en-US" dirty="0">
                <a:solidFill>
                  <a:schemeClr val="bg2">
                    <a:lumMod val="60000"/>
                    <a:lumOff val="40000"/>
                  </a:schemeClr>
                </a:solidFill>
              </a:rPr>
              <a:t>                   </a:t>
            </a:r>
            <a:r>
              <a:rPr lang="en-US" dirty="0">
                <a:solidFill>
                  <a:schemeClr val="tx1"/>
                </a:solidFill>
              </a:rPr>
              <a:t>510421104091:j.sherin Prabha</a:t>
            </a:r>
          </a:p>
          <a:p>
            <a:endParaRPr lang="en-US" dirty="0">
              <a:solidFill>
                <a:schemeClr val="tx1"/>
              </a:solidFill>
            </a:endParaRPr>
          </a:p>
          <a:p>
            <a:r>
              <a:rPr lang="en-US" dirty="0">
                <a:solidFill>
                  <a:schemeClr val="tx1"/>
                </a:solidFill>
              </a:rPr>
              <a:t>                   PHASE _ 2 Document submission</a:t>
            </a:r>
            <a:r>
              <a:rPr lang="en-US" dirty="0"/>
              <a:t>                       </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C03E-CB78-4628-A2F6-52B8D93F466A}"/>
              </a:ext>
            </a:extLst>
          </p:cNvPr>
          <p:cNvSpPr>
            <a:spLocks noGrp="1"/>
          </p:cNvSpPr>
          <p:nvPr>
            <p:ph type="title"/>
          </p:nvPr>
        </p:nvSpPr>
        <p:spPr>
          <a:xfrm>
            <a:off x="909836" y="116633"/>
            <a:ext cx="10945215" cy="6552728"/>
          </a:xfrm>
        </p:spPr>
        <p:txBody>
          <a:bodyPr>
            <a:normAutofit/>
          </a:bodyPr>
          <a:lstStyle/>
          <a:p>
            <a:pPr>
              <a:lnSpc>
                <a:spcPct val="115000"/>
              </a:lnSpc>
              <a:spcAft>
                <a:spcPts val="1000"/>
              </a:spcAft>
            </a:pP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already satisfied: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certifi</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&gt;=2017.4.17 in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-packages (from requests&gt;=2.10.0-&gt;newspaper3k) (2023.7.22)</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Collecting requests-file&gt;=1.4 (from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tldextract</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&gt;=2.0.1-&gt;newspaper3k)</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Downloading requests_file-1.5.1-py2.py3-none-any.whl (3.7 kB)</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filelock</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&gt;=3.0.8 in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-packages (from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tldextract</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&gt;=2.0.1-&gt;newspaper3k) (3.12.2)</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Building wheels for collected packages: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tinysegmenter</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feedfinder2, jieba3k, sgmllib3k</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Building wheel for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tinysegmenter</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(setup.py) ... done</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Created Requirement wheel for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tinysegmenter</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filename=tinysegmenter-0.3-py3-none-any.whl size=13541 sha256=ecbb7bdd01bb9b0c345faf7271dacb1367aabc63340ef2f741e5e5406800f26d</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Stored in directory: /root/.cache/pip/wheels/c8/d6/6c/384f58df48c00b9a31d638005143b5b3ac62c3d25fb1447f23</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Building wheel for feedfinder2 (setup.py) ... done</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Created wheel for feedfinder2: filename=feedfinder2-0.0.4-py3-none-any.whl size=3339 sha256=7d90abea9312213dffa51e8b0c2c9a149693ad532682ca249b0cd02aed66d51b</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Stored in directory: /root/.cache/pip/wheels/97/02/e7/a1ff1760e12bdbaab0ac824fae5c1bc933e41c4ccd6a8f8edb</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Building wheel for jieba3k (setup.py) ... done</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Created wheel for jieba3k: filename=jieba3k-0.35.1-py3-none-any.whl size=7398380 sha256=dc7c1327df86ec55fd90336a8408db454c8ff8c3e8f905ddf64ed8707b4e97aa</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Stored in directory: /root/.cache/pip/wheels/7a/c4/0c/12a9a314ecac499456c4c3b2fcc2f635a3b45a39dfbd240299</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Building wheel for sgmllib3k (setup.py) ... done</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Created wheel for sgmllib3k: filename=sgmllib3k-1.0.0-py3-none-any.whl size=6047 sha256=5fa9ab451fd9b71e94c0fc73bd185e9c1ebc215516a92fc353b5320e9cf65b59</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Stored in directory: /root/.cache/pip/wheels/f0/69/93/a47e9d621be168e9e33c7ce60524393c0b92ae83cf6c6e89c5</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Successfully built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tinysegmenter</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feedfinder2 jieba3k sgmllib3k</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Installing collected packages: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tinysegmenter</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sgmllib3k, jieba3k,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feedparser</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cssselect</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requests-file, feedfinder2,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tldextract</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newspaper3k</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Successfully installed cssselect-1.2.0 feedfinder2-0.0.4 feedparser-6.0.10 jieba3k-0.35.1 newspaper3k-0.2.8 requests-file-1.5.1 sgmllib3k-1.0.0 tinysegmenter-0.3 tldextract-3.6.0</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b="1" dirty="0">
                <a:effectLst/>
                <a:latin typeface="Calibri" panose="020F0502020204030204" pitchFamily="34" charset="0"/>
                <a:ea typeface="Calibri" panose="020F0502020204030204" pitchFamily="34" charset="0"/>
                <a:cs typeface="Calibri" panose="020F0502020204030204" pitchFamily="34"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443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5551-8627-4255-B45C-1B07E95E9A3E}"/>
              </a:ext>
            </a:extLst>
          </p:cNvPr>
          <p:cNvSpPr>
            <a:spLocks noGrp="1"/>
          </p:cNvSpPr>
          <p:nvPr>
            <p:ph type="title"/>
          </p:nvPr>
        </p:nvSpPr>
        <p:spPr>
          <a:xfrm>
            <a:off x="909836" y="116633"/>
            <a:ext cx="10873207" cy="6480720"/>
          </a:xfrm>
        </p:spPr>
        <p:txBody>
          <a:bodyPr>
            <a:normAutofit/>
          </a:bodyPr>
          <a:lstStyle/>
          <a:p>
            <a:r>
              <a:rPr lang="en-US" sz="3200" b="1" dirty="0">
                <a:solidFill>
                  <a:srgbClr val="FFC000"/>
                </a:solidFill>
              </a:rPr>
              <a:t>PROGRAM:</a:t>
            </a:r>
            <a:br>
              <a:rPr lang="en-US" sz="3200" b="1" dirty="0">
                <a:solidFill>
                  <a:srgbClr val="FFC000"/>
                </a:solidFill>
              </a:rPr>
            </a:br>
            <a:r>
              <a:rPr lang="en-US" sz="2000" b="1" dirty="0"/>
              <a:t>import random</a:t>
            </a:r>
            <a:br>
              <a:rPr lang="en-US" sz="2000" b="1" dirty="0"/>
            </a:br>
            <a:br>
              <a:rPr lang="en-US" sz="2000" b="1" dirty="0"/>
            </a:br>
            <a:r>
              <a:rPr lang="en-US" sz="2000" b="1" dirty="0"/>
              <a:t>predictions = [</a:t>
            </a:r>
            <a:br>
              <a:rPr lang="en-US" sz="2000" b="1" dirty="0"/>
            </a:br>
            <a:r>
              <a:rPr lang="en-US" sz="2000" b="1" dirty="0"/>
              <a:t>    "In the future, robots will perform most household chores.",</a:t>
            </a:r>
            <a:br>
              <a:rPr lang="en-US" sz="2000" b="1" dirty="0"/>
            </a:br>
            <a:r>
              <a:rPr lang="en-US" sz="2000" b="1" dirty="0"/>
              <a:t>    "Human settlement on Mars will be a reality within the next 50 years.",</a:t>
            </a:r>
            <a:br>
              <a:rPr lang="en-US" sz="2000" b="1" dirty="0"/>
            </a:br>
            <a:r>
              <a:rPr lang="en-US" sz="2000" b="1" dirty="0"/>
              <a:t>    "By 2050, renewable energy will meet 80% of the world's energy needs.",</a:t>
            </a:r>
            <a:br>
              <a:rPr lang="en-US" sz="2000" b="1" dirty="0"/>
            </a:br>
            <a:r>
              <a:rPr lang="en-US" sz="2000" b="1" dirty="0"/>
              <a:t>    "Advancements in medicine will lead to a cure for a major disease within the next decade.",</a:t>
            </a:r>
            <a:br>
              <a:rPr lang="en-US" sz="2000" b="1" dirty="0"/>
            </a:br>
            <a:r>
              <a:rPr lang="en-US" sz="2000" b="1" dirty="0"/>
              <a:t>    "Artificial intelligence will revolutionize education, personalizing learning for every student.",</a:t>
            </a:r>
            <a:br>
              <a:rPr lang="en-US" sz="2000" b="1" dirty="0"/>
            </a:br>
            <a:r>
              <a:rPr lang="en-US" sz="2000" b="1" dirty="0"/>
              <a:t>]</a:t>
            </a:r>
            <a:br>
              <a:rPr lang="en-US" sz="2000" b="1" dirty="0"/>
            </a:br>
            <a:br>
              <a:rPr lang="en-US" sz="2000" b="1" dirty="0"/>
            </a:br>
            <a:r>
              <a:rPr lang="en-US" sz="2000" b="1" dirty="0"/>
              <a:t>def </a:t>
            </a:r>
            <a:r>
              <a:rPr lang="en-US" sz="2000" b="1" dirty="0" err="1"/>
              <a:t>generate_random_prediction</a:t>
            </a:r>
            <a:r>
              <a:rPr lang="en-US" sz="2000" b="1" dirty="0"/>
              <a:t>():</a:t>
            </a:r>
            <a:br>
              <a:rPr lang="en-US" sz="2000" b="1" dirty="0"/>
            </a:br>
            <a:r>
              <a:rPr lang="en-US" sz="2000" b="1" dirty="0"/>
              <a:t>    return </a:t>
            </a:r>
            <a:r>
              <a:rPr lang="en-US" sz="2000" b="1" dirty="0" err="1"/>
              <a:t>random.choice</a:t>
            </a:r>
            <a:r>
              <a:rPr lang="en-US" sz="2000" b="1" dirty="0"/>
              <a:t>(predictions)</a:t>
            </a:r>
            <a:br>
              <a:rPr lang="en-US" sz="2000" b="1" dirty="0"/>
            </a:br>
            <a:br>
              <a:rPr lang="en-US" sz="2000" b="1" dirty="0"/>
            </a:br>
            <a:r>
              <a:rPr lang="en-US" sz="2000" b="1" dirty="0"/>
              <a:t>if __name__ == "__main__":</a:t>
            </a:r>
            <a:br>
              <a:rPr lang="en-US" sz="2000" b="1" dirty="0"/>
            </a:br>
            <a:r>
              <a:rPr lang="en-US" sz="2000" b="1" dirty="0"/>
              <a:t>    print("Welcome to the Future Predictor!")</a:t>
            </a:r>
            <a:br>
              <a:rPr lang="en-US" sz="2000" b="1" dirty="0"/>
            </a:br>
            <a:r>
              <a:rPr lang="en-US" sz="2000" b="1" dirty="0"/>
              <a:t>    print("Generating a random prediction for the future:")</a:t>
            </a:r>
            <a:br>
              <a:rPr lang="en-US" sz="2000" b="1" dirty="0"/>
            </a:br>
            <a:r>
              <a:rPr lang="en-US" sz="2000" b="1" dirty="0"/>
              <a:t>    prediction = </a:t>
            </a:r>
            <a:r>
              <a:rPr lang="en-US" sz="2000" b="1" dirty="0" err="1"/>
              <a:t>generate_random_prediction</a:t>
            </a:r>
            <a:r>
              <a:rPr lang="en-US" sz="2000" b="1" dirty="0"/>
              <a:t>()</a:t>
            </a:r>
            <a:br>
              <a:rPr lang="en-US" sz="2000" b="1" dirty="0"/>
            </a:br>
            <a:r>
              <a:rPr lang="en-US" sz="2000" b="1" dirty="0"/>
              <a:t>    print(prediction)</a:t>
            </a:r>
            <a:br>
              <a:rPr lang="en-US" sz="2000" b="1" dirty="0"/>
            </a:br>
            <a:endParaRPr lang="en-IN" sz="2000" b="1" dirty="0"/>
          </a:p>
        </p:txBody>
      </p:sp>
    </p:spTree>
    <p:extLst>
      <p:ext uri="{BB962C8B-B14F-4D97-AF65-F5344CB8AC3E}">
        <p14:creationId xmlns:p14="http://schemas.microsoft.com/office/powerpoint/2010/main" val="164911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61C1D4-E3F0-45CE-97EA-93823A0BDC3A}"/>
              </a:ext>
            </a:extLst>
          </p:cNvPr>
          <p:cNvSpPr>
            <a:spLocks noGrp="1"/>
          </p:cNvSpPr>
          <p:nvPr>
            <p:ph type="body" idx="1"/>
          </p:nvPr>
        </p:nvSpPr>
        <p:spPr>
          <a:xfrm>
            <a:off x="909836" y="188640"/>
            <a:ext cx="10873208" cy="6048672"/>
          </a:xfrm>
        </p:spPr>
        <p:txBody>
          <a:bodyPr>
            <a:normAutofit fontScale="92500" lnSpcReduction="20000"/>
          </a:bodyPr>
          <a:lstStyle/>
          <a:p>
            <a:r>
              <a:rPr lang="en-US" sz="2000" dirty="0">
                <a:solidFill>
                  <a:schemeClr val="tx1"/>
                </a:solidFill>
                <a:latin typeface="Bahnschrift SemiBold" panose="020B0502040204020203" pitchFamily="34" charset="0"/>
                <a:cs typeface="Arial" panose="020B0604020202020204" pitchFamily="34" charset="0"/>
              </a:rPr>
              <a:t>In</a:t>
            </a:r>
            <a:r>
              <a:rPr lang="en-US" sz="2000" dirty="0">
                <a:solidFill>
                  <a:schemeClr val="tx1"/>
                </a:solidFill>
              </a:rPr>
              <a:t> this program, we have a list of predictions, and the </a:t>
            </a:r>
            <a:r>
              <a:rPr lang="en-US" sz="2000" dirty="0" err="1">
                <a:solidFill>
                  <a:schemeClr val="tx1"/>
                </a:solidFill>
              </a:rPr>
              <a:t>generate_random_prediction</a:t>
            </a:r>
            <a:r>
              <a:rPr lang="en-US" sz="2000" dirty="0">
                <a:solidFill>
                  <a:schemeClr val="tx1"/>
                </a:solidFill>
              </a:rPr>
              <a:t>() function randomly selects one of these predictions each time the program is run. Feel free to modify the list of predictions or add more predictions to suit your </a:t>
            </a:r>
            <a:r>
              <a:rPr lang="en-US" sz="2000" dirty="0" err="1">
                <a:solidFill>
                  <a:schemeClr val="tx1"/>
                </a:solidFill>
              </a:rPr>
              <a:t>needs.Keep</a:t>
            </a:r>
            <a:r>
              <a:rPr lang="en-US" sz="2000" dirty="0">
                <a:solidFill>
                  <a:schemeClr val="tx1"/>
                </a:solidFill>
              </a:rPr>
              <a:t> in mind that these predictions are fictional and for demonstration purposes only. Real future predictions require a thorough analysis of current trends, data, and expert knowledge.</a:t>
            </a:r>
          </a:p>
          <a:p>
            <a:endParaRPr lang="en-US" sz="2000" dirty="0">
              <a:solidFill>
                <a:schemeClr val="tx1"/>
              </a:solidFill>
            </a:endParaRPr>
          </a:p>
          <a:p>
            <a:r>
              <a:rPr lang="en-IN" sz="1800" dirty="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RECALL OF METFORMIN EXTENDED RELEASE In May 2020, the Food and Drug Administration (FDA) recommended that some makers of metformin extended release remove some of their tablets from the U.S. market. This is because an unacceptable level of a probable carcinogen (cancer-causing agent) was found in some extended-release metformin tablets. If you currently take this drug, call your healthcare provider. They will advise whether you should continue to take your medication or if you need a new prescription. Diabetes is a condition that impairs the body’s ability to process blood glucose, otherwise known as blood sugar. There are several types of diabetes, which have various treatments. In the United States, the estimated number of people of all ages living with diagnosed and undiagnosed diabetes is 34.2 million . Without ongoing, careful management, diabetes can lead to a buildup of sugars in the blood, which can increase the risk of dangerous complications, including stroke and heart disease. Different kinds of diabetes can occur, and how people manage the condition depends on the type. Not all forms of diabetes stem from a person being overweight or leading an inactive lifestyle. Some are present from childhood. The most common types of diabetes include type 1, type 2, and gestational diabetes, which we cover in more detail below. Less common types of diabetes include monogenic diabetes and cystic fibrosis-related diabetes.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chemeClr val="tx1"/>
              </a:solidFill>
            </a:endParaRPr>
          </a:p>
        </p:txBody>
      </p:sp>
    </p:spTree>
    <p:extLst>
      <p:ext uri="{BB962C8B-B14F-4D97-AF65-F5344CB8AC3E}">
        <p14:creationId xmlns:p14="http://schemas.microsoft.com/office/powerpoint/2010/main" val="262449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D77A10-D320-47FB-8F54-7DFC081B8BE1}"/>
              </a:ext>
            </a:extLst>
          </p:cNvPr>
          <p:cNvSpPr>
            <a:spLocks noGrp="1"/>
          </p:cNvSpPr>
          <p:nvPr>
            <p:ph type="body" idx="1"/>
          </p:nvPr>
        </p:nvSpPr>
        <p:spPr>
          <a:xfrm>
            <a:off x="981844" y="188640"/>
            <a:ext cx="10945216" cy="5839543"/>
          </a:xfrm>
        </p:spPr>
        <p:txBody>
          <a:bodyPr>
            <a:normAutofit fontScale="25000" lnSpcReduction="20000"/>
          </a:bodyPr>
          <a:lstStyle/>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Type 2 diabetes People with type 2 diabetes do not make or use insulin effectively. According to the National Institute of Diabetes and Digestive and Kidney Diseases (NIDDK) , this is the most common type of diabetes, and it has strong links with obesity. A person living with type 2 diabetes may or may not need insulin. In many cases, medication along with changes in exercise and diet can help manage the condition. Anyone, including children and adults, can develop type 2 diabetes. The most common risk factors for type 2 diabetes include: age 45 or older</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overweight</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family history Learn about the early warning signs of type 2 diabetes here.</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Gestational diabetes Gestational diabetes occurs during pregnancy when an individual becomes less sensitive to insulin. According to the Centers for Disease Control and Prevention (CDC), between 2–10% of pregnancies each year result in gestational diabetes. Individuals who are overweight going into their pregnancy have an elevated risk of developing the condition. The CDC adds that around 50% of people with gestational diabetes will later develop type 2 diabetes. During pregnancy, individuals can take steps to manage the condition. These include: staying active</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monitoring the growth and development of the fetus</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adjusting their diet</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monitoring blood sugar levels Gestational diabetes can increase a person’s risk of developing high blood pressure during pregnancy. It can also cause: premature birth</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4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5600" dirty="0"/>
          </a:p>
        </p:txBody>
      </p:sp>
    </p:spTree>
    <p:extLst>
      <p:ext uri="{BB962C8B-B14F-4D97-AF65-F5344CB8AC3E}">
        <p14:creationId xmlns:p14="http://schemas.microsoft.com/office/powerpoint/2010/main" val="349494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BDA17A-850C-41FC-921D-BC3F6BAEC8FD}"/>
              </a:ext>
            </a:extLst>
          </p:cNvPr>
          <p:cNvSpPr>
            <a:spLocks noGrp="1"/>
          </p:cNvSpPr>
          <p:nvPr>
            <p:ph type="body" idx="1"/>
          </p:nvPr>
        </p:nvSpPr>
        <p:spPr>
          <a:xfrm>
            <a:off x="1053852" y="116632"/>
            <a:ext cx="10801200" cy="6480720"/>
          </a:xfrm>
        </p:spPr>
        <p:txBody>
          <a:bodyPr>
            <a:normAutofit fontScale="77500" lnSpcReduction="20000"/>
          </a:bodyPr>
          <a:lstStyle/>
          <a:p>
            <a:pPr>
              <a:lnSpc>
                <a:spcPct val="115000"/>
              </a:lnSpc>
              <a:spcAft>
                <a:spcPts val="1000"/>
              </a:spcAft>
            </a:pPr>
            <a:r>
              <a:rPr lang="en-US" sz="18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How insulin problems develop Doctors do not know the exact causes of type 1 diabetes. However, insulin resistance, which can lead to type 2 diabetes, has clearer causes. Insulin allows the glucose from a person’s food to access the cells in their body to supply energy. Insulin resistance is usually a result of the following cycle: A person has genes or an environment that make it more likely for them to be unable to produce enough insulin to cover how much glucose, or sugar, they eat. The body tries to make extra insulin to process the excess blood sugar. The pancreas cannot keep up with the increased demands, and the excess blood sugar starts to circulate in the blood, causing damage. Over time, insulin becomes less effective at introducing glucose to cells, and blood sugar levels continue to rise. With type 2 diabetes, insulin resistance takes place gradually. This is why doctors often recommend making lifestyle changes in an attempt to slow or reverse this cycle. Learn more about the function of insulin here.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Exercise and diet tips If a doctor diagnoses </a:t>
            </a:r>
            <a:r>
              <a:rPr lang="en-US" sz="1800" dirty="0" err="1">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somone</a:t>
            </a:r>
            <a:r>
              <a:rPr lang="en-US" sz="18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 with diabetes, they will often recommend making lifestyle changes to support weight management and overall health. A doctor may refer a person living with diabetes or prediabetes to a nutritionist. A specialist can help people living with diabetes lead an active, balanced lifestyle and manage the condition. Steps a person can take to stay healthy with diabetes include: Eating a diet high in fresh, nutritious foods, including whole grains, fruits, vegetables, lean proteins, low-fat dairy, and healthy fat sources, such as nuts.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8DB3E2"/>
                </a:solidFill>
                <a:effectLst/>
                <a:latin typeface="Courier New" panose="02070309020205020404" pitchFamily="49" charset="0"/>
                <a:ea typeface="Times New Roman" panose="02020603050405020304" pitchFamily="18" charset="0"/>
                <a:cs typeface="Times New Roman" panose="02020603050405020304" pitchFamily="18" charset="0"/>
              </a:rPr>
              <a:t>Avoiding high-sugar foods that provide empty calories or calories that do not have other nutritional benefits, such as sweetened sodas, fried foods, and high-sugar desserts.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2779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E2D754-9D84-49E0-ACED-0B2BC159E371}"/>
              </a:ext>
            </a:extLst>
          </p:cNvPr>
          <p:cNvSpPr>
            <a:spLocks noGrp="1"/>
          </p:cNvSpPr>
          <p:nvPr>
            <p:ph type="body" idx="1"/>
          </p:nvPr>
        </p:nvSpPr>
        <p:spPr>
          <a:xfrm>
            <a:off x="981844" y="404664"/>
            <a:ext cx="10801200" cy="5767535"/>
          </a:xfrm>
        </p:spPr>
        <p:txBody>
          <a:bodyPr>
            <a:normAutofit/>
          </a:bodyPr>
          <a:lstStyle/>
          <a:p>
            <a:r>
              <a:rPr lang="en-US" sz="4400" u="sng" dirty="0"/>
              <a:t>Program( sugar predictions):</a:t>
            </a:r>
          </a:p>
          <a:p>
            <a:r>
              <a:rPr lang="en-IN" sz="2000" dirty="0">
                <a:solidFill>
                  <a:schemeClr val="tx1"/>
                </a:solidFill>
              </a:rPr>
              <a:t>import random</a:t>
            </a:r>
          </a:p>
          <a:p>
            <a:endParaRPr lang="en-IN" sz="2000" dirty="0">
              <a:solidFill>
                <a:schemeClr val="tx1"/>
              </a:solidFill>
            </a:endParaRPr>
          </a:p>
          <a:p>
            <a:r>
              <a:rPr lang="en-IN" sz="2000" dirty="0">
                <a:solidFill>
                  <a:schemeClr val="tx1"/>
                </a:solidFill>
              </a:rPr>
              <a:t>def </a:t>
            </a:r>
            <a:r>
              <a:rPr lang="en-IN" sz="2000" dirty="0" err="1">
                <a:solidFill>
                  <a:schemeClr val="tx1"/>
                </a:solidFill>
              </a:rPr>
              <a:t>generate_random_sugar_price_prediction</a:t>
            </a:r>
            <a:r>
              <a:rPr lang="en-IN" sz="2000" dirty="0">
                <a:solidFill>
                  <a:schemeClr val="tx1"/>
                </a:solidFill>
              </a:rPr>
              <a:t>():</a:t>
            </a:r>
          </a:p>
          <a:p>
            <a:r>
              <a:rPr lang="en-IN" sz="2000" dirty="0">
                <a:solidFill>
                  <a:schemeClr val="tx1"/>
                </a:solidFill>
              </a:rPr>
              <a:t>    # Assume a range for sugar prices</a:t>
            </a:r>
          </a:p>
          <a:p>
            <a:r>
              <a:rPr lang="en-IN" sz="2000" dirty="0">
                <a:solidFill>
                  <a:schemeClr val="tx1"/>
                </a:solidFill>
              </a:rPr>
              <a:t>    </a:t>
            </a:r>
            <a:r>
              <a:rPr lang="en-IN" sz="2000" dirty="0" err="1">
                <a:solidFill>
                  <a:schemeClr val="tx1"/>
                </a:solidFill>
              </a:rPr>
              <a:t>min_price</a:t>
            </a:r>
            <a:r>
              <a:rPr lang="en-IN" sz="2000" dirty="0">
                <a:solidFill>
                  <a:schemeClr val="tx1"/>
                </a:solidFill>
              </a:rPr>
              <a:t> = 2.5  # Minimum sugar price in USD per pound</a:t>
            </a:r>
          </a:p>
          <a:p>
            <a:r>
              <a:rPr lang="en-IN" sz="2000" dirty="0">
                <a:solidFill>
                  <a:schemeClr val="tx1"/>
                </a:solidFill>
              </a:rPr>
              <a:t>    </a:t>
            </a:r>
            <a:r>
              <a:rPr lang="en-IN" sz="2000" dirty="0" err="1">
                <a:solidFill>
                  <a:schemeClr val="tx1"/>
                </a:solidFill>
              </a:rPr>
              <a:t>max_price</a:t>
            </a:r>
            <a:r>
              <a:rPr lang="en-IN" sz="2000" dirty="0">
                <a:solidFill>
                  <a:schemeClr val="tx1"/>
                </a:solidFill>
              </a:rPr>
              <a:t> = 5.0  # Maximum sugar price in USD per pound</a:t>
            </a:r>
          </a:p>
          <a:p>
            <a:endParaRPr lang="en-IN" sz="2000" dirty="0">
              <a:solidFill>
                <a:schemeClr val="tx1"/>
              </a:solidFill>
            </a:endParaRPr>
          </a:p>
          <a:p>
            <a:r>
              <a:rPr lang="en-IN" sz="2000" dirty="0">
                <a:solidFill>
                  <a:schemeClr val="tx1"/>
                </a:solidFill>
              </a:rPr>
              <a:t>    # Generate a random sugar price within the given range</a:t>
            </a:r>
          </a:p>
          <a:p>
            <a:r>
              <a:rPr lang="en-IN" sz="2000" dirty="0">
                <a:solidFill>
                  <a:schemeClr val="tx1"/>
                </a:solidFill>
              </a:rPr>
              <a:t>    return round(</a:t>
            </a:r>
            <a:r>
              <a:rPr lang="en-IN" sz="2000" dirty="0" err="1">
                <a:solidFill>
                  <a:schemeClr val="tx1"/>
                </a:solidFill>
              </a:rPr>
              <a:t>random.uniform</a:t>
            </a:r>
            <a:r>
              <a:rPr lang="en-IN" sz="2000" dirty="0">
                <a:solidFill>
                  <a:schemeClr val="tx1"/>
                </a:solidFill>
              </a:rPr>
              <a:t>(</a:t>
            </a:r>
            <a:r>
              <a:rPr lang="en-IN" sz="2000" dirty="0" err="1">
                <a:solidFill>
                  <a:schemeClr val="tx1"/>
                </a:solidFill>
              </a:rPr>
              <a:t>min_price</a:t>
            </a:r>
            <a:r>
              <a:rPr lang="en-IN" sz="2000" dirty="0">
                <a:solidFill>
                  <a:schemeClr val="tx1"/>
                </a:solidFill>
              </a:rPr>
              <a:t>, </a:t>
            </a:r>
            <a:r>
              <a:rPr lang="en-IN" sz="2000" dirty="0" err="1">
                <a:solidFill>
                  <a:schemeClr val="tx1"/>
                </a:solidFill>
              </a:rPr>
              <a:t>max_price</a:t>
            </a:r>
            <a:r>
              <a:rPr lang="en-IN" sz="2000" dirty="0">
                <a:solidFill>
                  <a:schemeClr val="tx1"/>
                </a:solidFill>
              </a:rPr>
              <a:t>), 2)</a:t>
            </a:r>
          </a:p>
          <a:p>
            <a:endParaRPr lang="en-IN" sz="2000" dirty="0">
              <a:solidFill>
                <a:schemeClr val="tx1"/>
              </a:solidFill>
            </a:endParaRPr>
          </a:p>
          <a:p>
            <a:r>
              <a:rPr lang="en-IN" sz="2000" dirty="0">
                <a:solidFill>
                  <a:schemeClr val="tx1"/>
                </a:solidFill>
              </a:rPr>
              <a:t>if __name__ == "__main__":</a:t>
            </a:r>
          </a:p>
          <a:p>
            <a:r>
              <a:rPr lang="en-IN" sz="2000" dirty="0">
                <a:solidFill>
                  <a:schemeClr val="tx1"/>
                </a:solidFill>
              </a:rPr>
              <a:t>    print("Welcome to the Sugar Price Predictor!")</a:t>
            </a:r>
          </a:p>
          <a:p>
            <a:r>
              <a:rPr lang="en-IN" sz="2000" dirty="0">
                <a:solidFill>
                  <a:schemeClr val="tx1"/>
                </a:solidFill>
              </a:rPr>
              <a:t>    print("Generating a random sugar price prediction:")</a:t>
            </a:r>
          </a:p>
          <a:p>
            <a:r>
              <a:rPr lang="en-IN" sz="2000" dirty="0">
                <a:solidFill>
                  <a:schemeClr val="tx1"/>
                </a:solidFill>
              </a:rPr>
              <a:t>    </a:t>
            </a:r>
            <a:r>
              <a:rPr lang="en-IN" sz="2000" dirty="0" err="1">
                <a:solidFill>
                  <a:schemeClr val="tx1"/>
                </a:solidFill>
              </a:rPr>
              <a:t>sugar_price_prediction</a:t>
            </a:r>
            <a:r>
              <a:rPr lang="en-IN" sz="2000" dirty="0">
                <a:solidFill>
                  <a:schemeClr val="tx1"/>
                </a:solidFill>
              </a:rPr>
              <a:t> = </a:t>
            </a:r>
            <a:r>
              <a:rPr lang="en-IN" sz="2000" dirty="0" err="1">
                <a:solidFill>
                  <a:schemeClr val="tx1"/>
                </a:solidFill>
              </a:rPr>
              <a:t>generate_random_sugar_price_prediction</a:t>
            </a:r>
            <a:r>
              <a:rPr lang="en-IN" sz="2000" dirty="0">
                <a:solidFill>
                  <a:schemeClr val="tx1"/>
                </a:solidFill>
              </a:rPr>
              <a:t>()</a:t>
            </a:r>
          </a:p>
          <a:p>
            <a:r>
              <a:rPr lang="en-IN" sz="2000" dirty="0">
                <a:solidFill>
                  <a:schemeClr val="tx1"/>
                </a:solidFill>
              </a:rPr>
              <a:t>    print(</a:t>
            </a:r>
            <a:r>
              <a:rPr lang="en-IN" sz="2000" dirty="0" err="1">
                <a:solidFill>
                  <a:schemeClr val="tx1"/>
                </a:solidFill>
              </a:rPr>
              <a:t>f"Predicted</a:t>
            </a:r>
            <a:r>
              <a:rPr lang="en-IN" sz="2000" dirty="0">
                <a:solidFill>
                  <a:schemeClr val="tx1"/>
                </a:solidFill>
              </a:rPr>
              <a:t> sugar price: ${</a:t>
            </a:r>
            <a:r>
              <a:rPr lang="en-IN" sz="2000" dirty="0" err="1">
                <a:solidFill>
                  <a:schemeClr val="tx1"/>
                </a:solidFill>
              </a:rPr>
              <a:t>sugar_price_prediction</a:t>
            </a:r>
            <a:r>
              <a:rPr lang="en-IN" sz="2000" dirty="0">
                <a:solidFill>
                  <a:schemeClr val="tx1"/>
                </a:solidFill>
              </a:rPr>
              <a:t>} per pound")</a:t>
            </a:r>
          </a:p>
          <a:p>
            <a:endParaRPr lang="en-IN" sz="1800" dirty="0"/>
          </a:p>
        </p:txBody>
      </p:sp>
    </p:spTree>
    <p:extLst>
      <p:ext uri="{BB962C8B-B14F-4D97-AF65-F5344CB8AC3E}">
        <p14:creationId xmlns:p14="http://schemas.microsoft.com/office/powerpoint/2010/main" val="114213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6D06F5-7EFA-48FE-888C-5067E8E870BE}"/>
              </a:ext>
            </a:extLst>
          </p:cNvPr>
          <p:cNvSpPr>
            <a:spLocks noGrp="1"/>
          </p:cNvSpPr>
          <p:nvPr>
            <p:ph type="body" idx="1"/>
          </p:nvPr>
        </p:nvSpPr>
        <p:spPr>
          <a:xfrm>
            <a:off x="1125860" y="476672"/>
            <a:ext cx="10441160" cy="5695527"/>
          </a:xfrm>
        </p:spPr>
        <p:txBody>
          <a:bodyPr>
            <a:normAutofit fontScale="92500" lnSpcReduction="10000"/>
          </a:bodyPr>
          <a:lstStyle/>
          <a:p>
            <a:r>
              <a:rPr lang="en-US" sz="4400" dirty="0"/>
              <a:t>Output:</a:t>
            </a:r>
          </a:p>
          <a:p>
            <a:r>
              <a:rPr lang="en-IN" sz="4400" dirty="0"/>
              <a:t>    </a:t>
            </a:r>
            <a:r>
              <a:rPr lang="en-US" sz="2000" dirty="0">
                <a:solidFill>
                  <a:schemeClr val="tx1"/>
                </a:solidFill>
              </a:rPr>
              <a:t>Welcome to the Sugar Price Predictor!</a:t>
            </a:r>
          </a:p>
          <a:p>
            <a:r>
              <a:rPr lang="en-US" sz="2000" dirty="0">
                <a:solidFill>
                  <a:schemeClr val="tx1"/>
                </a:solidFill>
              </a:rPr>
              <a:t>Generating a random sugar price prediction:</a:t>
            </a:r>
          </a:p>
          <a:p>
            <a:r>
              <a:rPr lang="en-US" sz="2000" dirty="0">
                <a:solidFill>
                  <a:schemeClr val="tx1"/>
                </a:solidFill>
              </a:rPr>
              <a:t>Predicted sugar price: $3.85 per pound</a:t>
            </a:r>
          </a:p>
          <a:p>
            <a:endParaRPr lang="en-IN" sz="4400" dirty="0"/>
          </a:p>
          <a:p>
            <a:pPr algn="just">
              <a:lnSpc>
                <a:spcPct val="115000"/>
              </a:lnSpc>
              <a:spcAft>
                <a:spcPts val="1000"/>
              </a:spcAft>
            </a:pPr>
            <a:r>
              <a:rPr lang="en-US" sz="1800" b="1" dirty="0">
                <a:solidFill>
                  <a:srgbClr val="943634"/>
                </a:solidFill>
                <a:effectLst/>
                <a:latin typeface="Calibri" panose="020F0502020204030204" pitchFamily="34" charset="0"/>
                <a:ea typeface="Calibri" panose="020F0502020204030204" pitchFamily="34" charset="0"/>
                <a:cs typeface="Calibri" panose="020F0502020204030204" pitchFamily="34" charset="0"/>
              </a:rPr>
              <a:t>Testing Module: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Thinking:</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Plan for unit testing, integration testing, and user acceptance testing. Develop test cases that cover various user scenarios and edge cases. Implement continuous integration (CI) to automate testing processes.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solidFill>
                  <a:schemeClr val="accent5"/>
                </a:solidFill>
                <a:effectLst/>
                <a:latin typeface="Calibri" panose="020F0502020204030204" pitchFamily="34" charset="0"/>
                <a:ea typeface="Calibri" panose="020F0502020204030204" pitchFamily="34" charset="0"/>
                <a:cs typeface="Calibri" panose="020F0502020204030204" pitchFamily="34" charset="0"/>
              </a:rPr>
              <a:t>Improvement Module</a:t>
            </a:r>
            <a:r>
              <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Thinking:</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Collect user feedback through chatbot interactions and implement mechanisms for users to provide input and ratings. Use analytics tools to gather insights into user behavior and performance. Continuously update and fine-tune the chatbot based on user feedback and data analysis.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4400" dirty="0"/>
          </a:p>
        </p:txBody>
      </p:sp>
    </p:spTree>
    <p:extLst>
      <p:ext uri="{BB962C8B-B14F-4D97-AF65-F5344CB8AC3E}">
        <p14:creationId xmlns:p14="http://schemas.microsoft.com/office/powerpoint/2010/main" val="277794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41675A-B6B8-410D-BE65-236501126EE6}"/>
              </a:ext>
            </a:extLst>
          </p:cNvPr>
          <p:cNvSpPr>
            <a:spLocks noGrp="1"/>
          </p:cNvSpPr>
          <p:nvPr>
            <p:ph type="body" idx="1"/>
          </p:nvPr>
        </p:nvSpPr>
        <p:spPr>
          <a:xfrm>
            <a:off x="1053852" y="476672"/>
            <a:ext cx="10945216" cy="5472608"/>
          </a:xfrm>
        </p:spPr>
        <p:txBody>
          <a:bodyPr>
            <a:normAutofit/>
          </a:bodyPr>
          <a:lstStyle/>
          <a:p>
            <a:endParaRPr lang="en-US" sz="4000" dirty="0"/>
          </a:p>
          <a:p>
            <a:r>
              <a:rPr lang="en-US" sz="4000" dirty="0"/>
              <a:t>Algorithm:</a:t>
            </a:r>
          </a:p>
          <a:p>
            <a:r>
              <a:rPr lang="en-US" dirty="0"/>
              <a:t>                              </a:t>
            </a:r>
            <a:r>
              <a:rPr lang="en-US" dirty="0">
                <a:solidFill>
                  <a:schemeClr val="tx1"/>
                </a:solidFill>
              </a:rPr>
              <a:t>we used popular chatbot algorithms </a:t>
            </a:r>
          </a:p>
          <a:p>
            <a:r>
              <a:rPr lang="en-US" dirty="0">
                <a:solidFill>
                  <a:schemeClr val="tx1"/>
                </a:solidFill>
              </a:rPr>
              <a:t> naïve bayes algorithm.</a:t>
            </a:r>
          </a:p>
          <a:p>
            <a:endParaRPr lang="en-US" dirty="0">
              <a:solidFill>
                <a:schemeClr val="tx1"/>
              </a:solidFill>
            </a:endParaRPr>
          </a:p>
          <a:p>
            <a:r>
              <a:rPr lang="en-US" sz="4000" dirty="0"/>
              <a:t>EXAMPLES:</a:t>
            </a:r>
          </a:p>
          <a:p>
            <a:r>
              <a:rPr lang="en-US" dirty="0">
                <a:solidFill>
                  <a:schemeClr val="tx1"/>
                </a:solidFill>
              </a:rPr>
              <a:t>                      ALEXA,SIRI,GOOGLE ASSISTANT,</a:t>
            </a:r>
          </a:p>
          <a:p>
            <a:r>
              <a:rPr lang="en-US" dirty="0">
                <a:solidFill>
                  <a:schemeClr val="tx1"/>
                </a:solidFill>
              </a:rPr>
              <a:t>AMAZON LEX:VIRTUAL ASSISSTANT AI CHATBOT,SYNCHRONY BANK ASSITANT:SIMPLE </a:t>
            </a:r>
            <a:r>
              <a:rPr lang="en-US" dirty="0" err="1">
                <a:solidFill>
                  <a:schemeClr val="tx1"/>
                </a:solidFill>
              </a:rPr>
              <a:t>TASks</a:t>
            </a:r>
            <a:r>
              <a:rPr lang="en-US" dirty="0">
                <a:solidFill>
                  <a:schemeClr val="tx1"/>
                </a:solidFill>
              </a:rPr>
              <a:t> </a:t>
            </a:r>
            <a:r>
              <a:rPr lang="en-US" dirty="0" err="1">
                <a:solidFill>
                  <a:schemeClr val="tx1"/>
                </a:solidFill>
              </a:rPr>
              <a:t>chatbot,dominos,h&amp;mchatbot,mya</a:t>
            </a:r>
            <a:r>
              <a:rPr lang="en-US" dirty="0">
                <a:solidFill>
                  <a:schemeClr val="tx1"/>
                </a:solidFill>
              </a:rPr>
              <a:t> </a:t>
            </a:r>
            <a:r>
              <a:rPr lang="en-US" dirty="0" err="1">
                <a:solidFill>
                  <a:schemeClr val="tx1"/>
                </a:solidFill>
              </a:rPr>
              <a:t>stepstone:job</a:t>
            </a:r>
            <a:r>
              <a:rPr lang="en-US" dirty="0">
                <a:solidFill>
                  <a:schemeClr val="tx1"/>
                </a:solidFill>
              </a:rPr>
              <a:t> search ai </a:t>
            </a:r>
            <a:r>
              <a:rPr lang="en-US" dirty="0" err="1">
                <a:solidFill>
                  <a:schemeClr val="tx1"/>
                </a:solidFill>
              </a:rPr>
              <a:t>chatbot,home</a:t>
            </a:r>
            <a:r>
              <a:rPr lang="en-US" dirty="0">
                <a:solidFill>
                  <a:schemeClr val="tx1"/>
                </a:solidFill>
              </a:rPr>
              <a:t> </a:t>
            </a:r>
            <a:r>
              <a:rPr lang="en-US" dirty="0" err="1">
                <a:solidFill>
                  <a:schemeClr val="tx1"/>
                </a:solidFill>
              </a:rPr>
              <a:t>boutique,jetblue,live</a:t>
            </a:r>
            <a:r>
              <a:rPr lang="en-US" dirty="0">
                <a:solidFill>
                  <a:schemeClr val="tx1"/>
                </a:solidFill>
              </a:rPr>
              <a:t> </a:t>
            </a:r>
            <a:r>
              <a:rPr lang="en-US" dirty="0" err="1">
                <a:solidFill>
                  <a:schemeClr val="tx1"/>
                </a:solidFill>
              </a:rPr>
              <a:t>helpnow:diy</a:t>
            </a:r>
            <a:r>
              <a:rPr lang="en-US" dirty="0">
                <a:solidFill>
                  <a:schemeClr val="tx1"/>
                </a:solidFill>
              </a:rPr>
              <a:t> ai chatbot.</a:t>
            </a:r>
          </a:p>
        </p:txBody>
      </p:sp>
    </p:spTree>
    <p:extLst>
      <p:ext uri="{BB962C8B-B14F-4D97-AF65-F5344CB8AC3E}">
        <p14:creationId xmlns:p14="http://schemas.microsoft.com/office/powerpoint/2010/main" val="59111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C6BF3D-B522-4F54-8A1D-D6F6AB0A6838}"/>
              </a:ext>
            </a:extLst>
          </p:cNvPr>
          <p:cNvSpPr>
            <a:spLocks noGrp="1"/>
          </p:cNvSpPr>
          <p:nvPr>
            <p:ph type="body" idx="1"/>
          </p:nvPr>
        </p:nvSpPr>
        <p:spPr>
          <a:xfrm>
            <a:off x="1197868" y="332656"/>
            <a:ext cx="10297144" cy="5839543"/>
          </a:xfrm>
        </p:spPr>
        <p:txBody>
          <a:bodyPr/>
          <a:lstStyle/>
          <a:p>
            <a:pPr algn="just">
              <a:lnSpc>
                <a:spcPct val="115000"/>
              </a:lnSpc>
              <a:spcAft>
                <a:spcPts val="10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4000" i="1" dirty="0">
                <a:effectLst/>
                <a:latin typeface="Calibri" panose="020F0502020204030204" pitchFamily="34" charset="0"/>
                <a:ea typeface="Calibri" panose="020F0502020204030204" pitchFamily="34" charset="0"/>
                <a:cs typeface="Calibri" panose="020F0502020204030204" pitchFamily="34" charset="0"/>
              </a:rPr>
              <a:t>CONCLUSION:</a:t>
            </a:r>
            <a:endParaRPr lang="en-IN" sz="4000" i="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 Phase 2, we have established a clear understanding of our goal: creating a CHATBOT using python which used in health care example of diabetes </a:t>
            </a:r>
            <a:r>
              <a:rPr lang="en-US" sz="18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prediction,providing</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guidanceand</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etc</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…including </a:t>
            </a:r>
            <a:r>
              <a:rPr lang="en-US" sz="18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NLP,user</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interface,functionalites,testing</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andimprovement</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modules,</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This sets the stage for our project's successful execution in subsequent </a:t>
            </a:r>
            <a:r>
              <a:rPr lang="en-US" sz="18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phases.we</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involved the special advanced techniques.</a:t>
            </a:r>
          </a:p>
          <a:p>
            <a:pPr algn="just">
              <a:lnSpc>
                <a:spcPct val="115000"/>
              </a:lnSpc>
              <a:spcAft>
                <a:spcPts val="1000"/>
              </a:spcAft>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dirty="0"/>
              <a:t>           </a:t>
            </a:r>
          </a:p>
          <a:p>
            <a:r>
              <a:rPr lang="en-IN"/>
              <a:t>             --------------thanking you--------------</a:t>
            </a:r>
            <a:endParaRPr lang="en-IN" dirty="0"/>
          </a:p>
        </p:txBody>
      </p:sp>
    </p:spTree>
    <p:extLst>
      <p:ext uri="{BB962C8B-B14F-4D97-AF65-F5344CB8AC3E}">
        <p14:creationId xmlns:p14="http://schemas.microsoft.com/office/powerpoint/2010/main" val="172991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pPr marL="0" indent="0">
              <a:buNone/>
            </a:pPr>
            <a:r>
              <a:rPr lang="en-US" dirty="0"/>
              <a:t>In this phase, consider exploring advanced techniques like using pre-trained language models (e.g., GPT-3) to enhance the quality of responses.</a:t>
            </a:r>
          </a:p>
          <a:p>
            <a:pPr marL="0" indent="0">
              <a:buNone/>
            </a:pPr>
            <a:r>
              <a:rPr lang="en-US" dirty="0"/>
              <a:t>                       </a:t>
            </a:r>
          </a:p>
        </p:txBody>
      </p:sp>
      <p:sp>
        <p:nvSpPr>
          <p:cNvPr id="3" name="Title 2">
            <a:extLst>
              <a:ext uri="{FF2B5EF4-FFF2-40B4-BE49-F238E27FC236}">
                <a16:creationId xmlns:a16="http://schemas.microsoft.com/office/drawing/2014/main" id="{860C8AD8-E11B-4525-8873-64C51BD6CABD}"/>
              </a:ext>
            </a:extLst>
          </p:cNvPr>
          <p:cNvSpPr>
            <a:spLocks noGrp="1"/>
          </p:cNvSpPr>
          <p:nvPr>
            <p:ph type="title"/>
          </p:nvPr>
        </p:nvSpPr>
        <p:spPr>
          <a:xfrm>
            <a:off x="1218882" y="61256"/>
            <a:ext cx="10360501" cy="1223963"/>
          </a:xfrm>
        </p:spPr>
        <p:txBody>
          <a:bodyPr/>
          <a:lstStyle/>
          <a:p>
            <a:r>
              <a:rPr lang="en-US" dirty="0"/>
              <a:t>PROJECT: </a:t>
            </a:r>
            <a:r>
              <a:rPr lang="en-US" dirty="0">
                <a:solidFill>
                  <a:srgbClr val="FFC000"/>
                </a:solidFill>
              </a:rPr>
              <a:t>CREATE A CHATBOT USING CHATBOT</a:t>
            </a:r>
            <a:br>
              <a:rPr lang="en-US" dirty="0">
                <a:solidFill>
                  <a:srgbClr val="FFC000"/>
                </a:solidFill>
              </a:rPr>
            </a:br>
            <a:r>
              <a:rPr lang="en-US" dirty="0">
                <a:solidFill>
                  <a:srgbClr val="FFC000"/>
                </a:solidFill>
              </a:rPr>
              <a:t>                         (ADVANCED TECHNIQUES)</a:t>
            </a:r>
            <a:endParaRPr lang="en-IN" dirty="0"/>
          </a:p>
        </p:txBody>
      </p:sp>
      <p:pic>
        <p:nvPicPr>
          <p:cNvPr id="5" name="Picture 4">
            <a:extLst>
              <a:ext uri="{FF2B5EF4-FFF2-40B4-BE49-F238E27FC236}">
                <a16:creationId xmlns:a16="http://schemas.microsoft.com/office/drawing/2014/main" id="{9DD6987D-E0DC-4E7B-A03C-049A45419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092" y="2996952"/>
            <a:ext cx="5018112" cy="3345408"/>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B50DFB-7BEE-440C-973A-47BB39221ED4}"/>
              </a:ext>
            </a:extLst>
          </p:cNvPr>
          <p:cNvSpPr>
            <a:spLocks noGrp="1"/>
          </p:cNvSpPr>
          <p:nvPr>
            <p:ph type="title"/>
          </p:nvPr>
        </p:nvSpPr>
        <p:spPr/>
        <p:txBody>
          <a:bodyPr/>
          <a:lstStyle/>
          <a:p>
            <a:r>
              <a:rPr lang="en-US" dirty="0">
                <a:solidFill>
                  <a:srgbClr val="FFC000"/>
                </a:solidFill>
              </a:rPr>
              <a:t>OBJECTIVE</a:t>
            </a:r>
            <a:r>
              <a:rPr lang="en-US" dirty="0"/>
              <a:t>:</a:t>
            </a:r>
            <a:endParaRPr lang="en-IN" dirty="0"/>
          </a:p>
        </p:txBody>
      </p:sp>
      <p:sp>
        <p:nvSpPr>
          <p:cNvPr id="5" name="Content Placeholder 4">
            <a:extLst>
              <a:ext uri="{FF2B5EF4-FFF2-40B4-BE49-F238E27FC236}">
                <a16:creationId xmlns:a16="http://schemas.microsoft.com/office/drawing/2014/main" id="{17903314-1451-40A4-A364-47FA928E0324}"/>
              </a:ext>
            </a:extLst>
          </p:cNvPr>
          <p:cNvSpPr>
            <a:spLocks noGrp="1"/>
          </p:cNvSpPr>
          <p:nvPr>
            <p:ph idx="1"/>
          </p:nvPr>
        </p:nvSpPr>
        <p:spPr/>
        <p:txBody>
          <a:bodyPr>
            <a:normAutofit/>
          </a:bodyPr>
          <a:lstStyle/>
          <a:p>
            <a:r>
              <a:rPr lang="en-US" dirty="0"/>
              <a:t>In  this presentation , we will discuss about chatbot using python with advanced techniques. Ai chatbots are chatbots that employ a variety of ai </a:t>
            </a:r>
            <a:r>
              <a:rPr lang="en-US" dirty="0" err="1"/>
              <a:t>technologies,from</a:t>
            </a:r>
            <a:r>
              <a:rPr lang="en-US" dirty="0"/>
              <a:t> machine learning that optimize responses over time to natural language processing(NLP) and natural language understanding(NLU).</a:t>
            </a:r>
          </a:p>
          <a:p>
            <a:r>
              <a:rPr lang="en-US" dirty="0"/>
              <a:t>It accurately interprets user questions and matches them to specific intents.</a:t>
            </a:r>
          </a:p>
          <a:p>
            <a:pPr marL="0" indent="0">
              <a:buNone/>
            </a:pPr>
            <a:endParaRPr lang="en-IN"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066131"/>
          </a:xfrm>
        </p:spPr>
        <p:txBody>
          <a:bodyPr>
            <a:normAutofit/>
          </a:bodyPr>
          <a:lstStyle/>
          <a:p>
            <a:pPr algn="ctr"/>
            <a:r>
              <a:rPr lang="en-US" u="sng" dirty="0">
                <a:effectLst/>
                <a:latin typeface="Cambria" panose="02040503050406030204" pitchFamily="18" charset="0"/>
                <a:ea typeface="Calibri" panose="020F0502020204030204" pitchFamily="34" charset="0"/>
                <a:cs typeface="Calibri" panose="020F0502020204030204" pitchFamily="34" charset="0"/>
              </a:rPr>
              <a:t>P</a:t>
            </a:r>
            <a:r>
              <a:rPr lang="en-US" sz="3200" u="sng" dirty="0">
                <a:effectLst/>
                <a:latin typeface="Cambria" panose="02040503050406030204" pitchFamily="18" charset="0"/>
                <a:ea typeface="Calibri" panose="020F0502020204030204" pitchFamily="34" charset="0"/>
                <a:cs typeface="Calibri" panose="020F0502020204030204" pitchFamily="34" charset="0"/>
              </a:rPr>
              <a:t>hase_2:  </a:t>
            </a:r>
            <a:r>
              <a:rPr lang="en-US" sz="3200" u="sng" dirty="0">
                <a:solidFill>
                  <a:srgbClr val="9BBB59"/>
                </a:solidFill>
                <a:effectLst/>
                <a:latin typeface="Helvetica" panose="020B0604020202020204" pitchFamily="34" charset="0"/>
                <a:ea typeface="Calibri" panose="020F0502020204030204" pitchFamily="34" charset="0"/>
                <a:cs typeface="Times New Roman" panose="02020603050405020304" pitchFamily="18" charset="0"/>
              </a:rPr>
              <a:t>Problem Definition and Design Thinking</a:t>
            </a:r>
            <a:endParaRPr lang="en-US" sz="3200" dirty="0"/>
          </a:p>
        </p:txBody>
      </p:sp>
      <p:sp>
        <p:nvSpPr>
          <p:cNvPr id="3" name="Content Placeholder 2"/>
          <p:cNvSpPr>
            <a:spLocks noGrp="1"/>
          </p:cNvSpPr>
          <p:nvPr>
            <p:ph sz="half" idx="1"/>
          </p:nvPr>
        </p:nvSpPr>
        <p:spPr>
          <a:xfrm flipH="1">
            <a:off x="1701924" y="1700808"/>
            <a:ext cx="8371634" cy="4882555"/>
          </a:xfrm>
        </p:spPr>
        <p:txBody>
          <a:bodyPr/>
          <a:lstStyle/>
          <a:p>
            <a:pPr marL="0" indent="0">
              <a:buNone/>
            </a:pPr>
            <a:r>
              <a:rPr lang="en-US" dirty="0">
                <a:solidFill>
                  <a:srgbClr val="FFC000"/>
                </a:solidFill>
                <a:effectLst/>
                <a:latin typeface="Helvetica" panose="020B0604020202020204" pitchFamily="34" charset="0"/>
                <a:ea typeface="Calibri" panose="020F0502020204030204" pitchFamily="34" charset="0"/>
                <a:cs typeface="Times New Roman" panose="02020603050405020304" pitchFamily="18" charset="0"/>
              </a:rPr>
              <a:t>Problem Definition</a:t>
            </a:r>
            <a:r>
              <a:rPr lang="en-US" dirty="0">
                <a:effectLst/>
                <a:latin typeface="Helvetica" panose="020B0604020202020204" pitchFamily="34" charset="0"/>
                <a:ea typeface="Calibri" panose="020F0502020204030204" pitchFamily="34" charset="0"/>
                <a:cs typeface="Times New Roman" panose="02020603050405020304" pitchFamily="18" charset="0"/>
              </a:rPr>
              <a:t>: </a:t>
            </a:r>
          </a:p>
          <a:p>
            <a:pPr marL="0" indent="0">
              <a:buNone/>
            </a:pPr>
            <a:r>
              <a:rPr lang="en-US" dirty="0">
                <a:latin typeface="Helvetica" panose="020B0604020202020204" pitchFamily="34" charset="0"/>
                <a:ea typeface="Calibri" panose="020F0502020204030204" pitchFamily="34" charset="0"/>
                <a:cs typeface="Times New Roman" panose="02020603050405020304" pitchFamily="18" charset="0"/>
              </a:rPr>
              <a:t>                                   </a:t>
            </a:r>
            <a:r>
              <a:rPr lang="en-US" dirty="0">
                <a:effectLst/>
                <a:latin typeface="Cambria" panose="02040503050406030204" pitchFamily="18" charset="0"/>
                <a:ea typeface="Calibri" panose="020F0502020204030204" pitchFamily="34" charset="0"/>
                <a:cs typeface="Times New Roman" panose="02020603050405020304" pitchFamily="18" charset="0"/>
              </a:rPr>
              <a:t>The problem is to build an AI-powered diabetes prediction system that uses machine learning algorithms to analyze medical data and predict the likelihood of an individual developing diabetes. The system aims to provide early risk assessment and personalized preventive measures, allowing individuals to take proactive actions to manage their health.</a:t>
            </a:r>
          </a:p>
          <a:p>
            <a:pPr marL="0" indent="0">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1" y="260648"/>
            <a:ext cx="10868883" cy="5832648"/>
          </a:xfrm>
        </p:spPr>
        <p:txBody>
          <a:bodyPr>
            <a:normAutofit fontScale="90000"/>
          </a:bodyPr>
          <a:lstStyle/>
          <a:p>
            <a:pPr>
              <a:lnSpc>
                <a:spcPct val="115000"/>
              </a:lnSpc>
              <a:spcAft>
                <a:spcPts val="1000"/>
              </a:spcAft>
            </a:pPr>
            <a:r>
              <a:rPr lang="en-US" sz="2800" b="1" dirty="0">
                <a:solidFill>
                  <a:srgbClr val="FFC000"/>
                </a:solidFill>
                <a:effectLst/>
                <a:latin typeface="Cambria" panose="02040503050406030204" pitchFamily="18" charset="0"/>
                <a:ea typeface="Calibri" panose="020F0502020204030204" pitchFamily="34" charset="0"/>
                <a:cs typeface="Times New Roman" panose="02020603050405020304" pitchFamily="18" charset="0"/>
              </a:rPr>
              <a:t>Design Thinking: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2000" b="1" u="sng" dirty="0">
                <a:solidFill>
                  <a:srgbClr val="943634"/>
                </a:solidFill>
                <a:effectLst/>
                <a:latin typeface="Arial" panose="020B0604020202020204" pitchFamily="34" charset="0"/>
                <a:ea typeface="Calibri" panose="020F0502020204030204" pitchFamily="34" charset="0"/>
                <a:cs typeface="Times New Roman" panose="02020603050405020304" pitchFamily="18" charset="0"/>
              </a:rPr>
              <a:t>Functionality: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Cambria" panose="02040503050406030204" pitchFamily="18" charset="0"/>
                <a:ea typeface="Calibri" panose="020F0502020204030204" pitchFamily="34" charset="0"/>
                <a:cs typeface="Times New Roman" panose="02020603050405020304" pitchFamily="18" charset="0"/>
              </a:rPr>
              <a:t>The scope of the chatbot's abilities encompasses a range of functions aimed at assisting users in understanding, managing, and seeking information related to diabetes. Here's an overview of its capabilities: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b="1" u="sng" dirty="0">
                <a:solidFill>
                  <a:schemeClr val="accent4">
                    <a:lumMod val="75000"/>
                  </a:schemeClr>
                </a:solidFill>
                <a:effectLst/>
                <a:latin typeface="Cambria" panose="02040503050406030204" pitchFamily="18" charset="0"/>
                <a:ea typeface="Calibri" panose="020F0502020204030204" pitchFamily="34" charset="0"/>
                <a:cs typeface="Times New Roman" panose="02020603050405020304" pitchFamily="18" charset="0"/>
              </a:rPr>
              <a:t>Risk Assessment and </a:t>
            </a:r>
            <a:r>
              <a:rPr lang="en-US" sz="2000" b="1" u="sng" dirty="0" err="1">
                <a:solidFill>
                  <a:schemeClr val="accent4">
                    <a:lumMod val="75000"/>
                  </a:schemeClr>
                </a:solidFill>
                <a:effectLst/>
                <a:latin typeface="Cambria" panose="02040503050406030204" pitchFamily="18" charset="0"/>
                <a:ea typeface="Calibri" panose="020F0502020204030204" pitchFamily="34" charset="0"/>
                <a:cs typeface="Times New Roman" panose="02020603050405020304" pitchFamily="18" charset="0"/>
              </a:rPr>
              <a:t>Predictions:</a:t>
            </a:r>
            <a:r>
              <a:rPr lang="en-US" sz="2000" dirty="0" err="1">
                <a:effectLst/>
                <a:latin typeface="Cambria" panose="02040503050406030204" pitchFamily="18" charset="0"/>
                <a:ea typeface="Calibri" panose="020F0502020204030204" pitchFamily="34" charset="0"/>
                <a:cs typeface="Times New Roman" panose="02020603050405020304" pitchFamily="18" charset="0"/>
              </a:rPr>
              <a:t>The</a:t>
            </a:r>
            <a:r>
              <a:rPr lang="en-US" sz="2000" dirty="0">
                <a:effectLst/>
                <a:latin typeface="Cambria" panose="02040503050406030204" pitchFamily="18" charset="0"/>
                <a:ea typeface="Calibri" panose="020F0502020204030204" pitchFamily="34" charset="0"/>
                <a:cs typeface="Times New Roman" panose="02020603050405020304" pitchFamily="18" charset="0"/>
              </a:rPr>
              <a:t> chatbot can assess the user's risk of developing diabetes by asking for relevant health information, such as age, weight, diet, and family history. It can then provide a risk assessment and highlight potential risk factors.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b="1" u="sng" dirty="0">
                <a:solidFill>
                  <a:schemeClr val="accent4">
                    <a:lumMod val="75000"/>
                  </a:schemeClr>
                </a:solidFill>
                <a:effectLst/>
                <a:latin typeface="Cambria" panose="02040503050406030204" pitchFamily="18" charset="0"/>
                <a:ea typeface="Calibri" panose="020F0502020204030204" pitchFamily="34" charset="0"/>
                <a:cs typeface="Times New Roman" panose="02020603050405020304" pitchFamily="18" charset="0"/>
              </a:rPr>
              <a:t>Symptom </a:t>
            </a:r>
            <a:r>
              <a:rPr lang="en-US" sz="2000" b="1" u="sng" dirty="0" err="1">
                <a:solidFill>
                  <a:schemeClr val="accent4">
                    <a:lumMod val="75000"/>
                  </a:schemeClr>
                </a:solidFill>
                <a:effectLst/>
                <a:latin typeface="Cambria" panose="02040503050406030204" pitchFamily="18" charset="0"/>
                <a:ea typeface="Calibri" panose="020F0502020204030204" pitchFamily="34" charset="0"/>
                <a:cs typeface="Times New Roman" panose="02020603050405020304" pitchFamily="18" charset="0"/>
              </a:rPr>
              <a:t>Evaluation</a:t>
            </a:r>
            <a:r>
              <a:rPr lang="en-US" sz="2000" b="1" u="sng" dirty="0" err="1">
                <a:solidFill>
                  <a:srgbClr val="313131"/>
                </a:solidFill>
                <a:effectLst/>
                <a:latin typeface="Cambria" panose="02040503050406030204" pitchFamily="18" charset="0"/>
                <a:ea typeface="Calibri" panose="020F0502020204030204" pitchFamily="34" charset="0"/>
                <a:cs typeface="Times New Roman" panose="02020603050405020304" pitchFamily="18" charset="0"/>
              </a:rPr>
              <a:t>:</a:t>
            </a:r>
            <a:r>
              <a:rPr lang="en-US" sz="2000" dirty="0" err="1">
                <a:effectLst/>
                <a:latin typeface="Cambria" panose="02040503050406030204" pitchFamily="18" charset="0"/>
                <a:ea typeface="Calibri" panose="020F0502020204030204" pitchFamily="34" charset="0"/>
                <a:cs typeface="Times New Roman" panose="02020603050405020304" pitchFamily="18" charset="0"/>
              </a:rPr>
              <a:t>Users</a:t>
            </a:r>
            <a:r>
              <a:rPr lang="en-US" sz="2000" dirty="0">
                <a:effectLst/>
                <a:latin typeface="Cambria" panose="02040503050406030204" pitchFamily="18" charset="0"/>
                <a:ea typeface="Calibri" panose="020F0502020204030204" pitchFamily="34" charset="0"/>
                <a:cs typeface="Times New Roman" panose="02020603050405020304" pitchFamily="18" charset="0"/>
              </a:rPr>
              <a:t> can describe their symptoms or discomfort, and the chatbot can provide information about whether these symptoms might be related to diabetes. It can also recommend seeking medical advice for a proper diagnosis.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b="1" u="sng" dirty="0">
                <a:solidFill>
                  <a:schemeClr val="accent4">
                    <a:lumMod val="75000"/>
                  </a:schemeClr>
                </a:solidFill>
                <a:effectLst/>
                <a:latin typeface="Cambria" panose="02040503050406030204" pitchFamily="18" charset="0"/>
                <a:ea typeface="Calibri" panose="020F0502020204030204" pitchFamily="34" charset="0"/>
                <a:cs typeface="Times New Roman" panose="02020603050405020304" pitchFamily="18" charset="0"/>
              </a:rPr>
              <a:t>General Diabetes </a:t>
            </a:r>
            <a:r>
              <a:rPr lang="en-US" sz="2000" b="1" u="sng" dirty="0" err="1">
                <a:solidFill>
                  <a:schemeClr val="accent4">
                    <a:lumMod val="75000"/>
                  </a:schemeClr>
                </a:solidFill>
                <a:effectLst/>
                <a:latin typeface="Cambria" panose="02040503050406030204" pitchFamily="18" charset="0"/>
                <a:ea typeface="Calibri" panose="020F0502020204030204" pitchFamily="34" charset="0"/>
                <a:cs typeface="Times New Roman" panose="02020603050405020304" pitchFamily="18" charset="0"/>
              </a:rPr>
              <a:t>Information:</a:t>
            </a:r>
            <a:r>
              <a:rPr lang="en-US" sz="2000" dirty="0" err="1">
                <a:effectLst/>
                <a:latin typeface="Cambria" panose="02040503050406030204" pitchFamily="18" charset="0"/>
                <a:ea typeface="Calibri" panose="020F0502020204030204" pitchFamily="34" charset="0"/>
                <a:cs typeface="Times New Roman" panose="02020603050405020304" pitchFamily="18" charset="0"/>
              </a:rPr>
              <a:t>The</a:t>
            </a:r>
            <a:r>
              <a:rPr lang="en-US" sz="2000" dirty="0">
                <a:effectLst/>
                <a:latin typeface="Cambria" panose="02040503050406030204" pitchFamily="18" charset="0"/>
                <a:ea typeface="Calibri" panose="020F0502020204030204" pitchFamily="34" charset="0"/>
                <a:cs typeface="Times New Roman" panose="02020603050405020304" pitchFamily="18" charset="0"/>
              </a:rPr>
              <a:t> chatbot can answer common questions about diabetes, such as its causes, types (Type 1, Type 2, gestational), symptoms, and common treatments. It can provide basic educational content to enhance the user's understanding of the condition.</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b="1" u="sng" dirty="0">
                <a:solidFill>
                  <a:schemeClr val="accent4">
                    <a:lumMod val="75000"/>
                  </a:schemeClr>
                </a:solidFill>
                <a:effectLst/>
                <a:latin typeface="Cambria" panose="02040503050406030204" pitchFamily="18" charset="0"/>
                <a:ea typeface="Calibri" panose="020F0502020204030204" pitchFamily="34" charset="0"/>
                <a:cs typeface="Times New Roman" panose="02020603050405020304" pitchFamily="18" charset="0"/>
              </a:rPr>
              <a:t>Lifestyle </a:t>
            </a:r>
            <a:r>
              <a:rPr lang="en-US" sz="2000" b="1" u="sng" dirty="0" err="1">
                <a:solidFill>
                  <a:schemeClr val="accent4">
                    <a:lumMod val="75000"/>
                  </a:schemeClr>
                </a:solidFill>
                <a:effectLst/>
                <a:latin typeface="Cambria" panose="02040503050406030204" pitchFamily="18" charset="0"/>
                <a:ea typeface="Calibri" panose="020F0502020204030204" pitchFamily="34" charset="0"/>
                <a:cs typeface="Times New Roman" panose="02020603050405020304" pitchFamily="18" charset="0"/>
              </a:rPr>
              <a:t>Guidance:</a:t>
            </a:r>
            <a:r>
              <a:rPr lang="en-US" sz="2000" dirty="0" err="1">
                <a:effectLst/>
                <a:latin typeface="Cambria" panose="02040503050406030204" pitchFamily="18" charset="0"/>
                <a:ea typeface="Calibri" panose="020F0502020204030204" pitchFamily="34" charset="0"/>
                <a:cs typeface="Times New Roman" panose="02020603050405020304" pitchFamily="18" charset="0"/>
              </a:rPr>
              <a:t>Based</a:t>
            </a:r>
            <a:r>
              <a:rPr lang="en-US" sz="2000" dirty="0">
                <a:effectLst/>
                <a:latin typeface="Cambria" panose="02040503050406030204" pitchFamily="18" charset="0"/>
                <a:ea typeface="Calibri" panose="020F0502020204030204" pitchFamily="34" charset="0"/>
                <a:cs typeface="Times New Roman" panose="02020603050405020304" pitchFamily="18" charset="0"/>
              </a:rPr>
              <a:t> on user-provided information and general health guidelines, the chatbot can offer personalized advice on maintaining a healthy lifestyle to reduce the risk of diabetes or manage the condition better. This advice may include diet recommendations, exercise tips, and stress management techniques.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1844" y="233265"/>
            <a:ext cx="10445900" cy="6624735"/>
          </a:xfrm>
        </p:spPr>
        <p:txBody>
          <a:bodyPr>
            <a:noAutofit/>
          </a:bodyPr>
          <a:lstStyle/>
          <a:p>
            <a:pPr>
              <a:lnSpc>
                <a:spcPct val="115000"/>
              </a:lnSpc>
              <a:spcAft>
                <a:spcPts val="1000"/>
              </a:spcAft>
            </a:pPr>
            <a:r>
              <a:rPr lang="en-US" sz="1600" b="1" u="sng" dirty="0">
                <a:solidFill>
                  <a:schemeClr val="accent4">
                    <a:lumMod val="75000"/>
                  </a:schemeClr>
                </a:solidFill>
                <a:effectLst/>
                <a:latin typeface="Cambria" panose="02040503050406030204" pitchFamily="18" charset="0"/>
                <a:ea typeface="Calibri" panose="020F0502020204030204" pitchFamily="34" charset="0"/>
                <a:cs typeface="Times New Roman" panose="02020603050405020304" pitchFamily="18" charset="0"/>
              </a:rPr>
              <a:t>Dietary Guidance:</a:t>
            </a:r>
            <a:r>
              <a:rPr lang="en-US" sz="1600" dirty="0">
                <a:solidFill>
                  <a:schemeClr val="accent4">
                    <a:lumMod val="75000"/>
                  </a:schemeClr>
                </a:solidFill>
                <a:effectLst/>
                <a:latin typeface="Cambria" panose="02040503050406030204" pitchFamily="18" charset="0"/>
                <a:ea typeface="Calibri" panose="020F0502020204030204" pitchFamily="34" charset="0"/>
                <a:cs typeface="Times New Roman" panose="02020603050405020304" pitchFamily="18" charset="0"/>
              </a:rPr>
              <a:t>, </a:t>
            </a:r>
            <a:r>
              <a:rPr lang="en-US" sz="1600" dirty="0">
                <a:solidFill>
                  <a:schemeClr val="accent4">
                    <a:lumMod val="75000"/>
                  </a:schemeClr>
                </a:solidFill>
                <a:latin typeface="Cambria" panose="02040503050406030204" pitchFamily="18" charset="0"/>
                <a:ea typeface="Calibri" panose="020F0502020204030204" pitchFamily="34" charset="0"/>
                <a:cs typeface="Times New Roman" panose="02020603050405020304" pitchFamily="18" charset="0"/>
              </a:rPr>
              <a:t>or prevention. </a:t>
            </a:r>
            <a:r>
              <a:rPr lang="en-US" sz="1600" dirty="0">
                <a:latin typeface="Cambria" panose="02040503050406030204" pitchFamily="18" charset="0"/>
                <a:ea typeface="Calibri" panose="020F0502020204030204" pitchFamily="34" charset="0"/>
                <a:cs typeface="Times New Roman" panose="02020603050405020304" pitchFamily="18" charset="0"/>
              </a:rPr>
              <a:t>The chatbot can provide information on </a:t>
            </a:r>
            <a:r>
              <a:rPr lang="en-US" sz="1600" dirty="0" err="1">
                <a:latin typeface="Cambria" panose="02040503050406030204" pitchFamily="18" charset="0"/>
                <a:ea typeface="Calibri" panose="020F0502020204030204" pitchFamily="34" charset="0"/>
                <a:cs typeface="Times New Roman" panose="02020603050405020304" pitchFamily="18" charset="0"/>
              </a:rPr>
              <a:t>caand</a:t>
            </a:r>
            <a:r>
              <a:rPr lang="en-US" sz="1600" dirty="0">
                <a:latin typeface="Cambria" panose="02040503050406030204" pitchFamily="18" charset="0"/>
                <a:ea typeface="Calibri" panose="020F0502020204030204" pitchFamily="34" charset="0"/>
                <a:cs typeface="Times New Roman" panose="02020603050405020304" pitchFamily="18" charset="0"/>
              </a:rPr>
              <a:t> portion </a:t>
            </a:r>
            <a:r>
              <a:rPr lang="en-US" sz="1600" dirty="0" err="1">
                <a:latin typeface="Cambria" panose="02040503050406030204" pitchFamily="18" charset="0"/>
                <a:ea typeface="Calibri" panose="020F0502020204030204" pitchFamily="34" charset="0"/>
                <a:cs typeface="Times New Roman" panose="02020603050405020304" pitchFamily="18" charset="0"/>
              </a:rPr>
              <a:t>rbohydrate</a:t>
            </a:r>
            <a:r>
              <a:rPr lang="en-US" sz="1600" dirty="0">
                <a:latin typeface="Cambria" panose="02040503050406030204" pitchFamily="18" charset="0"/>
                <a:ea typeface="Calibri" panose="020F0502020204030204" pitchFamily="34" charset="0"/>
                <a:cs typeface="Times New Roman" panose="02020603050405020304" pitchFamily="18" charset="0"/>
              </a:rPr>
              <a:t> counting, meal </a:t>
            </a:r>
            <a:r>
              <a:rPr lang="en-US" sz="1600" dirty="0" err="1">
                <a:latin typeface="Cambria" panose="02040503050406030204" pitchFamily="18" charset="0"/>
                <a:ea typeface="Calibri" panose="020F0502020204030204" pitchFamily="34" charset="0"/>
                <a:cs typeface="Times New Roman" panose="02020603050405020304" pitchFamily="18" charset="0"/>
              </a:rPr>
              <a:t>plannicontrol</a:t>
            </a:r>
            <a:r>
              <a:rPr lang="en-US" sz="1600" dirty="0">
                <a:latin typeface="Cambria" panose="02040503050406030204" pitchFamily="18" charset="0"/>
                <a:ea typeface="Calibri" panose="020F0502020204030204" pitchFamily="34" charset="0"/>
                <a:cs typeface="Times New Roman" panose="02020603050405020304" pitchFamily="18" charset="0"/>
              </a:rPr>
              <a:t>. g Users can inquire about suitable diets for diabetes management .</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b="1" u="sng" dirty="0">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Medication </a:t>
            </a:r>
            <a:r>
              <a:rPr lang="en-US" sz="1600" b="1" u="sng" dirty="0" err="1">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Information</a:t>
            </a:r>
            <a:r>
              <a:rPr lang="en-US" sz="1600" b="1" u="sng" dirty="0" err="1">
                <a:solidFill>
                  <a:srgbClr val="313131"/>
                </a:solidFill>
                <a:effectLst/>
                <a:latin typeface="Cambria" panose="02040503050406030204" pitchFamily="18" charset="0"/>
                <a:ea typeface="Calibri" panose="020F0502020204030204" pitchFamily="34" charset="0"/>
                <a:cs typeface="Times New Roman" panose="02020603050405020304" pitchFamily="18" charset="0"/>
              </a:rPr>
              <a:t>:</a:t>
            </a:r>
            <a:r>
              <a:rPr lang="en-US" sz="1600" dirty="0" err="1">
                <a:effectLst/>
                <a:latin typeface="Cambria" panose="02040503050406030204" pitchFamily="18" charset="0"/>
                <a:ea typeface="Calibri" panose="020F0502020204030204" pitchFamily="34" charset="0"/>
                <a:cs typeface="Times New Roman" panose="02020603050405020304" pitchFamily="18" charset="0"/>
              </a:rPr>
              <a:t>The</a:t>
            </a:r>
            <a:r>
              <a:rPr lang="en-US" sz="1600" dirty="0">
                <a:effectLst/>
                <a:latin typeface="Cambria" panose="02040503050406030204" pitchFamily="18" charset="0"/>
                <a:ea typeface="Calibri" panose="020F0502020204030204" pitchFamily="34" charset="0"/>
                <a:cs typeface="Times New Roman" panose="02020603050405020304" pitchFamily="18" charset="0"/>
              </a:rPr>
              <a:t> chatbot can explain common diabetes medications, their functions, and potential side effects. It can also remind users about medication schedules and the importance of compliance.</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b="1" u="sng" dirty="0">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Monitoring and Self-Care </a:t>
            </a:r>
            <a:r>
              <a:rPr lang="en-US" sz="1600" b="1" u="sng" dirty="0" err="1">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Tips:</a:t>
            </a:r>
            <a:r>
              <a:rPr lang="en-US" sz="1600" dirty="0" err="1">
                <a:effectLst/>
                <a:latin typeface="Cambria" panose="02040503050406030204" pitchFamily="18" charset="0"/>
                <a:ea typeface="Calibri" panose="020F0502020204030204" pitchFamily="34" charset="0"/>
                <a:cs typeface="Times New Roman" panose="02020603050405020304" pitchFamily="18" charset="0"/>
              </a:rPr>
              <a:t>Users</a:t>
            </a:r>
            <a:r>
              <a:rPr lang="en-US" sz="1600" dirty="0">
                <a:effectLst/>
                <a:latin typeface="Cambria" panose="02040503050406030204" pitchFamily="18" charset="0"/>
                <a:ea typeface="Calibri" panose="020F0502020204030204" pitchFamily="34" charset="0"/>
                <a:cs typeface="Times New Roman" panose="02020603050405020304" pitchFamily="18" charset="0"/>
              </a:rPr>
              <a:t> can learn about self-monitoring techniques, such as glucose level testing and tracking. The chatbot can provide guidance on how to interpret glucose readings and adjust lifestyle or medication accordingly.</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b="1" u="sng" dirty="0">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Medical Appointment </a:t>
            </a:r>
            <a:r>
              <a:rPr lang="en-US" sz="1600" b="1" u="sng" dirty="0" err="1">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Assistance:</a:t>
            </a:r>
            <a:r>
              <a:rPr lang="en-US" sz="1600" dirty="0" err="1">
                <a:effectLst/>
                <a:latin typeface="Cambria" panose="02040503050406030204" pitchFamily="18" charset="0"/>
                <a:ea typeface="Calibri" panose="020F0502020204030204" pitchFamily="34" charset="0"/>
                <a:cs typeface="Times New Roman" panose="02020603050405020304" pitchFamily="18" charset="0"/>
              </a:rPr>
              <a:t>The</a:t>
            </a:r>
            <a:r>
              <a:rPr lang="en-US" sz="1600" dirty="0">
                <a:effectLst/>
                <a:latin typeface="Cambria" panose="02040503050406030204" pitchFamily="18" charset="0"/>
                <a:ea typeface="Calibri" panose="020F0502020204030204" pitchFamily="34" charset="0"/>
                <a:cs typeface="Times New Roman" panose="02020603050405020304" pitchFamily="18" charset="0"/>
              </a:rPr>
              <a:t> chatbot can help users find and schedule appointments with healthcare professionals, including endocrinologists, nutritionists, and diabetes educators</a:t>
            </a:r>
            <a:r>
              <a:rPr lang="en-US" sz="1600" dirty="0">
                <a:solidFill>
                  <a:srgbClr val="313131"/>
                </a:solidFill>
                <a:effectLst/>
                <a:latin typeface="Cambria" panose="02040503050406030204" pitchFamily="18" charset="0"/>
                <a:ea typeface="Calibri" panose="020F0502020204030204" pitchFamily="34" charset="0"/>
                <a:cs typeface="Times New Roman" panose="02020603050405020304" pitchFamily="18" charset="0"/>
              </a:rPr>
              <a:t>.</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b="1" u="sng" dirty="0">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Emergency </a:t>
            </a:r>
            <a:r>
              <a:rPr lang="en-US" sz="1600" b="1" u="sng" dirty="0" err="1">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Assistance:</a:t>
            </a:r>
            <a:r>
              <a:rPr lang="en-US" sz="1600" dirty="0" err="1">
                <a:effectLst/>
                <a:latin typeface="Cambria" panose="02040503050406030204" pitchFamily="18" charset="0"/>
                <a:ea typeface="Calibri" panose="020F0502020204030204" pitchFamily="34" charset="0"/>
                <a:cs typeface="Times New Roman" panose="02020603050405020304" pitchFamily="18" charset="0"/>
              </a:rPr>
              <a:t>In</a:t>
            </a:r>
            <a:r>
              <a:rPr lang="en-US" sz="1600" dirty="0">
                <a:effectLst/>
                <a:latin typeface="Cambria" panose="02040503050406030204" pitchFamily="18" charset="0"/>
                <a:ea typeface="Calibri" panose="020F0502020204030204" pitchFamily="34" charset="0"/>
                <a:cs typeface="Times New Roman" panose="02020603050405020304" pitchFamily="18" charset="0"/>
              </a:rPr>
              <a:t> cases of urgent health concerns, the chatbot can guide users on appropriate actions to take and when to seek immediate medical attention.</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b="1" u="sng" dirty="0">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Resource </a:t>
            </a:r>
            <a:r>
              <a:rPr lang="en-US" sz="1600" b="1" u="sng" dirty="0" err="1">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Navigation:</a:t>
            </a:r>
            <a:r>
              <a:rPr lang="en-US" sz="1600" dirty="0" err="1">
                <a:effectLst/>
                <a:latin typeface="Cambria" panose="02040503050406030204" pitchFamily="18" charset="0"/>
                <a:ea typeface="Calibri" panose="020F0502020204030204" pitchFamily="34" charset="0"/>
                <a:cs typeface="Times New Roman" panose="02020603050405020304" pitchFamily="18" charset="0"/>
              </a:rPr>
              <a:t>The</a:t>
            </a:r>
            <a:r>
              <a:rPr lang="en-US" sz="1600" dirty="0">
                <a:effectLst/>
                <a:latin typeface="Cambria" panose="02040503050406030204" pitchFamily="18" charset="0"/>
                <a:ea typeface="Calibri" panose="020F0502020204030204" pitchFamily="34" charset="0"/>
                <a:cs typeface="Times New Roman" panose="02020603050405020304" pitchFamily="18" charset="0"/>
              </a:rPr>
              <a:t> chatbot can direct users to trusted sources of information, such as diabetes associations, government health agencies, and reputable websites for further reading and support.</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b="1" u="sng" dirty="0">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Language </a:t>
            </a:r>
            <a:r>
              <a:rPr lang="en-US" sz="1600" b="1" u="sng" dirty="0" err="1">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Support:</a:t>
            </a:r>
            <a:r>
              <a:rPr lang="en-US" sz="1600" dirty="0" err="1">
                <a:effectLst/>
                <a:latin typeface="Cambria" panose="02040503050406030204" pitchFamily="18" charset="0"/>
                <a:ea typeface="Calibri" panose="020F0502020204030204" pitchFamily="34" charset="0"/>
                <a:cs typeface="Times New Roman" panose="02020603050405020304" pitchFamily="18" charset="0"/>
              </a:rPr>
              <a:t>If</a:t>
            </a:r>
            <a:r>
              <a:rPr lang="en-US" sz="1600" dirty="0">
                <a:effectLst/>
                <a:latin typeface="Cambria" panose="02040503050406030204" pitchFamily="18" charset="0"/>
                <a:ea typeface="Calibri" panose="020F0502020204030204" pitchFamily="34" charset="0"/>
                <a:cs typeface="Times New Roman" panose="02020603050405020304" pitchFamily="18" charset="0"/>
              </a:rPr>
              <a:t> available, the chatbot can communicate in multiple languages to cater to a diverse user base</a:t>
            </a:r>
            <a:r>
              <a:rPr lang="en-US" sz="1600" dirty="0">
                <a:solidFill>
                  <a:srgbClr val="313131"/>
                </a:solidFill>
                <a:effectLst/>
                <a:latin typeface="Cambria" panose="02040503050406030204" pitchFamily="18" charset="0"/>
                <a:ea typeface="Calibri" panose="020F0502020204030204" pitchFamily="34" charset="0"/>
                <a:cs typeface="Times New Roman" panose="02020603050405020304" pitchFamily="18" charset="0"/>
              </a:rPr>
              <a:t>.</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b="1" u="sng" dirty="0">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Privacy and Data </a:t>
            </a:r>
            <a:r>
              <a:rPr lang="en-US" sz="1600" b="1" u="sng" dirty="0" err="1">
                <a:solidFill>
                  <a:schemeClr val="accent4">
                    <a:lumMod val="50000"/>
                  </a:schemeClr>
                </a:solidFill>
                <a:effectLst/>
                <a:latin typeface="Cambria" panose="02040503050406030204" pitchFamily="18" charset="0"/>
                <a:ea typeface="Calibri" panose="020F0502020204030204" pitchFamily="34" charset="0"/>
                <a:cs typeface="Times New Roman" panose="02020603050405020304" pitchFamily="18" charset="0"/>
              </a:rPr>
              <a:t>Security:</a:t>
            </a:r>
            <a:r>
              <a:rPr lang="en-US" sz="1600" dirty="0" err="1">
                <a:effectLst/>
                <a:latin typeface="Cambria" panose="02040503050406030204" pitchFamily="18" charset="0"/>
                <a:ea typeface="Calibri" panose="020F0502020204030204" pitchFamily="34" charset="0"/>
                <a:cs typeface="Times New Roman" panose="02020603050405020304" pitchFamily="18" charset="0"/>
              </a:rPr>
              <a:t>The</a:t>
            </a:r>
            <a:r>
              <a:rPr lang="en-US" sz="1600" dirty="0">
                <a:effectLst/>
                <a:latin typeface="Cambria" panose="02040503050406030204" pitchFamily="18" charset="0"/>
                <a:ea typeface="Calibri" panose="020F0502020204030204" pitchFamily="34" charset="0"/>
                <a:cs typeface="Times New Roman" panose="02020603050405020304" pitchFamily="18" charset="0"/>
              </a:rPr>
              <a:t> chatbot must assure users of the security and confidentiality of their health-related information, complying with relevant data protection regulations.</a:t>
            </a:r>
            <a:br>
              <a:rPr lang="en-US" sz="1600" dirty="0">
                <a:effectLst/>
                <a:latin typeface="Cambria" panose="02040503050406030204" pitchFamily="18" charset="0"/>
                <a:ea typeface="Calibri" panose="020F0502020204030204" pitchFamily="34" charset="0"/>
                <a:cs typeface="Times New Roman" panose="02020603050405020304" pitchFamily="18" charset="0"/>
              </a:rPr>
            </a:b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Cambria" panose="02040503050406030204" pitchFamily="18" charset="0"/>
                <a:ea typeface="Calibri" panose="020F0502020204030204" pitchFamily="34" charset="0"/>
                <a:cs typeface="Times New Roman" panose="02020603050405020304" pitchFamily="18" charset="0"/>
              </a:rPr>
              <a:t>The chatbot's scope is not limited to answering static questions but extends to providing personalized guidance and recommendations based on user input and context. It serves as a valuable resource for individuals looking to prevent, manage, or gain knowledge about diabetes while promoting healthy living and responsible healthcare decisions.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7828" y="89248"/>
            <a:ext cx="10369152" cy="4635896"/>
          </a:xfrm>
        </p:spPr>
        <p:txBody>
          <a:bodyPr>
            <a:normAutofit fontScale="90000"/>
          </a:bodyPr>
          <a:lstStyle/>
          <a:p>
            <a:pPr>
              <a:lnSpc>
                <a:spcPct val="115000"/>
              </a:lnSpc>
              <a:spcAft>
                <a:spcPts val="1000"/>
              </a:spcAft>
            </a:pPr>
            <a:r>
              <a:rPr lang="en-US" sz="2800" b="1" dirty="0">
                <a:solidFill>
                  <a:srgbClr val="943634"/>
                </a:solidFill>
                <a:effectLst/>
                <a:latin typeface="Calibri" panose="020F0502020204030204" pitchFamily="34" charset="0"/>
                <a:ea typeface="Calibri" panose="020F0502020204030204" pitchFamily="34" charset="0"/>
                <a:cs typeface="Calibri" panose="020F0502020204030204" pitchFamily="34" charset="0"/>
              </a:rPr>
              <a:t>user Interface </a:t>
            </a:r>
            <a:r>
              <a:rPr lang="en-US" sz="2800" b="1" dirty="0">
                <a:effectLst/>
                <a:latin typeface="Calibri" panose="020F0502020204030204" pitchFamily="34" charset="0"/>
                <a:ea typeface="Calibri" panose="020F0502020204030204" pitchFamily="34" charset="0"/>
                <a:cs typeface="Calibri" panose="020F0502020204030204" pitchFamily="34" charset="0"/>
              </a:rPr>
              <a:t>:</a:t>
            </a:r>
            <a:r>
              <a:rPr lang="en-US" sz="2800" b="1" dirty="0">
                <a:solidFill>
                  <a:srgbClr val="9BBB59"/>
                </a:solidFill>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Create wireframes and prototypes for the chatbot's user interface, considering the target platform (web, mobile, messaging apps). Focus on user-centric design, accessibility, and responsiveness to different devices.</a:t>
            </a:r>
            <a:br>
              <a:rPr lang="en-US" sz="2800" dirty="0">
                <a:effectLst/>
                <a:latin typeface="Calibri" panose="020F0502020204030204" pitchFamily="34" charset="0"/>
                <a:ea typeface="Calibri" panose="020F0502020204030204" pitchFamily="34" charset="0"/>
                <a:cs typeface="Calibri" panose="020F0502020204030204" pitchFamily="34" charset="0"/>
              </a:rPr>
            </a:br>
            <a:r>
              <a:rPr lang="en-US" sz="2800" b="1" dirty="0">
                <a:solidFill>
                  <a:srgbClr val="943634"/>
                </a:solidFill>
                <a:effectLst/>
                <a:latin typeface="Calibri" panose="020F0502020204030204" pitchFamily="34" charset="0"/>
                <a:ea typeface="Calibri" panose="020F0502020204030204" pitchFamily="34" charset="0"/>
                <a:cs typeface="Calibri" panose="020F0502020204030204" pitchFamily="34" charset="0"/>
              </a:rPr>
              <a:t>NLP(</a:t>
            </a:r>
            <a:r>
              <a:rPr lang="en-US" sz="2800" b="1" dirty="0" err="1">
                <a:solidFill>
                  <a:srgbClr val="943634"/>
                </a:solidFill>
                <a:effectLst/>
                <a:latin typeface="Calibri" panose="020F0502020204030204" pitchFamily="34" charset="0"/>
                <a:ea typeface="Calibri" panose="020F0502020204030204" pitchFamily="34" charset="0"/>
                <a:cs typeface="Calibri" panose="020F0502020204030204" pitchFamily="34" charset="0"/>
              </a:rPr>
              <a:t>NaturalLanguageProcessing</a:t>
            </a:r>
            <a:r>
              <a:rPr lang="en-US" sz="2800" b="1" dirty="0">
                <a:solidFill>
                  <a:srgbClr val="943634"/>
                </a:solidFill>
                <a:effectLst/>
                <a:latin typeface="Calibri" panose="020F0502020204030204" pitchFamily="34" charset="0"/>
                <a:ea typeface="Calibri" panose="020F0502020204030204" pitchFamily="34" charset="0"/>
                <a:cs typeface="Calibri" panose="020F0502020204030204" pitchFamily="34" charset="0"/>
              </a:rPr>
              <a:t>):</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US" sz="2800" dirty="0">
                <a:effectLst/>
                <a:latin typeface="Calibri" panose="020F0502020204030204" pitchFamily="34" charset="0"/>
                <a:ea typeface="Calibri" panose="020F0502020204030204" pitchFamily="34" charset="0"/>
                <a:cs typeface="Calibri" panose="020F0502020204030204" pitchFamily="34" charset="0"/>
              </a:rPr>
              <a:t>Thinking: Choose appropriate NLP libraries (e.g., </a:t>
            </a:r>
            <a:r>
              <a:rPr lang="en-US" sz="2800" dirty="0" err="1">
                <a:effectLst/>
                <a:latin typeface="Calibri" panose="020F0502020204030204" pitchFamily="34" charset="0"/>
                <a:ea typeface="Calibri" panose="020F0502020204030204" pitchFamily="34" charset="0"/>
                <a:cs typeface="Calibri" panose="020F0502020204030204" pitchFamily="34" charset="0"/>
              </a:rPr>
              <a:t>spaCy</a:t>
            </a:r>
            <a:r>
              <a:rPr lang="en-US" sz="2800" dirty="0">
                <a:effectLst/>
                <a:latin typeface="Calibri" panose="020F0502020204030204" pitchFamily="34" charset="0"/>
                <a:ea typeface="Calibri" panose="020F0502020204030204" pitchFamily="34" charset="0"/>
                <a:cs typeface="Calibri" panose="020F0502020204030204" pitchFamily="34" charset="0"/>
              </a:rPr>
              <a:t>, NLTK) or pre-trained models (e.g., BERT) for text preprocessing, sentiment analysis, and entity recognition. Develop or integrate intent recognition to understand user requests accurately.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8883" y="274637"/>
            <a:ext cx="10492153" cy="6466731"/>
          </a:xfrm>
        </p:spPr>
        <p:txBody>
          <a:bodyPr>
            <a:normAutofit fontScale="90000"/>
          </a:bodyPr>
          <a:lstStyle/>
          <a:p>
            <a:pPr>
              <a:lnSpc>
                <a:spcPct val="115000"/>
              </a:lnSpc>
              <a:spcAft>
                <a:spcPts val="10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Import </a:t>
            </a: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nlp</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libraries:</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pip install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nltk</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nltk</a:t>
            </a:r>
            <a:r>
              <a:rPr lang="en-IN" sz="1300" dirty="0">
                <a:effectLst/>
                <a:latin typeface="Calibri" panose="020F0502020204030204" pitchFamily="34" charset="0"/>
                <a:ea typeface="Calibri" panose="020F0502020204030204" pitchFamily="34" charset="0"/>
                <a:cs typeface="Times New Roman" panose="02020603050405020304" pitchFamily="18" charset="0"/>
              </a:rPr>
              <a:t>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(3.8.1)</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click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(from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nltk</a:t>
            </a:r>
            <a:r>
              <a:rPr lang="en-IN" sz="1300" dirty="0">
                <a:effectLst/>
                <a:latin typeface="Calibri" panose="020F0502020204030204" pitchFamily="34" charset="0"/>
                <a:ea typeface="Calibri" panose="020F0502020204030204" pitchFamily="34" charset="0"/>
                <a:cs typeface="Times New Roman" panose="02020603050405020304" pitchFamily="18" charset="0"/>
              </a:rPr>
              <a:t>) (8.1.7)</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joblib</a:t>
            </a:r>
            <a:r>
              <a:rPr lang="en-IN" sz="1300" dirty="0">
                <a:effectLst/>
                <a:latin typeface="Calibri" panose="020F0502020204030204" pitchFamily="34" charset="0"/>
                <a:ea typeface="Calibri" panose="020F0502020204030204" pitchFamily="34" charset="0"/>
                <a:cs typeface="Times New Roman" panose="02020603050405020304" pitchFamily="18" charset="0"/>
              </a:rPr>
              <a:t>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(from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nltk</a:t>
            </a:r>
            <a:r>
              <a:rPr lang="en-IN" sz="1300" dirty="0">
                <a:effectLst/>
                <a:latin typeface="Calibri" panose="020F0502020204030204" pitchFamily="34" charset="0"/>
                <a:ea typeface="Calibri" panose="020F0502020204030204" pitchFamily="34" charset="0"/>
                <a:cs typeface="Times New Roman" panose="02020603050405020304" pitchFamily="18" charset="0"/>
              </a:rPr>
              <a:t>) (1.3.2)</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regex&gt;=2021.8.3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(from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nltk</a:t>
            </a:r>
            <a:r>
              <a:rPr lang="en-IN" sz="1300" dirty="0">
                <a:effectLst/>
                <a:latin typeface="Calibri" panose="020F0502020204030204" pitchFamily="34" charset="0"/>
                <a:ea typeface="Calibri" panose="020F0502020204030204" pitchFamily="34" charset="0"/>
                <a:cs typeface="Times New Roman" panose="02020603050405020304" pitchFamily="18" charset="0"/>
              </a:rPr>
              <a:t>) (2023.6.3)</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tqdm</a:t>
            </a:r>
            <a:r>
              <a:rPr lang="en-IN" sz="1300" dirty="0">
                <a:effectLst/>
                <a:latin typeface="Calibri" panose="020F0502020204030204" pitchFamily="34" charset="0"/>
                <a:ea typeface="Calibri" panose="020F0502020204030204" pitchFamily="34" charset="0"/>
                <a:cs typeface="Times New Roman" panose="02020603050405020304" pitchFamily="18" charset="0"/>
              </a:rPr>
              <a:t>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(from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nltk</a:t>
            </a:r>
            <a:r>
              <a:rPr lang="en-IN" sz="1300" dirty="0">
                <a:effectLst/>
                <a:latin typeface="Calibri" panose="020F0502020204030204" pitchFamily="34" charset="0"/>
                <a:ea typeface="Calibri" panose="020F0502020204030204" pitchFamily="34" charset="0"/>
                <a:cs typeface="Times New Roman" panose="02020603050405020304" pitchFamily="18" charset="0"/>
              </a:rPr>
              <a:t>) (4.66.1)</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pip install newspaper3k</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Collecting newspaper3k</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  Downloading newspaper3k-0.2.8-py3-none-any.whl (211 kB)</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     ━━━━━━━━━━━━━━━━━━━━━━━━━━━━━━━━━━━━━━━ 211.1/211.1 kB 3.9 MB/s eta 0:00:00</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beautifulsoup4&gt;=4.4.1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(from newspaper3k) (4.11.2)</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Pillow&gt;=3.3.0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(from newspaper3k) (9.4.0)</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PyYAML</a:t>
            </a:r>
            <a:r>
              <a:rPr lang="en-IN" sz="1300" dirty="0">
                <a:effectLst/>
                <a:latin typeface="Calibri" panose="020F0502020204030204" pitchFamily="34" charset="0"/>
                <a:ea typeface="Calibri" panose="020F0502020204030204" pitchFamily="34" charset="0"/>
                <a:cs typeface="Times New Roman" panose="02020603050405020304" pitchFamily="18" charset="0"/>
              </a:rPr>
              <a:t>&gt;=3.11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(from newspaper3k) (6.0.1)</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Collecting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cssselect</a:t>
            </a:r>
            <a:r>
              <a:rPr lang="en-IN" sz="1300" dirty="0">
                <a:effectLst/>
                <a:latin typeface="Calibri" panose="020F0502020204030204" pitchFamily="34" charset="0"/>
                <a:ea typeface="Calibri" panose="020F0502020204030204" pitchFamily="34" charset="0"/>
                <a:cs typeface="Times New Roman" panose="02020603050405020304" pitchFamily="18" charset="0"/>
              </a:rPr>
              <a:t>&gt;=0.9.2 (from newspaper3k)</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  Downloading cssselect-1.2.0-py2.py3-none-any.whl (18 kB)</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lxml</a:t>
            </a:r>
            <a:r>
              <a:rPr lang="en-IN" sz="1300" dirty="0">
                <a:effectLst/>
                <a:latin typeface="Calibri" panose="020F0502020204030204" pitchFamily="34" charset="0"/>
                <a:ea typeface="Calibri" panose="020F0502020204030204" pitchFamily="34" charset="0"/>
                <a:cs typeface="Times New Roman" panose="02020603050405020304" pitchFamily="18" charset="0"/>
              </a:rPr>
              <a:t>&gt;=3.6.0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(from newspaper3k) (4.9.3)</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nltk</a:t>
            </a:r>
            <a:r>
              <a:rPr lang="en-IN" sz="1300" dirty="0">
                <a:effectLst/>
                <a:latin typeface="Calibri" panose="020F0502020204030204" pitchFamily="34" charset="0"/>
                <a:ea typeface="Calibri" panose="020F0502020204030204" pitchFamily="34" charset="0"/>
                <a:cs typeface="Times New Roman" panose="02020603050405020304" pitchFamily="18" charset="0"/>
              </a:rPr>
              <a:t>&gt;=3.2.1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(from newspaper3k) (3.8.1)</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Requirement already satisfied: requests&gt;=2.10.0 in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usr</a:t>
            </a:r>
            <a:r>
              <a:rPr lang="en-IN" sz="1300" dirty="0">
                <a:effectLst/>
                <a:latin typeface="Calibri" panose="020F0502020204030204" pitchFamily="34" charset="0"/>
                <a:ea typeface="Calibri" panose="020F0502020204030204" pitchFamily="34" charset="0"/>
                <a:cs typeface="Times New Roman" panose="02020603050405020304" pitchFamily="18" charset="0"/>
              </a:rPr>
              <a:t>/local/lib/python3.10/</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300" dirty="0">
                <a:effectLst/>
                <a:latin typeface="Calibri" panose="020F0502020204030204" pitchFamily="34" charset="0"/>
                <a:ea typeface="Calibri" panose="020F0502020204030204" pitchFamily="34" charset="0"/>
                <a:cs typeface="Times New Roman" panose="02020603050405020304" pitchFamily="18" charset="0"/>
              </a:rPr>
              <a:t>-packages (from newspaper3k) (2.31.0)</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Collecting </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feedparser</a:t>
            </a:r>
            <a:r>
              <a:rPr lang="en-IN" sz="1300" dirty="0">
                <a:effectLst/>
                <a:latin typeface="Calibri" panose="020F0502020204030204" pitchFamily="34" charset="0"/>
                <a:ea typeface="Calibri" panose="020F0502020204030204" pitchFamily="34" charset="0"/>
                <a:cs typeface="Times New Roman" panose="02020603050405020304" pitchFamily="18" charset="0"/>
              </a:rPr>
              <a:t>&gt;=5.2.1 (from newspaper3k)</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  Downloading feedparser-6.0.10-py3-none-any.whl (81 kB)</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IN" sz="1300" dirty="0">
                <a:effectLst/>
                <a:latin typeface="Calibri" panose="020F0502020204030204" pitchFamily="34" charset="0"/>
                <a:ea typeface="Calibri" panose="020F0502020204030204" pitchFamily="34" charset="0"/>
                <a:cs typeface="Times New Roman" panose="02020603050405020304" pitchFamily="18" charset="0"/>
              </a:rPr>
              <a:t>     ━━━━━━━━━━━━━━━━━━━━━━━━━━━━━━━━━━━━━━━━ </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r>
              <a:rPr lang="en-US" sz="1300" b="1" dirty="0">
                <a:solidFill>
                  <a:srgbClr val="943634"/>
                </a:solidFill>
                <a:effectLst/>
                <a:latin typeface="Calibri" panose="020F0502020204030204" pitchFamily="34" charset="0"/>
                <a:ea typeface="Calibri" panose="020F0502020204030204" pitchFamily="34" charset="0"/>
                <a:cs typeface="Calibri" panose="020F0502020204030204" pitchFamily="34"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0D55-20DB-40F6-B1E5-271A4B209D41}"/>
              </a:ext>
            </a:extLst>
          </p:cNvPr>
          <p:cNvSpPr>
            <a:spLocks noGrp="1"/>
          </p:cNvSpPr>
          <p:nvPr>
            <p:ph type="title"/>
          </p:nvPr>
        </p:nvSpPr>
        <p:spPr>
          <a:xfrm>
            <a:off x="981844" y="224644"/>
            <a:ext cx="11017224" cy="6408712"/>
          </a:xfrm>
        </p:spPr>
        <p:txBody>
          <a:bodyPr>
            <a:noAutofit/>
          </a:bodyPr>
          <a:lstStyle/>
          <a:p>
            <a:pPr>
              <a:lnSpc>
                <a:spcPct val="115000"/>
              </a:lnSpc>
              <a:spcAft>
                <a:spcPts val="1000"/>
              </a:spcAft>
            </a:pP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81.1/81.1 kB 8.6 MB/s eta 0:00:00</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Collecting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tldextract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&gt;=2.0.1 (from newspaper3k)</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Downloading tldextract-3.6.0-py3-none-any.whl (97 kB)</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effectLst/>
                <a:latin typeface="MS Gothic" panose="020B0609070205080204" pitchFamily="49" charset="-128"/>
                <a:ea typeface="Calibri" panose="020F0502020204030204" pitchFamily="34" charset="0"/>
                <a:cs typeface="MS Gothic" panose="020B0609070205080204" pitchFamily="49" charset="-128"/>
              </a:rPr>
              <a: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97.4/97.4 kB 11.3 MB/s eta 0:00:00</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Collecting feedfinder2&gt;=0.0.4 (from newspaper3k)</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Downloading feedfinder2-0.0.4.tar.gz (3.3 kB)</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Preparing metadata (setup.py) ... done</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Collecting jieba3k&gt;=0.35.1 (from newspaper3k)</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Downloading jieba3k-0.35.1.zip (7.4 MB)</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effectLst/>
                <a:latin typeface="MS Gothic" panose="020B0609070205080204" pitchFamily="49" charset="-128"/>
                <a:ea typeface="Calibri" panose="020F0502020204030204" pitchFamily="34" charset="0"/>
                <a:cs typeface="MS Gothic" panose="020B0609070205080204" pitchFamily="49" charset="-128"/>
              </a:rPr>
              <a: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7.4/7.4 MB 44.7 MB/s eta 0:00:00</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Preparing metadata (setup.py) ... done</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python-</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dateutil</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&gt;=2.5.3 in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-packages (from newspaper3k) (2.8.2)</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Collecting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tinysegmenter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==0.3 (from newspaper3k)</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Downloading tinysegmenter-0.3.tar.gz (16 kB)</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Preparing metadata (setup.py) ... done</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soupsieve</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&gt;1.2 in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-packages (from beautifulsoup4&gt;=4.4.1-&gt;newspaper3k) (2.5)</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six in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-packages (from feedfinder2&gt;=0.0.4-&gt;newspaper3k) (1.16.0)</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Collecting sgmllib3k (from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feedparser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&gt;=5.2.1-&gt;newspaper3k)</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Downloading sgmllib3k-1.0.0.tar.gz (5.8 kB)</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Preparing metadata (setup.py) ... done</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click in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-packages (from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nltk</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&gt;=3.2.1-&gt;newspaper3k) (8.1.7)</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joblib</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in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-packages (from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nltk</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&gt;=3.2.1-&gt;newspaper3k) (1.3.2)</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regex&gt;=2021.8.3 in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-packages (from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nltk</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&gt;=3.2.1-&gt;newspaper3k) (2023.6.3)</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tqdm</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 in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-packages (from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nltk</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&gt;=3.2.1-&gt;newspaper3k) (4.66.1)</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charset-normalizer&lt;4,&gt;=2 in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-packages (from requests&gt;=2.10.0-&gt;newspaper3k) (3.2.0)</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idna</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&lt;4,&gt;=2.5 in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-packages (from requests&gt;=2.10.0-&gt;newspaper3k) (3.4)</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Requirement already satisfied: urllib3&lt;3,&gt;=1.21.1 in /</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usr</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/local/lib/python3.10/</a:t>
            </a:r>
            <a:r>
              <a:rPr lang="en-US" sz="1100" dirty="0" err="1">
                <a:effectLst/>
                <a:latin typeface="Courier New" panose="02070309020205020404" pitchFamily="49" charset="0"/>
                <a:ea typeface="Times New Roman" panose="02020603050405020304" pitchFamily="18" charset="0"/>
                <a:cs typeface="Times New Roman" panose="02020603050405020304" pitchFamily="18" charset="0"/>
              </a:rPr>
              <a:t>dist</a:t>
            </a:r>
            <a:r>
              <a:rPr lang="en-US" sz="1100" dirty="0">
                <a:effectLst/>
                <a:latin typeface="Courier New" panose="02070309020205020404" pitchFamily="49" charset="0"/>
                <a:ea typeface="Times New Roman" panose="02020603050405020304" pitchFamily="18" charset="0"/>
                <a:cs typeface="Times New Roman" panose="02020603050405020304" pitchFamily="18" charset="0"/>
              </a:rPr>
              <a:t>-packages (from requests&gt;=2.10.0-&gt;newspaper3k) (2.0.4)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855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194</TotalTime>
  <Words>3487</Words>
  <Application>Microsoft Office PowerPoint</Application>
  <PresentationFormat>Custom</PresentationFormat>
  <Paragraphs>86</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MS Gothic</vt:lpstr>
      <vt:lpstr>Arial</vt:lpstr>
      <vt:lpstr>Bahnschrift SemiBold</vt:lpstr>
      <vt:lpstr>Calibri</vt:lpstr>
      <vt:lpstr>Cambria</vt:lpstr>
      <vt:lpstr>Courier New</vt:lpstr>
      <vt:lpstr>Helvetica</vt:lpstr>
      <vt:lpstr>Tech 16x9</vt:lpstr>
      <vt:lpstr>CREATE A CHATBOT USING PYTHON</vt:lpstr>
      <vt:lpstr>PROJECT: CREATE A CHATBOT USING CHATBOT                          (ADVANCED TECHNIQUES)</vt:lpstr>
      <vt:lpstr>OBJECTIVE:</vt:lpstr>
      <vt:lpstr>Phase_2:  Problem Definition and Design Thinking</vt:lpstr>
      <vt:lpstr>Design Thinking: Functionality: The scope of the chatbot's abilities encompasses a range of functions aimed at assisting users in understanding, managing, and seeking information related to diabetes. Here's an overview of its capabilities: Risk Assessment and Predictions:The chatbot can assess the user's risk of developing diabetes by asking for relevant health information, such as age, weight, diet, and family history. It can then provide a risk assessment and highlight potential risk factors. Symptom Evaluation:Users can describe their symptoms or discomfort, and the chatbot can provide information about whether these symptoms might be related to diabetes. It can also recommend seeking medical advice for a proper diagnosis. General Diabetes Information:The chatbot can answer common questions about diabetes, such as its causes, types (Type 1, Type 2, gestational), symptoms, and common treatments. It can provide basic educational content to enhance the user's understanding of the condition. Lifestyle Guidance:Based on user-provided information and general health guidelines, the chatbot can offer personalized advice on maintaining a healthy lifestyle to reduce the risk of diabetes or manage the condition better. This advice may include diet recommendations, exercise tips, and stress management techniques. </vt:lpstr>
      <vt:lpstr>Dietary Guidance:, or prevention. The chatbot can provide information on caand portion rbohydrate counting, meal plannicontrol. g Users can inquire about suitable diets for diabetes management . Medication Information:The chatbot can explain common diabetes medications, their functions, and potential side effects. It can also remind users about medication schedules and the importance of compliance. Monitoring and Self-Care Tips:Users can learn about self-monitoring techniques, such as glucose level testing and tracking. The chatbot can provide guidance on how to interpret glucose readings and adjust lifestyle or medication accordingly. Medical Appointment Assistance:The chatbot can help users find and schedule appointments with healthcare professionals, including endocrinologists, nutritionists, and diabetes educators. Emergency Assistance:In cases of urgent health concerns, the chatbot can guide users on appropriate actions to take and when to seek immediate medical attention. Resource Navigation:The chatbot can direct users to trusted sources of information, such as diabetes associations, government health agencies, and reputable websites for further reading and support. Language Support:If available, the chatbot can communicate in multiple languages to cater to a diverse user base. Privacy and Data Security:The chatbot must assure users of the security and confidentiality of their health-related information, complying with relevant data protection regulations.  The chatbot's scope is not limited to answering static questions but extends to providing personalized guidance and recommendations based on user input and context. It serves as a valuable resource for individuals looking to prevent, manage, or gain knowledge about diabetes while promoting healthy living and responsible healthcare decisions. </vt:lpstr>
      <vt:lpstr>user Interface : Create wireframes and prototypes for the chatbot's user interface, considering the target platform (web, mobile, messaging apps). Focus on user-centric design, accessibility, and responsiveness to different devices. NLP(NaturalLanguageProcessing): Thinking: Choose appropriate NLP libraries (e.g., spaCy, NLTK) or pre-trained models (e.g., BERT) for text preprocessing, sentiment analysis, and entity recognition. Develop or integrate intent recognition to understand user requests accurately. </vt:lpstr>
      <vt:lpstr>Import nlp libraries: pip install nltk  ….. Requirement already satisfied: nltk in /usr/local/lib/python3.10/dist-packages (3.8.1) Requirement already satisfied: click in /usr/local/lib/python3.10/dist-packages (from nltk) (8.1.7) Requirement already satisfied: joblib in /usr/local/lib/python3.10/dist-packages (from nltk) (1.3.2) Requirement already satisfied: regex&gt;=2021.8.3 in /usr/local/lib/python3.10/dist-packages (from nltk) (2023.6.3) Requirement already satisfied: tqdm in /usr/local/lib/python3.10/dist-packages (from nltk) (4.66.1) ….. pip install newspaper3k …. Collecting newspaper3k   Downloading newspaper3k-0.2.8-py3-none-any.whl (211 kB)      ━━━━━━━━━━━━━━━━━━━━━━━━━━━━━━━━━━━━━━━ 211.1/211.1 kB 3.9 MB/s eta 0:00:00 Requirement already satisfied: beautifulsoup4&gt;=4.4.1 in /usr/local/lib/python3.10/dist-packages (from newspaper3k) (4.11.2) Requirement already satisfied: Pillow&gt;=3.3.0 in /usr/local/lib/python3.10/dist-packages (from newspaper3k) (9.4.0) Requirement already satisfied: PyYAML&gt;=3.11 in /usr/local/lib/python3.10/dist-packages (from newspaper3k) (6.0.1) Collecting cssselect&gt;=0.9.2 (from newspaper3k)   Downloading cssselect-1.2.0-py2.py3-none-any.whl (18 kB) Requirement already satisfied: lxml&gt;=3.6.0 in /usr/local/lib/python3.10/dist-packages (from newspaper3k) (4.9.3) Requirement already satisfied: nltk&gt;=3.2.1 in /usr/local/lib/python3.10/dist-packages (from newspaper3k) (3.8.1) Requirement already satisfied: requests&gt;=2.10.0 in /usr/local/lib/python3.10/dist-packages (from newspaper3k) (2.31.0) Collecting feedparser&gt;=5.2.1 (from newspaper3k)   Downloading feedparser-6.0.10-py3-none-any.whl (81 kB)      ━━━━━━━━━━━━━━━━━━━━━━━━━━━━━━━━━━━━━━━━  …. </vt:lpstr>
      <vt:lpstr>81.1/81.1 kB 8.6 MB/s eta 0:00:00 Collecting tldextract&gt;=2.0.1 (from newspaper3k)   Downloading tldextract-3.6.0-py3-none-any.whl (97 kB)      ━━━━━━━━━━━━━━━━━━━━━━━━━━━━━━━━━━━━━━━━ 97.4/97.4 kB 11.3 MB/s eta 0:00:00 Collecting feedfinder2&gt;=0.0.4 (from newspaper3k)   Downloading feedfinder2-0.0.4.tar.gz (3.3 kB)   Preparing metadata (setup.py) ... done Collecting jieba3k&gt;=0.35.1 (from newspaper3k)   Downloading jieba3k-0.35.1.zip (7.4 MB)      ━━━━━━━━━━━━━━━━━━━━━━━━━━━━━━━━━━━━━━━━ 7.4/7.4 MB 44.7 MB/s eta 0:00:00   Preparing metadata (setup.py) ... done Requirement already satisfied: python-dateutil&gt;=2.5.3 in /usr/local/lib/python3.10/dist-packages (from newspaper3k) (2.8.2) Collecting tinysegmenter==0.3 (from newspaper3k)   Downloading tinysegmenter-0.3.tar.gz (16 kB)   Preparing metadata (setup.py) ... done Requirement already satisfied: soupsieve&gt;1.2 in /usr/local/lib/python3.10/dist-packages (from beautifulsoup4&gt;=4.4.1-&gt;newspaper3k) (2.5) Requirement already satisfied: six in /usr/local/lib/python3.10/dist-packages (from feedfinder2&gt;=0.0.4-&gt;newspaper3k) (1.16.0) Collecting sgmllib3k (from feedparser&gt;=5.2.1-&gt;newspaper3k)   Downloading sgmllib3k-1.0.0.tar.gz (5.8 kB)   Preparing metadata (setup.py) ... done Requirement already satisfied: click in /usr/local/lib/python3.10/dist-packages (from nltk&gt;=3.2.1-&gt;newspaper3k) (8.1.7) Requirement already satisfied: joblib in /usr/local/lib/python3.10/dist-packages (from nltk&gt;=3.2.1-&gt;newspaper3k) (1.3.2) Requirement already satisfied: regex&gt;=2021.8.3 in /usr/local/lib/python3.10/dist-packages (from nltk&gt;=3.2.1-&gt;newspaper3k) (2023.6.3) Requirement already satisfied: tqdm in /usr/local/lib/python3.10/dist-packages (from nltk&gt;=3.2.1-&gt;newspaper3k) (4.66.1) Requirement already satisfied: charset-normalizer&lt;4,&gt;=2 in /usr/local/lib/python3.10/dist-packages (from requests&gt;=2.10.0-&gt;newspaper3k) (3.2.0) Requirement already satisfied: idna&lt;4,&gt;=2.5 in /usr/local/lib/python3.10/dist-packages (from requests&gt;=2.10.0-&gt;newspaper3k) (3.4) Requirement already satisfied: urllib3&lt;3,&gt;=1.21.1 in /usr/local/lib/python3.10/dist-packages (from requests&gt;=2.10.0-&gt;newspaper3k) (2.0.4)</vt:lpstr>
      <vt:lpstr>already satisfied: certifi&gt;=2017.4.17 in /usr/local/lib/python3.10/dist-packages (from requests&gt;=2.10.0-&gt;newspaper3k) (2023.7.22) Collecting requests-file&gt;=1.4 (from tldextract&gt;=2.0.1-&gt;newspaper3k)   Downloading requests_file-1.5.1-py2.py3-none-any.whl (3.7 kB) Requirement already satisfied: filelock&gt;=3.0.8 in /usr/local/lib/python3.10/dist-packages (from tldextract&gt;=2.0.1-&gt;newspaper3k) (3.12.2) Building wheels for collected packages: tinysegmenter, feedfinder2, jieba3k, sgmllib3k   Building wheel for tinysegmenter (setup.py) ... done   Created Requirement wheel for tinysegmenter: filename=tinysegmenter-0.3-py3-none-any.whl size=13541 sha256=ecbb7bdd01bb9b0c345faf7271dacb1367aabc63340ef2f741e5e5406800f26d   Stored in directory: /root/.cache/pip/wheels/c8/d6/6c/384f58df48c00b9a31d638005143b5b3ac62c3d25fb1447f23   Building wheel for feedfinder2 (setup.py) ... done   Created wheel for feedfinder2: filename=feedfinder2-0.0.4-py3-none-any.whl size=3339 sha256=7d90abea9312213dffa51e8b0c2c9a149693ad532682ca249b0cd02aed66d51b   Stored in directory: /root/.cache/pip/wheels/97/02/e7/a1ff1760e12bdbaab0ac824fae5c1bc933e41c4ccd6a8f8edb   Building wheel for jieba3k (setup.py) ... done   Created wheel for jieba3k: filename=jieba3k-0.35.1-py3-none-any.whl size=7398380 sha256=dc7c1327df86ec55fd90336a8408db454c8ff8c3e8f905ddf64ed8707b4e97aa   Stored in directory: /root/.cache/pip/wheels/7a/c4/0c/12a9a314ecac499456c4c3b2fcc2f635a3b45a39dfbd240299   Building wheel for sgmllib3k (setup.py) ... done   Created wheel for sgmllib3k: filename=sgmllib3k-1.0.0-py3-none-any.whl size=6047 sha256=5fa9ab451fd9b71e94c0fc73bd185e9c1ebc215516a92fc353b5320e9cf65b59   Stored in directory: /root/.cache/pip/wheels/f0/69/93/a47e9d621be168e9e33c7ce60524393c0b92ae83cf6c6e89c5 Successfully built tinysegmenter feedfinder2 jieba3k sgmllib3k Installing collected packages: tinysegmenter, sgmllib3k, jieba3k, feedparser, cssselect, requests-file, feedfinder2, tldextract, newspaper3k Successfully installed cssselect-1.2.0 feedfinder2-0.0.4 feedparser-6.0.10 jieba3k-0.35.1 newspaper3k-0.2.8 requests-file-1.5.1 sgmllib3k-1.0.0 tinysegmenter-0.3 tldextract-3.6.0 ….</vt:lpstr>
      <vt:lpstr>PROGRAM: import random  predictions = [     "In the future, robots will perform most household chores.",     "Human settlement on Mars will be a reality within the next 50 years.",     "By 2050, renewable energy will meet 80% of the world's energy needs.",     "Advancements in medicine will lead to a cure for a major disease within the next decade.",     "Artificial intelligence will revolutionize education, personalizing learning for every student.", ]  def generate_random_prediction():     return random.choice(predictions)  if __name__ == "__main__":     print("Welcome to the Future Predictor!")     print("Generating a random prediction for the future:")     prediction = generate_random_prediction()     print(prediction)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CHATBOT USING PYTHON</dc:title>
  <dc:creator>sharmila girirajan</dc:creator>
  <cp:lastModifiedBy>Sherin J</cp:lastModifiedBy>
  <cp:revision>5</cp:revision>
  <dcterms:created xsi:type="dcterms:W3CDTF">2023-10-11T13:39:03Z</dcterms:created>
  <dcterms:modified xsi:type="dcterms:W3CDTF">2023-10-16T13:50:37Z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