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85" r:id="rId9"/>
    <p:sldId id="284" r:id="rId10"/>
    <p:sldId id="262" r:id="rId11"/>
    <p:sldId id="263" r:id="rId12"/>
    <p:sldId id="286" r:id="rId13"/>
    <p:sldId id="287" r:id="rId14"/>
    <p:sldId id="267" r:id="rId15"/>
    <p:sldId id="268" r:id="rId16"/>
    <p:sldId id="269" r:id="rId17"/>
    <p:sldId id="270" r:id="rId18"/>
    <p:sldId id="275" r:id="rId19"/>
    <p:sldId id="276" r:id="rId20"/>
    <p:sldId id="277" r:id="rId21"/>
    <p:sldId id="278" r:id="rId22"/>
    <p:sldId id="288" r:id="rId23"/>
    <p:sldId id="289" r:id="rId24"/>
    <p:sldId id="292" r:id="rId25"/>
    <p:sldId id="290" r:id="rId26"/>
    <p:sldId id="291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Garamond" panose="02020404030301010803" pitchFamily="18" charset="0"/>
      <p:regular r:id="rId42"/>
      <p:bold r:id="rId43"/>
      <p:italic r:id="rId44"/>
    </p:embeddedFont>
    <p:embeddedFont>
      <p:font typeface="Helvetica Neue" panose="020B0604020202020204" charset="0"/>
      <p:regular r:id="rId45"/>
      <p:bold r:id="rId46"/>
      <p:italic r:id="rId47"/>
      <p:boldItalic r:id="rId48"/>
    </p:embeddedFont>
    <p:embeddedFont>
      <p:font typeface="Inter" panose="020B0604020202020204" charset="0"/>
      <p:regular r:id="rId49"/>
      <p:bold r:id="rId50"/>
    </p:embeddedFont>
    <p:embeddedFont>
      <p:font typeface="Quattrocento Sans" panose="020B0502050000020003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J6KYV+Hid99N278x2pfBaoRqI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fit_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</a:t>
            </a:r>
            <a:r>
              <a:rPr lang="en-US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on train and transform on test </a:t>
            </a:r>
            <a:endParaRPr/>
          </a:p>
        </p:txBody>
      </p:sp>
      <p:sp>
        <p:nvSpPr>
          <p:cNvPr id="284" name="Google Shape;28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Notice that Randomforest and XGBRegressor lower error, so I built GridSearchCV for both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head()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: This helps to see a few sample rows of the data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info() 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This provides the summarized information of the data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describe() 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This provides the descriptive statistical details of the data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nunique()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This helps us to identify if a column is categorical or continuous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---------------------------------------------------------------------------------------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carat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cut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Categorical.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Categorical.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clarity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Categorical.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depth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Continuous.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---------------------------------------------------------------------------------------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we can see from our data: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∙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Target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Variable: price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∙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: id, carat, cut, color, clarity, depth, table, x, y, z.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---------------------------------------------------------------------------------------</a:t>
            </a:r>
            <a:endParaRPr/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Price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: price of a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variable,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based on that we can understand that we need to create a </a:t>
            </a: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ML Regression model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as the target variable is </a:t>
            </a:r>
            <a:r>
              <a:rPr lang="en-US" sz="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Continuous</a:t>
            </a:r>
            <a:r>
              <a:rPr lang="en-US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Carat: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weight of the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Cut: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quality of the cut of the diamond, and falls into 5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categories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: fair, good, very good, ideal, and premium. In these categories were represented by an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ordinal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variable, 1-5.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Color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color of the diamond, and is rated D through J, with D being the most colorless (and valuable) and J being the most yellow. In these categories were represented by an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ordinal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Clarity: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internal purity of the diamond, and falls into 8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categories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: I1, SI2, SI1, VS2, VS1, VVS2, VVS1, and IF (in order from least to purest). In these categories were represented by an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ordinal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variable, 1-8.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Depth: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depth percentage of the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Table: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width of top of diamond relative to widest point,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X: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length of the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Y: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width of the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-"/>
            </a:pP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Z: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represents the depth of the diamond, and is a </a:t>
            </a:r>
            <a:r>
              <a:rPr lang="en-US" sz="600" b="1"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variable.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</a:pPr>
            <a:r>
              <a:rPr lang="en-US" sz="600">
                <a:latin typeface="Century Gothic"/>
                <a:ea typeface="Century Gothic"/>
                <a:cs typeface="Century Gothic"/>
                <a:sym typeface="Century Gothic"/>
              </a:rPr>
              <a:t> 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>
                <a:latin typeface="Arial"/>
                <a:ea typeface="Arial"/>
                <a:cs typeface="Arial"/>
                <a:sym typeface="Arial"/>
              </a:rPr>
              <a:t>we can see the Min. Values of X, Y and Z. It can't be possible..!!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>
                <a:latin typeface="Arial"/>
                <a:ea typeface="Arial"/>
                <a:cs typeface="Arial"/>
                <a:sym typeface="Arial"/>
              </a:rPr>
              <a:t>It doesn't make any sense to have either of Length or Width or Height to be zero.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carat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: Selected. The distribution is good.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Selected. The distribution is good.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Selected. The distribution is good.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Selected. Outliers seen near 0, need to treat them.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Selected. Outliers seen beyond 20, need to treat them.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Selected. Outliers seen beyond 10, need to treat them.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can conclude that carat, x, y &amp; z features have strong correlation with price variable and Id has very weak relation with price variable.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0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0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3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5" name="Google Shape;65;p3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3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3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3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8" name="Google Shape;78;p3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3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3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1" name="Google Shape;81;p31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2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" descr="abstrac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861010" y="2365081"/>
            <a:ext cx="5120640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fontAlgn="base"/>
            <a:r>
              <a:rPr lang="en-US" sz="3200" b="1" i="0" dirty="0">
                <a:solidFill>
                  <a:srgbClr val="FFFFFF"/>
                </a:solidFill>
                <a:effectLst/>
                <a:latin typeface="zeitung"/>
              </a:rPr>
              <a:t>Music Genre Classification</a:t>
            </a:r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6096000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>
                <a:solidFill>
                  <a:srgbClr val="EEEEEB"/>
                </a:solidFill>
              </a:rPr>
              <a:t>Sherin Ahmad</a:t>
            </a:r>
            <a:endParaRPr sz="2800" dirty="0">
              <a:solidFill>
                <a:srgbClr val="EEE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Visual Exploratory 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1066800" y="1843548"/>
            <a:ext cx="10058400" cy="43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Visualize distribution of all the Continuous Predictor variables in the data using histograms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2C079-F4D8-C4CB-7F76-4AE65836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91" y="2547769"/>
            <a:ext cx="5553850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E963B-E93E-3FB7-3A09-57F941454113}"/>
              </a:ext>
            </a:extLst>
          </p:cNvPr>
          <p:cNvSpPr txBox="1"/>
          <p:nvPr/>
        </p:nvSpPr>
        <p:spPr>
          <a:xfrm>
            <a:off x="1032387" y="943898"/>
            <a:ext cx="9188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Let’s have a sense of all features with respect to target (class) variable by  using box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E7AD1-B71C-17C5-E76F-8199CB38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1" y="1818417"/>
            <a:ext cx="11393997" cy="46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F06C-9C33-229D-8063-765FAA8F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2251453"/>
            <a:ext cx="11421788" cy="4231500"/>
          </a:xfrm>
          <a:prstGeom prst="rect">
            <a:avLst/>
          </a:prstGeom>
        </p:spPr>
      </p:pic>
      <p:sp>
        <p:nvSpPr>
          <p:cNvPr id="3" name="Google Shape;228;p12">
            <a:extLst>
              <a:ext uri="{FF2B5EF4-FFF2-40B4-BE49-F238E27FC236}">
                <a16:creationId xmlns:a16="http://schemas.microsoft.com/office/drawing/2014/main" id="{57E1E74E-158B-F083-DEC7-9901910225FF}"/>
              </a:ext>
            </a:extLst>
          </p:cNvPr>
          <p:cNvSpPr txBox="1">
            <a:spLocks/>
          </p:cNvSpPr>
          <p:nvPr/>
        </p:nvSpPr>
        <p:spPr>
          <a:xfrm>
            <a:off x="1109141" y="1048961"/>
            <a:ext cx="65305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  <a:buFont typeface="Quattrocento Sans"/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let's quantify that correlation by using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dirty="0"/>
              <a:t>.</a:t>
            </a:r>
            <a:r>
              <a:rPr lang="en-US" sz="1800" dirty="0" err="1"/>
              <a:t>corr</a:t>
            </a:r>
            <a:r>
              <a:rPr lang="en-US" sz="1800" dirty="0"/>
              <a:t>()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0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799427" y="3244334"/>
            <a:ext cx="4876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visualize the same using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sns.heatmap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F624E-FDD1-1CB4-C85F-FC0376C4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5" y="403773"/>
            <a:ext cx="5888860" cy="61304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647075" y="1343025"/>
            <a:ext cx="6892977" cy="89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sort values with absolute correlation</a:t>
            </a:r>
            <a:r>
              <a:rPr lang="en-US" sz="18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target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AC5DE-18DE-0A1A-48E9-F8C9E62F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15" y="593732"/>
            <a:ext cx="4131408" cy="5423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Visualization every feature</a:t>
            </a:r>
            <a:br>
              <a:rPr lang="en-US" b="1" i="0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243" name="Google Shape;243;p14"/>
          <p:cNvSpPr txBox="1">
            <a:spLocks noGrp="1"/>
          </p:cNvSpPr>
          <p:nvPr>
            <p:ph type="body" idx="1"/>
          </p:nvPr>
        </p:nvSpPr>
        <p:spPr>
          <a:xfrm>
            <a:off x="709534" y="1587738"/>
            <a:ext cx="2118852" cy="9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>
              <a:buNone/>
            </a:pPr>
            <a:r>
              <a:rPr lang="en-US" sz="2800" b="1" i="0" dirty="0">
                <a:effectLst/>
                <a:latin typeface="-apple-system"/>
              </a:rPr>
              <a:t>Popularity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FB2C6-B429-C955-8CAE-3FC7FA24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12" y="1410430"/>
            <a:ext cx="3581900" cy="2621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FEB3B-97A8-C21E-5D73-8098A51B6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960" y="2764837"/>
            <a:ext cx="3677163" cy="3639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8196A-6FB9-FAF6-6862-369591AB8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12" y="4136629"/>
            <a:ext cx="3581900" cy="22672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1123896" y="1803317"/>
            <a:ext cx="1988014" cy="9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indent="0" algn="l">
              <a:buNone/>
            </a:pPr>
            <a:r>
              <a:rPr lang="en-US" sz="2800" b="1" i="0" dirty="0">
                <a:effectLst/>
                <a:latin typeface="-apple-system"/>
              </a:rPr>
              <a:t>danceability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4FEBB-3EED-2DC4-99EE-81D6C422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66" y="669684"/>
            <a:ext cx="3400900" cy="2267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71883-05F4-42C4-20BA-0EEFDDA7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434" y="2661601"/>
            <a:ext cx="3524742" cy="36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99469-0B14-7DD6-23D9-6BF2817D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14" y="3351227"/>
            <a:ext cx="4695436" cy="295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714191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200"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770574" y="935225"/>
            <a:ext cx="9945634" cy="54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Before we begin to building the model</a:t>
            </a:r>
            <a:endParaRPr dirty="0"/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Encoder: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it is good to convert the categorical data(train, test) to numerical data, so I use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OrdinalEncoder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encoder categorical </a:t>
            </a:r>
            <a:r>
              <a:rPr lang="en-US" altLang="en-US" sz="1800" dirty="0">
                <a:solidFill>
                  <a:srgbClr val="000000"/>
                </a:solidFill>
                <a:latin typeface="Quattrocento Sans"/>
              </a:rPr>
              <a:t>Artist Name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column because the values have ordinal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altLang="en-US" sz="1800" dirty="0">
                <a:solidFill>
                  <a:srgbClr val="8E7404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Quattrocento Sans"/>
              </a:rPr>
              <a:t>Artist Name</a:t>
            </a:r>
            <a:r>
              <a:rPr lang="en-US" sz="1800" dirty="0">
                <a:solidFill>
                  <a:srgbClr val="000000"/>
                </a:solidFill>
                <a:latin typeface="Quattrocento Sans"/>
                <a:sym typeface="Quattrocento Sans"/>
              </a:rPr>
              <a:t>: most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-&gt; less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lang="en-US" sz="18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use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LabelEncoder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to encoder categorical track name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Missing value: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Quattrocento Sans"/>
                <a:sym typeface="Quattrocento Sans"/>
              </a:rPr>
              <a:t>Fill all missing value by min value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 drop id, kay, class</a:t>
            </a:r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Outliers all </a:t>
            </a:r>
            <a:r>
              <a:rPr lang="en-US" sz="1800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by interquartile range</a:t>
            </a:r>
            <a:endParaRPr lang="en-US"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i="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Scaling: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StandardScaler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on features </a:t>
            </a:r>
          </a:p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train and test :</a:t>
            </a:r>
            <a:endParaRPr lang="en-US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X_train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X_test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y_train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y_test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train_test_split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test_size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=0.2,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random_state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=42)</a:t>
            </a:r>
            <a:endParaRPr lang="en-US"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0" name="Picture 6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EED26E17-E17B-D798-3A19-7E425688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71" y="3189938"/>
            <a:ext cx="5212355" cy="26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571970" y="642594"/>
            <a:ext cx="749539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 dirty="0"/>
              <a:t>Model Building and Evaluation</a:t>
            </a:r>
            <a:br>
              <a:rPr lang="en-US" sz="4000" dirty="0"/>
            </a:br>
            <a:endParaRPr dirty="0"/>
          </a:p>
        </p:txBody>
      </p:sp>
      <p:sp>
        <p:nvSpPr>
          <p:cNvPr id="293" name="Google Shape;293;p21"/>
          <p:cNvSpPr txBox="1"/>
          <p:nvPr/>
        </p:nvSpPr>
        <p:spPr>
          <a:xfrm>
            <a:off x="1194664" y="2228691"/>
            <a:ext cx="5623966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Evaluation Metric</a:t>
            </a:r>
            <a:b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0" i="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evaluation metric for this competition is Root Mean Squared Error (</a:t>
            </a:r>
            <a:r>
              <a:rPr lang="en-US" sz="1800" b="1" i="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F1-score</a:t>
            </a:r>
            <a:r>
              <a:rPr lang="en-US" sz="1800" b="0" i="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). 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The F1-score 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can be interpreted as a harmonic mean of the precision and recall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algn="l" fontAlgn="base"/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F1 = 2 * (precision * recall) / (precision + recall)</a:t>
            </a:r>
          </a:p>
          <a:p>
            <a:br>
              <a:rPr lang="en-US" sz="2400" dirty="0"/>
            </a:br>
            <a:endParaRPr sz="1800" dirty="0">
              <a:solidFill>
                <a:schemeClr val="dk1"/>
              </a:solidFill>
              <a:latin typeface="Inter"/>
              <a:ea typeface="Inter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1D7E3-D271-220A-8871-DFF301C1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4" y="764191"/>
            <a:ext cx="3220064" cy="56842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CD46-6BE0-5FA3-2FA9-8BACCADB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" y="1980539"/>
            <a:ext cx="10581082" cy="2591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838200" y="6663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Agenda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1198418" y="199188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Definition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 of Dataset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Explanation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Preprocessing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Building and Evaluation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cross_val_score </a:t>
            </a:r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body" idx="1"/>
          </p:nvPr>
        </p:nvSpPr>
        <p:spPr>
          <a:xfrm>
            <a:off x="870155" y="1843548"/>
            <a:ext cx="10255045" cy="437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 b="1" dirty="0" err="1"/>
              <a:t>GradientBoostingClassifier</a:t>
            </a:r>
            <a:endParaRPr lang="en-US" sz="16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altLang="en-US" sz="1600" dirty="0"/>
              <a:t>scores: [0.58420139 0.55927052 0.57359965 0.56969171 0.56708641] </a:t>
            </a: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altLang="en-US" sz="1600" dirty="0"/>
              <a:t>Mean: </a:t>
            </a:r>
            <a:r>
              <a:rPr lang="en-US" altLang="en-US" sz="1600" b="1" dirty="0"/>
              <a:t>0.5707699347469484</a:t>
            </a:r>
            <a:r>
              <a:rPr lang="en-US" altLang="en-US" sz="1600" dirty="0"/>
              <a:t> </a:t>
            </a:r>
            <a:endParaRPr lang="en-US" sz="1600" dirty="0"/>
          </a:p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endParaRPr lang="en-US" sz="1600" b="1" dirty="0"/>
          </a:p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 b="1" dirty="0" err="1"/>
              <a:t>XGBRegressor</a:t>
            </a:r>
            <a:endParaRPr sz="1600" b="1" dirty="0"/>
          </a:p>
          <a:p>
            <a:pPr marL="182880" indent="-81279">
              <a:buSzPts val="1600"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scores: [0.54166667 0.53538862 0.54146765 0.54971776 0.540165 ] </a:t>
            </a:r>
          </a:p>
          <a:p>
            <a:pPr marL="182880" indent="-81279">
              <a:buSzPts val="1600"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0.5416811405413229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sz="1600" dirty="0"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 b="1" dirty="0" err="1"/>
              <a:t>HistGradientBoostingClassifier</a:t>
            </a:r>
            <a:endParaRPr sz="1600" b="1" dirty="0"/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scores: [0.55034722 0.52887538 0.55536257 0.54580981 0.55058619]</a:t>
            </a:r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Mean: </a:t>
            </a:r>
            <a:r>
              <a:rPr lang="en-US" sz="1600" b="1" dirty="0"/>
              <a:t>0.5461962355864332</a:t>
            </a:r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 b="1" dirty="0" err="1"/>
              <a:t>LGBMClassifier</a:t>
            </a:r>
            <a:endParaRPr lang="en-US" sz="1600" b="1" dirty="0"/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scores: [0.55772569 0.54407295 0.56448111 0.55102041 0.55579679]</a:t>
            </a:r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Mean: </a:t>
            </a:r>
            <a:r>
              <a:rPr lang="en-US" sz="1600" b="1" dirty="0"/>
              <a:t>0.5546193898658756</a:t>
            </a:r>
            <a:endParaRPr sz="1600" b="1" dirty="0"/>
          </a:p>
        </p:txBody>
      </p:sp>
      <p:sp>
        <p:nvSpPr>
          <p:cNvPr id="307" name="Google Shape;307;p23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FD27E-1B15-4DF1-07D3-A1F8FDA2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B3F493-A1D2-20F2-77F7-A64EECEA4C61}"/>
              </a:ext>
            </a:extLst>
          </p:cNvPr>
          <p:cNvSpPr txBox="1"/>
          <p:nvPr/>
        </p:nvSpPr>
        <p:spPr>
          <a:xfrm>
            <a:off x="763229" y="1145713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Voting Classifiers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2054" name="Picture 6" descr="Evaluate Multiple ML Models With a Voting Classifier | by Alessandro  Lamberti | Artificialis | Medium">
            <a:extLst>
              <a:ext uri="{FF2B5EF4-FFF2-40B4-BE49-F238E27FC236}">
                <a16:creationId xmlns:a16="http://schemas.microsoft.com/office/drawing/2014/main" id="{CE6F35A8-46BA-978F-F6F7-0678064C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60" y="1792044"/>
            <a:ext cx="7364679" cy="45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5E695-D02F-AD48-1548-AE8AFCDAB7A4}"/>
              </a:ext>
            </a:extLst>
          </p:cNvPr>
          <p:cNvSpPr txBox="1"/>
          <p:nvPr/>
        </p:nvSpPr>
        <p:spPr>
          <a:xfrm>
            <a:off x="881216" y="108020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Bagging and Pasting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4" name="Picture 8" descr="Ensemble Techniques Part 1-Bagging &amp; Pasting | by Deeksha Singh | Geek  Culture | Medium">
            <a:extLst>
              <a:ext uri="{FF2B5EF4-FFF2-40B4-BE49-F238E27FC236}">
                <a16:creationId xmlns:a16="http://schemas.microsoft.com/office/drawing/2014/main" id="{5781FC80-8F98-6892-206E-8484159C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1" y="1964123"/>
            <a:ext cx="9409113" cy="419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0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980C4-EB9F-3A3A-17E0-5283282AEA01}"/>
              </a:ext>
            </a:extLst>
          </p:cNvPr>
          <p:cNvSpPr txBox="1"/>
          <p:nvPr/>
        </p:nvSpPr>
        <p:spPr>
          <a:xfrm>
            <a:off x="1367913" y="112184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Out-of-Bag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27326C-4D4F-D59D-C29A-CF630EAC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10" y="1684874"/>
            <a:ext cx="7187751" cy="40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6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7161B-FDC2-5FE4-E973-290F336EEE3A}"/>
              </a:ext>
            </a:extLst>
          </p:cNvPr>
          <p:cNvSpPr txBox="1"/>
          <p:nvPr/>
        </p:nvSpPr>
        <p:spPr>
          <a:xfrm>
            <a:off x="1220429" y="1295646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Boosting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78C1-CAF0-7F83-69A5-FE6E5447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19" y="1118865"/>
            <a:ext cx="682085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C6FD7-1E4F-6D48-0BC9-B3DD7BD7750E}"/>
              </a:ext>
            </a:extLst>
          </p:cNvPr>
          <p:cNvSpPr txBox="1"/>
          <p:nvPr/>
        </p:nvSpPr>
        <p:spPr>
          <a:xfrm>
            <a:off x="1161436" y="1289861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Stacking</a:t>
            </a:r>
          </a:p>
          <a:p>
            <a:endParaRPr lang="en-US" sz="1800" dirty="0"/>
          </a:p>
        </p:txBody>
      </p:sp>
      <p:pic>
        <p:nvPicPr>
          <p:cNvPr id="5126" name="Picture 6" descr="Stacking Classifiers for Higher Predictive Cancer Diagnosis. | by Van  Nguyen | Medium">
            <a:extLst>
              <a:ext uri="{FF2B5EF4-FFF2-40B4-BE49-F238E27FC236}">
                <a16:creationId xmlns:a16="http://schemas.microsoft.com/office/drawing/2014/main" id="{33D344E8-6D64-DF5A-7EDA-6C14F591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96" y="2109276"/>
            <a:ext cx="9558607" cy="331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8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775855" y="34146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Fine tuning</a:t>
            </a:r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body" idx="1"/>
          </p:nvPr>
        </p:nvSpPr>
        <p:spPr>
          <a:xfrm>
            <a:off x="963561" y="2371149"/>
            <a:ext cx="5259049" cy="25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 dirty="0"/>
              <a:t>parameters = {'</a:t>
            </a:r>
            <a:r>
              <a:rPr lang="en-US" sz="1800" dirty="0" err="1"/>
              <a:t>learning_rate</a:t>
            </a:r>
            <a:r>
              <a:rPr lang="en-US" sz="1800" dirty="0"/>
              <a:t>': [0.01,0.05,0.1],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 dirty="0"/>
              <a:t>                  'subsample'    : [0.9, 0.5, 0.2],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 dirty="0"/>
              <a:t>                  '</a:t>
            </a:r>
            <a:r>
              <a:rPr lang="en-US" sz="1800" dirty="0" err="1"/>
              <a:t>n_estimators</a:t>
            </a:r>
            <a:r>
              <a:rPr lang="en-US" sz="1800" dirty="0"/>
              <a:t>' : [100,500,1000],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 dirty="0"/>
              <a:t>                  '</a:t>
            </a:r>
            <a:r>
              <a:rPr lang="en-US" sz="1800" dirty="0" err="1"/>
              <a:t>max_depth</a:t>
            </a:r>
            <a:r>
              <a:rPr lang="en-US" sz="1800" dirty="0"/>
              <a:t>'    : [4,6,8]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 dirty="0"/>
              <a:t>                 }</a:t>
            </a:r>
            <a:endParaRPr sz="1800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63561" y="1652825"/>
            <a:ext cx="6093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GradientBoostingClassifier</a:t>
            </a:r>
            <a:endParaRPr sz="3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6325849" y="2329396"/>
            <a:ext cx="525904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'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num_leaves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': [31, 127],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'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reg_alpha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': [0.1, 0.5],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'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min_data_in_leaf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': [30, 50, 100, 300, 400],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'lambda_l1': [0, 1, 1.5],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'lambda_l2': [0, 1]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</p:txBody>
      </p:sp>
      <p:sp>
        <p:nvSpPr>
          <p:cNvPr id="318" name="Google Shape;318;p24"/>
          <p:cNvSpPr txBox="1"/>
          <p:nvPr/>
        </p:nvSpPr>
        <p:spPr>
          <a:xfrm>
            <a:off x="6546330" y="1421993"/>
            <a:ext cx="6093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LGBMClassifier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Finally</a:t>
            </a:r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639766" y="1328393"/>
            <a:ext cx="10333034" cy="2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br>
              <a:rPr lang="en-US" sz="2000" dirty="0"/>
            </a:br>
            <a:endParaRPr lang="en-US" sz="2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1" dirty="0" err="1"/>
              <a:t>GradientBoostingClassifier</a:t>
            </a:r>
            <a:r>
              <a:rPr lang="en-US" sz="2000" dirty="0"/>
              <a:t>(</a:t>
            </a:r>
            <a:r>
              <a:rPr lang="en-US" sz="2000" dirty="0" err="1"/>
              <a:t>learning_rate</a:t>
            </a:r>
            <a:r>
              <a:rPr lang="en-US" sz="2000" dirty="0"/>
              <a:t>=0.01, </a:t>
            </a:r>
            <a:r>
              <a:rPr lang="en-US" sz="2000" dirty="0" err="1"/>
              <a:t>max_depth</a:t>
            </a:r>
            <a:r>
              <a:rPr lang="en-US" sz="2000" dirty="0"/>
              <a:t>=4, </a:t>
            </a:r>
            <a:r>
              <a:rPr lang="en-US" sz="2000" dirty="0" err="1"/>
              <a:t>n_estimators</a:t>
            </a:r>
            <a:r>
              <a:rPr lang="en-US" sz="2000" dirty="0"/>
              <a:t>=800,subsample=0.6)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sz="2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F1-score  on test = 0.5788194444444444</a:t>
            </a:r>
            <a:endParaRPr sz="2000" dirty="0"/>
          </a:p>
        </p:txBody>
      </p:sp>
      <p:sp>
        <p:nvSpPr>
          <p:cNvPr id="327" name="Google Shape;327;p25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 dirty="0"/>
              <a:t>Choose 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GradientBoostingClassifier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with best parameter and train on all data, then predict test data and submission</a:t>
            </a:r>
            <a:r>
              <a:rPr lang="en-US" sz="3200" dirty="0"/>
              <a:t> </a:t>
            </a:r>
            <a:endParaRPr dirty="0"/>
          </a:p>
        </p:txBody>
      </p:sp>
      <p:sp>
        <p:nvSpPr>
          <p:cNvPr id="333" name="Google Shape;333;p26"/>
          <p:cNvSpPr txBox="1">
            <a:spLocks noGrp="1"/>
          </p:cNvSpPr>
          <p:nvPr>
            <p:ph type="body" idx="1"/>
          </p:nvPr>
        </p:nvSpPr>
        <p:spPr>
          <a:xfrm>
            <a:off x="3200400" y="3005051"/>
            <a:ext cx="5791200" cy="84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altLang="en-US" dirty="0">
                <a:solidFill>
                  <a:srgbClr val="202124"/>
                </a:solidFill>
                <a:latin typeface="Inter"/>
                <a:ea typeface="Inter"/>
              </a:rPr>
              <a:t>f1-score</a:t>
            </a:r>
            <a:r>
              <a:rPr lang="en-US" dirty="0">
                <a:solidFill>
                  <a:srgbClr val="202124"/>
                </a:solidFill>
                <a:latin typeface="Inter"/>
                <a:ea typeface="Inter"/>
              </a:rPr>
              <a:t> on </a:t>
            </a:r>
            <a:r>
              <a:rPr lang="en-US" dirty="0" err="1">
                <a:solidFill>
                  <a:srgbClr val="202124"/>
                </a:solidFill>
                <a:latin typeface="Inter"/>
                <a:ea typeface="Inter"/>
              </a:rPr>
              <a:t>puplic</a:t>
            </a:r>
            <a:r>
              <a:rPr lang="en-US" dirty="0">
                <a:solidFill>
                  <a:srgbClr val="202124"/>
                </a:solidFill>
                <a:latin typeface="Inter"/>
                <a:ea typeface="Inter"/>
              </a:rPr>
              <a:t> data = </a:t>
            </a:r>
            <a:r>
              <a:rPr lang="en-US" b="0" i="0" dirty="0">
                <a:solidFill>
                  <a:srgbClr val="202124"/>
                </a:solidFill>
                <a:effectLst/>
                <a:latin typeface="inherit"/>
              </a:rPr>
              <a:t>0.57539</a:t>
            </a:r>
            <a:r>
              <a:rPr lang="en-US" dirty="0">
                <a:solidFill>
                  <a:srgbClr val="202124"/>
                </a:solidFill>
                <a:latin typeface="Inter"/>
                <a:ea typeface="Inter"/>
                <a:sym typeface="Inter"/>
              </a:rPr>
              <a:t> score</a:t>
            </a:r>
            <a:endParaRPr lang="en-US" dirty="0">
              <a:solidFill>
                <a:srgbClr val="202124"/>
              </a:solidFill>
              <a:latin typeface="Inter"/>
              <a:ea typeface="Inter"/>
            </a:endParaRPr>
          </a:p>
          <a:p>
            <a:pPr fontAlgn="base"/>
            <a:r>
              <a:rPr lang="en-US" altLang="en-US" dirty="0">
                <a:solidFill>
                  <a:srgbClr val="202124"/>
                </a:solidFill>
                <a:latin typeface="Inter"/>
                <a:ea typeface="Inter"/>
              </a:rPr>
              <a:t>f1-score</a:t>
            </a:r>
            <a:r>
              <a:rPr lang="en-US" dirty="0">
                <a:solidFill>
                  <a:srgbClr val="202124"/>
                </a:solidFill>
                <a:latin typeface="Inter"/>
                <a:ea typeface="Inter"/>
                <a:sym typeface="Inter"/>
              </a:rPr>
              <a:t> on private data = </a:t>
            </a:r>
            <a:r>
              <a:rPr lang="en-US" b="0" i="0" dirty="0">
                <a:solidFill>
                  <a:srgbClr val="202124"/>
                </a:solidFill>
                <a:effectLst/>
                <a:latin typeface="inherit"/>
              </a:rPr>
              <a:t>0.57777</a:t>
            </a:r>
            <a:r>
              <a:rPr lang="en-US" dirty="0">
                <a:solidFill>
                  <a:srgbClr val="202124"/>
                </a:solidFill>
                <a:latin typeface="Inter"/>
                <a:ea typeface="Inter"/>
                <a:sym typeface="Inter"/>
              </a:rPr>
              <a:t> score</a:t>
            </a:r>
            <a:endParaRPr dirty="0">
              <a:solidFill>
                <a:srgbClr val="202124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AB39A-85A0-4C49-1448-3FDCF803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2247735"/>
            <a:ext cx="9602540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906871" y="8391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DEFINITION</a:t>
            </a:r>
            <a:endParaRPr sz="4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73872" y="2517539"/>
            <a:ext cx="9844256" cy="182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aim of this problem statement is to predict </a:t>
            </a:r>
            <a:r>
              <a:rPr lang="en-US" sz="2800" dirty="0">
                <a:solidFill>
                  <a:schemeClr val="dk1"/>
                </a:solidFill>
                <a:latin typeface="Century Gothic"/>
              </a:rPr>
              <a:t>Genre of the track</a:t>
            </a:r>
            <a:r>
              <a:rPr lang="en-US" sz="2800" dirty="0">
                <a:solidFill>
                  <a:schemeClr val="dk1"/>
                </a:solidFill>
                <a:latin typeface="Century Gothic"/>
                <a:sym typeface="Century Gothic"/>
              </a:rPr>
              <a:t>.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problem comes under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Machine Learning Classification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Any questions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641692" y="185379"/>
            <a:ext cx="553375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dirty="0"/>
              <a:t>Overview of Dataset</a:t>
            </a:r>
            <a:endParaRPr dirty="0"/>
          </a:p>
        </p:txBody>
      </p:sp>
      <p:sp>
        <p:nvSpPr>
          <p:cNvPr id="147" name="Google Shape;147;p4"/>
          <p:cNvSpPr/>
          <p:nvPr/>
        </p:nvSpPr>
        <p:spPr>
          <a:xfrm>
            <a:off x="-113766" y="117310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38634" y="132550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244443" y="1835695"/>
            <a:ext cx="475431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artist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Name of the Artist.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song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Name of the Track.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popularity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popular the song.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danceability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how suitable a track is for dancing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energy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measure of intensity and activity.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key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The key of the track 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loudness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loudness of a track in decibels (dB). 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mode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Mode (major or minor) of a track.</a:t>
            </a:r>
          </a:p>
          <a:p>
            <a:pPr algn="l" fontAlgn="base"/>
            <a:r>
              <a:rPr lang="en-US" sz="1800" b="1" dirty="0" err="1">
                <a:solidFill>
                  <a:schemeClr val="dk1"/>
                </a:solidFill>
                <a:latin typeface="Calibri"/>
                <a:cs typeface="Calibri"/>
              </a:rPr>
              <a:t>speechiness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presence of spoken words in a track.</a:t>
            </a:r>
          </a:p>
          <a:p>
            <a:pPr algn="l" fontAlgn="base"/>
            <a:r>
              <a:rPr lang="en-US" sz="1800" b="1" dirty="0" err="1">
                <a:solidFill>
                  <a:schemeClr val="dk1"/>
                </a:solidFill>
                <a:latin typeface="Calibri"/>
                <a:cs typeface="Calibri"/>
              </a:rPr>
              <a:t>acousticness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A confidence measure of the track.</a:t>
            </a:r>
          </a:p>
          <a:p>
            <a:pPr algn="l" fontAlgn="base"/>
            <a:r>
              <a:rPr lang="en-US" sz="1800" b="1" dirty="0" err="1">
                <a:solidFill>
                  <a:schemeClr val="dk1"/>
                </a:solidFill>
                <a:latin typeface="Calibri"/>
                <a:cs typeface="Calibri"/>
              </a:rPr>
              <a:t>instrumentalness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Predicts a track contains no vocals. 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liveness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Higher liveness values represent an increased probability that the track was performed live. </a:t>
            </a:r>
          </a:p>
        </p:txBody>
      </p:sp>
      <p:sp>
        <p:nvSpPr>
          <p:cNvPr id="151" name="Google Shape;151;p4"/>
          <p:cNvSpPr/>
          <p:nvPr/>
        </p:nvSpPr>
        <p:spPr>
          <a:xfrm>
            <a:off x="408139" y="1914594"/>
            <a:ext cx="283630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This classic dataset contains the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Genre of the track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other attributes of almost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14,000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tracks. It's a great dataset to work with data analysis and visualization.</a:t>
            </a:r>
            <a:endParaRPr dirty="0"/>
          </a:p>
        </p:txBody>
      </p:sp>
      <p:sp>
        <p:nvSpPr>
          <p:cNvPr id="152" name="Google Shape;152;p4"/>
          <p:cNvSpPr/>
          <p:nvPr/>
        </p:nvSpPr>
        <p:spPr>
          <a:xfrm>
            <a:off x="5707492" y="1511671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19294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dirty="0"/>
          </a:p>
        </p:txBody>
      </p:sp>
      <p:sp>
        <p:nvSpPr>
          <p:cNvPr id="153" name="Google Shape;153;p4"/>
          <p:cNvSpPr/>
          <p:nvPr/>
        </p:nvSpPr>
        <p:spPr>
          <a:xfrm>
            <a:off x="534992" y="1466363"/>
            <a:ext cx="2018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19294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000" b="0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55696" y="1881003"/>
            <a:ext cx="2836304" cy="38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Genre of the track</a:t>
            </a:r>
            <a:endParaRPr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291065" y="1385200"/>
            <a:ext cx="1146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19294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sz="2000" b="0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34825-3C90-6CDC-0FC5-B5ED8DC91BF2}"/>
              </a:ext>
            </a:extLst>
          </p:cNvPr>
          <p:cNvSpPr txBox="1"/>
          <p:nvPr/>
        </p:nvSpPr>
        <p:spPr>
          <a:xfrm>
            <a:off x="8267849" y="3668880"/>
            <a:ext cx="33741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valence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describing the musical positiveness 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tempo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: the speed or pace of a given piece and derives directly from the average beat duration.</a:t>
            </a:r>
          </a:p>
          <a:p>
            <a:pPr algn="l" fontAlgn="base"/>
            <a:r>
              <a:rPr lang="en-US" sz="1800" b="1" dirty="0">
                <a:solidFill>
                  <a:schemeClr val="dk1"/>
                </a:solidFill>
                <a:latin typeface="Calibri"/>
                <a:cs typeface="Calibri"/>
              </a:rPr>
              <a:t>duration in milliseconds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 :Time of the song</a:t>
            </a:r>
          </a:p>
          <a:p>
            <a:pPr algn="l" fontAlgn="base"/>
            <a:r>
              <a:rPr lang="en-US" sz="1800" b="1" dirty="0" err="1">
                <a:solidFill>
                  <a:schemeClr val="dk1"/>
                </a:solidFill>
                <a:latin typeface="Calibri"/>
                <a:cs typeface="Calibri"/>
              </a:rPr>
              <a:t>time_signature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 : how many beats (pulses).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7D089FF-A566-D715-D09A-75440E5CB1A4}"/>
              </a:ext>
            </a:extLst>
          </p:cNvPr>
          <p:cNvCxnSpPr>
            <a:cxnSpLocks/>
            <a:stCxn id="150" idx="2"/>
            <a:endCxn id="16" idx="1"/>
          </p:cNvCxnSpPr>
          <p:nvPr/>
        </p:nvCxnSpPr>
        <p:spPr>
          <a:xfrm rot="5400000" flipH="1" flipV="1">
            <a:off x="6245510" y="4337631"/>
            <a:ext cx="1398428" cy="2646249"/>
          </a:xfrm>
          <a:prstGeom prst="curvedConnector4">
            <a:avLst>
              <a:gd name="adj1" fmla="val -16347"/>
              <a:gd name="adj2" fmla="val 94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838200" y="802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38200" y="2223191"/>
            <a:ext cx="10515600" cy="147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Exploratory Data Analysis is one of the important steps in the data analysis process. </a:t>
            </a:r>
            <a:endParaRPr sz="1800" dirty="0"/>
          </a:p>
          <a:p>
            <a:pPr marL="0" lvl="0" indent="0" algn="l" rtl="0">
              <a:lnSpc>
                <a:spcPct val="17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Here, the focus is on making sense of the data in hand — things like formulating the correct questions to ask to your data set, how to manipulate the data sources to get the required answers, and others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437383" y="4704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dirty="0"/>
              <a:t>Basic data exploration </a:t>
            </a:r>
            <a:endParaRPr dirty="0"/>
          </a:p>
        </p:txBody>
      </p:sp>
      <p:sp>
        <p:nvSpPr>
          <p:cNvPr id="172" name="Google Shape;172;p6"/>
          <p:cNvSpPr txBox="1"/>
          <p:nvPr/>
        </p:nvSpPr>
        <p:spPr>
          <a:xfrm>
            <a:off x="7318702" y="1657334"/>
            <a:ext cx="1027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dirty="0"/>
          </a:p>
        </p:txBody>
      </p:sp>
      <p:cxnSp>
        <p:nvCxnSpPr>
          <p:cNvPr id="179" name="Google Shape;179;p6"/>
          <p:cNvCxnSpPr>
            <a:cxnSpLocks/>
          </p:cNvCxnSpPr>
          <p:nvPr/>
        </p:nvCxnSpPr>
        <p:spPr>
          <a:xfrm rot="10800000" flipV="1">
            <a:off x="6128995" y="1842000"/>
            <a:ext cx="1086468" cy="7681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5FC482-03ED-62E5-F598-7DF544DE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3" y="2765774"/>
            <a:ext cx="11383225" cy="2369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C651C-05F9-1517-F7A2-1CD2D430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66" y="401542"/>
            <a:ext cx="10096895" cy="6054916"/>
          </a:xfrm>
          <a:prstGeom prst="rect">
            <a:avLst/>
          </a:prstGeom>
        </p:spPr>
      </p:pic>
      <p:sp>
        <p:nvSpPr>
          <p:cNvPr id="4" name="Google Shape;173;p6">
            <a:extLst>
              <a:ext uri="{FF2B5EF4-FFF2-40B4-BE49-F238E27FC236}">
                <a16:creationId xmlns:a16="http://schemas.microsoft.com/office/drawing/2014/main" id="{3C70A555-D3AC-91BE-74E5-F71B4D1A28D4}"/>
              </a:ext>
            </a:extLst>
          </p:cNvPr>
          <p:cNvSpPr txBox="1"/>
          <p:nvPr/>
        </p:nvSpPr>
        <p:spPr>
          <a:xfrm>
            <a:off x="348220" y="2359605"/>
            <a:ext cx="1338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</a:t>
            </a:r>
            <a:r>
              <a:rPr lang="en-US" sz="1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" name="Google Shape;181;p6">
            <a:extLst>
              <a:ext uri="{FF2B5EF4-FFF2-40B4-BE49-F238E27FC236}">
                <a16:creationId xmlns:a16="http://schemas.microsoft.com/office/drawing/2014/main" id="{B2719E7A-F4A8-0B46-6FE9-43843FF1873A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951112" y="2426136"/>
            <a:ext cx="951410" cy="818349"/>
          </a:xfrm>
          <a:prstGeom prst="curvedConnector3">
            <a:avLst>
              <a:gd name="adj1" fmla="val -2402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6419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6">
            <a:extLst>
              <a:ext uri="{FF2B5EF4-FFF2-40B4-BE49-F238E27FC236}">
                <a16:creationId xmlns:a16="http://schemas.microsoft.com/office/drawing/2014/main" id="{102F030B-70FF-1BAA-068E-A1D940809FB6}"/>
              </a:ext>
            </a:extLst>
          </p:cNvPr>
          <p:cNvSpPr txBox="1"/>
          <p:nvPr/>
        </p:nvSpPr>
        <p:spPr>
          <a:xfrm>
            <a:off x="586675" y="936831"/>
            <a:ext cx="697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</a:t>
            </a:r>
            <a:endParaRPr dirty="0"/>
          </a:p>
        </p:txBody>
      </p:sp>
      <p:sp>
        <p:nvSpPr>
          <p:cNvPr id="3" name="Google Shape;174;p6">
            <a:extLst>
              <a:ext uri="{FF2B5EF4-FFF2-40B4-BE49-F238E27FC236}">
                <a16:creationId xmlns:a16="http://schemas.microsoft.com/office/drawing/2014/main" id="{80A113DF-3469-4313-2862-F06A52B057A8}"/>
              </a:ext>
            </a:extLst>
          </p:cNvPr>
          <p:cNvSpPr txBox="1"/>
          <p:nvPr/>
        </p:nvSpPr>
        <p:spPr>
          <a:xfrm>
            <a:off x="6306604" y="1121497"/>
            <a:ext cx="1160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nunique</a:t>
            </a:r>
            <a:r>
              <a:rPr lang="en-US" sz="1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180;p6">
            <a:extLst>
              <a:ext uri="{FF2B5EF4-FFF2-40B4-BE49-F238E27FC236}">
                <a16:creationId xmlns:a16="http://schemas.microsoft.com/office/drawing/2014/main" id="{F14285FB-C5E8-EA3C-CAAB-5BC20823E8C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84486" y="1121497"/>
            <a:ext cx="559500" cy="420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82;p6">
            <a:extLst>
              <a:ext uri="{FF2B5EF4-FFF2-40B4-BE49-F238E27FC236}">
                <a16:creationId xmlns:a16="http://schemas.microsoft.com/office/drawing/2014/main" id="{FE6F6347-12FF-633F-5BCD-ED4216991765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748486" y="1775997"/>
            <a:ext cx="1423526" cy="85319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183;p6">
            <a:extLst>
              <a:ext uri="{FF2B5EF4-FFF2-40B4-BE49-F238E27FC236}">
                <a16:creationId xmlns:a16="http://schemas.microsoft.com/office/drawing/2014/main" id="{1AE1B2C4-D707-6AA5-57F6-7EDB1B3D9FF8}"/>
              </a:ext>
            </a:extLst>
          </p:cNvPr>
          <p:cNvSpPr txBox="1"/>
          <p:nvPr/>
        </p:nvSpPr>
        <p:spPr>
          <a:xfrm>
            <a:off x="8229406" y="5196062"/>
            <a:ext cx="1720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isnull</a:t>
            </a:r>
            <a:r>
              <a:rPr lang="en-US" sz="1800" b="1" dirty="0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().sum()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84;p6">
            <a:extLst>
              <a:ext uri="{FF2B5EF4-FFF2-40B4-BE49-F238E27FC236}">
                <a16:creationId xmlns:a16="http://schemas.microsoft.com/office/drawing/2014/main" id="{541F1DEA-316A-A6C5-CDE5-61DB3C743AFB}"/>
              </a:ext>
            </a:extLst>
          </p:cNvPr>
          <p:cNvSpPr txBox="1"/>
          <p:nvPr/>
        </p:nvSpPr>
        <p:spPr>
          <a:xfrm>
            <a:off x="9454218" y="5866231"/>
            <a:ext cx="2335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44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duplicated().sum()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Google Shape;186;p6">
            <a:extLst>
              <a:ext uri="{FF2B5EF4-FFF2-40B4-BE49-F238E27FC236}">
                <a16:creationId xmlns:a16="http://schemas.microsoft.com/office/drawing/2014/main" id="{7237B6F1-B391-F9CC-ADA4-13D8D32286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1092" y="4188542"/>
            <a:ext cx="763655" cy="631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87;p6">
            <a:extLst>
              <a:ext uri="{FF2B5EF4-FFF2-40B4-BE49-F238E27FC236}">
                <a16:creationId xmlns:a16="http://schemas.microsoft.com/office/drawing/2014/main" id="{5EDF109E-BBA1-4612-C1B2-EA55197662B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128197" y="4234594"/>
            <a:ext cx="1269348" cy="6535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88;p6">
            <a:extLst>
              <a:ext uri="{FF2B5EF4-FFF2-40B4-BE49-F238E27FC236}">
                <a16:creationId xmlns:a16="http://schemas.microsoft.com/office/drawing/2014/main" id="{943AF6AC-9E3A-1A6F-F78D-5D0F4AA2B47E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V="1">
            <a:off x="10128982" y="5056550"/>
            <a:ext cx="1203185" cy="98964"/>
          </a:xfrm>
          <a:prstGeom prst="curvedConnector4">
            <a:avLst>
              <a:gd name="adj1" fmla="val 36872"/>
              <a:gd name="adj2" fmla="val 33099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F36A0-8378-5119-42C2-415FB839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5" y="1651061"/>
            <a:ext cx="3803001" cy="43074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6C86FA-02FB-9EEB-2CA6-39B44F09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01" y="3085465"/>
            <a:ext cx="2238771" cy="33005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493946-1534-1A6B-547B-3C74BB390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97" y="807103"/>
            <a:ext cx="2105968" cy="32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body" idx="2"/>
          </p:nvPr>
        </p:nvSpPr>
        <p:spPr>
          <a:xfrm>
            <a:off x="844061" y="1124087"/>
            <a:ext cx="5631690" cy="49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dirty="0"/>
              <a:t>Categorical variables:</a:t>
            </a:r>
            <a:endParaRPr sz="3800" dirty="0"/>
          </a:p>
          <a:p>
            <a:pPr marL="457200" lvl="1" indent="-182880">
              <a:lnSpc>
                <a:spcPct val="160000"/>
              </a:lnSpc>
              <a:buSzPct val="100000"/>
            </a:pPr>
            <a:r>
              <a:rPr lang="en-US" altLang="en-US" sz="2400" dirty="0">
                <a:solidFill>
                  <a:srgbClr val="8E7404"/>
                </a:solidFill>
              </a:rPr>
              <a:t> </a:t>
            </a:r>
            <a:r>
              <a:rPr lang="en-US" altLang="en-US" sz="2500" dirty="0">
                <a:solidFill>
                  <a:srgbClr val="8E7404"/>
                </a:solidFill>
              </a:rPr>
              <a:t>Artist Name </a:t>
            </a:r>
          </a:p>
          <a:p>
            <a:pPr marL="274320" lvl="1" indent="0">
              <a:lnSpc>
                <a:spcPct val="160000"/>
              </a:lnSpc>
              <a:buSzPct val="100000"/>
              <a:buNone/>
            </a:pPr>
            <a:r>
              <a:rPr lang="en-US" altLang="en-US" sz="1800" dirty="0"/>
              <a:t>['Marina Maximilian', 'The Black Keys', 'Royal &amp; the Serpent', ..., 'Cold Years', 'The Jaded Hearts Club', 'Freddy Fender'] </a:t>
            </a:r>
            <a:endParaRPr lang="en-US" dirty="0"/>
          </a:p>
          <a:p>
            <a:pPr marL="457200" lvl="1" indent="-182880">
              <a:lnSpc>
                <a:spcPct val="160000"/>
              </a:lnSpc>
              <a:buSzPct val="100000"/>
            </a:pPr>
            <a:r>
              <a:rPr lang="en-US" altLang="en-US" sz="2400" dirty="0">
                <a:solidFill>
                  <a:srgbClr val="8E7404"/>
                </a:solidFill>
              </a:rPr>
              <a:t>Track Name </a:t>
            </a:r>
          </a:p>
          <a:p>
            <a:pPr marL="274320" lvl="1" indent="0">
              <a:lnSpc>
                <a:spcPct val="160000"/>
              </a:lnSpc>
              <a:buSzPct val="100000"/>
              <a:buNone/>
            </a:pPr>
            <a:r>
              <a:rPr lang="en-US" altLang="en-US" sz="1800" dirty="0"/>
              <a:t>['Not Afraid', "</a:t>
            </a:r>
            <a:r>
              <a:rPr lang="en-US" altLang="en-US" sz="1800" dirty="0" err="1"/>
              <a:t>Howlin</a:t>
            </a:r>
            <a:r>
              <a:rPr lang="en-US" altLang="en-US" sz="1800" dirty="0"/>
              <a:t>' for You", '</a:t>
            </a:r>
            <a:r>
              <a:rPr lang="en-US" altLang="en-US" sz="1800" dirty="0" err="1"/>
              <a:t>phuck</a:t>
            </a:r>
            <a:r>
              <a:rPr lang="en-US" altLang="en-US" sz="1800" dirty="0"/>
              <a:t> u', ..., 'Too Far Gone', "Reach Out I'll Be There", 'Before the Next Teardrop Falls'] </a:t>
            </a:r>
          </a:p>
          <a:p>
            <a:pPr marL="457200" lvl="1" indent="-182880">
              <a:lnSpc>
                <a:spcPct val="160000"/>
              </a:lnSpc>
              <a:buSzPct val="100000"/>
            </a:pPr>
            <a:endParaRPr lang="en-US" altLang="en-US" sz="2400" dirty="0">
              <a:solidFill>
                <a:srgbClr val="8E7404"/>
              </a:solidFill>
            </a:endParaRPr>
          </a:p>
          <a:p>
            <a:pPr marL="274320" lvl="1" indent="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6684499" y="1124088"/>
            <a:ext cx="4663440" cy="53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700" b="1" dirty="0"/>
              <a:t>Numerical variables:</a:t>
            </a:r>
            <a:endParaRPr sz="1700" b="1" dirty="0"/>
          </a:p>
          <a:p>
            <a:pPr marL="457200" lvl="1" indent="-182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1400" dirty="0">
                <a:solidFill>
                  <a:srgbClr val="8E7404"/>
                </a:solidFill>
              </a:rPr>
              <a:t>Id</a:t>
            </a:r>
            <a:endParaRPr sz="1400" dirty="0"/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Popularity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danceability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energy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key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loudness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mode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Speechiness</a:t>
            </a:r>
            <a:endParaRPr lang="en-US" altLang="en-US" sz="1400" dirty="0">
              <a:solidFill>
                <a:srgbClr val="8E7404"/>
              </a:solidFill>
            </a:endParaRP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Acousticness</a:t>
            </a:r>
            <a:endParaRPr lang="en-US" altLang="en-US" sz="1400" dirty="0">
              <a:solidFill>
                <a:srgbClr val="8E7404"/>
              </a:solidFill>
            </a:endParaRP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instrumentalness</a:t>
            </a:r>
            <a:r>
              <a:rPr lang="en-US" altLang="en-US" sz="1400" dirty="0">
                <a:solidFill>
                  <a:srgbClr val="8E7404"/>
                </a:solidFill>
              </a:rPr>
              <a:t>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iveness</a:t>
            </a:r>
            <a:r>
              <a:rPr lang="en-US" altLang="en-US" sz="1400" dirty="0">
                <a:solidFill>
                  <a:srgbClr val="8E7404"/>
                </a:solidFill>
              </a:rPr>
              <a:t>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valence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>
                <a:solidFill>
                  <a:srgbClr val="8E7404"/>
                </a:solidFill>
              </a:rPr>
              <a:t>tempo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duration_in</a:t>
            </a:r>
            <a:r>
              <a:rPr lang="en-US" altLang="en-US" sz="1400" dirty="0">
                <a:solidFill>
                  <a:srgbClr val="8E7404"/>
                </a:solidFill>
              </a:rPr>
              <a:t> min/</a:t>
            </a:r>
            <a:r>
              <a:rPr lang="en-US" altLang="en-US" sz="1400" dirty="0" err="1">
                <a:solidFill>
                  <a:srgbClr val="8E7404"/>
                </a:solidFill>
              </a:rPr>
              <a:t>ms</a:t>
            </a:r>
            <a:r>
              <a:rPr lang="en-US" altLang="en-US" sz="1400" dirty="0">
                <a:solidFill>
                  <a:srgbClr val="8E7404"/>
                </a:solidFill>
              </a:rPr>
              <a:t> </a:t>
            </a:r>
          </a:p>
          <a:p>
            <a:pPr marL="457200" lvl="1" indent="-182880">
              <a:lnSpc>
                <a:spcPct val="120000"/>
              </a:lnSpc>
              <a:buSzPct val="100000"/>
            </a:pPr>
            <a:r>
              <a:rPr lang="en-US" altLang="en-US" sz="1400" dirty="0" err="1">
                <a:solidFill>
                  <a:srgbClr val="8E7404"/>
                </a:solidFill>
              </a:rPr>
              <a:t>time_signature</a:t>
            </a:r>
            <a:r>
              <a:rPr lang="en-US" altLang="en-US" sz="1400" dirty="0">
                <a:solidFill>
                  <a:srgbClr val="8E7404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1480</Words>
  <Application>Microsoft Office PowerPoint</Application>
  <PresentationFormat>Widescreen</PresentationFormat>
  <Paragraphs>195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-apple-system</vt:lpstr>
      <vt:lpstr>Century Gothic</vt:lpstr>
      <vt:lpstr>Noto Sans Symbols</vt:lpstr>
      <vt:lpstr>var(--jp-code-font-family)</vt:lpstr>
      <vt:lpstr>Inter</vt:lpstr>
      <vt:lpstr>Calibri</vt:lpstr>
      <vt:lpstr>Helvetica Neue</vt:lpstr>
      <vt:lpstr>inherit</vt:lpstr>
      <vt:lpstr>Wingdings</vt:lpstr>
      <vt:lpstr>zeitung</vt:lpstr>
      <vt:lpstr>Quattrocento Sans</vt:lpstr>
      <vt:lpstr>Courier New</vt:lpstr>
      <vt:lpstr>Garamond</vt:lpstr>
      <vt:lpstr>Times New Roman</vt:lpstr>
      <vt:lpstr>arial</vt:lpstr>
      <vt:lpstr>arial</vt:lpstr>
      <vt:lpstr>SavonVTI</vt:lpstr>
      <vt:lpstr>SavonVTI</vt:lpstr>
      <vt:lpstr>Music Genre Classification</vt:lpstr>
      <vt:lpstr>Agenda</vt:lpstr>
      <vt:lpstr>PowerPoint Presentation</vt:lpstr>
      <vt:lpstr>Overview of Dataset</vt:lpstr>
      <vt:lpstr>Exploratory Data Analysis</vt:lpstr>
      <vt:lpstr>Basic data exploration </vt:lpstr>
      <vt:lpstr>PowerPoint Presentation</vt:lpstr>
      <vt:lpstr>PowerPoint Presentation</vt:lpstr>
      <vt:lpstr>PowerPoint Presentation</vt:lpstr>
      <vt:lpstr>Visual Exploratory </vt:lpstr>
      <vt:lpstr>PowerPoint Presentation</vt:lpstr>
      <vt:lpstr>PowerPoint Presentation</vt:lpstr>
      <vt:lpstr>PowerPoint Presentation</vt:lpstr>
      <vt:lpstr>Let’s sort values with absolute correlation with target </vt:lpstr>
      <vt:lpstr>Visualization every feature </vt:lpstr>
      <vt:lpstr>PowerPoint Presentation</vt:lpstr>
      <vt:lpstr>Data preprocessing</vt:lpstr>
      <vt:lpstr>Model Building and Evaluation </vt:lpstr>
      <vt:lpstr>PowerPoint Presentation</vt:lpstr>
      <vt:lpstr>cross_val_score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Fine tuning</vt:lpstr>
      <vt:lpstr>Finally</vt:lpstr>
      <vt:lpstr>Choose GradientBoostingClassifier model  with best parameter and train on all data, then predict test data and submission 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Rime</dc:creator>
  <cp:lastModifiedBy>sherin</cp:lastModifiedBy>
  <cp:revision>11</cp:revision>
  <dcterms:created xsi:type="dcterms:W3CDTF">2022-05-06T08:35:25Z</dcterms:created>
  <dcterms:modified xsi:type="dcterms:W3CDTF">2022-08-02T08:38:58Z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