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4" r:id="rId6"/>
    <p:sldId id="259" r:id="rId7"/>
    <p:sldId id="262" r:id="rId8"/>
    <p:sldId id="265"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0" d="100"/>
          <a:sy n="80" d="100"/>
        </p:scale>
        <p:origin x="336"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2331CCB-B3FB-49FD-9019-B7F0EEAD0E36}" type="datetimeFigureOut">
              <a:rPr lang="en-IN" smtClean="0"/>
              <a:t>09-10-2024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96C4658-DF13-4A79-9A9E-B7F3CE0C3D91}" type="slidenum">
              <a:rPr lang="en-IN" smtClean="0"/>
              <a:t>‹#›</a:t>
            </a:fld>
            <a:endParaRPr lang="en-IN"/>
          </a:p>
        </p:txBody>
      </p:sp>
    </p:spTree>
    <p:extLst>
      <p:ext uri="{BB962C8B-B14F-4D97-AF65-F5344CB8AC3E}">
        <p14:creationId xmlns:p14="http://schemas.microsoft.com/office/powerpoint/2010/main" val="3117466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331CCB-B3FB-49FD-9019-B7F0EEAD0E36}" type="datetimeFigureOut">
              <a:rPr lang="en-IN" smtClean="0"/>
              <a:t>09-10-2024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6C4658-DF13-4A79-9A9E-B7F3CE0C3D91}" type="slidenum">
              <a:rPr lang="en-IN" smtClean="0"/>
              <a:t>‹#›</a:t>
            </a:fld>
            <a:endParaRPr lang="en-IN"/>
          </a:p>
        </p:txBody>
      </p:sp>
    </p:spTree>
    <p:extLst>
      <p:ext uri="{BB962C8B-B14F-4D97-AF65-F5344CB8AC3E}">
        <p14:creationId xmlns:p14="http://schemas.microsoft.com/office/powerpoint/2010/main" val="1922496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331CCB-B3FB-49FD-9019-B7F0EEAD0E36}"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6C4658-DF13-4A79-9A9E-B7F3CE0C3D91}" type="slidenum">
              <a:rPr lang="en-IN" smtClean="0"/>
              <a:t>‹#›</a:t>
            </a:fld>
            <a:endParaRPr lang="en-IN"/>
          </a:p>
        </p:txBody>
      </p:sp>
    </p:spTree>
    <p:extLst>
      <p:ext uri="{BB962C8B-B14F-4D97-AF65-F5344CB8AC3E}">
        <p14:creationId xmlns:p14="http://schemas.microsoft.com/office/powerpoint/2010/main" val="2023689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331CCB-B3FB-49FD-9019-B7F0EEAD0E36}"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6C4658-DF13-4A79-9A9E-B7F3CE0C3D91}" type="slidenum">
              <a:rPr lang="en-IN" smtClean="0"/>
              <a:t>‹#›</a:t>
            </a:fld>
            <a:endParaRPr lang="en-IN"/>
          </a:p>
        </p:txBody>
      </p:sp>
    </p:spTree>
    <p:extLst>
      <p:ext uri="{BB962C8B-B14F-4D97-AF65-F5344CB8AC3E}">
        <p14:creationId xmlns:p14="http://schemas.microsoft.com/office/powerpoint/2010/main" val="1024023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331CCB-B3FB-49FD-9019-B7F0EEAD0E36}"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6C4658-DF13-4A79-9A9E-B7F3CE0C3D91}" type="slidenum">
              <a:rPr lang="en-IN" smtClean="0"/>
              <a:t>‹#›</a:t>
            </a:fld>
            <a:endParaRPr lang="en-IN"/>
          </a:p>
        </p:txBody>
      </p:sp>
    </p:spTree>
    <p:extLst>
      <p:ext uri="{BB962C8B-B14F-4D97-AF65-F5344CB8AC3E}">
        <p14:creationId xmlns:p14="http://schemas.microsoft.com/office/powerpoint/2010/main" val="38411936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2331CCB-B3FB-49FD-9019-B7F0EEAD0E36}" type="datetimeFigureOut">
              <a:rPr lang="en-IN" smtClean="0"/>
              <a:t>09-10-2024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6C4658-DF13-4A79-9A9E-B7F3CE0C3D91}" type="slidenum">
              <a:rPr lang="en-IN" smtClean="0"/>
              <a:t>‹#›</a:t>
            </a:fld>
            <a:endParaRPr lang="en-IN"/>
          </a:p>
        </p:txBody>
      </p:sp>
    </p:spTree>
    <p:extLst>
      <p:ext uri="{BB962C8B-B14F-4D97-AF65-F5344CB8AC3E}">
        <p14:creationId xmlns:p14="http://schemas.microsoft.com/office/powerpoint/2010/main" val="3688818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2331CCB-B3FB-49FD-9019-B7F0EEAD0E36}" type="datetimeFigureOut">
              <a:rPr lang="en-IN" smtClean="0"/>
              <a:t>09-10-2024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96C4658-DF13-4A79-9A9E-B7F3CE0C3D91}" type="slidenum">
              <a:rPr lang="en-IN" smtClean="0"/>
              <a:t>‹#›</a:t>
            </a:fld>
            <a:endParaRPr lang="en-IN"/>
          </a:p>
        </p:txBody>
      </p:sp>
    </p:spTree>
    <p:extLst>
      <p:ext uri="{BB962C8B-B14F-4D97-AF65-F5344CB8AC3E}">
        <p14:creationId xmlns:p14="http://schemas.microsoft.com/office/powerpoint/2010/main" val="1527283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2331CCB-B3FB-49FD-9019-B7F0EEAD0E36}"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6C4658-DF13-4A79-9A9E-B7F3CE0C3D91}" type="slidenum">
              <a:rPr lang="en-IN" smtClean="0"/>
              <a:t>‹#›</a:t>
            </a:fld>
            <a:endParaRPr lang="en-IN"/>
          </a:p>
        </p:txBody>
      </p:sp>
    </p:spTree>
    <p:extLst>
      <p:ext uri="{BB962C8B-B14F-4D97-AF65-F5344CB8AC3E}">
        <p14:creationId xmlns:p14="http://schemas.microsoft.com/office/powerpoint/2010/main" val="1917006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2331CCB-B3FB-49FD-9019-B7F0EEAD0E36}"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6C4658-DF13-4A79-9A9E-B7F3CE0C3D91}" type="slidenum">
              <a:rPr lang="en-IN" smtClean="0"/>
              <a:t>‹#›</a:t>
            </a:fld>
            <a:endParaRPr lang="en-IN"/>
          </a:p>
        </p:txBody>
      </p:sp>
    </p:spTree>
    <p:extLst>
      <p:ext uri="{BB962C8B-B14F-4D97-AF65-F5344CB8AC3E}">
        <p14:creationId xmlns:p14="http://schemas.microsoft.com/office/powerpoint/2010/main" val="1488185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331CCB-B3FB-49FD-9019-B7F0EEAD0E36}"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6C4658-DF13-4A79-9A9E-B7F3CE0C3D91}" type="slidenum">
              <a:rPr lang="en-IN" smtClean="0"/>
              <a:t>‹#›</a:t>
            </a:fld>
            <a:endParaRPr lang="en-IN"/>
          </a:p>
        </p:txBody>
      </p:sp>
    </p:spTree>
    <p:extLst>
      <p:ext uri="{BB962C8B-B14F-4D97-AF65-F5344CB8AC3E}">
        <p14:creationId xmlns:p14="http://schemas.microsoft.com/office/powerpoint/2010/main" val="3530792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331CCB-B3FB-49FD-9019-B7F0EEAD0E36}"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6C4658-DF13-4A79-9A9E-B7F3CE0C3D91}" type="slidenum">
              <a:rPr lang="en-IN" smtClean="0"/>
              <a:t>‹#›</a:t>
            </a:fld>
            <a:endParaRPr lang="en-IN"/>
          </a:p>
        </p:txBody>
      </p:sp>
    </p:spTree>
    <p:extLst>
      <p:ext uri="{BB962C8B-B14F-4D97-AF65-F5344CB8AC3E}">
        <p14:creationId xmlns:p14="http://schemas.microsoft.com/office/powerpoint/2010/main" val="2714111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331CCB-B3FB-49FD-9019-B7F0EEAD0E36}" type="datetimeFigureOut">
              <a:rPr lang="en-IN" smtClean="0"/>
              <a:t>09-10-2024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6C4658-DF13-4A79-9A9E-B7F3CE0C3D91}" type="slidenum">
              <a:rPr lang="en-IN" smtClean="0"/>
              <a:t>‹#›</a:t>
            </a:fld>
            <a:endParaRPr lang="en-IN"/>
          </a:p>
        </p:txBody>
      </p:sp>
    </p:spTree>
    <p:extLst>
      <p:ext uri="{BB962C8B-B14F-4D97-AF65-F5344CB8AC3E}">
        <p14:creationId xmlns:p14="http://schemas.microsoft.com/office/powerpoint/2010/main" val="2077718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2331CCB-B3FB-49FD-9019-B7F0EEAD0E36}" type="datetimeFigureOut">
              <a:rPr lang="en-IN" smtClean="0"/>
              <a:t>09-10-2024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6C4658-DF13-4A79-9A9E-B7F3CE0C3D91}" type="slidenum">
              <a:rPr lang="en-IN" smtClean="0"/>
              <a:t>‹#›</a:t>
            </a:fld>
            <a:endParaRPr lang="en-IN"/>
          </a:p>
        </p:txBody>
      </p:sp>
    </p:spTree>
    <p:extLst>
      <p:ext uri="{BB962C8B-B14F-4D97-AF65-F5344CB8AC3E}">
        <p14:creationId xmlns:p14="http://schemas.microsoft.com/office/powerpoint/2010/main" val="1638194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2331CCB-B3FB-49FD-9019-B7F0EEAD0E36}" type="datetimeFigureOut">
              <a:rPr lang="en-IN" smtClean="0"/>
              <a:t>09-10-2024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6C4658-DF13-4A79-9A9E-B7F3CE0C3D91}" type="slidenum">
              <a:rPr lang="en-IN" smtClean="0"/>
              <a:t>‹#›</a:t>
            </a:fld>
            <a:endParaRPr lang="en-IN"/>
          </a:p>
        </p:txBody>
      </p:sp>
    </p:spTree>
    <p:extLst>
      <p:ext uri="{BB962C8B-B14F-4D97-AF65-F5344CB8AC3E}">
        <p14:creationId xmlns:p14="http://schemas.microsoft.com/office/powerpoint/2010/main" val="3185990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31CCB-B3FB-49FD-9019-B7F0EEAD0E36}" type="datetimeFigureOut">
              <a:rPr lang="en-IN" smtClean="0"/>
              <a:t>09-10-2024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96C4658-DF13-4A79-9A9E-B7F3CE0C3D91}" type="slidenum">
              <a:rPr lang="en-IN" smtClean="0"/>
              <a:t>‹#›</a:t>
            </a:fld>
            <a:endParaRPr lang="en-IN"/>
          </a:p>
        </p:txBody>
      </p:sp>
    </p:spTree>
    <p:extLst>
      <p:ext uri="{BB962C8B-B14F-4D97-AF65-F5344CB8AC3E}">
        <p14:creationId xmlns:p14="http://schemas.microsoft.com/office/powerpoint/2010/main" val="3330568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331CCB-B3FB-49FD-9019-B7F0EEAD0E36}" type="datetimeFigureOut">
              <a:rPr lang="en-IN" smtClean="0"/>
              <a:t>09-10-2024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6C4658-DF13-4A79-9A9E-B7F3CE0C3D91}" type="slidenum">
              <a:rPr lang="en-IN" smtClean="0"/>
              <a:t>‹#›</a:t>
            </a:fld>
            <a:endParaRPr lang="en-IN"/>
          </a:p>
        </p:txBody>
      </p:sp>
    </p:spTree>
    <p:extLst>
      <p:ext uri="{BB962C8B-B14F-4D97-AF65-F5344CB8AC3E}">
        <p14:creationId xmlns:p14="http://schemas.microsoft.com/office/powerpoint/2010/main" val="2855045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331CCB-B3FB-49FD-9019-B7F0EEAD0E36}" type="datetimeFigureOut">
              <a:rPr lang="en-IN" smtClean="0"/>
              <a:t>09-10-2024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6C4658-DF13-4A79-9A9E-B7F3CE0C3D91}" type="slidenum">
              <a:rPr lang="en-IN" smtClean="0"/>
              <a:t>‹#›</a:t>
            </a:fld>
            <a:endParaRPr lang="en-IN"/>
          </a:p>
        </p:txBody>
      </p:sp>
    </p:spTree>
    <p:extLst>
      <p:ext uri="{BB962C8B-B14F-4D97-AF65-F5344CB8AC3E}">
        <p14:creationId xmlns:p14="http://schemas.microsoft.com/office/powerpoint/2010/main" val="3795535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2331CCB-B3FB-49FD-9019-B7F0EEAD0E36}" type="datetimeFigureOut">
              <a:rPr lang="en-IN" smtClean="0"/>
              <a:t>09-10-2024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96C4658-DF13-4A79-9A9E-B7F3CE0C3D91}" type="slidenum">
              <a:rPr lang="en-IN" smtClean="0"/>
              <a:t>‹#›</a:t>
            </a:fld>
            <a:endParaRPr lang="en-IN"/>
          </a:p>
        </p:txBody>
      </p:sp>
    </p:spTree>
    <p:extLst>
      <p:ext uri="{BB962C8B-B14F-4D97-AF65-F5344CB8AC3E}">
        <p14:creationId xmlns:p14="http://schemas.microsoft.com/office/powerpoint/2010/main" val="17821026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rive.google.com/drive/folders/1WuUWyRA7uAjAl6OjMzbz2xp9CpDTBoi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17430" y="1776382"/>
            <a:ext cx="10238705" cy="646331"/>
          </a:xfrm>
          <a:prstGeom prst="rect">
            <a:avLst/>
          </a:prstGeom>
          <a:noFill/>
        </p:spPr>
        <p:txBody>
          <a:bodyPr wrap="square" rtlCol="0">
            <a:spAutoFit/>
          </a:bodyPr>
          <a:lstStyle/>
          <a:p>
            <a:pPr algn="ctr"/>
            <a:r>
              <a:rPr lang="en-IN" sz="3600" b="1" dirty="0" smtClean="0">
                <a:solidFill>
                  <a:schemeClr val="bg1"/>
                </a:solidFill>
                <a:latin typeface="+mj-lt"/>
              </a:rPr>
              <a:t>Understanding Loan Default Risk in Banking</a:t>
            </a:r>
            <a:endParaRPr lang="en-IN" sz="3600" b="1" dirty="0">
              <a:solidFill>
                <a:schemeClr val="bg1"/>
              </a:solidFill>
              <a:latin typeface="+mj-lt"/>
            </a:endParaRPr>
          </a:p>
        </p:txBody>
      </p:sp>
      <p:sp>
        <p:nvSpPr>
          <p:cNvPr id="5" name="TextBox 4"/>
          <p:cNvSpPr txBox="1"/>
          <p:nvPr/>
        </p:nvSpPr>
        <p:spPr>
          <a:xfrm>
            <a:off x="1133338" y="3159617"/>
            <a:ext cx="10238705" cy="461665"/>
          </a:xfrm>
          <a:prstGeom prst="rect">
            <a:avLst/>
          </a:prstGeom>
          <a:noFill/>
        </p:spPr>
        <p:txBody>
          <a:bodyPr wrap="square" rtlCol="0">
            <a:spAutoFit/>
          </a:bodyPr>
          <a:lstStyle/>
          <a:p>
            <a:pPr algn="ctr"/>
            <a:r>
              <a:rPr lang="en-IN" sz="2400" b="1" dirty="0" smtClean="0">
                <a:solidFill>
                  <a:schemeClr val="bg1"/>
                </a:solidFill>
                <a:latin typeface="+mj-lt"/>
              </a:rPr>
              <a:t>An Analysis of Key Variables Impacting Default Rates</a:t>
            </a:r>
            <a:endParaRPr lang="en-IN" sz="2400" b="1" dirty="0">
              <a:solidFill>
                <a:schemeClr val="bg1"/>
              </a:solidFill>
              <a:latin typeface="+mj-lt"/>
            </a:endParaRPr>
          </a:p>
        </p:txBody>
      </p:sp>
      <p:sp>
        <p:nvSpPr>
          <p:cNvPr id="6" name="TextBox 5"/>
          <p:cNvSpPr txBox="1"/>
          <p:nvPr/>
        </p:nvSpPr>
        <p:spPr>
          <a:xfrm>
            <a:off x="1133338" y="4358186"/>
            <a:ext cx="10238705" cy="646331"/>
          </a:xfrm>
          <a:prstGeom prst="rect">
            <a:avLst/>
          </a:prstGeom>
          <a:noFill/>
        </p:spPr>
        <p:txBody>
          <a:bodyPr wrap="square" rtlCol="0">
            <a:spAutoFit/>
          </a:bodyPr>
          <a:lstStyle/>
          <a:p>
            <a:pPr algn="ctr"/>
            <a:r>
              <a:rPr lang="en-IN" b="1" dirty="0" smtClean="0">
                <a:solidFill>
                  <a:schemeClr val="bg1"/>
                </a:solidFill>
                <a:latin typeface="+mj-lt"/>
              </a:rPr>
              <a:t>Presented by: </a:t>
            </a:r>
            <a:r>
              <a:rPr lang="en-IN" dirty="0" smtClean="0">
                <a:solidFill>
                  <a:schemeClr val="bg1"/>
                </a:solidFill>
                <a:latin typeface="+mj-lt"/>
              </a:rPr>
              <a:t>SHERINE ANGEL P</a:t>
            </a:r>
          </a:p>
          <a:p>
            <a:pPr algn="ctr"/>
            <a:r>
              <a:rPr lang="en-IN" b="1" dirty="0" smtClean="0">
                <a:solidFill>
                  <a:schemeClr val="bg1"/>
                </a:solidFill>
                <a:latin typeface="+mj-lt"/>
              </a:rPr>
              <a:t>Date: </a:t>
            </a:r>
            <a:r>
              <a:rPr lang="en-IN" dirty="0" smtClean="0">
                <a:solidFill>
                  <a:schemeClr val="bg1"/>
                </a:solidFill>
                <a:latin typeface="+mj-lt"/>
              </a:rPr>
              <a:t>10</a:t>
            </a:r>
            <a:r>
              <a:rPr lang="en-IN" baseline="30000" dirty="0" smtClean="0">
                <a:solidFill>
                  <a:schemeClr val="bg1"/>
                </a:solidFill>
                <a:latin typeface="+mj-lt"/>
              </a:rPr>
              <a:t>th</a:t>
            </a:r>
            <a:r>
              <a:rPr lang="en-IN" dirty="0" smtClean="0">
                <a:solidFill>
                  <a:schemeClr val="bg1"/>
                </a:solidFill>
                <a:latin typeface="+mj-lt"/>
              </a:rPr>
              <a:t> October 2024</a:t>
            </a:r>
            <a:endParaRPr lang="en-IN" dirty="0">
              <a:solidFill>
                <a:schemeClr val="bg1"/>
              </a:solidFill>
              <a:latin typeface="+mj-lt"/>
            </a:endParaRPr>
          </a:p>
        </p:txBody>
      </p:sp>
    </p:spTree>
    <p:extLst>
      <p:ext uri="{BB962C8B-B14F-4D97-AF65-F5344CB8AC3E}">
        <p14:creationId xmlns:p14="http://schemas.microsoft.com/office/powerpoint/2010/main" val="3475178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00778" y="940159"/>
            <a:ext cx="6954592" cy="646331"/>
          </a:xfrm>
          <a:prstGeom prst="rect">
            <a:avLst/>
          </a:prstGeom>
          <a:noFill/>
        </p:spPr>
        <p:txBody>
          <a:bodyPr wrap="square" rtlCol="0">
            <a:spAutoFit/>
          </a:bodyPr>
          <a:lstStyle/>
          <a:p>
            <a:r>
              <a:rPr lang="en-IN" sz="3600" b="1" dirty="0">
                <a:solidFill>
                  <a:schemeClr val="bg1"/>
                </a:solidFill>
                <a:latin typeface="+mj-lt"/>
              </a:rPr>
              <a:t>Introduction</a:t>
            </a:r>
            <a:r>
              <a:rPr lang="en-IN" sz="3600" b="1" dirty="0" smtClean="0">
                <a:solidFill>
                  <a:schemeClr val="bg1"/>
                </a:solidFill>
                <a:latin typeface="+mj-lt"/>
              </a:rPr>
              <a:t> to the Project</a:t>
            </a:r>
            <a:endParaRPr lang="en-IN" sz="3600" b="1" dirty="0">
              <a:solidFill>
                <a:schemeClr val="bg1"/>
              </a:solidFill>
              <a:latin typeface="+mj-lt"/>
            </a:endParaRPr>
          </a:p>
        </p:txBody>
      </p:sp>
      <p:sp>
        <p:nvSpPr>
          <p:cNvPr id="5" name="TextBox 4"/>
          <p:cNvSpPr txBox="1"/>
          <p:nvPr/>
        </p:nvSpPr>
        <p:spPr>
          <a:xfrm>
            <a:off x="824248" y="2730321"/>
            <a:ext cx="11316237" cy="4524315"/>
          </a:xfrm>
          <a:prstGeom prst="rect">
            <a:avLst/>
          </a:prstGeom>
          <a:noFill/>
        </p:spPr>
        <p:txBody>
          <a:bodyPr wrap="square" rtlCol="0">
            <a:spAutoFit/>
          </a:bodyPr>
          <a:lstStyle/>
          <a:p>
            <a:r>
              <a:rPr lang="en-IN" b="1" dirty="0" smtClean="0">
                <a:latin typeface="+mj-lt"/>
              </a:rPr>
              <a:t>Objective</a:t>
            </a:r>
          </a:p>
          <a:p>
            <a:pPr marL="285750" indent="-285750">
              <a:buFont typeface="Arial" panose="020B0604020202020204" pitchFamily="34" charset="0"/>
              <a:buChar char="•"/>
            </a:pPr>
            <a:r>
              <a:rPr lang="en-IN" dirty="0" smtClean="0"/>
              <a:t>Analyse how various factors influence loan defaults.</a:t>
            </a:r>
          </a:p>
          <a:p>
            <a:pPr marL="285750" indent="-285750">
              <a:buFont typeface="Arial" panose="020B0604020202020204" pitchFamily="34" charset="0"/>
              <a:buChar char="•"/>
            </a:pPr>
            <a:r>
              <a:rPr lang="en-IN" dirty="0" smtClean="0"/>
              <a:t>Enhance risk assessment strategies in lending institutions.</a:t>
            </a:r>
          </a:p>
          <a:p>
            <a:endParaRPr lang="en-IN" dirty="0" smtClean="0"/>
          </a:p>
          <a:p>
            <a:r>
              <a:rPr lang="en-IN" b="1" dirty="0" smtClean="0">
                <a:latin typeface="+mj-lt"/>
              </a:rPr>
              <a:t>Data Source</a:t>
            </a:r>
          </a:p>
          <a:p>
            <a:r>
              <a:rPr lang="en-IN" b="1" dirty="0" smtClean="0"/>
              <a:t>Dataset:  </a:t>
            </a:r>
            <a:r>
              <a:rPr lang="en-IN" dirty="0" smtClean="0">
                <a:solidFill>
                  <a:srgbClr val="C00000"/>
                </a:solidFill>
                <a:hlinkClick r:id="rId2"/>
              </a:rPr>
              <a:t>Link to the dataset</a:t>
            </a:r>
            <a:endParaRPr lang="en-IN" dirty="0" smtClean="0">
              <a:solidFill>
                <a:srgbClr val="C00000"/>
              </a:solidFill>
            </a:endParaRPr>
          </a:p>
          <a:p>
            <a:endParaRPr lang="en-IN" b="1" dirty="0"/>
          </a:p>
          <a:p>
            <a:r>
              <a:rPr lang="en-IN" b="1" dirty="0" smtClean="0">
                <a:latin typeface="+mj-lt"/>
              </a:rPr>
              <a:t>Importance</a:t>
            </a:r>
          </a:p>
          <a:p>
            <a:r>
              <a:rPr lang="en-IN" dirty="0" smtClean="0"/>
              <a:t>Understanding loan defaults is crucial for:</a:t>
            </a:r>
          </a:p>
          <a:p>
            <a:pPr marL="742950" lvl="1" indent="-285750">
              <a:buFont typeface="Arial" panose="020B0604020202020204" pitchFamily="34" charset="0"/>
              <a:buChar char="•"/>
            </a:pPr>
            <a:r>
              <a:rPr lang="en-IN" dirty="0" smtClean="0"/>
              <a:t>Minimizing financial risk for lenders.</a:t>
            </a:r>
          </a:p>
          <a:p>
            <a:pPr marL="742950" lvl="1" indent="-285750">
              <a:buFont typeface="Arial" panose="020B0604020202020204" pitchFamily="34" charset="0"/>
              <a:buChar char="•"/>
            </a:pPr>
            <a:r>
              <a:rPr lang="en-IN" dirty="0" smtClean="0"/>
              <a:t>Improving lending practices.</a:t>
            </a:r>
          </a:p>
          <a:p>
            <a:pPr marL="742950" lvl="1" indent="-285750">
              <a:buFont typeface="Arial" panose="020B0604020202020204" pitchFamily="34" charset="0"/>
              <a:buChar char="•"/>
            </a:pPr>
            <a:r>
              <a:rPr lang="en-IN" dirty="0" smtClean="0"/>
              <a:t>Enhancing overall financial stability in the banking sector.</a:t>
            </a:r>
          </a:p>
          <a:p>
            <a:endParaRPr lang="en-IN" dirty="0"/>
          </a:p>
          <a:p>
            <a:endParaRPr lang="en-IN" dirty="0" smtClean="0"/>
          </a:p>
          <a:p>
            <a:endParaRPr lang="en-IN" dirty="0" smtClean="0"/>
          </a:p>
          <a:p>
            <a:endParaRPr lang="en-IN" dirty="0"/>
          </a:p>
        </p:txBody>
      </p:sp>
    </p:spTree>
    <p:extLst>
      <p:ext uri="{BB962C8B-B14F-4D97-AF65-F5344CB8AC3E}">
        <p14:creationId xmlns:p14="http://schemas.microsoft.com/office/powerpoint/2010/main" val="1812808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8039" y="978796"/>
            <a:ext cx="9775065" cy="646331"/>
          </a:xfrm>
          <a:prstGeom prst="rect">
            <a:avLst/>
          </a:prstGeom>
          <a:noFill/>
        </p:spPr>
        <p:txBody>
          <a:bodyPr wrap="square" rtlCol="0">
            <a:spAutoFit/>
          </a:bodyPr>
          <a:lstStyle/>
          <a:p>
            <a:r>
              <a:rPr lang="en-IN" sz="3600" b="1" dirty="0">
                <a:solidFill>
                  <a:schemeClr val="bg1"/>
                </a:solidFill>
                <a:latin typeface="+mj-lt"/>
              </a:rPr>
              <a:t>Key Variables Impacting Loan Defaults</a:t>
            </a:r>
          </a:p>
        </p:txBody>
      </p:sp>
      <p:sp>
        <p:nvSpPr>
          <p:cNvPr id="4" name="AutoShape 2" descr="data:image/png;base64,iVBORw0KGgoAAAANSUhEUgAAAk0AAAHHCAYAAACiOWx7AAAAOXRFWHRTb2Z0d2FyZQBNYXRwbG90bGliIHZlcnNpb24zLjcuMSwgaHR0cHM6Ly9tYXRwbG90bGliLm9yZy/bCgiHAAAACXBIWXMAAA9hAAAPYQGoP6dpAABBoklEQVR4nO3deVwV9f7H8fdhRxBwQZBEUfOmJrmgKZVbkVi2UF5Ts1wyLdPMyDRviUuZpVlabtUt9ZbeyEpbLJfIpRT33dTMKC0FcQFcEhS+vz+8zM8TaiOCB/T1fDzO49H5zmdmPnOY5P2YmfPFYYwxAgAAwAW5uboBAACA0oDQBAAAYAOhCQAAwAZCEwAAgA2EJgAAABsITQAAADYQmgAAAGwgNAEAANhAaAIAALCB0AS42PTp0+VwOPTrr7+6uhVcpYYPHy6Hw1Ho9T/44APVrl1bnp6eCgoKKrrGzvLrr7/K4XBo+vTpxbJ9wA5CE4CLMmvWLI0fP97Vbbhcfthdu3atq1txqR07dqh79+6qWbOm3n33Xb3zzjuXbd9ff/21hg8fftn2BxCaAFwUQhPOtmTJEuXl5WnChAnq3r27Hnjggcu276+//lojRoy4bPsDCE0AgEI7cOCAJBXbbTmgJCE0ASXU5MmTdf3118vb21thYWHq27evMjIynGq+//57dejQQVWrVpW3t7fCw8P19NNP688//3Sq6969u/z9/fXHH38oLi5O/v7+Cg4O1sCBA5Wbm2u7p1atWmnevHn67bff5HA45HA4FBERoWPHjsnPz09PPfVUgXV+//13ubu7a/To0ZL+/7bWsmXL9Nhjj6lChQoKCAhQ165ddeTIkQLrf/PNN2revLn8/PxUtmxZtWvXTtu2bbtgn2vXrpXD4dCMGTMKLFuwYIEcDoe++uorSdLRo0c1YMAARUREyNvbW5UqVdLtt9+u9evX2/5cLmTDhg264447FBAQIH9/f912221auXKlU83hw4c1cOBARUZGyt/fXwEBAbrjjju0adMmp7olS5bI4XDo448/1qhRo1SlShX5+Pjotttu088//2yrnx9++EFNmjSRj4+Patasqbfffvu8tR9++KGioqLk6+ur8uXLq1OnTtq7d6+1PCIiQsOGDZMkBQcHy+FwWLfLPv/8c7Vr105hYWHy9vZWzZo19eKLLxY43yIiItS9e/cC+27VqpVatWp13t66d++uSZMmSZJ1Ll7Kc1mAHR6ubgBAQcOHD9eIESMUExOjPn36aOfOnZoyZYrWrFmj5cuXy9PTU5I0e/ZsnThxQn369FGFChW0evVqvfXWW/r99981e/Zsp23m5uYqNjZWTZs21WuvvaZvv/1W48aNU82aNdWnTx9bfT3//PPKzMzU77//rjfeeEOS5O/vL39/f913331KTEzU66+/Lnd3d2ud//73vzLGqEuXLk7b6tevn4KCgjR8+HDr+H777TcrGEhnHjDu1q2bYmNj9eqrr+rEiROaMmWKbrnlFm3YsEERERHn7LNx48aqUaOGPv74Y3Xr1s1pWWJiosqVK6fY2FhJ0uOPP65PPvlE/fr1U926dXXo0CH98MMP2r59uxo1amTrczmfbdu2qXnz5goICNCgQYPk6empt99+W61atdLSpUvVtGlTSdIvv/yiuXPnqkOHDqpevbrS0tL09ttvq2XLlvrxxx8VFhbmtN1XXnlFbm5uGjhwoDIzMzVmzBh16dJFq1atumA/W7ZsUZs2bRQcHKzhw4fr9OnTGjZsmEJCQgrUjho1SkOHDtUDDzygRx99VOnp6XrrrbfUokULbdiwQUFBQRo/frz+85//aM6cOZoyZYr8/f11ww03SDoTjv39/RUfHy9/f3999913SkhIUFZWlsaOHXtJn6skPfbYY9q3b58WLVqkDz744JK3B9hiALjUtGnTjCSTkpJijDHmwIEDxsvLy7Rp08bk5uZadRMnTjSSzPvvv2+NnThxosD2Ro8ebRwOh/ntt9+ssW7duhlJZuTIkU61DRs2NFFRURfVb7t27Uy1atUKjC9YsMBIMt98843T+A033GBatmxpvc8/3qioKJOTk2ONjxkzxkgyn3/+uTHGmKNHj5qgoCDTq1cvp+2lpqaawMDAAuN/NWTIEOPp6WkOHz5sjWVnZ5ugoCDzyCOPWGOBgYGmb9++f3vcf5V/HGvWrDlvTVxcnPHy8jK7d++2xvbt22fKli1rWrRoYY2dPHnS6WdtjDEpKSnG29vb6We2ePFiI8nUqVPHZGdnW+MTJkwwksyWLVsu2HNcXJzx8fFxOjd+/PFH4+7ubs7+dfDrr78ad3d3M2rUKKf1t2zZYjw8PJzGhw0bZiSZ9PR0p9pznZuPPfaYKVOmjDl58qQ1Vq1aNdOtW7cCtS1btnQ6b1JSUowkM23aNGusb9++hl9juJy4PQeUMN9++61ycnI0YMAAubn9//+ivXr1UkBAgObNm2eN+fr6Wv99/PhxHTx4UDfddJOMMdqwYUOBbT/++ONO75s3b65ffvmlSPqOiYlRWFiYZs6caY1t3bpVmzdv1kMPPVSgvnfv3tYVM0nq06ePPDw89PXXX0uSFi1apIyMDHXu3FkHDx60Xu7u7mratKkWL158wX46duyoU6dO6bPPPrPGFi5cqIyMDHXs2NEaCwoK0qpVq7Rv375CH/u55ObmauHChYqLi1ONGjWs8cqVK+vBBx/UDz/8oKysLEmSt7e39bPOzc3VoUOH5O/vr+uuu+6ctwl79OghLy8v633z5s0l6YI/y9zcXC1YsEBxcXGqWrWqNV6nTh3rqlu+zz77THl5eXrggQecPvvQ0FDVqlXrbz97yfncPHr0qA4ePKjmzZvrxIkT2rFjx9+uD5REhCaghPntt98kSdddd53TuJeXl2rUqGEtl6Q9e/aoe/fuKl++vPWcUsuWLSVJmZmZTuv7+PgoODjYaaxcuXLnfI6oMNzc3NSlSxfNnTtXJ06ckCTNnDlTPj4+6tChQ4H6WrVqOb339/dX5cqVrfmqdu3aJUm69dZbFRwc7PRauHCh9QDy+dSvX1+1a9dWYmKiNZaYmKiKFSvq1ltvtcbGjBmjrVu3Kjw8XDfeeKOGDx9eJEEyPT1dJ06cKPBzlM4Elby8POv5oLy8PL3xxhuqVauWvL29VbFiRQUHB2vz5s0Ffo6SnEKPdObnKOmCP8v09HT9+eefBT53qeC5tmvXLhljVKtWrQKf/fbt2//2s5fO3Jq87777FBgYqICAAAUHB1vh+VzHBJQGPNMElFK5ubm6/fbbdfjwYQ0ePFi1a9eWn5+f/vjjD3Xv3l15eXlO9Wc/Z1RcunbtqrFjx2ru3Lnq3LmzZs2apbvuukuBgYEXva38/j/44AOFhoYWWO7h8ff/fHXs2FGjRo3SwYMHVbZsWX3xxRfq3Lmz07oPPPCAmjdvrjlz5mjhwoUaO3asXn31VX322We64447Lrrvwnj55Zc1dOhQPfLII3rxxRdVvnx5ubm5acCAAQV+jtL5f5bGmCLpJy8vTw6HQ99888059+Xv73/B9TMyMtSyZUsFBARo5MiRqlmzpnx8fLR+/XoNHjzY6ZjO9/B2bm7uZTlngYtBaAJKmGrVqkmSdu7c6XRbJycnRykpKYqJiZF05qHen376STNmzFDXrl2tukWLFhVrfxf6hlK9evXUsGFDzZw5U1WqVNGePXv01ltvnbN2165dat26tfX+2LFj2r9/v+68805JUs2aNSVJlSpVso75YnXs2FEjRozQp59+qpCQEGVlZalTp04F6ipXrqwnnnhCTzzxhA4cOKBGjRpp1KhRlxSagoODVaZMGe3cubPAsh07dsjNzU3h4eGSpE8++UStW7fWe++951SXkZGhihUrFrqHv/bj6+trXcE72197rFmzpowxql69uv7xj39c9L6WLFmiQ4cO6bPPPlOLFi2s8ZSUlAK15cqVK/CtUOnMFdezz/9z4dtyuNy4PQeUMDExMfLy8tKbb77pdOXgvffeU2Zmptq1ayfp/682nF1jjNGECROKtT8/P78L3l55+OGHtXDhQo0fP14VKlQ4b/B45513dOrUKev9lClTdPr0aas+NjZWAQEBevnll53q8qWnp/9tr3Xq1FFkZKQSExOVmJioypUrO/0Sz83NLXAslSpVUlhYmLKzs/92+xfi7u6uNm3a6PPPP3f6EzlpaWmaNWuWbrnlFgUEBFi1f71KNHv2bP3xxx+X1MNf+4mNjdXcuXO1Z88ea3z79u1asGCBU+39998vd3d3jRgxokBfxhgdOnTob/eVX5svJydHkydPLlBbs2ZNrVy5Ujk5OdbYV1995TS1wfn4+flJ0jlDF1AcuNIElDDBwcEaMmSIRowYobZt2+qee+7Rzp07NXnyZDVp0sR6LqR27dqqWbOmBg4cqD/++EMBAQH69NNPi+wZpfOJiopSYmKi4uPj1aRJE/n7++vuu++2lj/44IMaNGiQ5syZoz59+jg97H22nJwc3XbbbXrggQes47vlllt0zz33SJICAgI0ZcoUPfzww2rUqJE6deqk4OBg7dmzR/PmzdPNN9+siRMn/m2/HTt2VEJCgnx8fNSzZ0+nh+uPHj2qKlWq6J///Kfq168vf39/ffvtt1qzZo3GjRtn6/N4//33NX/+/ALjTz31lF566SUtWrRIt9xyi5544gl5eHjo7bffVnZ2tsaMGWPV3nXXXRo5cqR69Oihm266SVu2bNHMmTP/9krLxRoxYoTmz5+v5s2b64knntDp06f11ltv6frrr9fmzZutupo1a+qll17SkCFD9OuvvyouLk5ly5ZVSkqK5syZo969e2vgwIHn3c9NN92kcuXKqVu3burfv78cDoc++OCDc94+fPTRR/XJJ5+obdu2euCBB7R79259+OGH1pXGC4mKipIk9e/fX7GxsXJ3dz/nlUSgyLjmS3sA8v11yoF8EydONLVr1zaenp4mJCTE9OnTxxw5csSp5scffzQxMTHG39/fVKxY0fTq1cts2rSpwFezu3XrZvz8/ArsO//r4hfj2LFj5sEHHzRBQUFG0jmnH7jzzjuNJLNixYrzHu/SpUtN7969Tbly5Yy/v7/p0qWLOXToUIH6xYsXm9jYWBMYGGh8fHxMzZo1Tffu3c3atWtt9btr1y4jyUgyP/zwg9Oy7Oxs8+yzz5r69eubsmXLGj8/P1O/fn0zefLkv91u/nGc77V3715jjDHr1683sbGxxt/f35QpU8a0bt26wOdy8uRJ88wzz5jKlSsbX19fc/PNN5vk5OQCX7vPn3Jg9uzZTuuf6+v457N06VITFRVlvLy8TI0aNczUqVPPex58+umn5pZbbjF+fn7Gz8/P1K5d2/Tt29fs3LnTqjnflAPLly83zZo1M76+viYsLMwMGjTImpZi8eLFTrXjxo0z11xzjfH29jY333yzWbt2ra0pB06fPm2efPJJExwcbBwOB9MPoNg5jCmiJwcB4H/uu+8+bdmy5ZyzVE+fPl09evTQmjVr1LhxYxd0BwCFwzNNAIrU/v37NW/ePD388MOubgUAihTPNAGQdObvn539MO5fubu7F5jn6WwpKSlavny5/v3vf8vT01OPPfZYcbQJAC5DaAIg6cw3ppYuXXre5dWqVXP6FthfLV26VD169FDVqlU1Y8aMc86tBAClGc80AZAkrVu37oLfvPP19dXNN998GTsCgJKF0AQAAGADD4IDAADYwDNNRSQvL0/79u1T2bJlmdofAIBSwhijo0ePKiwszGny23MhNBWRffv2WX9HCgAAlC579+5VlSpVLlhDaCoiZcuWlXTmQ8//e1IAAKBky8rKUnh4uPV7/EIITUUk/5ZcQEAAoQkAgFLGzqM1PAgOAABgA6EJAADABkITAACADTzTBADAVS43N1enTp1ydRvFwtPTU+7u7kWyLUITAABXKWOMUlNTlZGR4epWilVQUJBCQ0MveR5FQhMAAFep/MBUqVIllSlT5oqbnNkYoxMnTujAgQOSpMqVK1/S9ghNAABchXJzc63AVKFCBVe3U2x8fX0lSQcOHFClSpUu6VYdD4IDAHAVyn+GqUyZMi7upPjlH+OlPrdFaAIA4Cp2pd2SO5eiOkZCEwAAgA2EJgAAABsITQAA4ILS09PVp08fVa1aVd7e3goNDVVsbKyWL18u6cztr7lz5170diMiIjR+/PiibbYY8e05AABwQe3bt1dOTo5mzJihGjVqKC0tTUlJSTp06JCrW7usuNIEAADOKyMjQ99//71effVVtW7dWtWqVdONN96oIUOG6J577lFERIQk6b777pPD4bDe7969W/fee69CQkLk7++vJk2a6Ntvv7W226pVK/322296+umn5XA4rIe1hw8frgYNGjj1MH78eGu7krRkyRLdeOON8vPzU1BQkG6++Wb99ttvxfkxSCI0AQCAC/D395e/v7/mzp2r7OzsAsvXrFkjSZo2bZr2799vvT927JjuvPNOJSUlacOGDWrbtq3uvvtu7dmzR5L02WefqUqVKho5cqT279+v/fv32+rn9OnTiouLU8uWLbV582YlJyerd+/el+VbgNyeK2Ginv2Pq1soEdaN7erqFgAAkjw8PDR9+nT16tVLU6dOVaNGjdSyZUt16tRJN9xwg4KDgyX9/58qyVe/fn3Vr1/fev/iiy9qzpw5+uKLL9SvXz+VL19e7u7uKlu2rNN6fycrK0uZmZm66667VLNmTUlSnTp1iuhoL4wrTQAA4ILat2+vffv26YsvvlDbtm21ZMkSNWrUSNOnTz/vOseOHdPAgQNVp04dBQUFyd/fX9u3b7euNBVW+fLl1b17d8XGxuruu+/WhAkTbF+lulSEJgAA8Ld8fHx0++23a+jQoVqxYoW6d++uYcOGnbd+4MCBmjNnjl5++WV9//332rhxoyIjI5WTk3PB/bi5uckY4zT215m8p02bpuTkZN10001KTEzUP/7xD61cubLwB2cToQkAAFy0unXr6vjx45IkT09P5ebmOi1fvny5unfvrvvuu0+RkZEKDQ3Vr7/+6lTj5eVVYL3g4GClpqY6BaeNGzcW2H/Dhg01ZMgQrVixQvXq1dOsWbOK5sAugNAEAADO69ChQ7r11lv14YcfavPmzUpJSdHs2bM1ZswY3XvvvZLOzLeUlJSk1NRUHTlyRJJUq1YtffbZZ9q4caM2bdqkBx98UHl5eU7bjoiI0LJly/THH3/o4MGDks58qy49PV1jxozR7t27NWnSJH3zzTfWOikpKRoyZIiSk5P122+/aeHChdq1a9dlea6J0AQAAM7L399fTZs21RtvvKEWLVqoXr16Gjp0qHr16qWJEydKksaNG6dFixYpPDxcDRs2lCS9/vrrKleunG666Sbdfffdio2NVaNGjZy2PXLkSP3666+qWbOm9UB5nTp1NHnyZE2aNEn169fX6tWrNXDgQGudMmXKaMeOHWrfvr3+8Y9/qHfv3urbt68ee+yxYv8sHOavNw5RKFlZWQoMDFRmZqYCAgIKvR2+PXcG354DgOJ18uRJpaSkqHr16vLx8XF1O8XqQsd6Mb+/udIEAABgA6EJAADABkITAACADYQmAAAAGwhNAAAANhCaAAAAbCA0AQAA2EBoAgAAsIHQBAAAYAOhCQAAwAYPVzcAAABKlsv9J70K+6ezJk2apLFjxyo1NVX169fXW2+9pRtvvLGIu/t/XGkCAAClTmJiouLj4zVs2DCtX79e9evXV2xsrA4cOFBs+yQ0AQCAUuf1119Xr1691KNHD9WtW1dTp05VmTJl9P777xfbPglNAACgVMnJydG6desUExNjjbm5uSkmJkbJycnFtl9CEwAAKFUOHjyo3NxchYSEOI2HhIQoNTW12PZLaAIAALCB0AQAAEqVihUryt3dXWlpaU7jaWlpCg0NLbb9EpoAAECp4uXlpaioKCUlJVljeXl5SkpKUnR0dLHt16WhKTc3V0OHDlX16tXl6+urmjVr6sUXX5QxxqoxxighIUGVK1eWr6+vYmJitGvXLqftHD58WF26dFFAQICCgoLUs2dPHTt2zKlm8+bNat68uXx8fBQeHq4xY8YU6Gf27NmqXbu2fHx8FBkZqa+//rp4DhwAAFyS+Ph4vfvuu5oxY4a2b9+uPn366Pjx4+rRo0ex7dOlk1u++uqrmjJlimbMmKHrr79ea9euVY8ePRQYGKj+/ftLksaMGaM333xTM2bMUPXq1TV06FDFxsbqxx9/lI+PjySpS5cu2r9/vxYtWqRTp06pR48e6t27t2bNmiVJysrKUps2bRQTE6OpU6dqy5YteuSRRxQUFKTevXtLklasWKHOnTtr9OjRuuuuuzRr1izFxcVp/fr1qlevnms+IAAAXKCwk01eTh07dlR6eroSEhKUmpqqBg0aaP78+QUeDi9KDnP2ZZ3L7K677lJISIjee+89a6x9+/by9fXVhx9+KGOMwsLC9Mwzz2jgwIGSpMzMTIWEhGj69Onq1KmTtm/frrp162rNmjVq3LixJGn+/Pm688479fvvvyssLExTpkzR888/r9TUVHl5eUmSnnvuOc2dO1c7duyQdObDP378uL766iurl2bNmqlBgwaaOnXq3x5LVlaWAgMDlZmZqYCAgEJ/Jpd7FtaSqjT8DwsApdnJkyeVkpKi6tWrWxchrlQXOtaL+f3t0ttzN910k5KSkvTTTz9JkjZt2qQffvhBd9xxhyQpJSVFqampTvMwBAYGqmnTptY8DMnJyQoKCrICkyTFxMTIzc1Nq1atsmpatGhhBSZJio2N1c6dO3XkyBGr5uz95Necb76H7OxsZWVlOb0AAMCVy6W355577jllZWWpdu3acnd3V25urkaNGqUuXbpIkjXXwoXmYUhNTVWlSpWclnt4eKh8+fJONdWrVy+wjfxl5cqVU2pq6kXN9zB69GiNGDGiMIcNAABKIZdeafr44481c+ZMzZo1S+vXr9eMGTP02muvacaMGa5sy5YhQ4YoMzPTeu3du9fVLQEAgGLk0itNzz77rJ577jl16tRJkhQZGanffvtNo0ePVrdu3ay5FtLS0lS5cmVrvbS0NDVo0ECSFBoaWuCP850+fVqHDx+21g8NDT3nXA75yy5Uc775Hry9veXt7V2YwwYAAKWQS680nThxQm5uzi24u7srLy9PklS9enWFhoY6zcOQlZWlVatWWfMwREdHKyMjQ+vWrbNqvvvuO+Xl5alp06ZWzbJly3Tq1CmrZtGiRbruuutUrlw5q+bs/eTXFOd8DwAAoPRwaWi6++67NWrUKM2bN0+//vqr5syZo9dff1333XefJMnhcGjAgAF66aWX9MUXX2jLli3q2rWrwsLCFBcXJ0mqU6eO2rZtq169emn16tVavny5+vXrp06dOiksLEyS9OCDD8rLy0s9e/bUtm3blJiYqAkTJig+Pt7q5amnntL8+fM1btw47dixQ8OHD9fatWvVr1+/y/65AACAkselt+feeustDR06VE888YQOHDigsLAwPfbYY0pISLBqBg0apOPHj6t3797KyMjQLbfcovnz5zt9ZXDmzJnq16+fbrvtNrm5ual9+/Z68803reWBgYFauHCh+vbtq6ioKFWsWFEJCQnWHE3SmW/yzZo1Sy+88IL+9a9/qVatWpo7dy5zNAEAAEkunqfpSsI8TUWLeZoAoHgxT9MZpWaeJgAAgNKC0AQAAGCDS59pAgAAJc+ekZGXdX9VE7ZcVP2yZcs0duxYrVu3Tvv379ecOXOsL4gVJ640AQCAUuX48eOqX7++Jk2adFn3y5UmAABQqtxxxx3W36m9nLjSBAAAYAOhCQAAwAZCEwAAgA2EJgAAABsITQAAADbw7TkAAFCqHDt2TD///LP1PiUlRRs3blT58uVVtWrVYtsvoQkAADi52MkmL7e1a9eqdevW1vv4+HhJUrdu3TR9+vRi2y+hCQAAlCqtWrWSMeay75dnmgAAAGwgNAEAANhAaAIAALCB0AQAAGADoQkAgKuYKx6ovtyK6hgJTQAAXIU8PT0lSSdOnHBxJ8Uv/xjzj7mwmHIAAICrkLu7u4KCgnTgwAFJUpkyZeRwOFzcVdEyxujEiRM6cOCAgoKC5O7ufknbIzQBAHCVCg0NlSQrOF2pgoKCrGO9FIQmAACuUg6HQ5UrV1alSpV06tQpV7dTLDw9PS/5ClM+QhMAAFc5d3f3IgsWVzIeBAcAALCB0AQAAGADoQkAAMAGQhMAAIANhCYAAAAbCE0AAAA2EJoAAABsIDQBAADYQGgCAACwgdAEAABgA6EJAADABkITAACADYQmAAAAGwhNAAAANhCaAAAAbCA0AQAA2EBoAgAAsIHQBAAAYAOhCQAAwAZCEwAAgA2EJgAAABsITQAAADYQmgAAAGwgNAEAANhAaAIAALCB0AQAAGADoQkAAMAGQhMAAIANhCYAAAAbCE0AAAA2EJoAAABsIDQBAADYQGgCAACwgdAEAABgA6EJAADABkITAACADYQmAAAAGwhNAAAANhCaAAAAbCA0AQAA2EBoAgAAsIHQBAAAYAOhCQAAwAZCEwAAgA2EJgAAABsITQAAADYQmgAAAGxweWj6448/9NBDD6lChQry9fVVZGSk1q5day03xighIUGVK1eWr6+vYmJitGvXLqdtHD58WF26dFFAQICCgoLUs2dPHTt2zKlm8+bNat68uXx8fBQeHq4xY8YU6GX27NmqXbu2fHx8FBkZqa+//rp4DhoAAJQ6Lg1NR44c0c033yxPT0998803+vHHHzVu3DiVK1fOqhkzZozefPNNTZ06VatWrZKfn59iY2N18uRJq6ZLly7atm2bFi1apK+++krLli1T7969reVZWVlq06aNqlWrpnXr1mns2LEaPny43nnnHatmxYoV6ty5s3r27KkNGzYoLi5OcXFx2rp16+X5MAAAQInmMMYYV+38ueee0/Lly/X999+fc7kxRmFhYXrmmWc0cOBASVJmZqZCQkI0ffp0derUSdu3b1fdunW1Zs0aNW7cWJI0f/583Xnnnfr9998VFhamKVOm6Pnnn1dqaqq8vLysfc+dO1c7duyQJHXs2FHHjx/XV199Ze2/WbNmatCggaZOnfq3x5KVlaXAwEBlZmYqICCg0J9J1LP/KfS6V5J1Y7u6ugUAwFXgYn5/u/RK0xdffKHGjRurQ4cOqlSpkho2bKh3333XWp6SkqLU1FTFxMRYY4GBgWratKmSk5MlScnJyQoKCrICkyTFxMTIzc1Nq1atsmpatGhhBSZJio2N1c6dO3XkyBGr5uz95Nfk7+evsrOzlZWV5fQCAABXLpeGpl9++UVTpkxRrVq1tGDBAvXp00f9+/fXjBkzJEmpqamSpJCQEKf1QkJCrGWpqamqVKmS03IPDw+VL1/eqeZc2zh7H+eryV/+V6NHj1ZgYKD1Cg8Pv+jjBwAApYdLQ1NeXp4aNWqkl19+WQ0bNlTv3r3Vq1cvW7fDXG3IkCHKzMy0Xnv37nV1SwAAoBi5NDRVrlxZdevWdRqrU6eO9uzZI0kKDQ2VJKWlpTnVpKWlWctCQ0N14MABp+WnT5/W4cOHnWrOtY2z93G+mvzlf+Xt7a2AgACnFwAAuHK5NDTdfPPN2rlzp9PYTz/9pGrVqkmSqlevrtDQUCUlJVnLs7KytGrVKkVHR0uSoqOjlZGRoXXr1lk13333nfLy8tS0aVOrZtmyZTp16pRVs2jRIl133XXWN/Wio6Od9pNfk78fAABwdXNpaHr66ae1cuVKvfzyy/r55581a9YsvfPOO+rbt68kyeFwaMCAAXrppZf0xRdfaMuWLeratavCwsIUFxcn6cyVqbZt26pXr15avXq1li9frn79+qlTp04KCwuTJD344IPy8vJSz549tW3bNiUmJmrChAmKj4+3ennqqac0f/58jRs3Tjt27NDw4cO1du1a9evX77J/LgAAoOTxcOXOmzRpojlz5mjIkCEaOXKkqlevrvHjx6tLly5WzaBBg3T8+HH17t1bGRkZuuWWWzR//nz5+PhYNTNnzlS/fv102223yc3NTe3bt9ebb75pLQ8MDNTChQvVt29fRUVFqWLFikpISHCay+mmm27SrFmz9MILL+hf//qXatWqpblz56pevXqX58MAAAAlmkvnabqSME9T0WKeJgDA5VBq5mkCAAAoLQhNAAAANhCaAAAAbCA0AQAA2EBoAgAAsIHQBAAAYAOhCQAAwAZCEwAAgA2EJgAAABsITQAAADYQmgAAAGwgNAEAANhAaAIAALCB0AQAAGADoQkAAMAGQhMAAIANhCYAAAAbCE0AAAA2EJoAAABsIDQBAADYQGgCAACwgdAEAABgA6EJAADABkITAACADYQmAAAAGwhNAAAANhCaAAAAbCA0AQAA2EBoAgAAsIHQBAAAYAOhCQAAwAZCEwAAgA2EJgAAABsKFZpuvfVWZWRkFBjPysrSrbfeeqk9AQAAlDiFCk1LlixRTk5OgfGTJ0/q+++/v+SmAAAAShqPiynevHmz9d8//vijUlNTrfe5ubmaP3++rrnmmqLrDgAAoIS4qNDUoEEDORwOORyOc96G8/X11VtvvVVkzQEAAJQUFxWaUlJSZIxRjRo1tHr1agUHB1vLvLy8VKlSJbm7uxd5kwAAAK52UaGpWrVqkqS8vLxiaQYAAKCkuqjQdLZdu3Zp8eLFOnDgQIEQlZCQcMmNAQAAlCSFCk3vvvuu+vTpo4oVKyo0NFQOh8Na5nA4CE0AAOCKU6jQ9NJLL2nUqFEaPHhwUfcDAABQIhVqnqYjR46oQ4cORd0LAABAiVWo0NShQwctXLiwqHsBAAAosQp1e+7aa6/V0KFDtXLlSkVGRsrT09Npef/+/YukOQAAgJKiUKHpnXfekb+/v5YuXaqlS5c6LXM4HIQmAABwxSlUaEpJSSnqPgAAAEq0Qj3TBAAAcLUp1JWmRx555ILL33///UI1AwAAUFIVKjQdOXLE6f2pU6e0detWZWRknPMP+QIAAJR2hQpNc+bMKTCWl5enPn36qGbNmpfcFAAAQElTZM80ubm5KT4+Xm+88UZRbRIAAKDEKNIHwXfv3q3Tp08X5SYBAABKhELdnouPj3d6b4zR/v37NW/ePHXr1q1IGgMAAChJChWaNmzY4PTezc1NwcHBGjdu3N9+sw4AAKA0KlRoWrx4cVH3AQAAUKIVKjTlS09P186dOyVJ1113nYKDg4ukKQAAgJKmUA+CHz9+XI888ogqV66sFi1aqEWLFgoLC1PPnj114sSJou4RAADA5QoVmuLj47V06VJ9+eWXysjIUEZGhj7//HMtXbpUzzzzTFH3CAAA4HKFuj336aef6pNPPlGrVq2ssTvvvFO+vr564IEHNGXKlKLqDwAAoEQo1JWmEydOKCQkpMB4pUqVuD0HAACuSIUKTdHR0Ro2bJhOnjxpjf35558aMWKEoqOji6w5AACAkqJQt+fGjx+vtm3bqkqVKqpfv74kadOmTfL29tbChQuLtEEAAICSoFChKTIyUrt27dLMmTO1Y8cOSVLnzp3VpUsX+fr6FmmDAAAAJUGhQtPo0aMVEhKiXr16OY2///77Sk9P1+DBg4ukOQAAgJKiUM80vf3226pdu3aB8euvv15Tp0695KYAAABKmkKFptTUVFWuXLnAeHBwsPbv33/JTQEAAJQ0hQpN4eHhWr58eYHx5cuXKyws7JKbAgAAKGkK9UxTr169NGDAAJ06dUq33nqrJCkpKUmDBg1iRnAAAHBFKtSVpmeffVY9e/bUE088oRo1aqhGjRp68skn1b9/fw0ZMqRQjbzyyityOBwaMGCANXby5En17dtXFSpUkL+/v9q3b6+0tDSn9fbs2aN27dqpTJkyqlSpkp599lmdPn3aqWbJkiVq1KiRvL29de2112r69OkF9j9p0iRFRETIx8dHTZs21erVqwt1HAAA4MpUqNDkcDj06quvKj09XStXrtSmTZt0+PBhJSQkFKqJNWvW6O2339YNN9zgNP7000/ryy+/1OzZs7V06VLt27dP999/v7U8NzdX7dq1U05OjlasWKEZM2Zo+vTpTn2kpKSoXbt2at26tTZu3KgBAwbo0Ucf1YIFC6yaxMRExcfHa9iwYVq/fr3q16+v2NhYHThwoFDHAwAArjwOY4xxZQPHjh1To0aNNHnyZL300ktq0KCBxo8fr8zMTAUHB2vWrFn65z//KUnasWOH6tSpo+TkZDVr1kzffPON7rrrLu3bt8/6sy5Tp07V4MGDlZ6eLi8vLw0ePFjz5s3T1q1brX126tRJGRkZmj9/viSpadOmatKkiSZOnChJysvLU3h4uJ588kk999xzto4jKytLgYGByszMVEBAQKE/j6hn/1Poda8k68Z2dXULAICrwMX8/i7Ulaai1LdvX7Vr104xMTFO4+vWrdOpU6ecxmvXrq2qVasqOTlZkpScnKzIyEinv4MXGxurrKwsbdu2zar567ZjY2OtbeTk5GjdunVONW5uboqJibFqziU7O1tZWVlOLwAAcOUq1IPgReWjjz7S+vXrtWbNmgLLUlNT5eXlpaCgIKfxkJAQpaamWjV//cPB+e//riYrK0t//vmnjhw5otzc3HPW5M92fi6jR4/WiBEj7B0oAAAo9Vx2pWnv3r166qmnNHPmTPn4+LiqjUIbMmSIMjMzrdfevXtd3RIAAChGLgtN69at04EDB9SoUSN5eHjIw8NDS5cu1ZtvvikPDw+FhIQoJydHGRkZTuulpaUpNDRUkhQaGlrg23T57/+uJiAgQL6+vqpYsaLc3d3PWZO/jXPx9vZWQECA0wsAAFy5XBaabrvtNm3ZskUbN260Xo0bN1aXLl2s//b09FRSUpK1zs6dO7Vnzx5FR0dLkqKjo7Vlyxanb7ktWrRIAQEBqlu3rlVz9jbya/K34eXlpaioKKeavLw8JSUlWTUAAAAue6apbNmyqlevntOYn5+fKlSoYI337NlT8fHxKl++vAICAvTkk08qOjpazZo1kyS1adNGdevW1cMPP6wxY8YoNTVVL7zwgvr27Stvb29J0uOPP66JEydq0KBBeuSRR/Tdd9/p448/1rx586z9xsfHq1u3bmrcuLFuvPFGjR8/XsePH1ePHj0u06cBAABKOpc+CP533njjDbm5ual9+/bKzs5WbGysJk+ebC13d3fXV199pT59+ig6Olp+fn7q1q2bRo4cadVUr15d8+bN09NPP60JEyaoSpUq+ve//63Y2FirpmPHjkpPT1dCQoJSU1PVoEEDzZ8/v8DD4QAA4Orl8nmarhTM01S0mKcJAHA5lKp5mgAAAEoDQhMAAIANhCYAAAAbCE0AAAA2EJoAAABsIDQBAADYQGgCAACwgdAEAABgA6EJAADABkITAACADYQmAAAAGwhNAAAANhCaAAAAbCA0AQAA2EBoAgAAsIHQBAAAYAOhCQAAwAZCEwAAgA2EJgAAABsITQAAADYQmgAAAGwgNAEAANhAaAIAALCB0AQAAGADoQkAAMAGQhMAAIANhCYAAAAbCE0AAAA2EJoAAABsIDQBAADYQGgCAACwgdAEAABgA6EJAADABkITAACADYQmAAAAGwhNAAAANhCaAAAAbCA0AQAA2EBoAgAAsIHQBAAAYAOhCQAAwAZCEwAAgA2EJgAAABsITQAAADYQmgAAAGwgNAEAANhAaAIAALCB0AQAAGADoQkAAMAGQhMAAIANhCYAAAAbPFzdAHAue0ZGurqFEqFqwhZXtwAA+B+uNAEAANhAaAIAALCB0AQAAGADoQkAAMAGQhMAAIANhCYAAAAbCE0AAAA2EJoAAABsIDQBAADYQGgCAACwgdAEAABgA6EJAADABkITAACADYQmAAAAGwhNAAAANhCaAAAAbCA0AQAA2EBoAgAAsMGloWn06NFq0qSJypYtq0qVKikuLk47d+50qjl58qT69u2rChUqyN/fX+3bt1daWppTzZ49e9SuXTuVKVNGlSpV0rPPPqvTp0871SxZskSNGjWSt7e3rr32Wk2fPr1AP5MmTVJERIR8fHzUtGlTrV69usiPGQAAlE4uDU1Lly5V3759tXLlSi1atEinTp1SmzZtdPz4cavm6aef1pdffqnZs2dr6dKl2rdvn+6//35reW5urtq1a6ecnBytWLFCM2bM0PTp05WQkGDVpKSkqF27dmrdurU2btyoAQMG6NFHH9WCBQusmsTERMXHx2vYsGFav3696tevr9jYWB04cODyfBgAAKBEcxhjjKubyJeenq5KlSpp6dKlatGihTIzMxUcHKxZs2bpn//8pyRpx44dqlOnjpKTk9WsWTN98803uuuuu7Rv3z6FhIRIkqZOnarBgwcrPT1dXl5eGjx4sObNm6etW7da++rUqZMyMjI0f/58SVLTpk3VpEkTTZw4UZKUl5en8PBwPfnkk3ruuef+tvesrCwFBgYqMzNTAQEBhf4Mop79T6HXvZLMKTvW1S2UCFUTtri6BQC4ol3M7+8S9UxTZmamJKl8+fKSpHXr1unUqVOKiYmxamrXrq2qVasqOTlZkpScnKzIyEgrMElSbGyssrKytG3bNqvm7G3k1+RvIycnR+vWrXOqcXNzU0xMjFXzV9nZ2crKynJ6AQCAK1eJCU15eXkaMGCAbr75ZtWrV0+SlJqaKi8vLwUFBTnVhoSEKDU11ao5OzDlL89fdqGarKws/fnnnzp48KByc3PPWZO/jb8aPXq0AgMDrVd4eHjhDhwAAJQKJSY09e3bV1u3btVHH33k6lZsGTJkiDIzM63X3r17Xd0SAAAoRh6ubkCS+vXrp6+++krLli1TlSpVrPHQ0FDl5OQoIyPD6WpTWlqaQkNDrZq/fsst/9t1Z9f89Rt3aWlpCggIkK+vr9zd3eXu7n7Omvxt/JW3t7e8vb0Ld8AAAKDUcemVJmOM+vXrpzlz5ui7775T9erVnZZHRUXJ09NTSUlJ1tjOnTu1Z88eRUdHS5Kio6O1ZcsWp2+5LVq0SAEBAapbt65Vc/Y28mvyt+Hl5aWoqCinmry8PCUlJVk1AADg6ubSK019+/bVrFmz9Pnnn6ts2bLW80OBgYHy9fVVYGCgevbsqfj4eJUvX14BAQF68sknFR0drWbNmkmS2rRpo7p16+rhhx/WmDFjlJqaqhdeeEF9+/a1rgQ9/vjjmjhxogYNGqRHHnlE3333nT7++GPNmzfP6iU+Pl7dunVT48aNdeONN2r8+PE6fvy4evTocfk/GAAAUOK4NDRNmTJFktSqVSun8WnTpql79+6SpDfeeENubm5q3769srOzFRsbq8mTJ1u17u7u+uqrr9SnTx9FR0fLz89P3bp108iRI62a6tWra968eXr66ac1YcIEValSRf/+978VGxtr1XTs2FHp6elKSEhQamqqGjRooPnz5xd4OBwAAFydStQ8TaUZ8zQVLeZpOoN5mgCgeJXaeZoAAABKKkITAACADYQmAAAAGwhNAAAANhCaAAAAbCA0AQAA2EBoAgAAsIHQBAAAYAOhCQAAwAZCEwAAgA2EJgAAABsITQAAADYQmgAAAGwgNAEAANhAaAIAALCB0AQAAGADoQkAAMAGQhMAAIANhCYAAAAbPFzdAICSLerZ/7i6hRJh3diurm4BgItxpQkAAMAGQhMAAIANhCYAAAAbCE0AAAA2EJoAAABsIDQBAADYQGgCAACwgdAEAABgA6EJAADABmYEBwCUKsxSfwaz1F9+XGkCAACwgdAEAABgA6EJAADABkITAACADYQmAAAAGwhNAAAANhCaAAAAbCA0AQAA2EBoAgAAsIHQBAAAYAOhCQAAwAZCEwAAgA2EJgAAABsITQAAADYQmgAAAGzwcHUDAFAa7BkZ6eoWSoSqCVtc3QLgMlxpAgAAsIHQBAAAYAOhCQAAwAZCEwAAgA2EJgAAABsITQAAADYQmgAAAGwgNAEAANhAaAIAALCB0AQAAGADoQkAAMAGQhMAAIANhCYAAAAbPFzdAAAAuHh7Rka6uoUSo2rClsuyH640AQAA2EBoAgAAsIHQBAAAYAOhCQAAwAZCEwAAgA2EJgAAABsITQAAADYQmgAAAGwgNAEAANhAaPqLSZMmKSIiQj4+PmratKlWr17t6pYAAEAJQGg6S2JiouLj4zVs2DCtX79e9evXV2xsrA4cOODq1gAAgIsRms7y+uuvq1evXurRo4fq1q2rqVOnqkyZMnr//fdd3RoAAHAxQtP/5OTkaN26dYqJibHG3NzcFBMTo+TkZBd2BgAASgIPVzdQUhw8eFC5ubkKCQlxGg8JCdGOHTsK1GdnZys7O9t6n5mZKUnKysq6pD5ys/+8pPWvFEc9c13dQolwqedTUeCcPINz8gzOyZKDc/L/Xcp5mb+uMeZvawlNhTR69GiNGDGiwHh4eLgLurny1HN1AyXF6EBXd4D/4Zz8H87JEoNz8ixFcF4ePXpUgYEX3g6h6X8qVqwod3d3paWlOY2npaUpNDS0QP2QIUMUHx9vvc/Ly9Phw4dVoUIFORyOYu/3SpaVlaXw8HDt3btXAQEBrm4H4JxEicM5WXSMMTp69KjCwsL+tpbQ9D9eXl6KiopSUlKS4uLiJJ0JQklJSerXr1+Bem9vb3l7ezuNBQUFXYZOrx4BAQH8Y4AShXMSJQ3nZNH4uytM+QhNZ4mPj1e3bt3UuHFj3XjjjRo/fryOHz+uHj16uLo1AADgYoSms3Ts2FHp6elKSEhQamqqGjRooPnz5xd4OBwAAFx9CE1/0a9fv3PejsPl4+3trWHDhhW4/Qm4CuckShrOSddwGDvfsQMAALjKMbklAACADYQmAAAAGwhNAAAANhCaAAAAbCA0oci0atVKAwYMuOz73bZtm9q3b6+IiAg5HA6NHz/+sveAkstV5+W7776r5s2bq1y5cipXrpxiYmK0evXqy94HSh5XnZOfffaZGjdurKCgIPn5+alBgwb64IMPLnsfpRmhCaXeiRMnVKNGDb3yyivn/JM3gCssWbJEnTt31uLFi5WcnKzw8HC1adNGf/zxh6tbw1WqfPnyev7555WcnKzNmzerR48e6tGjhxYsWODq1koPAxSBbt26GUlOL3d3dzN27Finug0bNhhJZteuXcYYYySZyZMnm7Zt2xofHx9TvXp1M3v2bKd19uzZYzp06GACAwNNuXLlzD333GNSUlLO2Ue1atXMG2+8URyHiFKopJyXxhhz+vRpU7ZsWTNjxowiP06UHiXpnDTGmIYNG5oXXnihSI/xSsaVJhSJCRMmKDo6Wr169dL+/fu1f/9+jRgxQtOmTXOqmzZtmlq0aKFrr73WGhs6dKjat2+vTZs2qUuXLurUqZO2b98uSTp16pRiY2NVtmxZff/991q+fLn8/f3Vtm1b5eTkXNZjROlTks7LEydO6NSpUypfvnzxHTBKvJJyThpjlJSUpJ07d6pFixbFe9BXElenNlw5WrZsaZ566inr/R9//GHc3d3NqlWrjDHG5OTkmIoVK5rp06dbNZLM448/7rSdpk2bmj59+hhjjPnggw/MddddZ/Ly8qzl2dnZxtfX1yxYsKBAD1xpwl+VhPPSGGP69OljatSoYf7888+iOjSUUq48JzMyMoyfn5/x8PAw3t7e5r333iuOQ7xi8WdUUGzCwsLUrl07vf/++7rxxhv15ZdfKjs7Wx06dHCqi46OLvB+48aNkqRNmzbp559/VtmyZZ1qTp48qd27dxdr/7gyueK8fOWVV/TRRx9pyZIl8vHxKdoDQql3Oc/JsmXLauPGjTp27JiSkpIUHx+vGjVqqFWrVsVybFcaQhOK1aOPPqqHH35Yb7zxhqZNm6aOHTuqTJkyttc/duyYoqKiNHPmzALLgoODi7JVXEUu53n52muv6ZVXXtG3336rG2644ZJ7x5Xpcp2Tbm5u1i2/Bg0aaPv27Ro9ejShySZCE4qMl5eXcnNzncbuvPNO+fn5acqUKZo/f76WLVtWYL2VK1eqa9euTu8bNmwoSWrUqJESExNVqVIlBQQEFO8B4IrkyvNyzJgxGjVqlBYsWKDGjRsX0RGhtCtJ/1bm5eUpOzu7kEdyFXL1/UFcOXr16mWaNGliUlJSTHp6usnNzTXGGPOvf/3LeHl5mTp16hRYR5KpWLGiee+998zOnTtNQkKCcXNzM9u2bTPGGHP8+HFTq1Yt06pVK7Ns2TLzyy+/mMWLF5snn3zS7N271xhz5r79hg0bzIYNG0zlypXNwIEDzYYNG6xvneDq5qrz8pVXXjFeXl7mk08+Mfv377deR48evXwHjxLJVefkyy+/bBYuXGh2795tfvzxR/Paa68ZDw8P8+67716+gy/lCE0oMjt37jTNmjUzvr6+RpL1Vdfdu3cbSWbMmDEF1pFkJk2aZG6//Xbj7e1tIiIiTGJiolPN/v37TdeuXU3FihWNt7e3qVGjhunVq5fJzMw0xhiTkpJS4Cu8kkzLli2L+5BRCrjqvKxWrdo5z8thw4YV9yGjhHPVOfn888+ba6+91vj4+Jhy5cqZ6Oho89FHHxX78V5JHMYYczmvbOHq8/333+u2227T3r17FRIS4rTM4XBozpw5iouLc01zuGpxXqKk4Zws+XimCcUmOztb6enpGj58uDp06FDgHwHAFTgvUdJwTpYeTG6JYvPf//5X1apVU0ZGhsaMGePqdgBJnJcoeTgnSw9uzwEAANjAlSYAAAAbCE0AAAA2EJoAAABsIDQBAADYQGgCUOK1atVKAwYMcHUbAK5yhCYAuEgOh0Nz5851dRsALjNCEwAAgA2EJgClypEjR9S1a1eVK1dOZcqU0R133KFdu3ZZyw8dOqTOnTvrmmuuUZkyZRQZGan//ve/Ttto1aqV+vfvr0GDBql8+fIKDQ3V8OHDbe0/IiJCknTffffJ4XAoIiJCv/76q9zc3LR27Vqn2vHjx6tatWrKy8vTkiVL5HA4NG/ePN1www3y8fFRs2bNtHXrVqd1fvjhBzVv3ly+vr4KDw9X//79dfz48Yv/oAAUOUITgFKle/fuWrt2rb744gslJyfLGKM777xTp06dkiSdPHlSUVFRmjdvnrZu3arevXvr4Ycf1urVq522M2PGDPn5+WnVqlUaM2aMRo4cqUWLFv3t/tesWSNJmjZtmvbv3681a9YoIiJCMTExmjZtmlPttGnT1L17d7m5/f8/tc8++6zGjRunNWvWKDg4WHfffbfV++7du9W2bVu1b99emzdvVmJion744Qf169fvkj4zAEXEpX8uGABsaNmypXnqqafMTz/9ZCSZ5cuXW8sOHjxofH19zccff3ze9du1a2eeeeYZp+3dcsstTjVNmjQxgwcPttWPJDNnzhynscTERFOuXDlz8uRJY4wx69atMw6Hw/oL9osXLzaSnP6q/KFDh4yvr6/11+p79uxpevfu7bTd77//3ri5uZk///zTVm8Aig9XmgCUGtu3b5eHh4eaNm1qjVWoUEHXXXedtm/fLknKzc3Viy++qMjISJUvX17+/v5asGCB9uzZ47StG264wel95cqVdeDAgUL3FhcXJ3d3d82ZM0eSNH36dLVu3dq6nZcvOjra+u/y5cs79b5p0yZNnz5d/v7+1is2NlZ5eXlKSUkpdG8AioaHqxsAgKI0duxYTZgwQePHj1dkZKT8/Pw0YMAA5eTkONV5eno6vXc4HMrLyyv0fr28vNS1a1dNmzZN999/v2bNmqUJEyZc1DaOHTumxx57TP379y+wrGrVqoXuDUDRIDQBKDXq1Kmj06dPa9WqVbrpppsknXnwe+fOnapbt64kafny5br33nv10EMPSZLy8vL0008/WcuLgqenp3JzcwuMP/roo6pXr54mT56s06dP6/777y9Qs3LlSisAHTlyRD/99JPq1KkjSWrUqJF+/PFHXXvttUXWK4Ciw+05AKVGrVq1dO+996pXr1764YcftGnTJj300EO65pprdO+991o1ixYt0ooVK7R9+3Y99thjSktLK9I+IiIilJSUpNTUVB05csQar1Onjpo1a6bBgwerc+fO8vX1LbDuyJEjlZSUpK1bt6p79+6qWLGi4uLiJEmDBw/WihUr1K9fP23cuFG7du3S559/zoPgQAlBaAJQqkybNk1RUVG66667FB0dLWOMvv76a+t22wsvvKBGjRopNjZWrVq1UmhoqBVKisq4ceO0aNEihYeHq2HDhk7LevbsqZycHD3yyCPnXPeVV17RU089paioKKWmpurLL7+Ul5eXpDPPWS1dulQ//fSTmjdvroYNGyohIUFhYWFF2j+AwnEYY4yrmwCAK8WLL76o2bNna/PmzU7jS5YsUevWrXXkyBEFBQW5pjkAl4QrTQBQBI4dO6atW7dq4sSJevLJJ13dDoBiQGgCgLPMnDnT6Sv/Z7+uv/76867Xr18/RUVFqVWrVue9NQegdOP2HACc5ejRo+d9cNzT01PVqlW7zB0BKCkITQAAADZwew4AAMAGQhMAAIANhCYAAAAbCE0AAAA2EJoAAABsIDQBAADYQGgCAACwgdAEAABgw/8BVPt+GhKShUc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Rectangle 13"/>
          <p:cNvSpPr/>
          <p:nvPr/>
        </p:nvSpPr>
        <p:spPr>
          <a:xfrm>
            <a:off x="759854" y="2498501"/>
            <a:ext cx="3490174" cy="403108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4250028" y="2498501"/>
            <a:ext cx="3490174" cy="403108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7740202" y="2498501"/>
            <a:ext cx="3490174" cy="40310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105" y="2654176"/>
            <a:ext cx="2886710" cy="2229971"/>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6241" y="2654176"/>
            <a:ext cx="2881347" cy="2225828"/>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2816" y="2654176"/>
            <a:ext cx="2920483" cy="2225828"/>
          </a:xfrm>
          <a:prstGeom prst="rect">
            <a:avLst/>
          </a:prstGeom>
        </p:spPr>
      </p:pic>
      <p:sp>
        <p:nvSpPr>
          <p:cNvPr id="26" name="TextBox 25"/>
          <p:cNvSpPr txBox="1"/>
          <p:nvPr/>
        </p:nvSpPr>
        <p:spPr>
          <a:xfrm>
            <a:off x="964155" y="5122092"/>
            <a:ext cx="3129566" cy="1169551"/>
          </a:xfrm>
          <a:prstGeom prst="rect">
            <a:avLst/>
          </a:prstGeom>
          <a:noFill/>
        </p:spPr>
        <p:txBody>
          <a:bodyPr wrap="square" rtlCol="0">
            <a:spAutoFit/>
          </a:bodyPr>
          <a:lstStyle/>
          <a:p>
            <a:r>
              <a:rPr lang="en-IN" sz="1000" dirty="0" smtClean="0"/>
              <a:t>Type-2 loans have a significantly higher count of defaulters followed by type-3 and type-1 loans. The high default rate in type-2 loans suggests a need for enhanced risk assessment criteria for this loan type. Lenders may want to scrutinize applications more closely or adjust lending terms.</a:t>
            </a:r>
            <a:endParaRPr lang="en-IN" sz="1000" dirty="0"/>
          </a:p>
        </p:txBody>
      </p:sp>
      <p:sp>
        <p:nvSpPr>
          <p:cNvPr id="27" name="TextBox 26"/>
          <p:cNvSpPr txBox="1"/>
          <p:nvPr/>
        </p:nvSpPr>
        <p:spPr>
          <a:xfrm>
            <a:off x="4454329" y="5152229"/>
            <a:ext cx="3184684" cy="1015663"/>
          </a:xfrm>
          <a:prstGeom prst="rect">
            <a:avLst/>
          </a:prstGeom>
          <a:noFill/>
        </p:spPr>
        <p:txBody>
          <a:bodyPr wrap="square" rtlCol="0">
            <a:spAutoFit/>
          </a:bodyPr>
          <a:lstStyle/>
          <a:p>
            <a:r>
              <a:rPr lang="en-IN" sz="1000" dirty="0" smtClean="0"/>
              <a:t>P2 shows the highest count of defaulters among all loan purposes. p4 has a moderate level of defaulters, indicating some risk, but less than p1 and p3.This may suggest that while p4 loans carry risk, they are more stable compared to p1 , p2 and p3.</a:t>
            </a:r>
            <a:endParaRPr lang="en-IN" sz="1000" dirty="0"/>
          </a:p>
        </p:txBody>
      </p:sp>
      <p:sp>
        <p:nvSpPr>
          <p:cNvPr id="28" name="TextBox 27"/>
          <p:cNvSpPr txBox="1"/>
          <p:nvPr/>
        </p:nvSpPr>
        <p:spPr>
          <a:xfrm>
            <a:off x="7962913" y="5122092"/>
            <a:ext cx="3100288" cy="1169551"/>
          </a:xfrm>
          <a:prstGeom prst="rect">
            <a:avLst/>
          </a:prstGeom>
          <a:noFill/>
        </p:spPr>
        <p:txBody>
          <a:bodyPr wrap="square" rtlCol="0">
            <a:spAutoFit/>
          </a:bodyPr>
          <a:lstStyle/>
          <a:p>
            <a:r>
              <a:rPr lang="en-IN" sz="1000" dirty="0" smtClean="0"/>
              <a:t>The "</a:t>
            </a:r>
            <a:r>
              <a:rPr lang="en-IN" sz="1000" dirty="0" err="1" smtClean="0"/>
              <a:t>bc</a:t>
            </a:r>
            <a:r>
              <a:rPr lang="en-IN" sz="1000" dirty="0" smtClean="0"/>
              <a:t>" category shows a significantly high count of defaulters. This suggests that loans for business or commercial purposes are associated with greater financial risk. Factors may include economic challenges faced by businesses, cash flow issues, or sector-specific risks impacting repayment.</a:t>
            </a:r>
            <a:endParaRPr lang="en-IN" sz="1000" dirty="0"/>
          </a:p>
        </p:txBody>
      </p:sp>
    </p:spTree>
    <p:extLst>
      <p:ext uri="{BB962C8B-B14F-4D97-AF65-F5344CB8AC3E}">
        <p14:creationId xmlns:p14="http://schemas.microsoft.com/office/powerpoint/2010/main" val="1091788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8039" y="978796"/>
            <a:ext cx="9775065" cy="646331"/>
          </a:xfrm>
          <a:prstGeom prst="rect">
            <a:avLst/>
          </a:prstGeom>
          <a:noFill/>
        </p:spPr>
        <p:txBody>
          <a:bodyPr wrap="square" rtlCol="0">
            <a:spAutoFit/>
          </a:bodyPr>
          <a:lstStyle/>
          <a:p>
            <a:r>
              <a:rPr lang="en-IN" sz="3600" b="1" dirty="0">
                <a:solidFill>
                  <a:schemeClr val="bg1"/>
                </a:solidFill>
                <a:latin typeface="+mj-lt"/>
              </a:rPr>
              <a:t>Key Variables Impacting Loan Defaults</a:t>
            </a:r>
          </a:p>
        </p:txBody>
      </p:sp>
      <p:sp>
        <p:nvSpPr>
          <p:cNvPr id="4" name="AutoShape 2" descr="data:image/png;base64,iVBORw0KGgoAAAANSUhEUgAAAk0AAAHHCAYAAACiOWx7AAAAOXRFWHRTb2Z0d2FyZQBNYXRwbG90bGliIHZlcnNpb24zLjcuMSwgaHR0cHM6Ly9tYXRwbG90bGliLm9yZy/bCgiHAAAACXBIWXMAAA9hAAAPYQGoP6dpAABBoklEQVR4nO3deVwV9f7H8fdhRxBwQZBEUfOmJrmgKZVbkVi2UF5Ts1wyLdPMyDRviUuZpVlabtUt9ZbeyEpbLJfIpRT33dTMKC0FcQFcEhS+vz+8zM8TaiOCB/T1fDzO49H5zmdmPnOY5P2YmfPFYYwxAgAAwAW5uboBAACA0oDQBAAAYAOhCQAAwAZCEwAAgA2EJgAAABsITQAAADYQmgAAAGwgNAEAANhAaAIAALCB0AS42PTp0+VwOPTrr7+6uhVcpYYPHy6Hw1Ho9T/44APVrl1bnp6eCgoKKrrGzvLrr7/K4XBo+vTpxbJ9wA5CE4CLMmvWLI0fP97Vbbhcfthdu3atq1txqR07dqh79+6qWbOm3n33Xb3zzjuXbd9ff/21hg8fftn2BxCaAFwUQhPOtmTJEuXl5WnChAnq3r27Hnjggcu276+//lojRoy4bPsDCE0AgEI7cOCAJBXbbTmgJCE0ASXU5MmTdf3118vb21thYWHq27evMjIynGq+//57dejQQVWrVpW3t7fCw8P19NNP688//3Sq6969u/z9/fXHH38oLi5O/v7+Cg4O1sCBA5Wbm2u7p1atWmnevHn67bff5HA45HA4FBERoWPHjsnPz09PPfVUgXV+//13ubu7a/To0ZL+/7bWsmXL9Nhjj6lChQoKCAhQ165ddeTIkQLrf/PNN2revLn8/PxUtmxZtWvXTtu2bbtgn2vXrpXD4dCMGTMKLFuwYIEcDoe++uorSdLRo0c1YMAARUREyNvbW5UqVdLtt9+u9evX2/5cLmTDhg264447FBAQIH9/f912221auXKlU83hw4c1cOBARUZGyt/fXwEBAbrjjju0adMmp7olS5bI4XDo448/1qhRo1SlShX5+Pjotttu088//2yrnx9++EFNmjSRj4+Patasqbfffvu8tR9++KGioqLk6+ur8uXLq1OnTtq7d6+1PCIiQsOGDZMkBQcHy+FwWLfLPv/8c7Vr105hYWHy9vZWzZo19eKLLxY43yIiItS9e/cC+27VqpVatWp13t66d++uSZMmSZJ1Ll7Kc1mAHR6ubgBAQcOHD9eIESMUExOjPn36aOfOnZoyZYrWrFmj5cuXy9PTU5I0e/ZsnThxQn369FGFChW0evVqvfXWW/r99981e/Zsp23m5uYqNjZWTZs21WuvvaZvv/1W48aNU82aNdWnTx9bfT3//PPKzMzU77//rjfeeEOS5O/vL39/f913331KTEzU66+/Lnd3d2ud//73vzLGqEuXLk7b6tevn4KCgjR8+HDr+H777TcrGEhnHjDu1q2bYmNj9eqrr+rEiROaMmWKbrnlFm3YsEERERHn7LNx48aqUaOGPv74Y3Xr1s1pWWJiosqVK6fY2FhJ0uOPP65PPvlE/fr1U926dXXo0CH98MMP2r59uxo1amTrczmfbdu2qXnz5goICNCgQYPk6empt99+W61atdLSpUvVtGlTSdIvv/yiuXPnqkOHDqpevbrS0tL09ttvq2XLlvrxxx8VFhbmtN1XXnlFbm5uGjhwoDIzMzVmzBh16dJFq1atumA/W7ZsUZs2bRQcHKzhw4fr9OnTGjZsmEJCQgrUjho1SkOHDtUDDzygRx99VOnp6XrrrbfUokULbdiwQUFBQRo/frz+85//aM6cOZoyZYr8/f11ww03SDoTjv39/RUfHy9/f3999913SkhIUFZWlsaOHXtJn6skPfbYY9q3b58WLVqkDz744JK3B9hiALjUtGnTjCSTkpJijDHmwIEDxsvLy7Rp08bk5uZadRMnTjSSzPvvv2+NnThxosD2Ro8ebRwOh/ntt9+ssW7duhlJZuTIkU61DRs2NFFRURfVb7t27Uy1atUKjC9YsMBIMt98843T+A033GBatmxpvc8/3qioKJOTk2ONjxkzxkgyn3/+uTHGmKNHj5qgoCDTq1cvp+2lpqaawMDAAuN/NWTIEOPp6WkOHz5sjWVnZ5ugoCDzyCOPWGOBgYGmb9++f3vcf5V/HGvWrDlvTVxcnPHy8jK7d++2xvbt22fKli1rWrRoYY2dPHnS6WdtjDEpKSnG29vb6We2ePFiI8nUqVPHZGdnW+MTJkwwksyWLVsu2HNcXJzx8fFxOjd+/PFH4+7ubs7+dfDrr78ad3d3M2rUKKf1t2zZYjw8PJzGhw0bZiSZ9PR0p9pznZuPPfaYKVOmjDl58qQ1Vq1aNdOtW7cCtS1btnQ6b1JSUowkM23aNGusb9++hl9juJy4PQeUMN9++61ycnI0YMAAubn9//+ivXr1UkBAgObNm2eN+fr6Wv99/PhxHTx4UDfddJOMMdqwYUOBbT/++ONO75s3b65ffvmlSPqOiYlRWFiYZs6caY1t3bpVmzdv1kMPPVSgvnfv3tYVM0nq06ePPDw89PXXX0uSFi1apIyMDHXu3FkHDx60Xu7u7mratKkWL158wX46duyoU6dO6bPPPrPGFi5cqIyMDHXs2NEaCwoK0qpVq7Rv375CH/u55ObmauHChYqLi1ONGjWs8cqVK+vBBx/UDz/8oKysLEmSt7e39bPOzc3VoUOH5O/vr+uuu+6ctwl79OghLy8v633z5s0l6YI/y9zcXC1YsEBxcXGqWrWqNV6nTh3rqlu+zz77THl5eXrggQecPvvQ0FDVqlXrbz97yfncPHr0qA4ePKjmzZvrxIkT2rFjx9+uD5REhCaghPntt98kSdddd53TuJeXl2rUqGEtl6Q9e/aoe/fuKl++vPWcUsuWLSVJmZmZTuv7+PgoODjYaaxcuXLnfI6oMNzc3NSlSxfNnTtXJ06ckCTNnDlTPj4+6tChQ4H6WrVqOb339/dX5cqVrfmqdu3aJUm69dZbFRwc7PRauHCh9QDy+dSvX1+1a9dWYmKiNZaYmKiKFSvq1ltvtcbGjBmjrVu3Kjw8XDfeeKOGDx9eJEEyPT1dJ06cKPBzlM4Elby8POv5oLy8PL3xxhuqVauWvL29VbFiRQUHB2vz5s0Ffo6SnEKPdObnKOmCP8v09HT9+eefBT53qeC5tmvXLhljVKtWrQKf/fbt2//2s5fO3Jq87777FBgYqICAAAUHB1vh+VzHBJQGPNMElFK5ubm6/fbbdfjwYQ0ePFi1a9eWn5+f/vjjD3Xv3l15eXlO9Wc/Z1RcunbtqrFjx2ru3Lnq3LmzZs2apbvuukuBgYEXva38/j/44AOFhoYWWO7h8ff/fHXs2FGjRo3SwYMHVbZsWX3xxRfq3Lmz07oPPPCAmjdvrjlz5mjhwoUaO3asXn31VX322We64447Lrrvwnj55Zc1dOhQPfLII3rxxRdVvnx5ubm5acCAAQV+jtL5f5bGmCLpJy8vTw6HQ99888059+Xv73/B9TMyMtSyZUsFBARo5MiRqlmzpnx8fLR+/XoNHjzY6ZjO9/B2bm7uZTlngYtBaAJKmGrVqkmSdu7c6XRbJycnRykpKYqJiZF05qHen376STNmzFDXrl2tukWLFhVrfxf6hlK9evXUsGFDzZw5U1WqVNGePXv01ltvnbN2165dat26tfX+2LFj2r9/v+68805JUs2aNSVJlSpVso75YnXs2FEjRozQp59+qpCQEGVlZalTp04F6ipXrqwnnnhCTzzxhA4cOKBGjRpp1KhRlxSagoODVaZMGe3cubPAsh07dsjNzU3h4eGSpE8++UStW7fWe++951SXkZGhihUrFrqHv/bj6+trXcE72197rFmzpowxql69uv7xj39c9L6WLFmiQ4cO6bPPPlOLFi2s8ZSUlAK15cqVK/CtUOnMFdezz/9z4dtyuNy4PQeUMDExMfLy8tKbb77pdOXgvffeU2Zmptq1ayfp/682nF1jjNGECROKtT8/P78L3l55+OGHtXDhQo0fP14VKlQ4b/B45513dOrUKev9lClTdPr0aas+NjZWAQEBevnll53q8qWnp/9tr3Xq1FFkZKQSExOVmJioypUrO/0Sz83NLXAslSpVUlhYmLKzs/92+xfi7u6uNm3a6PPPP3f6EzlpaWmaNWuWbrnlFgUEBFi1f71KNHv2bP3xxx+X1MNf+4mNjdXcuXO1Z88ea3z79u1asGCBU+39998vd3d3jRgxokBfxhgdOnTob/eVX5svJydHkydPLlBbs2ZNrVy5Ujk5OdbYV1995TS1wfn4+flJ0jlDF1AcuNIElDDBwcEaMmSIRowYobZt2+qee+7Rzp07NXnyZDVp0sR6LqR27dqqWbOmBg4cqD/++EMBAQH69NNPi+wZpfOJiopSYmKi4uPj1aRJE/n7++vuu++2lj/44IMaNGiQ5syZoz59+jg97H22nJwc3XbbbXrggQes47vlllt0zz33SJICAgI0ZcoUPfzww2rUqJE6deqk4OBg7dmzR/PmzdPNN9+siRMn/m2/HTt2VEJCgnx8fNSzZ0+nh+uPHj2qKlWq6J///Kfq168vf39/ffvtt1qzZo3GjRtn6/N4//33NX/+/ALjTz31lF566SUtWrRIt9xyi5544gl5eHjo7bffVnZ2tsaMGWPV3nXXXRo5cqR69Oihm266SVu2bNHMmTP/9krLxRoxYoTmz5+v5s2b64knntDp06f11ltv6frrr9fmzZutupo1a+qll17SkCFD9OuvvyouLk5ly5ZVSkqK5syZo969e2vgwIHn3c9NN92kcuXKqVu3burfv78cDoc++OCDc94+fPTRR/XJJ5+obdu2euCBB7R79259+OGH1pXGC4mKipIk9e/fX7GxsXJ3dz/nlUSgyLjmS3sA8v11yoF8EydONLVr1zaenp4mJCTE9OnTxxw5csSp5scffzQxMTHG39/fVKxY0fTq1cts2rSpwFezu3XrZvz8/ArsO//r4hfj2LFj5sEHHzRBQUFG0jmnH7jzzjuNJLNixYrzHu/SpUtN7969Tbly5Yy/v7/p0qWLOXToUIH6xYsXm9jYWBMYGGh8fHxMzZo1Tffu3c3atWtt9btr1y4jyUgyP/zwg9Oy7Oxs8+yzz5r69eubsmXLGj8/P1O/fn0zefLkv91u/nGc77V3715jjDHr1683sbGxxt/f35QpU8a0bt26wOdy8uRJ88wzz5jKlSsbX19fc/PNN5vk5OQCX7vPn3Jg9uzZTuuf6+v457N06VITFRVlvLy8TI0aNczUqVPPex58+umn5pZbbjF+fn7Gz8/P1K5d2/Tt29fs3LnTqjnflAPLly83zZo1M76+viYsLMwMGjTImpZi8eLFTrXjxo0z11xzjfH29jY333yzWbt2ra0pB06fPm2efPJJExwcbBwOB9MPoNg5jCmiJwcB4H/uu+8+bdmy5ZyzVE+fPl09evTQmjVr1LhxYxd0BwCFwzNNAIrU/v37NW/ePD388MOubgUAihTPNAGQdObvn539MO5fubu7F5jn6WwpKSlavny5/v3vf8vT01OPPfZYcbQJAC5DaAIg6cw3ppYuXXre5dWqVXP6FthfLV26VD169FDVqlU1Y8aMc86tBAClGc80AZAkrVu37oLfvPP19dXNN998GTsCgJKF0AQAAGADD4IDAADYwDNNRSQvL0/79u1T2bJlmdofAIBSwhijo0ePKiwszGny23MhNBWRffv2WX9HCgAAlC579+5VlSpVLlhDaCoiZcuWlXTmQ8//e1IAAKBky8rKUnh4uPV7/EIITUUk/5ZcQEAAoQkAgFLGzqM1PAgOAABgA6EJAADABkITAACADTzTBADAVS43N1enTp1ydRvFwtPTU+7u7kWyLUITAABXKWOMUlNTlZGR4epWilVQUJBCQ0MveR5FQhMAAFep/MBUqVIllSlT5oqbnNkYoxMnTujAgQOSpMqVK1/S9ghNAABchXJzc63AVKFCBVe3U2x8fX0lSQcOHFClSpUu6VYdD4IDAHAVyn+GqUyZMi7upPjlH+OlPrdFaAIA4Cp2pd2SO5eiOkZCEwAAgA2EJgAAABsITQAA4ILS09PVp08fVa1aVd7e3goNDVVsbKyWL18u6cztr7lz5170diMiIjR+/PiibbYY8e05AABwQe3bt1dOTo5mzJihGjVqKC0tTUlJSTp06JCrW7usuNIEAADOKyMjQ99//71effVVtW7dWtWqVdONN96oIUOG6J577lFERIQk6b777pPD4bDe7969W/fee69CQkLk7++vJk2a6Ntvv7W226pVK/322296+umn5XA4rIe1hw8frgYNGjj1MH78eGu7krRkyRLdeOON8vPzU1BQkG6++Wb99ttvxfkxSCI0AQCAC/D395e/v7/mzp2r7OzsAsvXrFkjSZo2bZr2799vvT927JjuvPNOJSUlacOGDWrbtq3uvvtu7dmzR5L02WefqUqVKho5cqT279+v/fv32+rn9OnTiouLU8uWLbV582YlJyerd+/el+VbgNyeK2Ginv2Pq1soEdaN7erqFgAAkjw8PDR9+nT16tVLU6dOVaNGjdSyZUt16tRJN9xwg4KDgyX9/58qyVe/fn3Vr1/fev/iiy9qzpw5+uKLL9SvXz+VL19e7u7uKlu2rNN6fycrK0uZmZm66667VLNmTUlSnTp1iuhoL4wrTQAA4ILat2+vffv26YsvvlDbtm21ZMkSNWrUSNOnTz/vOseOHdPAgQNVp04dBQUFyd/fX9u3b7euNBVW+fLl1b17d8XGxuruu+/WhAkTbF+lulSEJgAA8Ld8fHx0++23a+jQoVqxYoW6d++uYcOGnbd+4MCBmjNnjl5++WV9//332rhxoyIjI5WTk3PB/bi5uckY4zT215m8p02bpuTkZN10001KTEzUP/7xD61cubLwB2cToQkAAFy0unXr6vjx45IkT09P5ebmOi1fvny5unfvrvvuu0+RkZEKDQ3Vr7/+6lTj5eVVYL3g4GClpqY6BaeNGzcW2H/Dhg01ZMgQrVixQvXq1dOsWbOK5sAugNAEAADO69ChQ7r11lv14YcfavPmzUpJSdHs2bM1ZswY3XvvvZLOzLeUlJSk1NRUHTlyRJJUq1YtffbZZ9q4caM2bdqkBx98UHl5eU7bjoiI0LJly/THH3/o4MGDks58qy49PV1jxozR7t27NWnSJH3zzTfWOikpKRoyZIiSk5P122+/aeHChdq1a9dlea6J0AQAAM7L399fTZs21RtvvKEWLVqoXr16Gjp0qHr16qWJEydKksaNG6dFixYpPDxcDRs2lCS9/vrrKleunG666Sbdfffdio2NVaNGjZy2PXLkSP3666+qWbOm9UB5nTp1NHnyZE2aNEn169fX6tWrNXDgQGudMmXKaMeOHWrfvr3+8Y9/qHfv3urbt68ee+yxYv8sHOavNw5RKFlZWQoMDFRmZqYCAgIKvR2+PXcG354DgOJ18uRJpaSkqHr16vLx8XF1O8XqQsd6Mb+/udIEAABgA6EJAADABkITAACADYQmAAAAGwhNAAAANhCaAAAAbCA0AQAA2EBoAgAAsIHQBAAAYAOhCQAAwAYPVzcAAABKlsv9J70K+6ezJk2apLFjxyo1NVX169fXW2+9pRtvvLGIu/t/XGkCAAClTmJiouLj4zVs2DCtX79e9evXV2xsrA4cOFBs+yQ0AQCAUuf1119Xr1691KNHD9WtW1dTp05VmTJl9P777xfbPglNAACgVMnJydG6desUExNjjbm5uSkmJkbJycnFtl9CEwAAKFUOHjyo3NxchYSEOI2HhIQoNTW12PZLaAIAALCB0AQAAEqVihUryt3dXWlpaU7jaWlpCg0NLbb9EpoAAECp4uXlpaioKCUlJVljeXl5SkpKUnR0dLHt16WhKTc3V0OHDlX16tXl6+urmjVr6sUXX5QxxqoxxighIUGVK1eWr6+vYmJitGvXLqftHD58WF26dFFAQICCgoLUs2dPHTt2zKlm8+bNat68uXx8fBQeHq4xY8YU6Gf27NmqXbu2fHx8FBkZqa+//rp4DhwAAFyS+Ph4vfvuu5oxY4a2b9+uPn366Pjx4+rRo0ex7dOlk1u++uqrmjJlimbMmKHrr79ea9euVY8ePRQYGKj+/ftLksaMGaM333xTM2bMUPXq1TV06FDFxsbqxx9/lI+PjySpS5cu2r9/vxYtWqRTp06pR48e6t27t2bNmiVJysrKUps2bRQTE6OpU6dqy5YteuSRRxQUFKTevXtLklasWKHOnTtr9OjRuuuuuzRr1izFxcVp/fr1qlevnms+IAAAXKCwk01eTh07dlR6eroSEhKUmpqqBg0aaP78+QUeDi9KDnP2ZZ3L7K677lJISIjee+89a6x9+/by9fXVhx9+KGOMwsLC9Mwzz2jgwIGSpMzMTIWEhGj69Onq1KmTtm/frrp162rNmjVq3LixJGn+/Pm688479fvvvyssLExTpkzR888/r9TUVHl5eUmSnnvuOc2dO1c7duyQdObDP378uL766iurl2bNmqlBgwaaOnXq3x5LVlaWAgMDlZmZqYCAgEJ/Jpd7FtaSqjT8DwsApdnJkyeVkpKi6tWrWxchrlQXOtaL+f3t0ttzN910k5KSkvTTTz9JkjZt2qQffvhBd9xxhyQpJSVFqampTvMwBAYGqmnTptY8DMnJyQoKCrICkyTFxMTIzc1Nq1atsmpatGhhBSZJio2N1c6dO3XkyBGr5uz95Necb76H7OxsZWVlOb0AAMCVy6W355577jllZWWpdu3acnd3V25urkaNGqUuXbpIkjXXwoXmYUhNTVWlSpWclnt4eKh8+fJONdWrVy+wjfxl5cqVU2pq6kXN9zB69GiNGDGiMIcNAABKIZdeafr44481c+ZMzZo1S+vXr9eMGTP02muvacaMGa5sy5YhQ4YoMzPTeu3du9fVLQEAgGLk0itNzz77rJ577jl16tRJkhQZGanffvtNo0ePVrdu3ay5FtLS0lS5cmVrvbS0NDVo0ECSFBoaWuCP850+fVqHDx+21g8NDT3nXA75yy5Uc775Hry9veXt7V2YwwYAAKWQS680nThxQm5uzi24u7srLy9PklS9enWFhoY6zcOQlZWlVatWWfMwREdHKyMjQ+vWrbNqvvvuO+Xl5alp06ZWzbJly3Tq1CmrZtGiRbruuutUrlw5q+bs/eTXFOd8DwAAoPRwaWi6++67NWrUKM2bN0+//vqr5syZo9dff1333XefJMnhcGjAgAF66aWX9MUXX2jLli3q2rWrwsLCFBcXJ0mqU6eO2rZtq169emn16tVavny5+vXrp06dOiksLEyS9OCDD8rLy0s9e/bUtm3blJiYqAkTJig+Pt7q5amnntL8+fM1btw47dixQ8OHD9fatWvVr1+/y/65AACAkselt+feeustDR06VE888YQOHDigsLAwPfbYY0pISLBqBg0apOPHj6t3797KyMjQLbfcovnz5zt9ZXDmzJnq16+fbrvtNrm5ual9+/Z68803reWBgYFauHCh+vbtq6ioKFWsWFEJCQnWHE3SmW/yzZo1Sy+88IL+9a9/qVatWpo7dy5zNAEAAEkunqfpSsI8TUWLeZoAoHgxT9MZpWaeJgAAgNKC0AQAAGCDS59pAgAAJc+ekZGXdX9VE7ZcVP2yZcs0duxYrVu3Tvv379ecOXOsL4gVJ640AQCAUuX48eOqX7++Jk2adFn3y5UmAABQqtxxxx3W36m9nLjSBAAAYAOhCQAAwAZCEwAAgA2EJgAAABsITQAAADbw7TkAAFCqHDt2TD///LP1PiUlRRs3blT58uVVtWrVYtsvoQkAADi52MkmL7e1a9eqdevW1vv4+HhJUrdu3TR9+vRi2y+hCQAAlCqtWrWSMeay75dnmgAAAGwgNAEAANhAaAIAALCB0AQAAGADoQkAgKuYKx6ovtyK6hgJTQAAXIU8PT0lSSdOnHBxJ8Uv/xjzj7mwmHIAAICrkLu7u4KCgnTgwAFJUpkyZeRwOFzcVdEyxujEiRM6cOCAgoKC5O7ufknbIzQBAHCVCg0NlSQrOF2pgoKCrGO9FIQmAACuUg6HQ5UrV1alSpV06tQpV7dTLDw9PS/5ClM+QhMAAFc5d3f3IgsWVzIeBAcAALCB0AQAAGADoQkAAMAGQhMAAIANhCYAAAAbCE0AAAA2EJoAAABsIDQBAADYQGgCAACwgdAEAABgA6EJAADABkITAACADYQmAAAAGwhNAAAANhCaAAAAbCA0AQAA2EBoAgAAsIHQBAAAYAOhCQAAwAZCEwAAgA2EJgAAABsITQAAADYQmgAAAGwgNAEAANhAaAIAALCB0AQAAGADoQkAAMAGQhMAAIANhCYAAAAbCE0AAAA2EJoAAABsIDQBAADYQGgCAACwgdAEAABgA6EJAADABkITAACADYQmAAAAGwhNAAAANhCaAAAAbCA0AQAA2EBoAgAAsIHQBAAAYAOhCQAAwAZCEwAAgA2EJgAAABsITQAAADYQmgAAAGxweWj6448/9NBDD6lChQry9fVVZGSk1q5day03xighIUGVK1eWr6+vYmJitGvXLqdtHD58WF26dFFAQICCgoLUs2dPHTt2zKlm8+bNat68uXx8fBQeHq4xY8YU6GX27NmqXbu2fHx8FBkZqa+//rp4DhoAAJQ6Lg1NR44c0c033yxPT0998803+vHHHzVu3DiVK1fOqhkzZozefPNNTZ06VatWrZKfn59iY2N18uRJq6ZLly7atm2bFi1apK+++krLli1T7969reVZWVlq06aNqlWrpnXr1mns2LEaPny43nnnHatmxYoV6ty5s3r27KkNGzYoLi5OcXFx2rp16+X5MAAAQInmMMYYV+38ueee0/Lly/X999+fc7kxRmFhYXrmmWc0cOBASVJmZqZCQkI0ffp0derUSdu3b1fdunW1Zs0aNW7cWJI0f/583Xnnnfr9998VFhamKVOm6Pnnn1dqaqq8vLysfc+dO1c7duyQJHXs2FHHjx/XV199Ze2/WbNmatCggaZOnfq3x5KVlaXAwEBlZmYqICCg0J9J1LP/KfS6V5J1Y7u6ugUAwFXgYn5/u/RK0xdffKHGjRurQ4cOqlSpkho2bKh3333XWp6SkqLU1FTFxMRYY4GBgWratKmSk5MlScnJyQoKCrICkyTFxMTIzc1Nq1atsmpatGhhBSZJio2N1c6dO3XkyBGr5uz95Nfk7+evsrOzlZWV5fQCAABXLpeGpl9++UVTpkxRrVq1tGDBAvXp00f9+/fXjBkzJEmpqamSpJCQEKf1QkJCrGWpqamqVKmS03IPDw+VL1/eqeZc2zh7H+eryV/+V6NHj1ZgYKD1Cg8Pv+jjBwAApYdLQ1NeXp4aNWqkl19+WQ0bNlTv3r3Vq1cvW7fDXG3IkCHKzMy0Xnv37nV1SwAAoBi5NDRVrlxZdevWdRqrU6eO9uzZI0kKDQ2VJKWlpTnVpKWlWctCQ0N14MABp+WnT5/W4cOHnWrOtY2z93G+mvzlf+Xt7a2AgACnFwAAuHK5NDTdfPPN2rlzp9PYTz/9pGrVqkmSqlevrtDQUCUlJVnLs7KytGrVKkVHR0uSoqOjlZGRoXXr1lk13333nfLy8tS0aVOrZtmyZTp16pRVs2jRIl133XXWN/Wio6Od9pNfk78fAABwdXNpaHr66ae1cuVKvfzyy/r55581a9YsvfPOO+rbt68kyeFwaMCAAXrppZf0xRdfaMuWLeratavCwsIUFxcn6cyVqbZt26pXr15avXq1li9frn79+qlTp04KCwuTJD344IPy8vJSz549tW3bNiUmJmrChAmKj4+3ennqqac0f/58jRs3Tjt27NDw4cO1du1a9evX77J/LgAAoOTxcOXOmzRpojlz5mjIkCEaOXKkqlevrvHjx6tLly5WzaBBg3T8+HH17t1bGRkZuuWWWzR//nz5+PhYNTNnzlS/fv102223yc3NTe3bt9ebb75pLQ8MDNTChQvVt29fRUVFqWLFikpISHCay+mmm27SrFmz9MILL+hf//qXatWqpblz56pevXqX58MAAAAlmkvnabqSME9T0WKeJgDA5VBq5mkCAAAoLQhNAAAANhCaAAAAbCA0AQAA2EBoAgAAsIHQBAAAYAOhCQAAwAZCEwAAgA2EJgAAABsITQAAADYQmgAAAGwgNAEAANhAaAIAALCB0AQAAGADoQkAAMAGQhMAAIANhCYAAAAbCE0AAAA2EJoAAABsIDQBAADYQGgCAACwgdAEAABgA6EJAADABkITAACADYQmAAAAGwhNAAAANhCaAAAAbCA0AQAA2EBoAgAAsIHQBAAAYAOhCQAAwAZCEwAAgA2EJgAAABsKFZpuvfVWZWRkFBjPysrSrbfeeqk9AQAAlDiFCk1LlixRTk5OgfGTJ0/q+++/v+SmAAAAShqPiynevHmz9d8//vijUlNTrfe5ubmaP3++rrnmmqLrDgAAoIS4qNDUoEEDORwOORyOc96G8/X11VtvvVVkzQEAAJQUFxWaUlJSZIxRjRo1tHr1agUHB1vLvLy8VKlSJbm7uxd5kwAAAK52UaGpWrVqkqS8vLxiaQYAAKCkuqjQdLZdu3Zp8eLFOnDgQIEQlZCQcMmNAQAAlCSFCk3vvvuu+vTpo4oVKyo0NFQOh8Na5nA4CE0AAOCKU6jQ9NJLL2nUqFEaPHhwUfcDAABQIhVqnqYjR46oQ4cORd0LAABAiVWo0NShQwctXLiwqHsBAAAosQp1e+7aa6/V0KFDtXLlSkVGRsrT09Npef/+/YukOQAAgJKiUKHpnXfekb+/v5YuXaqlS5c6LXM4HIQmAABwxSlUaEpJSSnqPgAAAEq0Qj3TBAAAcLUp1JWmRx555ILL33///UI1AwAAUFIVKjQdOXLE6f2pU6e0detWZWRknPMP+QIAAJR2hQpNc+bMKTCWl5enPn36qGbNmpfcFAAAQElTZM80ubm5KT4+Xm+88UZRbRIAAKDEKNIHwXfv3q3Tp08X5SYBAABKhELdnouPj3d6b4zR/v37NW/ePHXr1q1IGgMAAChJChWaNmzY4PTezc1NwcHBGjdu3N9+sw4AAKA0KlRoWrx4cVH3AQAAUKIVKjTlS09P186dOyVJ1113nYKDg4ukKQAAgJKmUA+CHz9+XI888ogqV66sFi1aqEWLFgoLC1PPnj114sSJou4RAADA5QoVmuLj47V06VJ9+eWXysjIUEZGhj7//HMtXbpUzzzzTFH3CAAA4HKFuj336aef6pNPPlGrVq2ssTvvvFO+vr564IEHNGXKlKLqDwAAoEQo1JWmEydOKCQkpMB4pUqVuD0HAACuSIUKTdHR0Ro2bJhOnjxpjf35558aMWKEoqOji6w5AACAkqJQt+fGjx+vtm3bqkqVKqpfv74kadOmTfL29tbChQuLtEEAAICSoFChKTIyUrt27dLMmTO1Y8cOSVLnzp3VpUsX+fr6FmmDAAAAJUGhQtPo0aMVEhKiXr16OY2///77Sk9P1+DBg4ukOQAAgJKiUM80vf3226pdu3aB8euvv15Tp0695KYAAABKmkKFptTUVFWuXLnAeHBwsPbv33/JTQEAAJQ0hQpN4eHhWr58eYHx5cuXKyws7JKbAgAAKGkK9UxTr169NGDAAJ06dUq33nqrJCkpKUmDBg1iRnAAAHBFKtSVpmeffVY9e/bUE088oRo1aqhGjRp68skn1b9/fw0ZMqRQjbzyyityOBwaMGCANXby5En17dtXFSpUkL+/v9q3b6+0tDSn9fbs2aN27dqpTJkyqlSpkp599lmdPn3aqWbJkiVq1KiRvL29de2112r69OkF9j9p0iRFRETIx8dHTZs21erVqwt1HAAA4MpUqNDkcDj06quvKj09XStXrtSmTZt0+PBhJSQkFKqJNWvW6O2339YNN9zgNP7000/ryy+/1OzZs7V06VLt27dP999/v7U8NzdX7dq1U05OjlasWKEZM2Zo+vTpTn2kpKSoXbt2at26tTZu3KgBAwbo0Ucf1YIFC6yaxMRExcfHa9iwYVq/fr3q16+v2NhYHThwoFDHAwAArjwOY4xxZQPHjh1To0aNNHnyZL300ktq0KCBxo8fr8zMTAUHB2vWrFn65z//KUnasWOH6tSpo+TkZDVr1kzffPON7rrrLu3bt8/6sy5Tp07V4MGDlZ6eLi8vLw0ePFjz5s3T1q1brX126tRJGRkZmj9/viSpadOmatKkiSZOnChJysvLU3h4uJ588kk999xzto4jKytLgYGByszMVEBAQKE/j6hn/1Poda8k68Z2dXULAICrwMX8/i7Ulaai1LdvX7Vr104xMTFO4+vWrdOpU6ecxmvXrq2qVasqOTlZkpScnKzIyEinv4MXGxurrKwsbdu2zar567ZjY2OtbeTk5GjdunVONW5uboqJibFqziU7O1tZWVlOLwAAcOUq1IPgReWjjz7S+vXrtWbNmgLLUlNT5eXlpaCgIKfxkJAQpaamWjV//cPB+e//riYrK0t//vmnjhw5otzc3HPW5M92fi6jR4/WiBEj7B0oAAAo9Vx2pWnv3r166qmnNHPmTPn4+LiqjUIbMmSIMjMzrdfevXtd3RIAAChGLgtN69at04EDB9SoUSN5eHjIw8NDS5cu1ZtvvikPDw+FhIQoJydHGRkZTuulpaUpNDRUkhQaGlrg23T57/+uJiAgQL6+vqpYsaLc3d3PWZO/jXPx9vZWQECA0wsAAFy5XBaabrvtNm3ZskUbN260Xo0bN1aXLl2s//b09FRSUpK1zs6dO7Vnzx5FR0dLkqKjo7Vlyxanb7ktWrRIAQEBqlu3rlVz9jbya/K34eXlpaioKKeavLw8JSUlWTUAAAAue6apbNmyqlevntOYn5+fKlSoYI337NlT8fHxKl++vAICAvTkk08qOjpazZo1kyS1adNGdevW1cMPP6wxY8YoNTVVL7zwgvr27Stvb29J0uOPP66JEydq0KBBeuSRR/Tdd9/p448/1rx586z9xsfHq1u3bmrcuLFuvPFGjR8/XsePH1ePHj0u06cBAABKOpc+CP533njjDbm5ual9+/bKzs5WbGysJk+ebC13d3fXV199pT59+ig6Olp+fn7q1q2bRo4cadVUr15d8+bN09NPP60JEyaoSpUq+ve//63Y2FirpmPHjkpPT1dCQoJSU1PVoEEDzZ8/v8DD4QAA4Orl8nmarhTM01S0mKcJAHA5lKp5mgAAAEoDQhMAAIANhCYAAAAbCE0AAAA2EJoAAABsIDQBAADYQGgCAACwgdAEAABgA6EJAADABkITAACADYQmAAAAGwhNAAAANhCaAAAAbCA0AQAA2EBoAgAAsIHQBAAAYAOhCQAAwAZCEwAAgA2EJgAAABsITQAAADYQmgAAAGwgNAEAANhAaAIAALCB0AQAAGADoQkAAMAGQhMAAIANhCYAAAAbCE0AAAA2EJoAAABsIDQBAADYQGgCAACwgdAEAABgA6EJAADABkITAACADYQmAAAAGwhNAAAANhCaAAAAbCA0AQAA2EBoAgAAsIHQBAAAYAOhCQAAwAZCEwAAgA2EJgAAABsITQAAADYQmgAAAGwgNAEAANhAaAIAALCB0AQAAGADoQkAAMAGQhMAAIANhCYAAAAbPFzdAHAue0ZGurqFEqFqwhZXtwAA+B+uNAEAANhAaAIAALCB0AQAAGADoQkAAMAGQhMAAIANhCYAAAAbCE0AAAA2EJoAAABsIDQBAADYQGgCAACwgdAEAABgA6EJAADABkITAACADYQmAAAAGwhNAAAANhCaAAAAbCA0AQAA2EBoAgAAsMGloWn06NFq0qSJypYtq0qVKikuLk47d+50qjl58qT69u2rChUqyN/fX+3bt1daWppTzZ49e9SuXTuVKVNGlSpV0rPPPqvTp0871SxZskSNGjWSt7e3rr32Wk2fPr1AP5MmTVJERIR8fHzUtGlTrV69usiPGQAAlE4uDU1Lly5V3759tXLlSi1atEinTp1SmzZtdPz4cavm6aef1pdffqnZs2dr6dKl2rdvn+6//35reW5urtq1a6ecnBytWLFCM2bM0PTp05WQkGDVpKSkqF27dmrdurU2btyoAQMG6NFHH9WCBQusmsTERMXHx2vYsGFav3696tevr9jYWB04cODyfBgAAKBEcxhjjKubyJeenq5KlSpp6dKlatGihTIzMxUcHKxZs2bpn//8pyRpx44dqlOnjpKTk9WsWTN98803uuuuu7Rv3z6FhIRIkqZOnarBgwcrPT1dXl5eGjx4sObNm6etW7da++rUqZMyMjI0f/58SVLTpk3VpEkTTZw4UZKUl5en8PBwPfnkk3ruuef+tvesrCwFBgYqMzNTAQEBhf4Mop79T6HXvZLMKTvW1S2UCFUTtri6BQC4ol3M7+8S9UxTZmamJKl8+fKSpHXr1unUqVOKiYmxamrXrq2qVasqOTlZkpScnKzIyEgrMElSbGyssrKytG3bNqvm7G3k1+RvIycnR+vWrXOqcXNzU0xMjFXzV9nZ2crKynJ6AQCAK1eJCU15eXkaMGCAbr75ZtWrV0+SlJqaKi8vLwUFBTnVhoSEKDU11ao5OzDlL89fdqGarKws/fnnnzp48KByc3PPWZO/jb8aPXq0AgMDrVd4eHjhDhwAAJQKJSY09e3bV1u3btVHH33k6lZsGTJkiDIzM63X3r17Xd0SAAAoRh6ubkCS+vXrp6+++krLli1TlSpVrPHQ0FDl5OQoIyPD6WpTWlqaQkNDrZq/fsst/9t1Z9f89Rt3aWlpCggIkK+vr9zd3eXu7n7Omvxt/JW3t7e8vb0Ld8AAAKDUcemVJmOM+vXrpzlz5ui7775T9erVnZZHRUXJ09NTSUlJ1tjOnTu1Z88eRUdHS5Kio6O1ZcsWp2+5LVq0SAEBAapbt65Vc/Y28mvyt+Hl5aWoqCinmry8PCUlJVk1AADg6ubSK019+/bVrFmz9Pnnn6ts2bLW80OBgYHy9fVVYGCgevbsqfj4eJUvX14BAQF68sknFR0drWbNmkmS2rRpo7p16+rhhx/WmDFjlJqaqhdeeEF9+/a1rgQ9/vjjmjhxogYNGqRHHnlE3333nT7++GPNmzfP6iU+Pl7dunVT48aNdeONN2r8+PE6fvy4evTocfk/GAAAUOK4NDRNmTJFktSqVSun8WnTpql79+6SpDfeeENubm5q3769srOzFRsbq8mTJ1u17u7u+uqrr9SnTx9FR0fLz89P3bp108iRI62a6tWra968eXr66ac1YcIEValSRf/+978VGxtr1XTs2FHp6elKSEhQamqqGjRooPnz5xd4OBwAAFydStQ8TaUZ8zQVLeZpOoN5mgCgeJXaeZoAAABKKkITAACADYQmAAAAGwhNAAAANhCaAAAAbCA0AQAA2EBoAgAAsIHQBAAAYAOhCQAAwAZCEwAAgA2EJgAAABsITQAAADYQmgAAAGwgNAEAANhAaAIAALCB0AQAAGADoQkAAMAGQhMAAIANhCYAAAAbPFzdAICSLerZ/7i6hRJh3diurm4BgItxpQkAAMAGQhMAAIANhCYAAAAbCE0AAAA2EJoAAABsIDQBAADYQGgCAACwgdAEAABgA6EJAADABmYEBwCUKsxSfwaz1F9+XGkCAACwgdAEAABgA6EJAADABkITAACADYQmAAAAGwhNAAAANhCaAAAAbCA0AQAA2EBoAgAAsIHQBAAAYAOhCQAAwAZCEwAAgA2EJgAAABsITQAAADYQmgAAAGzwcHUDAFAa7BkZ6eoWSoSqCVtc3QLgMlxpAgAAsIHQBAAAYAOhCQAAwAZCEwAAgA2EJgAAABsITQAAADYQmgAAAGwgNAEAANhAaAIAALCB0AQAAGADoQkAAMAGQhMAAIANhCYAAAAbPFzdAAAAuHh7Rka6uoUSo2rClsuyH640AQAA2EBoAgAAsIHQBAAAYAOhCQAAwAZCEwAAgA2EJgAAABsITQAAADYQmgAAAGwgNAEAANhAaPqLSZMmKSIiQj4+PmratKlWr17t6pYAAEAJQGg6S2JiouLj4zVs2DCtX79e9evXV2xsrA4cOODq1gAAgIsRms7y+uuvq1evXurRo4fq1q2rqVOnqkyZMnr//fdd3RoAAHAxQtP/5OTkaN26dYqJibHG3NzcFBMTo+TkZBd2BgAASgIPVzdQUhw8eFC5ubkKCQlxGg8JCdGOHTsK1GdnZys7O9t6n5mZKUnKysq6pD5ys/+8pPWvFEc9c13dQolwqedTUeCcPINz8gzOyZKDc/L/Xcp5mb+uMeZvawlNhTR69GiNGDGiwHh4eLgLurny1HN1AyXF6EBXd4D/4Zz8H87JEoNz8ixFcF4ePXpUgYEX3g6h6X8qVqwod3d3paWlOY2npaUpNDS0QP2QIUMUHx9vvc/Ly9Phw4dVoUIFORyOYu/3SpaVlaXw8HDt3btXAQEBrm4H4JxEicM5WXSMMTp69KjCwsL+tpbQ9D9eXl6KiopSUlKS4uLiJJ0JQklJSerXr1+Bem9vb3l7ezuNBQUFXYZOrx4BAQH8Y4AShXMSJQ3nZNH4uytM+QhNZ4mPj1e3bt3UuHFj3XjjjRo/fryOHz+uHj16uLo1AADgYoSms3Ts2FHp6elKSEhQamqqGjRooPnz5xd4OBwAAFx9CE1/0a9fv3PejsPl4+3trWHDhhW4/Qm4CuckShrOSddwGDvfsQMAALjKMbklAACADYQmAAAAGwhNAAAANhCaAAAAbCA0oci0atVKAwYMuOz73bZtm9q3b6+IiAg5HA6NHz/+sveAkstV5+W7776r5s2bq1y5cipXrpxiYmK0evXqy94HSh5XnZOfffaZGjdurKCgIPn5+alBgwb64IMPLnsfpRmhCaXeiRMnVKNGDb3yyivn/JM3gCssWbJEnTt31uLFi5WcnKzw8HC1adNGf/zxh6tbw1WqfPnyev7555WcnKzNmzerR48e6tGjhxYsWODq1koPAxSBbt26GUlOL3d3dzN27Finug0bNhhJZteuXcYYYySZyZMnm7Zt2xofHx9TvXp1M3v2bKd19uzZYzp06GACAwNNuXLlzD333GNSUlLO2Ue1atXMG2+8URyHiFKopJyXxhhz+vRpU7ZsWTNjxowiP06UHiXpnDTGmIYNG5oXXnihSI/xSsaVJhSJCRMmKDo6Wr169dL+/fu1f/9+jRgxQtOmTXOqmzZtmlq0aKFrr73WGhs6dKjat2+vTZs2qUuXLurUqZO2b98uSTp16pRiY2NVtmxZff/991q+fLn8/f3Vtm1b5eTkXNZjROlTks7LEydO6NSpUypfvnzxHTBKvJJyThpjlJSUpJ07d6pFixbFe9BXElenNlw5WrZsaZ566inr/R9//GHc3d3NqlWrjDHG5OTkmIoVK5rp06dbNZLM448/7rSdpk2bmj59+hhjjPnggw/MddddZ/Ly8qzl2dnZxtfX1yxYsKBAD1xpwl+VhPPSGGP69OljatSoYf7888+iOjSUUq48JzMyMoyfn5/x8PAw3t7e5r333iuOQ7xi8WdUUGzCwsLUrl07vf/++7rxxhv15ZdfKjs7Wx06dHCqi46OLvB+48aNkqRNmzbp559/VtmyZZ1qTp48qd27dxdr/7gyueK8fOWVV/TRRx9pyZIl8vHxKdoDQql3Oc/JsmXLauPGjTp27JiSkpIUHx+vGjVqqFWrVsVybFcaQhOK1aOPPqqHH35Yb7zxhqZNm6aOHTuqTJkyttc/duyYoqKiNHPmzALLgoODi7JVXEUu53n52muv6ZVXXtG3336rG2644ZJ7x5Xpcp2Tbm5u1i2/Bg0aaPv27Ro9ejShySZCE4qMl5eXcnNzncbuvPNO+fn5acqUKZo/f76WLVtWYL2VK1eqa9euTu8bNmwoSWrUqJESExNVqVIlBQQEFO8B4IrkyvNyzJgxGjVqlBYsWKDGjRsX0RGhtCtJ/1bm5eUpOzu7kEdyFXL1/UFcOXr16mWaNGliUlJSTHp6usnNzTXGGPOvf/3LeHl5mTp16hRYR5KpWLGiee+998zOnTtNQkKCcXNzM9u2bTPGGHP8+HFTq1Yt06pVK7Ns2TLzyy+/mMWLF5snn3zS7N271xhz5r79hg0bzIYNG0zlypXNwIEDzYYNG6xvneDq5qrz8pVXXjFeXl7mk08+Mfv377deR48evXwHjxLJVefkyy+/bBYuXGh2795tfvzxR/Paa68ZDw8P8+67716+gy/lCE0oMjt37jTNmjUzvr6+RpL1Vdfdu3cbSWbMmDEF1pFkJk2aZG6//Xbj7e1tIiIiTGJiolPN/v37TdeuXU3FihWNt7e3qVGjhunVq5fJzMw0xhiTkpJS4Cu8kkzLli2L+5BRCrjqvKxWrdo5z8thw4YV9yGjhHPVOfn888+ba6+91vj4+Jhy5cqZ6Oho89FHHxX78V5JHMYYczmvbOHq8/333+u2227T3r17FRIS4rTM4XBozpw5iouLc01zuGpxXqKk4Zws+XimCcUmOztb6enpGj58uDp06FDgHwHAFTgvUdJwTpYeTG6JYvPf//5X1apVU0ZGhsaMGePqdgBJnJcoeTgnSw9uzwEAANjAlSYAAAAbCE0AAAA2EJoAAABsIDQBAADYQGgCUOK1atVKAwYMcHUbAK5yhCYAuEgOh0Nz5851dRsALjNCEwAAgA2EJgClypEjR9S1a1eVK1dOZcqU0R133KFdu3ZZyw8dOqTOnTvrmmuuUZkyZRQZGan//ve/Ttto1aqV+vfvr0GDBql8+fIKDQ3V8OHDbe0/IiJCknTffffJ4XAoIiJCv/76q9zc3LR27Vqn2vHjx6tatWrKy8vTkiVL5HA4NG/ePN1www3y8fFRs2bNtHXrVqd1fvjhBzVv3ly+vr4KDw9X//79dfz48Yv/oAAUOUITgFKle/fuWrt2rb744gslJyfLGKM777xTp06dkiSdPHlSUVFRmjdvnrZu3arevXvr4Ycf1urVq522M2PGDPn5+WnVqlUaM2aMRo4cqUWLFv3t/tesWSNJmjZtmvbv3681a9YoIiJCMTExmjZtmlPttGnT1L17d7m5/f8/tc8++6zGjRunNWvWKDg4WHfffbfV++7du9W2bVu1b99emzdvVmJion744Qf169fvkj4zAEXEpX8uGABsaNmypXnqqafMTz/9ZCSZ5cuXW8sOHjxofH19zccff3ze9du1a2eeeeYZp+3dcsstTjVNmjQxgwcPttWPJDNnzhynscTERFOuXDlz8uRJY4wx69atMw6Hw/oL9osXLzaSnP6q/KFDh4yvr6/11+p79uxpevfu7bTd77//3ri5uZk///zTVm8Aig9XmgCUGtu3b5eHh4eaNm1qjVWoUEHXXXedtm/fLknKzc3Viy++qMjISJUvX17+/v5asGCB9uzZ47StG264wel95cqVdeDAgUL3FhcXJ3d3d82ZM0eSNH36dLVu3dq6nZcvOjra+u/y5cs79b5p0yZNnz5d/v7+1is2NlZ5eXlKSUkpdG8AioaHqxsAgKI0duxYTZgwQePHj1dkZKT8/Pw0YMAA5eTkONV5eno6vXc4HMrLyyv0fr28vNS1a1dNmzZN999/v2bNmqUJEyZc1DaOHTumxx57TP379y+wrGrVqoXuDUDRIDQBKDXq1Kmj06dPa9WqVbrpppsknXnwe+fOnapbt64kafny5br33nv10EMPSZLy8vL0008/WcuLgqenp3JzcwuMP/roo6pXr54mT56s06dP6/777y9Qs3LlSisAHTlyRD/99JPq1KkjSWrUqJF+/PFHXXvttUXWK4Ciw+05AKVGrVq1dO+996pXr1764YcftGnTJj300EO65pprdO+991o1ixYt0ooVK7R9+3Y99thjSktLK9I+IiIilJSUpNTUVB05csQar1Onjpo1a6bBgwerc+fO8vX1LbDuyJEjlZSUpK1bt6p79+6qWLGi4uLiJEmDBw/WihUr1K9fP23cuFG7du3S559/zoPgQAlBaAJQqkybNk1RUVG66667FB0dLWOMvv76a+t22wsvvKBGjRopNjZWrVq1UmhoqBVKisq4ceO0aNEihYeHq2HDhk7LevbsqZycHD3yyCPnXPeVV17RU089paioKKWmpurLL7+Ul5eXpDPPWS1dulQ//fSTmjdvroYNGyohIUFhYWFF2j+AwnEYY4yrmwCAK8WLL76o2bNna/PmzU7jS5YsUevWrXXkyBEFBQW5pjkAl4QrTQBQBI4dO6atW7dq4sSJevLJJ13dDoBiQGgCgLPMnDnT6Sv/Z7+uv/76867Xr18/RUVFqVWrVue9NQegdOP2HACc5ejRo+d9cNzT01PVqlW7zB0BKCkITQAAADZwew4AAMAGQhMAAIANhCYAAAAbCE0AAAA2EJoAAABsIDQBAADYQGgCAACwgdAEAABgw/8BVPt+GhKShUc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Rectangle 13"/>
          <p:cNvSpPr/>
          <p:nvPr/>
        </p:nvSpPr>
        <p:spPr>
          <a:xfrm>
            <a:off x="759854" y="2498501"/>
            <a:ext cx="3490174" cy="403108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4250028" y="2498501"/>
            <a:ext cx="3490174" cy="403108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7740202" y="2498501"/>
            <a:ext cx="3490174" cy="40310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748" y="2634342"/>
            <a:ext cx="2758386" cy="213084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5922" y="2634342"/>
            <a:ext cx="2758386" cy="213084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6096" y="2578619"/>
            <a:ext cx="2868964" cy="2186564"/>
          </a:xfrm>
          <a:prstGeom prst="rect">
            <a:avLst/>
          </a:prstGeom>
        </p:spPr>
      </p:pic>
      <p:sp>
        <p:nvSpPr>
          <p:cNvPr id="10" name="TextBox 9"/>
          <p:cNvSpPr txBox="1"/>
          <p:nvPr/>
        </p:nvSpPr>
        <p:spPr>
          <a:xfrm>
            <a:off x="1001909" y="4901024"/>
            <a:ext cx="3065172" cy="1323439"/>
          </a:xfrm>
          <a:prstGeom prst="rect">
            <a:avLst/>
          </a:prstGeom>
          <a:noFill/>
        </p:spPr>
        <p:txBody>
          <a:bodyPr wrap="square" rtlCol="0">
            <a:spAutoFit/>
          </a:bodyPr>
          <a:lstStyle/>
          <a:p>
            <a:r>
              <a:rPr lang="en-IN" sz="1000" dirty="0" smtClean="0"/>
              <a:t>The fact that each credit score bin has the same number of defaulters suggests that default risk is not strongly correlated with credit scores in this dataset. This could indicate that other factors (e.g., income level, debt-to-income ratio, or economic conditions) might play a more significant role in predicting defaults than credit scores alone.</a:t>
            </a:r>
            <a:endParaRPr lang="en-IN" sz="1000" dirty="0"/>
          </a:p>
        </p:txBody>
      </p:sp>
      <p:sp>
        <p:nvSpPr>
          <p:cNvPr id="11" name="TextBox 10"/>
          <p:cNvSpPr txBox="1"/>
          <p:nvPr/>
        </p:nvSpPr>
        <p:spPr>
          <a:xfrm>
            <a:off x="4432975" y="4831778"/>
            <a:ext cx="3168203" cy="1631216"/>
          </a:xfrm>
          <a:prstGeom prst="rect">
            <a:avLst/>
          </a:prstGeom>
          <a:noFill/>
        </p:spPr>
        <p:txBody>
          <a:bodyPr wrap="square" rtlCol="0">
            <a:spAutoFit/>
          </a:bodyPr>
          <a:lstStyle/>
          <a:p>
            <a:r>
              <a:rPr lang="en-IN" sz="1000" dirty="0" smtClean="0"/>
              <a:t>The Northeast exhibits a significantly high default rate. This could indicate economic challenges specific to this region, such as higher unemployment rates, cost of living issues, or industry-specific downturns affecting borrowers' ability to repay loans. Following the Northeast, the Central region also shows elevated default rates. The South and North regions have lower default rates, indicating a more stable financial environment for borrowers in these areas.</a:t>
            </a:r>
            <a:endParaRPr lang="en-IN" sz="1000" dirty="0"/>
          </a:p>
        </p:txBody>
      </p:sp>
      <p:sp>
        <p:nvSpPr>
          <p:cNvPr id="12" name="TextBox 11"/>
          <p:cNvSpPr txBox="1"/>
          <p:nvPr/>
        </p:nvSpPr>
        <p:spPr>
          <a:xfrm>
            <a:off x="7925600" y="4901024"/>
            <a:ext cx="3229955" cy="1477328"/>
          </a:xfrm>
          <a:prstGeom prst="rect">
            <a:avLst/>
          </a:prstGeom>
          <a:noFill/>
        </p:spPr>
        <p:txBody>
          <a:bodyPr wrap="square" rtlCol="0">
            <a:spAutoFit/>
          </a:bodyPr>
          <a:lstStyle/>
          <a:p>
            <a:r>
              <a:rPr lang="en-IN" sz="1000" dirty="0" smtClean="0"/>
              <a:t>The "Not Confirmed/Not Fixed" loans exhibit a significantly higher default rate compared to "Confirmed/Fixed" loans. This suggests that borrowers with loans that are not confirmed or fixed may face greater uncertainty in their financial situations. The lack of a fixed loan limit can lead to increased borrowing amounts, potentially overwhelming borrowers and increasing the risk of default.</a:t>
            </a:r>
            <a:endParaRPr lang="en-IN" sz="1000" dirty="0"/>
          </a:p>
        </p:txBody>
      </p:sp>
    </p:spTree>
    <p:extLst>
      <p:ext uri="{BB962C8B-B14F-4D97-AF65-F5344CB8AC3E}">
        <p14:creationId xmlns:p14="http://schemas.microsoft.com/office/powerpoint/2010/main" val="1485164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8039" y="978796"/>
            <a:ext cx="9775065" cy="646331"/>
          </a:xfrm>
          <a:prstGeom prst="rect">
            <a:avLst/>
          </a:prstGeom>
          <a:noFill/>
        </p:spPr>
        <p:txBody>
          <a:bodyPr wrap="square" rtlCol="0">
            <a:spAutoFit/>
          </a:bodyPr>
          <a:lstStyle/>
          <a:p>
            <a:r>
              <a:rPr lang="en-IN" sz="3600" b="1" dirty="0">
                <a:solidFill>
                  <a:schemeClr val="bg1"/>
                </a:solidFill>
                <a:latin typeface="+mj-lt"/>
              </a:rPr>
              <a:t>Key Variables Impacting Loan Defaults</a:t>
            </a:r>
          </a:p>
        </p:txBody>
      </p:sp>
      <p:sp>
        <p:nvSpPr>
          <p:cNvPr id="4" name="AutoShape 2" descr="data:image/png;base64,iVBORw0KGgoAAAANSUhEUgAAAk0AAAHHCAYAAACiOWx7AAAAOXRFWHRTb2Z0d2FyZQBNYXRwbG90bGliIHZlcnNpb24zLjcuMSwgaHR0cHM6Ly9tYXRwbG90bGliLm9yZy/bCgiHAAAACXBIWXMAAA9hAAAPYQGoP6dpAABBoklEQVR4nO3deVwV9f7H8fdhRxBwQZBEUfOmJrmgKZVbkVi2UF5Ts1wyLdPMyDRviUuZpVlabtUt9ZbeyEpbLJfIpRT33dTMKC0FcQFcEhS+vz+8zM8TaiOCB/T1fDzO49H5zmdmPnOY5P2YmfPFYYwxAgAAwAW5uboBAACA0oDQBAAAYAOhCQAAwAZCEwAAgA2EJgAAABsITQAAADYQmgAAAGwgNAEAANhAaAIAALCB0AS42PTp0+VwOPTrr7+6uhVcpYYPHy6Hw1Ho9T/44APVrl1bnp6eCgoKKrrGzvLrr7/K4XBo+vTpxbJ9wA5CE4CLMmvWLI0fP97Vbbhcfthdu3atq1txqR07dqh79+6qWbOm3n33Xb3zzjuXbd9ff/21hg8fftn2BxCaAFwUQhPOtmTJEuXl5WnChAnq3r27Hnjggcu276+//lojRoy4bPsDCE0AgEI7cOCAJBXbbTmgJCE0ASXU5MmTdf3118vb21thYWHq27evMjIynGq+//57dejQQVWrVpW3t7fCw8P19NNP688//3Sq6969u/z9/fXHH38oLi5O/v7+Cg4O1sCBA5Wbm2u7p1atWmnevHn67bff5HA45HA4FBERoWPHjsnPz09PPfVUgXV+//13ubu7a/To0ZL+/7bWsmXL9Nhjj6lChQoKCAhQ165ddeTIkQLrf/PNN2revLn8/PxUtmxZtWvXTtu2bbtgn2vXrpXD4dCMGTMKLFuwYIEcDoe++uorSdLRo0c1YMAARUREyNvbW5UqVdLtt9+u9evX2/5cLmTDhg264447FBAQIH9/f912221auXKlU83hw4c1cOBARUZGyt/fXwEBAbrjjju0adMmp7olS5bI4XDo448/1qhRo1SlShX5+Pjotttu088//2yrnx9++EFNmjSRj4+Patasqbfffvu8tR9++KGioqLk6+ur8uXLq1OnTtq7d6+1PCIiQsOGDZMkBQcHy+FwWLfLPv/8c7Vr105hYWHy9vZWzZo19eKLLxY43yIiItS9e/cC+27VqpVatWp13t66d++uSZMmSZJ1Ll7Kc1mAHR6ubgBAQcOHD9eIESMUExOjPn36aOfOnZoyZYrWrFmj5cuXy9PTU5I0e/ZsnThxQn369FGFChW0evVqvfXWW/r99981e/Zsp23m5uYqNjZWTZs21WuvvaZvv/1W48aNU82aNdWnTx9bfT3//PPKzMzU77//rjfeeEOS5O/vL39/f913331KTEzU66+/Lnd3d2ud//73vzLGqEuXLk7b6tevn4KCgjR8+HDr+H777TcrGEhnHjDu1q2bYmNj9eqrr+rEiROaMmWKbrnlFm3YsEERERHn7LNx48aqUaOGPv74Y3Xr1s1pWWJiosqVK6fY2FhJ0uOPP65PPvlE/fr1U926dXXo0CH98MMP2r59uxo1amTrczmfbdu2qXnz5goICNCgQYPk6empt99+W61atdLSpUvVtGlTSdIvv/yiuXPnqkOHDqpevbrS0tL09ttvq2XLlvrxxx8VFhbmtN1XXnlFbm5uGjhwoDIzMzVmzBh16dJFq1atumA/W7ZsUZs2bRQcHKzhw4fr9OnTGjZsmEJCQgrUjho1SkOHDtUDDzygRx99VOnp6XrrrbfUokULbdiwQUFBQRo/frz+85//aM6cOZoyZYr8/f11ww03SDoTjv39/RUfHy9/f3999913SkhIUFZWlsaOHXtJn6skPfbYY9q3b58WLVqkDz744JK3B9hiALjUtGnTjCSTkpJijDHmwIEDxsvLy7Rp08bk5uZadRMnTjSSzPvvv2+NnThxosD2Ro8ebRwOh/ntt9+ssW7duhlJZuTIkU61DRs2NFFRURfVb7t27Uy1atUKjC9YsMBIMt98843T+A033GBatmxpvc8/3qioKJOTk2ONjxkzxkgyn3/+uTHGmKNHj5qgoCDTq1cvp+2lpqaawMDAAuN/NWTIEOPp6WkOHz5sjWVnZ5ugoCDzyCOPWGOBgYGmb9++f3vcf5V/HGvWrDlvTVxcnPHy8jK7d++2xvbt22fKli1rWrRoYY2dPHnS6WdtjDEpKSnG29vb6We2ePFiI8nUqVPHZGdnW+MTJkwwksyWLVsu2HNcXJzx8fFxOjd+/PFH4+7ubs7+dfDrr78ad3d3M2rUKKf1t2zZYjw8PJzGhw0bZiSZ9PR0p9pznZuPPfaYKVOmjDl58qQ1Vq1aNdOtW7cCtS1btnQ6b1JSUowkM23aNGusb9++hl9juJy4PQeUMN9++61ycnI0YMAAubn9//+ivXr1UkBAgObNm2eN+fr6Wv99/PhxHTx4UDfddJOMMdqwYUOBbT/++ONO75s3b65ffvmlSPqOiYlRWFiYZs6caY1t3bpVmzdv1kMPPVSgvnfv3tYVM0nq06ePPDw89PXXX0uSFi1apIyMDHXu3FkHDx60Xu7u7mratKkWL158wX46duyoU6dO6bPPPrPGFi5cqIyMDHXs2NEaCwoK0qpVq7Rv375CH/u55ObmauHChYqLi1ONGjWs8cqVK+vBBx/UDz/8oKysLEmSt7e39bPOzc3VoUOH5O/vr+uuu+6ctwl79OghLy8v633z5s0l6YI/y9zcXC1YsEBxcXGqWrWqNV6nTh3rqlu+zz77THl5eXrggQecPvvQ0FDVqlXrbz97yfncPHr0qA4ePKjmzZvrxIkT2rFjx9+uD5REhCaghPntt98kSdddd53TuJeXl2rUqGEtl6Q9e/aoe/fuKl++vPWcUsuWLSVJmZmZTuv7+PgoODjYaaxcuXLnfI6oMNzc3NSlSxfNnTtXJ06ckCTNnDlTPj4+6tChQ4H6WrVqOb339/dX5cqVrfmqdu3aJUm69dZbFRwc7PRauHCh9QDy+dSvX1+1a9dWYmKiNZaYmKiKFSvq1ltvtcbGjBmjrVu3Kjw8XDfeeKOGDx9eJEEyPT1dJ06cKPBzlM4Elby8POv5oLy8PL3xxhuqVauWvL29VbFiRQUHB2vz5s0Ffo6SnEKPdObnKOmCP8v09HT9+eefBT53qeC5tmvXLhljVKtWrQKf/fbt2//2s5fO3Jq87777FBgYqICAAAUHB1vh+VzHBJQGPNMElFK5ubm6/fbbdfjwYQ0ePFi1a9eWn5+f/vjjD3Xv3l15eXlO9Wc/Z1RcunbtqrFjx2ru3Lnq3LmzZs2apbvuukuBgYEXva38/j/44AOFhoYWWO7h8ff/fHXs2FGjRo3SwYMHVbZsWX3xxRfq3Lmz07oPPPCAmjdvrjlz5mjhwoUaO3asXn31VX322We64447Lrrvwnj55Zc1dOhQPfLII3rxxRdVvnx5ubm5acCAAQV+jtL5f5bGmCLpJy8vTw6HQ99888059+Xv73/B9TMyMtSyZUsFBARo5MiRqlmzpnx8fLR+/XoNHjzY6ZjO9/B2bm7uZTlngYtBaAJKmGrVqkmSdu7c6XRbJycnRykpKYqJiZF05qHen376STNmzFDXrl2tukWLFhVrfxf6hlK9evXUsGFDzZw5U1WqVNGePXv01ltvnbN2165dat26tfX+2LFj2r9/v+68805JUs2aNSVJlSpVso75YnXs2FEjRozQp59+qpCQEGVlZalTp04F6ipXrqwnnnhCTzzxhA4cOKBGjRpp1KhRlxSagoODVaZMGe3cubPAsh07dsjNzU3h4eGSpE8++UStW7fWe++951SXkZGhihUrFrqHv/bj6+trXcE72197rFmzpowxql69uv7xj39c9L6WLFmiQ4cO6bPPPlOLFi2s8ZSUlAK15cqVK/CtUOnMFdezz/9z4dtyuNy4PQeUMDExMfLy8tKbb77pdOXgvffeU2Zmptq1ayfp/682nF1jjNGECROKtT8/P78L3l55+OGHtXDhQo0fP14VKlQ4b/B45513dOrUKev9lClTdPr0aas+NjZWAQEBevnll53q8qWnp/9tr3Xq1FFkZKQSExOVmJioypUrO/0Sz83NLXAslSpVUlhYmLKzs/92+xfi7u6uNm3a6PPPP3f6EzlpaWmaNWuWbrnlFgUEBFi1f71KNHv2bP3xxx+X1MNf+4mNjdXcuXO1Z88ea3z79u1asGCBU+39998vd3d3jRgxokBfxhgdOnTob/eVX5svJydHkydPLlBbs2ZNrVy5Ujk5OdbYV1995TS1wfn4+flJ0jlDF1AcuNIElDDBwcEaMmSIRowYobZt2+qee+7Rzp07NXnyZDVp0sR6LqR27dqqWbOmBg4cqD/++EMBAQH69NNPi+wZpfOJiopSYmKi4uPj1aRJE/n7++vuu++2lj/44IMaNGiQ5syZoz59+jg97H22nJwc3XbbbXrggQes47vlllt0zz33SJICAgI0ZcoUPfzww2rUqJE6deqk4OBg7dmzR/PmzdPNN9+siRMn/m2/HTt2VEJCgnx8fNSzZ0+nh+uPHj2qKlWq6J///Kfq168vf39/ffvtt1qzZo3GjRtn6/N4//33NX/+/ALjTz31lF566SUtWrRIt9xyi5544gl5eHjo7bffVnZ2tsaMGWPV3nXXXRo5cqR69Oihm266SVu2bNHMmTP/9krLxRoxYoTmz5+v5s2b64knntDp06f11ltv6frrr9fmzZutupo1a+qll17SkCFD9OuvvyouLk5ly5ZVSkqK5syZo969e2vgwIHn3c9NN92kcuXKqVu3burfv78cDoc++OCDc94+fPTRR/XJJ5+obdu2euCBB7R79259+OGH1pXGC4mKipIk9e/fX7GxsXJ3dz/nlUSgyLjmS3sA8v11yoF8EydONLVr1zaenp4mJCTE9OnTxxw5csSp5scffzQxMTHG39/fVKxY0fTq1cts2rSpwFezu3XrZvz8/ArsO//r4hfj2LFj5sEHHzRBQUFG0jmnH7jzzjuNJLNixYrzHu/SpUtN7969Tbly5Yy/v7/p0qWLOXToUIH6xYsXm9jYWBMYGGh8fHxMzZo1Tffu3c3atWtt9btr1y4jyUgyP/zwg9Oy7Oxs8+yzz5r69eubsmXLGj8/P1O/fn0zefLkv91u/nGc77V3715jjDHr1683sbGxxt/f35QpU8a0bt26wOdy8uRJ88wzz5jKlSsbX19fc/PNN5vk5OQCX7vPn3Jg9uzZTuuf6+v457N06VITFRVlvLy8TI0aNczUqVPPex58+umn5pZbbjF+fn7Gz8/P1K5d2/Tt29fs3LnTqjnflAPLly83zZo1M76+viYsLMwMGjTImpZi8eLFTrXjxo0z11xzjfH29jY333yzWbt2ra0pB06fPm2efPJJExwcbBwOB9MPoNg5jCmiJwcB4H/uu+8+bdmy5ZyzVE+fPl09evTQmjVr1LhxYxd0BwCFwzNNAIrU/v37NW/ePD388MOubgUAihTPNAGQdObvn539MO5fubu7F5jn6WwpKSlavny5/v3vf8vT01OPPfZYcbQJAC5DaAIg6cw3ppYuXXre5dWqVXP6FthfLV26VD169FDVqlU1Y8aMc86tBAClGc80AZAkrVu37oLfvPP19dXNN998GTsCgJKF0AQAAGADD4IDAADYwDNNRSQvL0/79u1T2bJlmdofAIBSwhijo0ePKiwszGny23MhNBWRffv2WX9HCgAAlC579+5VlSpVLlhDaCoiZcuWlXTmQ8//e1IAAKBky8rKUnh4uPV7/EIITUUk/5ZcQEAAoQkAgFLGzqM1PAgOAABgA6EJAADABkITAACADTzTBADAVS43N1enTp1ydRvFwtPTU+7u7kWyLUITAABXKWOMUlNTlZGR4epWilVQUJBCQ0MveR5FQhMAAFep/MBUqVIllSlT5oqbnNkYoxMnTujAgQOSpMqVK1/S9ghNAABchXJzc63AVKFCBVe3U2x8fX0lSQcOHFClSpUu6VYdD4IDAHAVyn+GqUyZMi7upPjlH+OlPrdFaAIA4Cp2pd2SO5eiOkZCEwAAgA2EJgAAABsITQAA4ILS09PVp08fVa1aVd7e3goNDVVsbKyWL18u6cztr7lz5170diMiIjR+/PiibbYY8e05AABwQe3bt1dOTo5mzJihGjVqKC0tTUlJSTp06JCrW7usuNIEAADOKyMjQ99//71effVVtW7dWtWqVdONN96oIUOG6J577lFERIQk6b777pPD4bDe7969W/fee69CQkLk7++vJk2a6Ntvv7W226pVK/322296+umn5XA4rIe1hw8frgYNGjj1MH78eGu7krRkyRLdeOON8vPzU1BQkG6++Wb99ttvxfkxSCI0AQCAC/D395e/v7/mzp2r7OzsAsvXrFkjSZo2bZr2799vvT927JjuvPNOJSUlacOGDWrbtq3uvvtu7dmzR5L02WefqUqVKho5cqT279+v/fv32+rn9OnTiouLU8uWLbV582YlJyerd+/el+VbgNyeK2Ginv2Pq1soEdaN7erqFgAAkjw8PDR9+nT16tVLU6dOVaNGjdSyZUt16tRJN9xwg4KDgyX9/58qyVe/fn3Vr1/fev/iiy9qzpw5+uKLL9SvXz+VL19e7u7uKlu2rNN6fycrK0uZmZm66667VLNmTUlSnTp1iuhoL4wrTQAA4ILat2+vffv26YsvvlDbtm21ZMkSNWrUSNOnTz/vOseOHdPAgQNVp04dBQUFyd/fX9u3b7euNBVW+fLl1b17d8XGxuruu+/WhAkTbF+lulSEJgAA8Ld8fHx0++23a+jQoVqxYoW6d++uYcOGnbd+4MCBmjNnjl5++WV9//332rhxoyIjI5WTk3PB/bi5uckY4zT215m8p02bpuTkZN10001KTEzUP/7xD61cubLwB2cToQkAAFy0unXr6vjx45IkT09P5ebmOi1fvny5unfvrvvuu0+RkZEKDQ3Vr7/+6lTj5eVVYL3g4GClpqY6BaeNGzcW2H/Dhg01ZMgQrVixQvXq1dOsWbOK5sAugNAEAADO69ChQ7r11lv14YcfavPmzUpJSdHs2bM1ZswY3XvvvZLOzLeUlJSk1NRUHTlyRJJUq1YtffbZZ9q4caM2bdqkBx98UHl5eU7bjoiI0LJly/THH3/o4MGDks58qy49PV1jxozR7t27NWnSJH3zzTfWOikpKRoyZIiSk5P122+/aeHChdq1a9dlea6J0AQAAM7L399fTZs21RtvvKEWLVqoXr16Gjp0qHr16qWJEydKksaNG6dFixYpPDxcDRs2lCS9/vrrKleunG666Sbdfffdio2NVaNGjZy2PXLkSP3666+qWbOm9UB5nTp1NHnyZE2aNEn169fX6tWrNXDgQGudMmXKaMeOHWrfvr3+8Y9/qHfv3urbt68ee+yxYv8sHOavNw5RKFlZWQoMDFRmZqYCAgIKvR2+PXcG354DgOJ18uRJpaSkqHr16vLx8XF1O8XqQsd6Mb+/udIEAABgA6EJAADABkITAACADYQmAAAAGwhNAAAANhCaAAAAbCA0AQAA2EBoAgAAsIHQBAAAYAOhCQAAwAYPVzcAAABKlsv9J70K+6ezJk2apLFjxyo1NVX169fXW2+9pRtvvLGIu/t/XGkCAAClTmJiouLj4zVs2DCtX79e9evXV2xsrA4cOFBs+yQ0AQCAUuf1119Xr1691KNHD9WtW1dTp05VmTJl9P777xfbPglNAACgVMnJydG6desUExNjjbm5uSkmJkbJycnFtl9CEwAAKFUOHjyo3NxchYSEOI2HhIQoNTW12PZLaAIAALCB0AQAAEqVihUryt3dXWlpaU7jaWlpCg0NLbb9EpoAAECp4uXlpaioKCUlJVljeXl5SkpKUnR0dLHt16WhKTc3V0OHDlX16tXl6+urmjVr6sUXX5QxxqoxxighIUGVK1eWr6+vYmJitGvXLqftHD58WF26dFFAQICCgoLUs2dPHTt2zKlm8+bNat68uXx8fBQeHq4xY8YU6Gf27NmqXbu2fHx8FBkZqa+//rp4DhwAAFyS+Ph4vfvuu5oxY4a2b9+uPn366Pjx4+rRo0ex7dOlk1u++uqrmjJlimbMmKHrr79ea9euVY8ePRQYGKj+/ftLksaMGaM333xTM2bMUPXq1TV06FDFxsbqxx9/lI+PjySpS5cu2r9/vxYtWqRTp06pR48e6t27t2bNmiVJysrKUps2bRQTE6OpU6dqy5YteuSRRxQUFKTevXtLklasWKHOnTtr9OjRuuuuuzRr1izFxcVp/fr1qlevnms+IAAAXKCwk01eTh07dlR6eroSEhKUmpqqBg0aaP78+QUeDi9KDnP2ZZ3L7K677lJISIjee+89a6x9+/by9fXVhx9+KGOMwsLC9Mwzz2jgwIGSpMzMTIWEhGj69Onq1KmTtm/frrp162rNmjVq3LixJGn+/Pm688479fvvvyssLExTpkzR888/r9TUVHl5eUmSnnvuOc2dO1c7duyQdObDP378uL766iurl2bNmqlBgwaaOnXq3x5LVlaWAgMDlZmZqYCAgEJ/Jpd7FtaSqjT8DwsApdnJkyeVkpKi6tWrWxchrlQXOtaL+f3t0ttzN910k5KSkvTTTz9JkjZt2qQffvhBd9xxhyQpJSVFqampTvMwBAYGqmnTptY8DMnJyQoKCrICkyTFxMTIzc1Nq1atsmpatGhhBSZJio2N1c6dO3XkyBGr5uz95Necb76H7OxsZWVlOb0AAMCVy6W355577jllZWWpdu3acnd3V25urkaNGqUuXbpIkjXXwoXmYUhNTVWlSpWclnt4eKh8+fJONdWrVy+wjfxl5cqVU2pq6kXN9zB69GiNGDGiMIcNAABKIZdeafr44481c+ZMzZo1S+vXr9eMGTP02muvacaMGa5sy5YhQ4YoMzPTeu3du9fVLQEAgGLk0itNzz77rJ577jl16tRJkhQZGanffvtNo0ePVrdu3ay5FtLS0lS5cmVrvbS0NDVo0ECSFBoaWuCP850+fVqHDx+21g8NDT3nXA75yy5Uc775Hry9veXt7V2YwwYAAKWQS680nThxQm5uzi24u7srLy9PklS9enWFhoY6zcOQlZWlVatWWfMwREdHKyMjQ+vWrbNqvvvuO+Xl5alp06ZWzbJly3Tq1CmrZtGiRbruuutUrlw5q+bs/eTXFOd8DwAAoPRwaWi6++67NWrUKM2bN0+//vqr5syZo9dff1333XefJMnhcGjAgAF66aWX9MUXX2jLli3q2rWrwsLCFBcXJ0mqU6eO2rZtq169emn16tVavny5+vXrp06dOiksLEyS9OCDD8rLy0s9e/bUtm3blJiYqAkTJig+Pt7q5amnntL8+fM1btw47dixQ8OHD9fatWvVr1+/y/65AACAkselt+feeustDR06VE888YQOHDigsLAwPfbYY0pISLBqBg0apOPHj6t3797KyMjQLbfcovnz5zt9ZXDmzJnq16+fbrvtNrm5ual9+/Z68803reWBgYFauHCh+vbtq6ioKFWsWFEJCQnWHE3SmW/yzZo1Sy+88IL+9a9/qVatWpo7dy5zNAEAAEkunqfpSsI8TUWLeZoAoHgxT9MZpWaeJgAAgNKC0AQAAGCDS59pAgAAJc+ekZGXdX9VE7ZcVP2yZcs0duxYrVu3Tvv379ecOXOsL4gVJ640AQCAUuX48eOqX7++Jk2adFn3y5UmAABQqtxxxx3W36m9nLjSBAAAYAOhCQAAwAZCEwAAgA2EJgAAABsITQAAADbw7TkAAFCqHDt2TD///LP1PiUlRRs3blT58uVVtWrVYtsvoQkAADi52MkmL7e1a9eqdevW1vv4+HhJUrdu3TR9+vRi2y+hCQAAlCqtWrWSMeay75dnmgAAAGwgNAEAANhAaAIAALCB0AQAAGADoQkAgKuYKx6ovtyK6hgJTQAAXIU8PT0lSSdOnHBxJ8Uv/xjzj7mwmHIAAICrkLu7u4KCgnTgwAFJUpkyZeRwOFzcVdEyxujEiRM6cOCAgoKC5O7ufknbIzQBAHCVCg0NlSQrOF2pgoKCrGO9FIQmAACuUg6HQ5UrV1alSpV06tQpV7dTLDw9PS/5ClM+QhMAAFc5d3f3IgsWVzIeBAcAALCB0AQAAGADoQkAAMAGQhMAAIANhCYAAAAbCE0AAAA2EJoAAABsIDQBAADYQGgCAACwgdAEAABgA6EJAADABkITAACADYQmAAAAGwhNAAAANhCaAAAAbCA0AQAA2EBoAgAAsIHQBAAAYAOhCQAAwAZCEwAAgA2EJgAAABsITQAAADYQmgAAAGwgNAEAANhAaAIAALCB0AQAAGADoQkAAMAGQhMAAIANhCYAAAAbCE0AAAA2EJoAAABsIDQBAADYQGgCAACwgdAEAABgA6EJAADABkITAACADYQmAAAAGwhNAAAANhCaAAAAbCA0AQAA2EBoAgAAsIHQBAAAYAOhCQAAwAZCEwAAgA2EJgAAABsITQAAADYQmgAAAGxweWj6448/9NBDD6lChQry9fVVZGSk1q5day03xighIUGVK1eWr6+vYmJitGvXLqdtHD58WF26dFFAQICCgoLUs2dPHTt2zKlm8+bNat68uXx8fBQeHq4xY8YU6GX27NmqXbu2fHx8FBkZqa+//rp4DhoAAJQ6Lg1NR44c0c033yxPT0998803+vHHHzVu3DiVK1fOqhkzZozefPNNTZ06VatWrZKfn59iY2N18uRJq6ZLly7atm2bFi1apK+++krLli1T7969reVZWVlq06aNqlWrpnXr1mns2LEaPny43nnnHatmxYoV6ty5s3r27KkNGzYoLi5OcXFx2rp16+X5MAAAQInmMMYYV+38ueee0/Lly/X999+fc7kxRmFhYXrmmWc0cOBASVJmZqZCQkI0ffp0derUSdu3b1fdunW1Zs0aNW7cWJI0f/583Xnnnfr9998VFhamKVOm6Pnnn1dqaqq8vLysfc+dO1c7duyQJHXs2FHHjx/XV199Ze2/WbNmatCggaZOnfq3x5KVlaXAwEBlZmYqICCg0J9J1LP/KfS6V5J1Y7u6ugUAwFXgYn5/u/RK0xdffKHGjRurQ4cOqlSpkho2bKh3333XWp6SkqLU1FTFxMRYY4GBgWratKmSk5MlScnJyQoKCrICkyTFxMTIzc1Nq1atsmpatGhhBSZJio2N1c6dO3XkyBGr5uz95Nfk7+evsrOzlZWV5fQCAABXLpeGpl9++UVTpkxRrVq1tGDBAvXp00f9+/fXjBkzJEmpqamSpJCQEKf1QkJCrGWpqamqVKmS03IPDw+VL1/eqeZc2zh7H+eryV/+V6NHj1ZgYKD1Cg8Pv+jjBwAApYdLQ1NeXp4aNWqkl19+WQ0bNlTv3r3Vq1cvW7fDXG3IkCHKzMy0Xnv37nV1SwAAoBi5NDRVrlxZdevWdRqrU6eO9uzZI0kKDQ2VJKWlpTnVpKWlWctCQ0N14MABp+WnT5/W4cOHnWrOtY2z93G+mvzlf+Xt7a2AgACnFwAAuHK5NDTdfPPN2rlzp9PYTz/9pGrVqkmSqlevrtDQUCUlJVnLs7KytGrVKkVHR0uSoqOjlZGRoXXr1lk13333nfLy8tS0aVOrZtmyZTp16pRVs2jRIl133XXWN/Wio6Od9pNfk78fAABwdXNpaHr66ae1cuVKvfzyy/r55581a9YsvfPOO+rbt68kyeFwaMCAAXrppZf0xRdfaMuWLeratavCwsIUFxcn6cyVqbZt26pXr15avXq1li9frn79+qlTp04KCwuTJD344IPy8vJSz549tW3bNiUmJmrChAmKj4+3ennqqac0f/58jRs3Tjt27NDw4cO1du1a9evX77J/LgAAoOTxcOXOmzRpojlz5mjIkCEaOXKkqlevrvHjx6tLly5WzaBBg3T8+HH17t1bGRkZuuWWWzR//nz5+PhYNTNnzlS/fv102223yc3NTe3bt9ebb75pLQ8MDNTChQvVt29fRUVFqWLFikpISHCay+mmm27SrFmz9MILL+hf//qXatWqpblz56pevXqX58MAAAAlmkvnabqSME9T0WKeJgDA5VBq5mkCAAAoLQhNAAAANhCaAAAAbCA0AQAA2EBoAgAAsIHQBAAAYAOhCQAAwAZCEwAAgA2EJgAAABsITQAAADYQmgAAAGwgNAEAANhAaAIAALCB0AQAAGADoQkAAMAGQhMAAIANhCYAAAAbCE0AAAA2EJoAAABsIDQBAADYQGgCAACwgdAEAABgA6EJAADABkITAACADYQmAAAAGwhNAAAANhCaAAAAbCA0AQAA2EBoAgAAsIHQBAAAYAOhCQAAwAZCEwAAgA2EJgAAABsKFZpuvfVWZWRkFBjPysrSrbfeeqk9AQAAlDiFCk1LlixRTk5OgfGTJ0/q+++/v+SmAAAAShqPiynevHmz9d8//vijUlNTrfe5ubmaP3++rrnmmqLrDgAAoIS4qNDUoEEDORwOORyOc96G8/X11VtvvVVkzQEAAJQUFxWaUlJSZIxRjRo1tHr1agUHB1vLvLy8VKlSJbm7uxd5kwAAAK52UaGpWrVqkqS8vLxiaQYAAKCkuqjQdLZdu3Zp8eLFOnDgQIEQlZCQcMmNAQAAlCSFCk3vvvuu+vTpo4oVKyo0NFQOh8Na5nA4CE0AAOCKU6jQ9NJLL2nUqFEaPHhwUfcDAABQIhVqnqYjR46oQ4cORd0LAABAiVWo0NShQwctXLiwqHsBAAAosQp1e+7aa6/V0KFDtXLlSkVGRsrT09Npef/+/YukOQAAgJKiUKHpnXfekb+/v5YuXaqlS5c6LXM4HIQmAABwxSlUaEpJSSnqPgAAAEq0Qj3TBAAAcLUp1JWmRx555ILL33///UI1AwAAUFIVKjQdOXLE6f2pU6e0detWZWRknPMP+QIAAJR2hQpNc+bMKTCWl5enPn36qGbNmpfcFAAAQElTZM80ubm5KT4+Xm+88UZRbRIAAKDEKNIHwXfv3q3Tp08X5SYBAABKhELdnouPj3d6b4zR/v37NW/ePHXr1q1IGgMAAChJChWaNmzY4PTezc1NwcHBGjdu3N9+sw4AAKA0KlRoWrx4cVH3AQAAUKIVKjTlS09P186dOyVJ1113nYKDg4ukKQAAgJKmUA+CHz9+XI888ogqV66sFi1aqEWLFgoLC1PPnj114sSJou4RAADA5QoVmuLj47V06VJ9+eWXysjIUEZGhj7//HMtXbpUzzzzTFH3CAAA4HKFuj336aef6pNPPlGrVq2ssTvvvFO+vr564IEHNGXKlKLqDwAAoEQo1JWmEydOKCQkpMB4pUqVuD0HAACuSIUKTdHR0Ro2bJhOnjxpjf35558aMWKEoqOji6w5AACAkqJQt+fGjx+vtm3bqkqVKqpfv74kadOmTfL29tbChQuLtEEAAICSoFChKTIyUrt27dLMmTO1Y8cOSVLnzp3VpUsX+fr6FmmDAAAAJUGhQtPo0aMVEhKiXr16OY2///77Sk9P1+DBg4ukOQAAgJKiUM80vf3226pdu3aB8euvv15Tp0695KYAAABKmkKFptTUVFWuXLnAeHBwsPbv33/JTQEAAJQ0hQpN4eHhWr58eYHx5cuXKyws7JKbAgAAKGkK9UxTr169NGDAAJ06dUq33nqrJCkpKUmDBg1iRnAAAHBFKtSVpmeffVY9e/bUE088oRo1aqhGjRp68skn1b9/fw0ZMqRQjbzyyityOBwaMGCANXby5En17dtXFSpUkL+/v9q3b6+0tDSn9fbs2aN27dqpTJkyqlSpkp599lmdPn3aqWbJkiVq1KiRvL29de2112r69OkF9j9p0iRFRETIx8dHTZs21erVqwt1HAAA4MpUqNDkcDj06quvKj09XStXrtSmTZt0+PBhJSQkFKqJNWvW6O2339YNN9zgNP7000/ryy+/1OzZs7V06VLt27dP999/v7U8NzdX7dq1U05OjlasWKEZM2Zo+vTpTn2kpKSoXbt2at26tTZu3KgBAwbo0Ucf1YIFC6yaxMRExcfHa9iwYVq/fr3q16+v2NhYHThwoFDHAwAArjwOY4xxZQPHjh1To0aNNHnyZL300ktq0KCBxo8fr8zMTAUHB2vWrFn65z//KUnasWOH6tSpo+TkZDVr1kzffPON7rrrLu3bt8/6sy5Tp07V4MGDlZ6eLi8vLw0ePFjz5s3T1q1brX126tRJGRkZmj9/viSpadOmatKkiSZOnChJysvLU3h4uJ588kk999xzto4jKytLgYGByszMVEBAQKE/j6hn/1Poda8k68Z2dXULAICrwMX8/i7Ulaai1LdvX7Vr104xMTFO4+vWrdOpU6ecxmvXrq2qVasqOTlZkpScnKzIyEinv4MXGxurrKwsbdu2zar567ZjY2OtbeTk5GjdunVONW5uboqJibFqziU7O1tZWVlOLwAAcOUq1IPgReWjjz7S+vXrtWbNmgLLUlNT5eXlpaCgIKfxkJAQpaamWjV//cPB+e//riYrK0t//vmnjhw5otzc3HPW5M92fi6jR4/WiBEj7B0oAAAo9Vx2pWnv3r166qmnNHPmTPn4+LiqjUIbMmSIMjMzrdfevXtd3RIAAChGLgtN69at04EDB9SoUSN5eHjIw8NDS5cu1ZtvvikPDw+FhIQoJydHGRkZTuulpaUpNDRUkhQaGlrg23T57/+uJiAgQL6+vqpYsaLc3d3PWZO/jXPx9vZWQECA0wsAAFy5XBaabrvtNm3ZskUbN260Xo0bN1aXLl2s//b09FRSUpK1zs6dO7Vnzx5FR0dLkqKjo7Vlyxanb7ktWrRIAQEBqlu3rlVz9jbya/K34eXlpaioKKeavLw8JSUlWTUAAAAue6apbNmyqlevntOYn5+fKlSoYI337NlT8fHxKl++vAICAvTkk08qOjpazZo1kyS1adNGdevW1cMPP6wxY8YoNTVVL7zwgvr27Stvb29J0uOPP66JEydq0KBBeuSRR/Tdd9/p448/1rx586z9xsfHq1u3bmrcuLFuvPFGjR8/XsePH1ePHj0u06cBAABKOpc+CP533njjDbm5ual9+/bKzs5WbGysJk+ebC13d3fXV199pT59+ig6Olp+fn7q1q2bRo4cadVUr15d8+bN09NPP60JEyaoSpUq+ve//63Y2FirpmPHjkpPT1dCQoJSU1PVoEEDzZ8/v8DD4QAA4Orl8nmarhTM01S0mKcJAHA5lKp5mgAAAEoDQhMAAIANhCYAAAAbCE0AAAA2EJoAAABsIDQBAADYQGgCAACwgdAEAABgA6EJAADABkITAACADYQmAAAAGwhNAAAANhCaAAAAbCA0AQAA2EBoAgAAsIHQBAAAYAOhCQAAwAZCEwAAgA2EJgAAABsITQAAADYQmgAAAGwgNAEAANhAaAIAALCB0AQAAGADoQkAAMAGQhMAAIANhCYAAAAbCE0AAAA2EJoAAABsIDQBAADYQGgCAACwgdAEAABgA6EJAADABkITAACADYQmAAAAGwhNAAAANhCaAAAAbCA0AQAA2EBoAgAAsIHQBAAAYAOhCQAAwAZCEwAAgA2EJgAAABsITQAAADYQmgAAAGwgNAEAANhAaAIAALCB0AQAAGADoQkAAMAGQhMAAIANhCYAAAAbPFzdAHAue0ZGurqFEqFqwhZXtwAA+B+uNAEAANhAaAIAALCB0AQAAGADoQkAAMAGQhMAAIANhCYAAAAbCE0AAAA2EJoAAABsIDQBAADYQGgCAACwgdAEAABgA6EJAADABkITAACADYQmAAAAGwhNAAAANhCaAAAAbCA0AQAA2EBoAgAAsMGloWn06NFq0qSJypYtq0qVKikuLk47d+50qjl58qT69u2rChUqyN/fX+3bt1daWppTzZ49e9SuXTuVKVNGlSpV0rPPPqvTp0871SxZskSNGjWSt7e3rr32Wk2fPr1AP5MmTVJERIR8fHzUtGlTrV69usiPGQAAlE4uDU1Lly5V3759tXLlSi1atEinTp1SmzZtdPz4cavm6aef1pdffqnZs2dr6dKl2rdvn+6//35reW5urtq1a6ecnBytWLFCM2bM0PTp05WQkGDVpKSkqF27dmrdurU2btyoAQMG6NFHH9WCBQusmsTERMXHx2vYsGFav3696tevr9jYWB04cODyfBgAAKBEcxhjjKubyJeenq5KlSpp6dKlatGihTIzMxUcHKxZs2bpn//8pyRpx44dqlOnjpKTk9WsWTN98803uuuuu7Rv3z6FhIRIkqZOnarBgwcrPT1dXl5eGjx4sObNm6etW7da++rUqZMyMjI0f/58SVLTpk3VpEkTTZw4UZKUl5en8PBwPfnkk3ruuef+tvesrCwFBgYqMzNTAQEBhf4Mop79T6HXvZLMKTvW1S2UCFUTtri6BQC4ol3M7+8S9UxTZmamJKl8+fKSpHXr1unUqVOKiYmxamrXrq2qVasqOTlZkpScnKzIyEgrMElSbGyssrKytG3bNqvm7G3k1+RvIycnR+vWrXOqcXNzU0xMjFXzV9nZ2crKynJ6AQCAK1eJCU15eXkaMGCAbr75ZtWrV0+SlJqaKi8vLwUFBTnVhoSEKDU11ao5OzDlL89fdqGarKws/fnnnzp48KByc3PPWZO/jb8aPXq0AgMDrVd4eHjhDhwAAJQKJSY09e3bV1u3btVHH33k6lZsGTJkiDIzM63X3r17Xd0SAAAoRh6ubkCS+vXrp6+++krLli1TlSpVrPHQ0FDl5OQoIyPD6WpTWlqaQkNDrZq/fsst/9t1Z9f89Rt3aWlpCggIkK+vr9zd3eXu7n7Omvxt/JW3t7e8vb0Ld8AAAKDUcemVJmOM+vXrpzlz5ui7775T9erVnZZHRUXJ09NTSUlJ1tjOnTu1Z88eRUdHS5Kio6O1ZcsWp2+5LVq0SAEBAapbt65Vc/Y28mvyt+Hl5aWoqCinmry8PCUlJVk1AADg6ubSK019+/bVrFmz9Pnnn6ts2bLW80OBgYHy9fVVYGCgevbsqfj4eJUvX14BAQF68sknFR0drWbNmkmS2rRpo7p16+rhhx/WmDFjlJqaqhdeeEF9+/a1rgQ9/vjjmjhxogYNGqRHHnlE3333nT7++GPNmzfP6iU+Pl7dunVT48aNdeONN2r8+PE6fvy4evTocfk/GAAAUOK4NDRNmTJFktSqVSun8WnTpql79+6SpDfeeENubm5q3769srOzFRsbq8mTJ1u17u7u+uqrr9SnTx9FR0fLz89P3bp108iRI62a6tWra968eXr66ac1YcIEValSRf/+978VGxtr1XTs2FHp6elKSEhQamqqGjRooPnz5xd4OBwAAFydStQ8TaUZ8zQVLeZpOoN5mgCgeJXaeZoAAABKKkITAACADYQmAAAAGwhNAAAANhCaAAAAbCA0AQAA2EBoAgAAsIHQBAAAYAOhCQAAwAZCEwAAgA2EJgAAABsITQAAADYQmgAAAGwgNAEAANhAaAIAALCB0AQAAGADoQkAAMAGQhMAAIANhCYAAAAbPFzdAICSLerZ/7i6hRJh3diurm4BgItxpQkAAMAGQhMAAIANhCYAAAAbCE0AAAA2EJoAAABsIDQBAADYQGgCAACwgdAEAABgA6EJAADABmYEBwCUKsxSfwaz1F9+XGkCAACwgdAEAABgA6EJAADABkITAACADYQmAAAAGwhNAAAANhCaAAAAbCA0AQAA2EBoAgAAsIHQBAAAYAOhCQAAwAZCEwAAgA2EJgAAABsITQAAADYQmgAAAGzwcHUDAFAa7BkZ6eoWSoSqCVtc3QLgMlxpAgAAsIHQBAAAYAOhCQAAwAZCEwAAgA2EJgAAABsITQAAADYQmgAAAGwgNAEAANhAaAIAALCB0AQAAGADoQkAAMAGQhMAAIANhCYAAAAbPFzdAAAAuHh7Rka6uoUSo2rClsuyH640AQAA2EBoAgAAsIHQBAAAYAOhCQAAwAZCEwAAgA2EJgAAABsITQAAADYQmgAAAGwgNAEAANhAaPqLSZMmKSIiQj4+PmratKlWr17t6pYAAEAJQGg6S2JiouLj4zVs2DCtX79e9evXV2xsrA4cOODq1gAAgIsRms7y+uuvq1evXurRo4fq1q2rqVOnqkyZMnr//fdd3RoAAHAxQtP/5OTkaN26dYqJibHG3NzcFBMTo+TkZBd2BgAASgIPVzdQUhw8eFC5ubkKCQlxGg8JCdGOHTsK1GdnZys7O9t6n5mZKUnKysq6pD5ys/+8pPWvFEc9c13dQolwqedTUeCcPINz8gzOyZKDc/L/Xcp5mb+uMeZvawlNhTR69GiNGDGiwHh4eLgLurny1HN1AyXF6EBXd4D/4Zz8H87JEoNz8ixFcF4ePXpUgYEX3g6h6X8qVqwod3d3paWlOY2npaUpNDS0QP2QIUMUHx9vvc/Ly9Phw4dVoUIFORyOYu/3SpaVlaXw8HDt3btXAQEBrm4H4JxEicM5WXSMMTp69KjCwsL+tpbQ9D9eXl6KiopSUlKS4uLiJJ0JQklJSerXr1+Bem9vb3l7ezuNBQUFXYZOrx4BAQH8Y4AShXMSJQ3nZNH4uytM+QhNZ4mPj1e3bt3UuHFj3XjjjRo/fryOHz+uHj16uLo1AADgYoSms3Ts2FHp6elKSEhQamqqGjRooPnz5xd4OBwAAFx9CE1/0a9fv3PejsPl4+3trWHDhhW4/Qm4CuckShrOSddwGDvfsQMAALjKMbklAACADYQmAAAAGwhNAAAANhCaAAAAbCA0oci0atVKAwYMuOz73bZtm9q3b6+IiAg5HA6NHz/+sveAkstV5+W7776r5s2bq1y5cipXrpxiYmK0evXqy94HSh5XnZOfffaZGjdurKCgIPn5+alBgwb64IMPLnsfpRmhCaXeiRMnVKNGDb3yyivn/JM3gCssWbJEnTt31uLFi5WcnKzw8HC1adNGf/zxh6tbw1WqfPnyev7555WcnKzNmzerR48e6tGjhxYsWODq1koPAxSBbt26GUlOL3d3dzN27Finug0bNhhJZteuXcYYYySZyZMnm7Zt2xofHx9TvXp1M3v2bKd19uzZYzp06GACAwNNuXLlzD333GNSUlLO2Ue1atXMG2+8URyHiFKopJyXxhhz+vRpU7ZsWTNjxowiP06UHiXpnDTGmIYNG5oXXnihSI/xSsaVJhSJCRMmKDo6Wr169dL+/fu1f/9+jRgxQtOmTXOqmzZtmlq0aKFrr73WGhs6dKjat2+vTZs2qUuXLurUqZO2b98uSTp16pRiY2NVtmxZff/991q+fLn8/f3Vtm1b5eTkXNZjROlTks7LEydO6NSpUypfvnzxHTBKvJJyThpjlJSUpJ07d6pFixbFe9BXElenNlw5WrZsaZ566inr/R9//GHc3d3NqlWrjDHG5OTkmIoVK5rp06dbNZLM448/7rSdpk2bmj59+hhjjPnggw/MddddZ/Ly8qzl2dnZxtfX1yxYsKBAD1xpwl+VhPPSGGP69OljatSoYf7888+iOjSUUq48JzMyMoyfn5/x8PAw3t7e5r333iuOQ7xi8WdUUGzCwsLUrl07vf/++7rxxhv15ZdfKjs7Wx06dHCqi46OLvB+48aNkqRNmzbp559/VtmyZZ1qTp48qd27dxdr/7gyueK8fOWVV/TRRx9pyZIl8vHxKdoDQql3Oc/JsmXLauPGjTp27JiSkpIUHx+vGjVqqFWrVsVybFcaQhOK1aOPPqqHH35Yb7zxhqZNm6aOHTuqTJkyttc/duyYoqKiNHPmzALLgoODi7JVXEUu53n52muv6ZVXXtG3336rG2644ZJ7x5Xpcp2Tbm5u1i2/Bg0aaPv27Ro9ejShySZCE4qMl5eXcnNzncbuvPNO+fn5acqUKZo/f76WLVtWYL2VK1eqa9euTu8bNmwoSWrUqJESExNVqVIlBQQEFO8B4IrkyvNyzJgxGjVqlBYsWKDGjRsX0RGhtCtJ/1bm5eUpOzu7kEdyFXL1/UFcOXr16mWaNGliUlJSTHp6usnNzTXGGPOvf/3LeHl5mTp16hRYR5KpWLGiee+998zOnTtNQkKCcXNzM9u2bTPGGHP8+HFTq1Yt06pVK7Ns2TLzyy+/mMWLF5snn3zS7N271xhz5r79hg0bzIYNG0zlypXNwIEDzYYNG6xvneDq5qrz8pVXXjFeXl7mk08+Mfv377deR48evXwHjxLJVefkyy+/bBYuXGh2795tfvzxR/Paa68ZDw8P8+67716+gy/lCE0oMjt37jTNmjUzvr6+RpL1Vdfdu3cbSWbMmDEF1pFkJk2aZG6//Xbj7e1tIiIiTGJiolPN/v37TdeuXU3FihWNt7e3qVGjhunVq5fJzMw0xhiTkpJS4Cu8kkzLli2L+5BRCrjqvKxWrdo5z8thw4YV9yGjhHPVOfn888+ba6+91vj4+Jhy5cqZ6Oho89FHHxX78V5JHMYYczmvbOHq8/333+u2227T3r17FRIS4rTM4XBozpw5iouLc01zuGpxXqKk4Zws+XimCcUmOztb6enpGj58uDp06FDgHwHAFTgvUdJwTpYeTG6JYvPf//5X1apVU0ZGhsaMGePqdgBJnJcoeTgnSw9uzwEAANjAlSYAAAAbCE0AAAA2EJoAAABsIDQBAADYQGgCUOK1atVKAwYMcHUbAK5yhCYAuEgOh0Nz5851dRsALjNCEwAAgA2EJgClypEjR9S1a1eVK1dOZcqU0R133KFdu3ZZyw8dOqTOnTvrmmuuUZkyZRQZGan//ve/Ttto1aqV+vfvr0GDBql8+fIKDQ3V8OHDbe0/IiJCknTffffJ4XAoIiJCv/76q9zc3LR27Vqn2vHjx6tatWrKy8vTkiVL5HA4NG/ePN1www3y8fFRs2bNtHXrVqd1fvjhBzVv3ly+vr4KDw9X//79dfz48Yv/oAAUOUITgFKle/fuWrt2rb744gslJyfLGKM777xTp06dkiSdPHlSUVFRmjdvnrZu3arevXvr4Ycf1urVq522M2PGDPn5+WnVqlUaM2aMRo4cqUWLFv3t/tesWSNJmjZtmvbv3681a9YoIiJCMTExmjZtmlPttGnT1L17d7m5/f8/tc8++6zGjRunNWvWKDg4WHfffbfV++7du9W2bVu1b99emzdvVmJion744Qf169fvkj4zAEXEpX8uGABsaNmypXnqqafMTz/9ZCSZ5cuXW8sOHjxofH19zccff3ze9du1a2eeeeYZp+3dcsstTjVNmjQxgwcPttWPJDNnzhynscTERFOuXDlz8uRJY4wx69atMw6Hw/oL9osXLzaSnP6q/KFDh4yvr6/11+p79uxpevfu7bTd77//3ri5uZk///zTVm8Aig9XmgCUGtu3b5eHh4eaNm1qjVWoUEHXXXedtm/fLknKzc3Viy++qMjISJUvX17+/v5asGCB9uzZ47StG264wel95cqVdeDAgUL3FhcXJ3d3d82ZM0eSNH36dLVu3dq6nZcvOjra+u/y5cs79b5p0yZNnz5d/v7+1is2NlZ5eXlKSUkpdG8AioaHqxsAgKI0duxYTZgwQePHj1dkZKT8/Pw0YMAA5eTkONV5eno6vXc4HMrLyyv0fr28vNS1a1dNmzZN999/v2bNmqUJEyZc1DaOHTumxx57TP379y+wrGrVqoXuDUDRIDQBKDXq1Kmj06dPa9WqVbrpppsknXnwe+fOnapbt64kafny5br33nv10EMPSZLy8vL0008/WcuLgqenp3JzcwuMP/roo6pXr54mT56s06dP6/777y9Qs3LlSisAHTlyRD/99JPq1KkjSWrUqJF+/PFHXXvttUXWK4Ciw+05AKVGrVq1dO+996pXr1764YcftGnTJj300EO65pprdO+991o1ixYt0ooVK7R9+3Y99thjSktLK9I+IiIilJSUpNTUVB05csQar1Onjpo1a6bBgwerc+fO8vX1LbDuyJEjlZSUpK1bt6p79+6qWLGi4uLiJEmDBw/WihUr1K9fP23cuFG7du3S559/zoPgQAlBaAJQqkybNk1RUVG66667FB0dLWOMvv76a+t22wsvvKBGjRopNjZWrVq1UmhoqBVKisq4ceO0aNEihYeHq2HDhk7LevbsqZycHD3yyCPnXPeVV17RU089paioKKWmpurLL7+Ul5eXpDPPWS1dulQ//fSTmjdvroYNGyohIUFhYWFF2j+AwnEYY4yrmwCAK8WLL76o2bNna/PmzU7jS5YsUevWrXXkyBEFBQW5pjkAl4QrTQBQBI4dO6atW7dq4sSJevLJJ13dDoBiQGgCgLPMnDnT6Sv/Z7+uv/76867Xr18/RUVFqVWrVue9NQegdOP2HACc5ejRo+d9cNzT01PVqlW7zB0BKCkITQAAADZwew4AAMAGQhMAAIANhCYAAAAbCE0AAAA2EJoAAABsIDQBAADYQGgCAACwgdAEAABgw/8BVPt+GhKShUc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Rectangle 13"/>
          <p:cNvSpPr/>
          <p:nvPr/>
        </p:nvSpPr>
        <p:spPr>
          <a:xfrm>
            <a:off x="759854" y="2498501"/>
            <a:ext cx="3490174" cy="403108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4250028" y="2498501"/>
            <a:ext cx="3490174" cy="403108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7740202" y="2498501"/>
            <a:ext cx="3490174" cy="40310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582" y="2640170"/>
            <a:ext cx="2833364" cy="215943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7512" y="2640170"/>
            <a:ext cx="2795397" cy="215943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7686" y="2640170"/>
            <a:ext cx="2795397" cy="2159432"/>
          </a:xfrm>
          <a:prstGeom prst="rect">
            <a:avLst/>
          </a:prstGeom>
        </p:spPr>
      </p:pic>
      <p:sp>
        <p:nvSpPr>
          <p:cNvPr id="11" name="TextBox 10"/>
          <p:cNvSpPr txBox="1"/>
          <p:nvPr/>
        </p:nvSpPr>
        <p:spPr>
          <a:xfrm>
            <a:off x="1001939" y="4898373"/>
            <a:ext cx="3044650" cy="1631216"/>
          </a:xfrm>
          <a:prstGeom prst="rect">
            <a:avLst/>
          </a:prstGeom>
          <a:noFill/>
        </p:spPr>
        <p:txBody>
          <a:bodyPr wrap="square" rtlCol="0">
            <a:spAutoFit/>
          </a:bodyPr>
          <a:lstStyle/>
          <a:p>
            <a:r>
              <a:rPr lang="en-IN" sz="1000" dirty="0" smtClean="0"/>
              <a:t>The "Investment Residential" loans exhibit the highest default rate among the three categories. This may indicate that borrowers of investment properties are facing greater financial challenges. Borrowers in the "Single Residential" category likely have a more secure financial footing, leading to better management of their mortgage obligations. Personal Residential loans show the lowest default rates.</a:t>
            </a:r>
            <a:endParaRPr lang="en-IN" sz="1000" dirty="0"/>
          </a:p>
        </p:txBody>
      </p:sp>
      <p:sp>
        <p:nvSpPr>
          <p:cNvPr id="12" name="TextBox 11"/>
          <p:cNvSpPr txBox="1"/>
          <p:nvPr/>
        </p:nvSpPr>
        <p:spPr>
          <a:xfrm>
            <a:off x="4428971" y="4899874"/>
            <a:ext cx="3132287" cy="1323439"/>
          </a:xfrm>
          <a:prstGeom prst="rect">
            <a:avLst/>
          </a:prstGeom>
          <a:noFill/>
        </p:spPr>
        <p:txBody>
          <a:bodyPr wrap="square" rtlCol="0">
            <a:spAutoFit/>
          </a:bodyPr>
          <a:lstStyle/>
          <a:p>
            <a:r>
              <a:rPr lang="en-IN" sz="1000" dirty="0" smtClean="0"/>
              <a:t>The "EQUI" credit type shows a significantly higher default rate compared to the other types. This may indicate that loans classified under "EQUI" are associated with higher risk profiles. Factors could include borrower characteristics, loan terms, or the nature of the loans themselves, which might be more prone to defaults.</a:t>
            </a:r>
            <a:endParaRPr lang="en-IN" sz="1000" dirty="0"/>
          </a:p>
        </p:txBody>
      </p:sp>
      <p:sp>
        <p:nvSpPr>
          <p:cNvPr id="13" name="TextBox 12"/>
          <p:cNvSpPr txBox="1"/>
          <p:nvPr/>
        </p:nvSpPr>
        <p:spPr>
          <a:xfrm>
            <a:off x="7878551" y="4899874"/>
            <a:ext cx="3205425" cy="1323439"/>
          </a:xfrm>
          <a:prstGeom prst="rect">
            <a:avLst/>
          </a:prstGeom>
          <a:noFill/>
        </p:spPr>
        <p:txBody>
          <a:bodyPr wrap="square" rtlCol="0">
            <a:spAutoFit/>
          </a:bodyPr>
          <a:lstStyle/>
          <a:p>
            <a:r>
              <a:rPr lang="en-IN" sz="1000" dirty="0" smtClean="0"/>
              <a:t>The age group over 75 has the highest default rate followed closely by the age group under 25. Given the high default rates in the youngest and oldest age groups, lenders may need to adjust their lending criteria for these demographics. Middle-aged borrowers might have better financial resilience compared to the youngest and oldest demographics.</a:t>
            </a:r>
            <a:endParaRPr lang="en-IN" sz="1000" dirty="0"/>
          </a:p>
        </p:txBody>
      </p:sp>
    </p:spTree>
    <p:extLst>
      <p:ext uri="{BB962C8B-B14F-4D97-AF65-F5344CB8AC3E}">
        <p14:creationId xmlns:p14="http://schemas.microsoft.com/office/powerpoint/2010/main" val="24384054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55311" y="978796"/>
            <a:ext cx="9775065" cy="646331"/>
          </a:xfrm>
          <a:prstGeom prst="rect">
            <a:avLst/>
          </a:prstGeom>
          <a:noFill/>
        </p:spPr>
        <p:txBody>
          <a:bodyPr wrap="square" rtlCol="0">
            <a:spAutoFit/>
          </a:bodyPr>
          <a:lstStyle/>
          <a:p>
            <a:pPr algn="ctr"/>
            <a:r>
              <a:rPr lang="en-IN" sz="3600" b="1" dirty="0">
                <a:solidFill>
                  <a:schemeClr val="bg1"/>
                </a:solidFill>
                <a:latin typeface="+mj-lt"/>
              </a:rPr>
              <a:t>Correlation Analysis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675" y="2425409"/>
            <a:ext cx="5067088" cy="4323593"/>
          </a:xfrm>
          <a:prstGeom prst="rect">
            <a:avLst/>
          </a:prstGeom>
        </p:spPr>
      </p:pic>
      <p:sp>
        <p:nvSpPr>
          <p:cNvPr id="5" name="TextBox 4"/>
          <p:cNvSpPr txBox="1"/>
          <p:nvPr/>
        </p:nvSpPr>
        <p:spPr>
          <a:xfrm>
            <a:off x="5546690" y="2425409"/>
            <a:ext cx="5683686" cy="4124206"/>
          </a:xfrm>
          <a:prstGeom prst="rect">
            <a:avLst/>
          </a:prstGeom>
          <a:noFill/>
        </p:spPr>
        <p:txBody>
          <a:bodyPr wrap="square" rtlCol="0">
            <a:spAutoFit/>
          </a:bodyPr>
          <a:lstStyle/>
          <a:p>
            <a:pPr algn="ctr"/>
            <a:r>
              <a:rPr lang="en-IN" sz="1200" b="1" dirty="0" smtClean="0"/>
              <a:t>Key Observations from Correlation Matrix</a:t>
            </a:r>
          </a:p>
          <a:p>
            <a:pPr algn="ctr"/>
            <a:endParaRPr lang="en-IN" sz="1200" b="1" dirty="0" smtClean="0"/>
          </a:p>
          <a:p>
            <a:r>
              <a:rPr lang="en-IN" sz="1000" b="1" u="sng" dirty="0" smtClean="0"/>
              <a:t>Loan Amount &amp; Property Value:</a:t>
            </a:r>
            <a:endParaRPr lang="en-IN" sz="1000" u="sng" dirty="0"/>
          </a:p>
          <a:p>
            <a:r>
              <a:rPr lang="en-IN" sz="1000" b="1" dirty="0" smtClean="0"/>
              <a:t>Strong Positive Correlation (0.68):</a:t>
            </a:r>
            <a:r>
              <a:rPr lang="en-IN" sz="1000" dirty="0" smtClean="0"/>
              <a:t> Higher property values are associated with larger loan amounts.</a:t>
            </a:r>
          </a:p>
          <a:p>
            <a:endParaRPr lang="en-IN" sz="1000" dirty="0" smtClean="0"/>
          </a:p>
          <a:p>
            <a:r>
              <a:rPr lang="en-IN" sz="1000" b="1" u="sng" dirty="0" smtClean="0"/>
              <a:t>Upfront Charges &amp; Default Status:</a:t>
            </a:r>
            <a:endParaRPr lang="en-IN" sz="1000" u="sng" dirty="0"/>
          </a:p>
          <a:p>
            <a:r>
              <a:rPr lang="en-IN" sz="1000" b="1" dirty="0" smtClean="0"/>
              <a:t>Moderate Negative Correlation (-0.43):</a:t>
            </a:r>
            <a:r>
              <a:rPr lang="en-IN" sz="1000" dirty="0" smtClean="0"/>
              <a:t> Higher upfront charges may correlate with lower default rates, suggesting financially stable borrowers.</a:t>
            </a:r>
          </a:p>
          <a:p>
            <a:endParaRPr lang="en-IN" sz="1000" dirty="0" smtClean="0"/>
          </a:p>
          <a:p>
            <a:r>
              <a:rPr lang="en-IN" sz="1000" b="1" u="sng" dirty="0" smtClean="0"/>
              <a:t>Property Value &amp; Default Status:</a:t>
            </a:r>
            <a:r>
              <a:rPr lang="en-IN" sz="1000" u="sng" dirty="0"/>
              <a:t> </a:t>
            </a:r>
            <a:endParaRPr lang="en-IN" sz="1000" u="sng" dirty="0" smtClean="0"/>
          </a:p>
          <a:p>
            <a:r>
              <a:rPr lang="en-IN" sz="1000" b="1" dirty="0" smtClean="0"/>
              <a:t>Weak Negative Correlation (-0.14):</a:t>
            </a:r>
            <a:r>
              <a:rPr lang="en-IN" sz="1000" dirty="0" smtClean="0"/>
              <a:t> Slightly lower default rates may be associated with higher property values.</a:t>
            </a:r>
          </a:p>
          <a:p>
            <a:endParaRPr lang="en-IN" sz="1000" dirty="0" smtClean="0"/>
          </a:p>
          <a:p>
            <a:r>
              <a:rPr lang="en-IN" sz="1000" b="1" u="sng" dirty="0" smtClean="0"/>
              <a:t>Rate of Interest &amp; Default Status:</a:t>
            </a:r>
            <a:endParaRPr lang="en-IN" sz="1000" u="sng" dirty="0"/>
          </a:p>
          <a:p>
            <a:r>
              <a:rPr lang="en-IN" sz="1000" b="1" dirty="0" smtClean="0"/>
              <a:t>Very Weak Negative Correlation (-0.05):</a:t>
            </a:r>
            <a:r>
              <a:rPr lang="en-IN" sz="1000" dirty="0" smtClean="0"/>
              <a:t> Interest rates do not significantly impact default likelihood.</a:t>
            </a:r>
          </a:p>
          <a:p>
            <a:endParaRPr lang="en-IN" sz="1000" dirty="0"/>
          </a:p>
          <a:p>
            <a:r>
              <a:rPr lang="en-IN" sz="1000" b="1" dirty="0" smtClean="0"/>
              <a:t>Conclusion</a:t>
            </a:r>
          </a:p>
          <a:p>
            <a:r>
              <a:rPr lang="en-IN" sz="1000" dirty="0" smtClean="0"/>
              <a:t>The correlation matrix reveals significant relationships primarily between loan amount and property value, and between upfront charges and default status. While some correlations exist, many are weak, suggesting that other factors may play a more critical role in influencing loan defaults.</a:t>
            </a:r>
          </a:p>
          <a:p>
            <a:endParaRPr lang="en-IN" sz="1000" dirty="0" smtClean="0"/>
          </a:p>
          <a:p>
            <a:endParaRPr lang="en-IN" dirty="0"/>
          </a:p>
        </p:txBody>
      </p:sp>
    </p:spTree>
    <p:extLst>
      <p:ext uri="{BB962C8B-B14F-4D97-AF65-F5344CB8AC3E}">
        <p14:creationId xmlns:p14="http://schemas.microsoft.com/office/powerpoint/2010/main" val="17904978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2127" y="1004554"/>
            <a:ext cx="9775065" cy="646331"/>
          </a:xfrm>
          <a:prstGeom prst="rect">
            <a:avLst/>
          </a:prstGeom>
          <a:noFill/>
        </p:spPr>
        <p:txBody>
          <a:bodyPr wrap="square" rtlCol="0">
            <a:spAutoFit/>
          </a:bodyPr>
          <a:lstStyle/>
          <a:p>
            <a:pPr algn="ctr"/>
            <a:r>
              <a:rPr lang="en-IN" sz="3600" b="1" dirty="0">
                <a:solidFill>
                  <a:schemeClr val="bg1"/>
                </a:solidFill>
                <a:latin typeface="+mj-lt"/>
              </a:rPr>
              <a:t>Recommendations for Stakeholders</a:t>
            </a:r>
          </a:p>
        </p:txBody>
      </p:sp>
      <p:sp>
        <p:nvSpPr>
          <p:cNvPr id="3" name="TextBox 2"/>
          <p:cNvSpPr txBox="1"/>
          <p:nvPr/>
        </p:nvSpPr>
        <p:spPr>
          <a:xfrm>
            <a:off x="602902" y="2632668"/>
            <a:ext cx="10641204" cy="3631763"/>
          </a:xfrm>
          <a:prstGeom prst="rect">
            <a:avLst/>
          </a:prstGeom>
          <a:noFill/>
        </p:spPr>
        <p:txBody>
          <a:bodyPr wrap="square" rtlCol="0">
            <a:spAutoFit/>
          </a:bodyPr>
          <a:lstStyle/>
          <a:p>
            <a:r>
              <a:rPr lang="en-IN" sz="1200" b="1" dirty="0" smtClean="0"/>
              <a:t>1. Enhanced Scrutiny for Loan Types:</a:t>
            </a:r>
          </a:p>
          <a:p>
            <a:r>
              <a:rPr lang="en-IN" sz="1000" dirty="0" smtClean="0"/>
              <a:t>   - Type-2 Loans: Implement stricter risk assessment criteria for Type-2 loans due to their significantly higher default rate. Consider additional documentation or collateral requirements to mitigate risk.</a:t>
            </a:r>
          </a:p>
          <a:p>
            <a:r>
              <a:rPr lang="en-IN" sz="1000" dirty="0" smtClean="0"/>
              <a:t>   - Type-1 and Type-3 Loans: Continue monitoring these loan types for potential increases in default rates, but maintain standard lending practices for now.</a:t>
            </a:r>
          </a:p>
          <a:p>
            <a:endParaRPr lang="en-IN" sz="1000" dirty="0" smtClean="0"/>
          </a:p>
          <a:p>
            <a:r>
              <a:rPr lang="en-IN" sz="1200" b="1" dirty="0" smtClean="0"/>
              <a:t>2. Loan Purpose Considerations:</a:t>
            </a:r>
          </a:p>
          <a:p>
            <a:r>
              <a:rPr lang="en-IN" sz="1000" dirty="0" smtClean="0"/>
              <a:t>   - Focus on P2 Loans: Since P2 shows the highest count of defaulters, apply more stringent evaluation measures, including creditworthiness and repayment capability assessments, for this loan purpose.</a:t>
            </a:r>
          </a:p>
          <a:p>
            <a:r>
              <a:rPr lang="en-IN" sz="1000" dirty="0" smtClean="0"/>
              <a:t>   - Moderate Risk for P3 and P1: While these categories have moderate default levels, regular reviews of borrower profiles can help identify at-risk applicants.</a:t>
            </a:r>
          </a:p>
          <a:p>
            <a:endParaRPr lang="en-IN" sz="1000" dirty="0" smtClean="0"/>
          </a:p>
          <a:p>
            <a:r>
              <a:rPr lang="en-IN" sz="1200" b="1" dirty="0" smtClean="0"/>
              <a:t>3. Business or Commercial Loans:</a:t>
            </a:r>
          </a:p>
          <a:p>
            <a:r>
              <a:rPr lang="en-IN" sz="1000" dirty="0" smtClean="0"/>
              <a:t>   - Heightened Risk Awareness: Given the high default rate in the "business or commercial" category, increase due diligence on business loans. Assess borrowers’ financial health, cash flow stability, and sector-specific risks before approval.</a:t>
            </a:r>
          </a:p>
          <a:p>
            <a:endParaRPr lang="en-IN" sz="1000" dirty="0" smtClean="0"/>
          </a:p>
          <a:p>
            <a:r>
              <a:rPr lang="en-IN" sz="1200" b="1" dirty="0" smtClean="0"/>
              <a:t>4. Rethink Credit Score Usage:</a:t>
            </a:r>
          </a:p>
          <a:p>
            <a:r>
              <a:rPr lang="en-IN" sz="1000" dirty="0" smtClean="0"/>
              <a:t>   - Broaden Evaluation Criteria: Since default risk does not strongly correlate with credit scores in this dataset, consider integrating additional metrics such as income level and debt-to-income ratio into risk assessment models to capture a more holistic view of borrower risk.</a:t>
            </a:r>
          </a:p>
          <a:p>
            <a:endParaRPr lang="en-IN" sz="1000" dirty="0" smtClean="0"/>
          </a:p>
          <a:p>
            <a:r>
              <a:rPr lang="en-IN" sz="1200" b="1" dirty="0" smtClean="0"/>
              <a:t>5. Regional Risk Assessments:</a:t>
            </a:r>
          </a:p>
          <a:p>
            <a:r>
              <a:rPr lang="en-IN" sz="1000" dirty="0" smtClean="0"/>
              <a:t>   - Focus on the Northeast and Central Regions: Given their higher default rates, customize lending strategies in these areas. This could include offering financial education programs to help borrowers manage loans effectively.</a:t>
            </a:r>
          </a:p>
          <a:p>
            <a:r>
              <a:rPr lang="en-IN" sz="1000" dirty="0" smtClean="0"/>
              <a:t>   - Monitor Economic Indicators: Stay vigilant about regional economic trends that may impact borrower repayment abilities.</a:t>
            </a:r>
            <a:endParaRPr lang="en-IN" sz="1000" dirty="0"/>
          </a:p>
        </p:txBody>
      </p:sp>
    </p:spTree>
    <p:extLst>
      <p:ext uri="{BB962C8B-B14F-4D97-AF65-F5344CB8AC3E}">
        <p14:creationId xmlns:p14="http://schemas.microsoft.com/office/powerpoint/2010/main" val="2108341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2127" y="1004554"/>
            <a:ext cx="9775065" cy="646331"/>
          </a:xfrm>
          <a:prstGeom prst="rect">
            <a:avLst/>
          </a:prstGeom>
          <a:noFill/>
        </p:spPr>
        <p:txBody>
          <a:bodyPr wrap="square" rtlCol="0">
            <a:spAutoFit/>
          </a:bodyPr>
          <a:lstStyle/>
          <a:p>
            <a:pPr algn="ctr"/>
            <a:r>
              <a:rPr lang="en-IN" sz="3600" b="1" dirty="0">
                <a:solidFill>
                  <a:schemeClr val="bg1"/>
                </a:solidFill>
                <a:latin typeface="+mj-lt"/>
              </a:rPr>
              <a:t>Recommendations for Stakeholders</a:t>
            </a:r>
          </a:p>
        </p:txBody>
      </p:sp>
      <p:sp>
        <p:nvSpPr>
          <p:cNvPr id="3" name="TextBox 2"/>
          <p:cNvSpPr txBox="1"/>
          <p:nvPr/>
        </p:nvSpPr>
        <p:spPr>
          <a:xfrm>
            <a:off x="763674" y="2602522"/>
            <a:ext cx="10510577" cy="3170099"/>
          </a:xfrm>
          <a:prstGeom prst="rect">
            <a:avLst/>
          </a:prstGeom>
          <a:noFill/>
        </p:spPr>
        <p:txBody>
          <a:bodyPr wrap="square" rtlCol="0">
            <a:spAutoFit/>
          </a:bodyPr>
          <a:lstStyle/>
          <a:p>
            <a:r>
              <a:rPr lang="en-IN" sz="1200" b="1" dirty="0" smtClean="0"/>
              <a:t>6. Fixed vs. Non-Confirmed Loans:</a:t>
            </a:r>
          </a:p>
          <a:p>
            <a:r>
              <a:rPr lang="en-IN" sz="1000" dirty="0" smtClean="0"/>
              <a:t>   - Adjust Lending Terms: For "Not Confirmed/Not Fixed" loans, consider offering more conservative lending terms or additional financial counselling to ensure borrowers are aware of potential risks associated with variable loan limits.</a:t>
            </a:r>
          </a:p>
          <a:p>
            <a:endParaRPr lang="en-IN" sz="1000" dirty="0" smtClean="0"/>
          </a:p>
          <a:p>
            <a:r>
              <a:rPr lang="en-IN" sz="1200" b="1" dirty="0" smtClean="0"/>
              <a:t>7. Investment Residential Loans:</a:t>
            </a:r>
          </a:p>
          <a:p>
            <a:r>
              <a:rPr lang="en-IN" sz="1000" dirty="0" smtClean="0"/>
              <a:t>   - Specific Evaluation for IR Loans: Since "Investment Residential" loans exhibit high default rates, require thorough assessments of borrowers’ financial situations and investment plans to ensure they can manage their loans effectively.</a:t>
            </a:r>
          </a:p>
          <a:p>
            <a:endParaRPr lang="en-IN" sz="1000" dirty="0" smtClean="0"/>
          </a:p>
          <a:p>
            <a:r>
              <a:rPr lang="en-IN" sz="1200" b="1" dirty="0" smtClean="0"/>
              <a:t>8. Targeted Strategies for Age Demographics:</a:t>
            </a:r>
          </a:p>
          <a:p>
            <a:r>
              <a:rPr lang="en-IN" sz="1000" dirty="0" smtClean="0"/>
              <a:t>   - Adjust Lending Criteria for Younger and Older Borrowers: Given the high default rates in the under 25 and over 75 age groups, develop tailored lending strategies that account for their unique financial situations, such as providing financial literacy programs for young borrowers and considering income stability for older borrowers.</a:t>
            </a:r>
          </a:p>
          <a:p>
            <a:endParaRPr lang="en-IN" sz="1000" dirty="0" smtClean="0"/>
          </a:p>
          <a:p>
            <a:r>
              <a:rPr lang="en-IN" sz="1200" b="1" dirty="0" smtClean="0"/>
              <a:t>9. Enhance Risk Assessment Models:</a:t>
            </a:r>
          </a:p>
          <a:p>
            <a:r>
              <a:rPr lang="en-IN" sz="1000" dirty="0" smtClean="0"/>
              <a:t>   - Focus on Upfront Charges: Given the negative correlation between upfront charges and default rates, consider incorporating upfront charges into risk assessment models. Higher upfront charges could indicate more committed borrowers, potentially lowering default risk.</a:t>
            </a:r>
          </a:p>
          <a:p>
            <a:endParaRPr lang="en-IN" sz="1000" dirty="0" smtClean="0"/>
          </a:p>
          <a:p>
            <a:r>
              <a:rPr lang="en-IN" sz="1200" b="1" dirty="0" smtClean="0"/>
              <a:t>10. Property Value Considerations:</a:t>
            </a:r>
          </a:p>
          <a:p>
            <a:r>
              <a:rPr lang="en-IN" sz="1000" dirty="0" smtClean="0"/>
              <a:t>   - Adjust Lending Criteria: Since higher property values correlate with larger loan amounts and potentially lower defaults, consider adjusting lending criteria to prioritize properties with higher values, which may be associated with lower risk.</a:t>
            </a:r>
            <a:endParaRPr lang="en-IN" sz="1000" dirty="0"/>
          </a:p>
        </p:txBody>
      </p:sp>
    </p:spTree>
    <p:extLst>
      <p:ext uri="{BB962C8B-B14F-4D97-AF65-F5344CB8AC3E}">
        <p14:creationId xmlns:p14="http://schemas.microsoft.com/office/powerpoint/2010/main" val="16249168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08219" y="8802357"/>
            <a:ext cx="45719" cy="369332"/>
          </a:xfrm>
          <a:prstGeom prst="rect">
            <a:avLst/>
          </a:prstGeom>
          <a:noFill/>
        </p:spPr>
        <p:txBody>
          <a:bodyPr wrap="square" rtlCol="0">
            <a:spAutoFit/>
          </a:bodyPr>
          <a:lstStyle/>
          <a:p>
            <a:endParaRPr lang="en-IN" dirty="0"/>
          </a:p>
        </p:txBody>
      </p:sp>
      <p:sp>
        <p:nvSpPr>
          <p:cNvPr id="4" name="TextBox 3"/>
          <p:cNvSpPr txBox="1"/>
          <p:nvPr/>
        </p:nvSpPr>
        <p:spPr>
          <a:xfrm>
            <a:off x="629392" y="2530717"/>
            <a:ext cx="11293434" cy="4124206"/>
          </a:xfrm>
          <a:prstGeom prst="rect">
            <a:avLst/>
          </a:prstGeom>
          <a:noFill/>
        </p:spPr>
        <p:txBody>
          <a:bodyPr wrap="square" rtlCol="0">
            <a:spAutoFit/>
          </a:bodyPr>
          <a:lstStyle/>
          <a:p>
            <a:r>
              <a:rPr lang="en-IN" sz="1000" dirty="0" smtClean="0"/>
              <a:t>Based on the insights derived from the dataset, </a:t>
            </a:r>
            <a:r>
              <a:rPr lang="en-IN" sz="1000" b="1" i="1" dirty="0" smtClean="0"/>
              <a:t>a risk score has been developed to categorize individuals into different risk groups. </a:t>
            </a:r>
            <a:r>
              <a:rPr lang="en-IN" sz="1000" dirty="0" smtClean="0"/>
              <a:t>This categorization has been validated against the "Status" column, which indicates whether an individual is a defaulter (1) or normal (0).</a:t>
            </a:r>
          </a:p>
          <a:p>
            <a:endParaRPr lang="en-IN" sz="1000" b="1" dirty="0" smtClean="0"/>
          </a:p>
          <a:p>
            <a:r>
              <a:rPr lang="en-IN" sz="1000" b="1" dirty="0" smtClean="0"/>
              <a:t>Loan Defaulters:</a:t>
            </a:r>
            <a:endParaRPr lang="en-IN" sz="1000" dirty="0" smtClean="0"/>
          </a:p>
          <a:p>
            <a:pPr marL="628650" lvl="1" indent="-171450">
              <a:buFont typeface="Arial" panose="020B0604020202020204" pitchFamily="34" charset="0"/>
              <a:buChar char="•"/>
            </a:pPr>
            <a:r>
              <a:rPr lang="en-IN" sz="1000" dirty="0" smtClean="0"/>
              <a:t>The risk category has effectively classified </a:t>
            </a:r>
            <a:r>
              <a:rPr lang="en-IN" sz="1000" b="1" dirty="0" smtClean="0"/>
              <a:t>100%</a:t>
            </a:r>
            <a:r>
              <a:rPr lang="en-IN" sz="1000" dirty="0" smtClean="0"/>
              <a:t> of defaulters in the </a:t>
            </a:r>
            <a:r>
              <a:rPr lang="en-IN" sz="1000" b="1" dirty="0" smtClean="0"/>
              <a:t>“Critical"</a:t>
            </a:r>
            <a:r>
              <a:rPr lang="en-IN" sz="1000" dirty="0" smtClean="0"/>
              <a:t> risk category.</a:t>
            </a:r>
          </a:p>
          <a:p>
            <a:pPr marL="628650" lvl="1" indent="-171450">
              <a:buFont typeface="Arial" panose="020B0604020202020204" pitchFamily="34" charset="0"/>
              <a:buChar char="•"/>
            </a:pPr>
            <a:r>
              <a:rPr lang="en-IN" sz="1000" dirty="0" smtClean="0"/>
              <a:t>Additionally, it has classified </a:t>
            </a:r>
            <a:r>
              <a:rPr lang="en-IN" sz="1000" b="1" dirty="0" smtClean="0"/>
              <a:t>90.75%</a:t>
            </a:r>
            <a:r>
              <a:rPr lang="en-IN" sz="1000" dirty="0" smtClean="0"/>
              <a:t> of defaulters in the </a:t>
            </a:r>
            <a:r>
              <a:rPr lang="en-IN" sz="1000" b="1" dirty="0" smtClean="0"/>
              <a:t>“High"</a:t>
            </a:r>
            <a:r>
              <a:rPr lang="en-IN" sz="1000" dirty="0" smtClean="0"/>
              <a:t> category.</a:t>
            </a:r>
          </a:p>
          <a:p>
            <a:r>
              <a:rPr lang="en-IN" sz="1000" b="1" dirty="0" smtClean="0"/>
              <a:t>Non-Defaulters:</a:t>
            </a:r>
            <a:endParaRPr lang="en-IN" sz="1000" dirty="0" smtClean="0"/>
          </a:p>
          <a:p>
            <a:pPr marL="628650" lvl="1" indent="-171450">
              <a:buFont typeface="Arial" panose="020B0604020202020204" pitchFamily="34" charset="0"/>
              <a:buChar char="•"/>
            </a:pPr>
            <a:r>
              <a:rPr lang="en-IN" sz="1000" b="1" dirty="0" smtClean="0"/>
              <a:t>86.17%</a:t>
            </a:r>
            <a:r>
              <a:rPr lang="en-IN" sz="1000" dirty="0" smtClean="0"/>
              <a:t> of non-defaulters have been classified in the </a:t>
            </a:r>
            <a:r>
              <a:rPr lang="en-IN" sz="1000" b="1" dirty="0" smtClean="0"/>
              <a:t>"Informational"</a:t>
            </a:r>
            <a:r>
              <a:rPr lang="en-IN" sz="1000" dirty="0" smtClean="0"/>
              <a:t> category.</a:t>
            </a:r>
          </a:p>
          <a:p>
            <a:pPr marL="628650" lvl="1" indent="-171450">
              <a:buFont typeface="Arial" panose="020B0604020202020204" pitchFamily="34" charset="0"/>
              <a:buChar char="•"/>
            </a:pPr>
            <a:r>
              <a:rPr lang="en-IN" sz="1000" b="1" dirty="0" smtClean="0"/>
              <a:t>72.37%</a:t>
            </a:r>
            <a:r>
              <a:rPr lang="en-IN" sz="1000" dirty="0" smtClean="0"/>
              <a:t> are classified in the </a:t>
            </a:r>
            <a:r>
              <a:rPr lang="en-IN" sz="1000" b="1" dirty="0" smtClean="0"/>
              <a:t>"Low"</a:t>
            </a:r>
            <a:r>
              <a:rPr lang="en-IN" sz="1000" dirty="0" smtClean="0"/>
              <a:t> risk category.</a:t>
            </a:r>
          </a:p>
          <a:p>
            <a:endParaRPr lang="en-IN" sz="1000" dirty="0" smtClean="0"/>
          </a:p>
          <a:p>
            <a:r>
              <a:rPr lang="en-IN" sz="1200" b="1" dirty="0" smtClean="0"/>
              <a:t>Next Steps</a:t>
            </a:r>
          </a:p>
          <a:p>
            <a:r>
              <a:rPr lang="en-IN" sz="1000" b="1" dirty="0" smtClean="0"/>
              <a:t>Monitor Outcomes:</a:t>
            </a:r>
            <a:endParaRPr lang="en-IN" sz="1000" dirty="0" smtClean="0"/>
          </a:p>
          <a:p>
            <a:pPr lvl="1"/>
            <a:r>
              <a:rPr lang="en-IN" sz="1000" dirty="0" smtClean="0"/>
              <a:t>Continuously evaluate the effectiveness of implemented strategies.</a:t>
            </a:r>
          </a:p>
          <a:p>
            <a:r>
              <a:rPr lang="en-IN" sz="1000" b="1" dirty="0" smtClean="0"/>
              <a:t>Future Research:</a:t>
            </a:r>
            <a:endParaRPr lang="en-IN" sz="1000" dirty="0" smtClean="0"/>
          </a:p>
          <a:p>
            <a:pPr lvl="1"/>
            <a:r>
              <a:rPr lang="en-IN" sz="1000" dirty="0" smtClean="0"/>
              <a:t>Explore additional factors influencing loan defaults and adjust strategies accordingly.</a:t>
            </a:r>
          </a:p>
          <a:p>
            <a:endParaRPr lang="en-IN" sz="1200" b="1" dirty="0" smtClean="0"/>
          </a:p>
          <a:p>
            <a:r>
              <a:rPr lang="en-IN" sz="1200" b="1" dirty="0" smtClean="0"/>
              <a:t>Conclusion</a:t>
            </a:r>
          </a:p>
          <a:p>
            <a:pPr marL="171450" indent="-171450">
              <a:buFont typeface="Arial" panose="020B0604020202020204" pitchFamily="34" charset="0"/>
              <a:buChar char="•"/>
            </a:pPr>
            <a:r>
              <a:rPr lang="en-IN" sz="1000" dirty="0" smtClean="0"/>
              <a:t>Enhanced risk assessment strategies can significantly reduce loan defaults.</a:t>
            </a:r>
          </a:p>
          <a:p>
            <a:pPr marL="171450" indent="-171450">
              <a:buFont typeface="Arial" panose="020B0604020202020204" pitchFamily="34" charset="0"/>
              <a:buChar char="•"/>
            </a:pPr>
            <a:r>
              <a:rPr lang="en-IN" sz="1000" dirty="0" smtClean="0"/>
              <a:t>Data-driven insights allow for more informed lending decisions.</a:t>
            </a:r>
          </a:p>
          <a:p>
            <a:pPr marL="171450" indent="-171450">
              <a:buFont typeface="Arial" panose="020B0604020202020204" pitchFamily="34" charset="0"/>
              <a:buChar char="•"/>
            </a:pPr>
            <a:r>
              <a:rPr lang="en-IN" sz="1000" dirty="0" smtClean="0"/>
              <a:t>Tailored approaches for high-risk demographics and loan types are essential for financial stability</a:t>
            </a:r>
            <a:endParaRPr lang="en-IN" sz="1000" dirty="0" smtClean="0"/>
          </a:p>
          <a:p>
            <a:pPr lvl="1"/>
            <a:endParaRPr lang="en-IN" sz="1000" dirty="0" smtClean="0"/>
          </a:p>
          <a:p>
            <a:pPr algn="ctr"/>
            <a:r>
              <a:rPr lang="en-IN" sz="2800" b="1" dirty="0" smtClean="0"/>
              <a:t>Thank You!</a:t>
            </a:r>
          </a:p>
          <a:p>
            <a:endParaRPr lang="en-IN" dirty="0"/>
          </a:p>
        </p:txBody>
      </p:sp>
      <p:sp>
        <p:nvSpPr>
          <p:cNvPr id="6" name="TextBox 5"/>
          <p:cNvSpPr txBox="1"/>
          <p:nvPr/>
        </p:nvSpPr>
        <p:spPr>
          <a:xfrm>
            <a:off x="1262127" y="1004554"/>
            <a:ext cx="9775065" cy="646331"/>
          </a:xfrm>
          <a:prstGeom prst="rect">
            <a:avLst/>
          </a:prstGeom>
          <a:noFill/>
        </p:spPr>
        <p:txBody>
          <a:bodyPr wrap="square" rtlCol="0">
            <a:spAutoFit/>
          </a:bodyPr>
          <a:lstStyle/>
          <a:p>
            <a:r>
              <a:rPr lang="en-IN" sz="3600" b="1" dirty="0">
                <a:solidFill>
                  <a:schemeClr val="bg1"/>
                </a:solidFill>
                <a:latin typeface="+mj-lt"/>
              </a:rPr>
              <a:t>Summary</a:t>
            </a:r>
            <a:r>
              <a:rPr lang="en-IN" sz="3600" b="1" dirty="0" smtClean="0"/>
              <a:t> </a:t>
            </a:r>
            <a:r>
              <a:rPr lang="en-IN" sz="3600" b="1" dirty="0">
                <a:solidFill>
                  <a:schemeClr val="bg1"/>
                </a:solidFill>
                <a:latin typeface="+mj-lt"/>
              </a:rPr>
              <a:t>of Risk Category Effectiveness</a:t>
            </a:r>
          </a:p>
        </p:txBody>
      </p:sp>
    </p:spTree>
    <p:extLst>
      <p:ext uri="{BB962C8B-B14F-4D97-AF65-F5344CB8AC3E}">
        <p14:creationId xmlns:p14="http://schemas.microsoft.com/office/powerpoint/2010/main" val="15066850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1666</TotalTime>
  <Words>1514</Words>
  <Application>Microsoft Office PowerPoint</Application>
  <PresentationFormat>Widescreen</PresentationFormat>
  <Paragraphs>103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42</cp:revision>
  <dcterms:created xsi:type="dcterms:W3CDTF">2024-10-08T18:53:37Z</dcterms:created>
  <dcterms:modified xsi:type="dcterms:W3CDTF">2024-10-09T22:40:22Z</dcterms:modified>
</cp:coreProperties>
</file>