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6" r:id="rId21"/>
    <p:sldId id="275" r:id="rId22"/>
    <p:sldId id="274" r:id="rId23"/>
    <p:sldId id="283" r:id="rId24"/>
    <p:sldId id="278" r:id="rId25"/>
    <p:sldId id="279" r:id="rId26"/>
    <p:sldId id="277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B5B6F4-3C72-014E-A1B4-FE016F79C343}" type="datetimeFigureOut">
              <a:rPr lang="en-US" smtClean="0"/>
              <a:pPr/>
              <a:t>9/3/10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59823F-5035-2E42-BB59-36A2DFA6F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personal things you need to know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hate </a:t>
            </a:r>
            <a:r>
              <a:rPr lang="en-US" dirty="0" err="1" smtClean="0"/>
              <a:t>Powerpoint</a:t>
            </a:r>
            <a:r>
              <a:rPr lang="en-US" dirty="0" smtClean="0"/>
              <a:t> for teaching.</a:t>
            </a:r>
          </a:p>
          <a:p>
            <a:endParaRPr lang="en-US" dirty="0" smtClean="0"/>
          </a:p>
          <a:p>
            <a:r>
              <a:rPr lang="en-US" dirty="0" smtClean="0"/>
              <a:t>Unless I manage to get rid of all of the remote students, I must suffer through it.</a:t>
            </a:r>
          </a:p>
          <a:p>
            <a:endParaRPr lang="en-US" dirty="0" smtClean="0"/>
          </a:p>
          <a:p>
            <a:r>
              <a:rPr lang="en-US" dirty="0" smtClean="0"/>
              <a:t>I’m also new to this distance </a:t>
            </a:r>
            <a:r>
              <a:rPr lang="en-US" smtClean="0"/>
              <a:t>teaching thing.</a:t>
            </a:r>
          </a:p>
          <a:p>
            <a:endParaRPr lang="en-US" dirty="0" smtClean="0"/>
          </a:p>
          <a:p>
            <a:r>
              <a:rPr lang="en-US" dirty="0" smtClean="0"/>
              <a:t>Please let me know, privately, if there’s something I need to change about how I’m speaking/moving/etc.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so who am I and what’s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1993-1997: </a:t>
            </a:r>
            <a:r>
              <a:rPr lang="en-US" dirty="0" err="1" smtClean="0"/>
              <a:t>Alife</a:t>
            </a:r>
            <a:r>
              <a:rPr lang="en-US" dirty="0" smtClean="0"/>
              <a:t> / Digital Life</a:t>
            </a:r>
          </a:p>
          <a:p>
            <a:pPr lvl="1"/>
            <a:r>
              <a:rPr lang="en-US" dirty="0" smtClean="0"/>
              <a:t>First implementation of </a:t>
            </a:r>
            <a:r>
              <a:rPr lang="en-US" dirty="0" err="1" smtClean="0"/>
              <a:t>Avida</a:t>
            </a:r>
            <a:r>
              <a:rPr lang="en-US" dirty="0" smtClean="0"/>
              <a:t> (with </a:t>
            </a:r>
            <a:r>
              <a:rPr lang="en-US" dirty="0" err="1" smtClean="0"/>
              <a:t>Ofria</a:t>
            </a:r>
            <a:r>
              <a:rPr lang="en-US" dirty="0" smtClean="0"/>
              <a:t>, </a:t>
            </a:r>
            <a:r>
              <a:rPr lang="en-US" dirty="0" err="1" smtClean="0"/>
              <a:t>Adami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Followup</a:t>
            </a:r>
            <a:r>
              <a:rPr lang="en-US" dirty="0" smtClean="0"/>
              <a:t> work with Mark </a:t>
            </a:r>
            <a:r>
              <a:rPr lang="en-US" dirty="0" err="1" smtClean="0"/>
              <a:t>Bedau</a:t>
            </a:r>
            <a:endParaRPr lang="en-US" dirty="0" smtClean="0"/>
          </a:p>
          <a:p>
            <a:r>
              <a:rPr lang="en-US" dirty="0" smtClean="0"/>
              <a:t>1995, 1997-1999: Physical meteorology</a:t>
            </a:r>
          </a:p>
          <a:p>
            <a:pPr lvl="1"/>
            <a:r>
              <a:rPr lang="en-US" dirty="0" smtClean="0"/>
              <a:t>Took observations of moon, did computational analysis of data (look up “Earthshine”)</a:t>
            </a:r>
          </a:p>
          <a:p>
            <a:r>
              <a:rPr lang="en-US" dirty="0" smtClean="0"/>
              <a:t>1997-2008: Developmental biology &amp; regulatory genomics</a:t>
            </a:r>
          </a:p>
          <a:p>
            <a:pPr lvl="1"/>
            <a:r>
              <a:rPr lang="en-US" dirty="0" smtClean="0"/>
              <a:t>Experimental molecular biology of regulatory regions in sea urchin and chick</a:t>
            </a:r>
          </a:p>
          <a:p>
            <a:pPr lvl="1"/>
            <a:r>
              <a:rPr lang="en-US" dirty="0" smtClean="0"/>
              <a:t>Genomics and regulatory genomics</a:t>
            </a:r>
          </a:p>
          <a:p>
            <a:r>
              <a:rPr lang="en-US" dirty="0" smtClean="0"/>
              <a:t>2007: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2008-present gets even more confusing….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all of these have in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1993-1997: </a:t>
            </a:r>
            <a:r>
              <a:rPr lang="en-US" dirty="0" err="1" smtClean="0"/>
              <a:t>Alife</a:t>
            </a:r>
            <a:r>
              <a:rPr lang="en-US" dirty="0" smtClean="0"/>
              <a:t> / Digital Life</a:t>
            </a:r>
          </a:p>
          <a:p>
            <a:pPr lvl="1"/>
            <a:r>
              <a:rPr lang="en-US" dirty="0" smtClean="0"/>
              <a:t>First implementation of </a:t>
            </a:r>
            <a:r>
              <a:rPr lang="en-US" dirty="0" err="1" smtClean="0"/>
              <a:t>Avida</a:t>
            </a:r>
            <a:r>
              <a:rPr lang="en-US" dirty="0" smtClean="0"/>
              <a:t> (with </a:t>
            </a:r>
            <a:r>
              <a:rPr lang="en-US" dirty="0" err="1" smtClean="0"/>
              <a:t>Ofria</a:t>
            </a:r>
            <a:r>
              <a:rPr lang="en-US" dirty="0" smtClean="0"/>
              <a:t>, </a:t>
            </a:r>
            <a:r>
              <a:rPr lang="en-US" dirty="0" err="1" smtClean="0"/>
              <a:t>Adami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Followup</a:t>
            </a:r>
            <a:r>
              <a:rPr lang="en-US" dirty="0" smtClean="0"/>
              <a:t> work with Mark </a:t>
            </a:r>
            <a:r>
              <a:rPr lang="en-US" dirty="0" err="1" smtClean="0"/>
              <a:t>Bedau</a:t>
            </a:r>
            <a:endParaRPr lang="en-US" dirty="0" smtClean="0"/>
          </a:p>
          <a:p>
            <a:r>
              <a:rPr lang="en-US" dirty="0" smtClean="0"/>
              <a:t>1995, 1997-1999: Physical meteorology</a:t>
            </a:r>
          </a:p>
          <a:p>
            <a:pPr lvl="1"/>
            <a:r>
              <a:rPr lang="en-US" dirty="0" smtClean="0"/>
              <a:t>Took observations of moon, did computational analysis of data (look up “Earthshine”)</a:t>
            </a:r>
          </a:p>
          <a:p>
            <a:r>
              <a:rPr lang="en-US" dirty="0" smtClean="0"/>
              <a:t>1997-2008: Developmental biology &amp; regulatory genomics</a:t>
            </a:r>
          </a:p>
          <a:p>
            <a:pPr lvl="1"/>
            <a:r>
              <a:rPr lang="en-US" dirty="0" smtClean="0"/>
              <a:t>Experimental molecular biology of regulatory regions in sea urchin and chick</a:t>
            </a:r>
          </a:p>
          <a:p>
            <a:pPr lvl="1"/>
            <a:r>
              <a:rPr lang="en-US" dirty="0" smtClean="0"/>
              <a:t>Genomics and regulatory genomics</a:t>
            </a:r>
          </a:p>
          <a:p>
            <a:r>
              <a:rPr lang="en-US" dirty="0" smtClean="0"/>
              <a:t>2007: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2008-present gets even more confusing….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all of these have in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i="1" dirty="0" smtClean="0"/>
              <a:t>NOTHING.</a:t>
            </a:r>
          </a:p>
          <a:p>
            <a:endParaRPr lang="en-US" dirty="0" smtClean="0"/>
          </a:p>
          <a:p>
            <a:r>
              <a:rPr lang="en-US" dirty="0" smtClean="0"/>
              <a:t>1993-1997: </a:t>
            </a:r>
            <a:r>
              <a:rPr lang="en-US" dirty="0" err="1" smtClean="0"/>
              <a:t>Alife</a:t>
            </a:r>
            <a:r>
              <a:rPr lang="en-US" dirty="0" smtClean="0"/>
              <a:t> / Digital Life</a:t>
            </a:r>
          </a:p>
          <a:p>
            <a:pPr lvl="1"/>
            <a:r>
              <a:rPr lang="en-US" dirty="0" smtClean="0"/>
              <a:t>First implementation of </a:t>
            </a:r>
            <a:r>
              <a:rPr lang="en-US" dirty="0" err="1" smtClean="0"/>
              <a:t>Avida</a:t>
            </a:r>
            <a:r>
              <a:rPr lang="en-US" dirty="0" smtClean="0"/>
              <a:t> (with </a:t>
            </a:r>
            <a:r>
              <a:rPr lang="en-US" dirty="0" err="1" smtClean="0"/>
              <a:t>Ofria</a:t>
            </a:r>
            <a:r>
              <a:rPr lang="en-US" dirty="0" smtClean="0"/>
              <a:t>, </a:t>
            </a:r>
            <a:r>
              <a:rPr lang="en-US" dirty="0" err="1" smtClean="0"/>
              <a:t>Adami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Followup</a:t>
            </a:r>
            <a:r>
              <a:rPr lang="en-US" dirty="0" smtClean="0"/>
              <a:t> work with Mark </a:t>
            </a:r>
            <a:r>
              <a:rPr lang="en-US" dirty="0" err="1" smtClean="0"/>
              <a:t>Bedau</a:t>
            </a:r>
            <a:endParaRPr lang="en-US" dirty="0" smtClean="0"/>
          </a:p>
          <a:p>
            <a:r>
              <a:rPr lang="en-US" dirty="0" smtClean="0"/>
              <a:t>1995, 1997-1999: Physical meteorology</a:t>
            </a:r>
          </a:p>
          <a:p>
            <a:pPr lvl="1"/>
            <a:r>
              <a:rPr lang="en-US" dirty="0" smtClean="0"/>
              <a:t>Took observations of moon, did computational analysis of data (look up “Earthshine”)</a:t>
            </a:r>
          </a:p>
          <a:p>
            <a:r>
              <a:rPr lang="en-US" dirty="0" smtClean="0"/>
              <a:t>1997-2008: Developmental biology &amp; regulatory genomics</a:t>
            </a:r>
          </a:p>
          <a:p>
            <a:pPr lvl="1"/>
            <a:r>
              <a:rPr lang="en-US" dirty="0" smtClean="0"/>
              <a:t>Experimental molecular biology of regulatory regions in sea urchin and chick</a:t>
            </a:r>
          </a:p>
          <a:p>
            <a:pPr lvl="1"/>
            <a:r>
              <a:rPr lang="en-US" dirty="0" smtClean="0"/>
              <a:t>Genomics and regulatory genomics</a:t>
            </a:r>
          </a:p>
          <a:p>
            <a:r>
              <a:rPr lang="en-US" dirty="0" smtClean="0"/>
              <a:t>2007: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all of these have in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 smtClean="0"/>
              <a:t>(You have to remove the exp molecular biology.)</a:t>
            </a:r>
          </a:p>
          <a:p>
            <a:endParaRPr lang="en-US" dirty="0" smtClean="0"/>
          </a:p>
          <a:p>
            <a:r>
              <a:rPr lang="en-US" dirty="0" smtClean="0"/>
              <a:t>1993-1997: </a:t>
            </a:r>
            <a:r>
              <a:rPr lang="en-US" dirty="0" err="1" smtClean="0"/>
              <a:t>Alife</a:t>
            </a:r>
            <a:r>
              <a:rPr lang="en-US" dirty="0" smtClean="0"/>
              <a:t> / Digital Life</a:t>
            </a:r>
          </a:p>
          <a:p>
            <a:pPr lvl="1"/>
            <a:r>
              <a:rPr lang="en-US" dirty="0" smtClean="0"/>
              <a:t>First implementation of </a:t>
            </a:r>
            <a:r>
              <a:rPr lang="en-US" dirty="0" err="1" smtClean="0"/>
              <a:t>Avida</a:t>
            </a:r>
            <a:r>
              <a:rPr lang="en-US" dirty="0" smtClean="0"/>
              <a:t> (with </a:t>
            </a:r>
            <a:r>
              <a:rPr lang="en-US" dirty="0" err="1" smtClean="0"/>
              <a:t>Ofria</a:t>
            </a:r>
            <a:r>
              <a:rPr lang="en-US" dirty="0" smtClean="0"/>
              <a:t>, </a:t>
            </a:r>
            <a:r>
              <a:rPr lang="en-US" dirty="0" err="1" smtClean="0"/>
              <a:t>Adami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Followup</a:t>
            </a:r>
            <a:r>
              <a:rPr lang="en-US" dirty="0" smtClean="0"/>
              <a:t> work with Mark </a:t>
            </a:r>
            <a:r>
              <a:rPr lang="en-US" dirty="0" err="1" smtClean="0"/>
              <a:t>Bedau</a:t>
            </a:r>
            <a:endParaRPr lang="en-US" dirty="0" smtClean="0"/>
          </a:p>
          <a:p>
            <a:r>
              <a:rPr lang="en-US" dirty="0" smtClean="0"/>
              <a:t>1995, 1997-1999: Physical meteorology</a:t>
            </a:r>
          </a:p>
          <a:p>
            <a:pPr lvl="1"/>
            <a:r>
              <a:rPr lang="en-US" dirty="0" smtClean="0"/>
              <a:t>Took observations of moon, did computational analysis of data (look up “Earthshine”)</a:t>
            </a:r>
          </a:p>
          <a:p>
            <a:r>
              <a:rPr lang="en-US" dirty="0" smtClean="0"/>
              <a:t>1997-2008: Developmental biology &amp; regulatory genomics</a:t>
            </a:r>
          </a:p>
          <a:p>
            <a:pPr lvl="1"/>
            <a:r>
              <a:rPr lang="en-US" strike="sngStrike" dirty="0" smtClean="0"/>
              <a:t>Experimental molecular biology of regulatory regions in sea urchin and chick</a:t>
            </a:r>
          </a:p>
          <a:p>
            <a:pPr lvl="1"/>
            <a:r>
              <a:rPr lang="en-US" dirty="0" smtClean="0"/>
              <a:t>Genomics and regulatory genomics</a:t>
            </a:r>
          </a:p>
          <a:p>
            <a:r>
              <a:rPr lang="en-US" dirty="0" smtClean="0"/>
              <a:t>2007: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all of these have in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i="1" dirty="0" smtClean="0"/>
              <a:t>All of them involve analyzing lots of data, computationally.</a:t>
            </a:r>
          </a:p>
          <a:p>
            <a:endParaRPr lang="en-US" dirty="0" smtClean="0"/>
          </a:p>
          <a:p>
            <a:r>
              <a:rPr lang="en-US" dirty="0" smtClean="0"/>
              <a:t>1993-1997: </a:t>
            </a:r>
            <a:r>
              <a:rPr lang="en-US" dirty="0" err="1" smtClean="0"/>
              <a:t>Alife</a:t>
            </a:r>
            <a:r>
              <a:rPr lang="en-US" dirty="0" smtClean="0"/>
              <a:t> / Digital Life</a:t>
            </a:r>
          </a:p>
          <a:p>
            <a:pPr lvl="1"/>
            <a:r>
              <a:rPr lang="en-US" dirty="0" smtClean="0"/>
              <a:t>First implementation of </a:t>
            </a:r>
            <a:r>
              <a:rPr lang="en-US" dirty="0" err="1" smtClean="0"/>
              <a:t>Avida</a:t>
            </a:r>
            <a:r>
              <a:rPr lang="en-US" dirty="0" smtClean="0"/>
              <a:t> (with </a:t>
            </a:r>
            <a:r>
              <a:rPr lang="en-US" dirty="0" err="1" smtClean="0"/>
              <a:t>Ofria</a:t>
            </a:r>
            <a:r>
              <a:rPr lang="en-US" dirty="0" smtClean="0"/>
              <a:t>, </a:t>
            </a:r>
            <a:r>
              <a:rPr lang="en-US" dirty="0" err="1" smtClean="0"/>
              <a:t>Adami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Followup</a:t>
            </a:r>
            <a:r>
              <a:rPr lang="en-US" dirty="0" smtClean="0"/>
              <a:t> work with Mark </a:t>
            </a:r>
            <a:r>
              <a:rPr lang="en-US" dirty="0" err="1" smtClean="0"/>
              <a:t>Bedau</a:t>
            </a:r>
            <a:endParaRPr lang="en-US" dirty="0" smtClean="0"/>
          </a:p>
          <a:p>
            <a:r>
              <a:rPr lang="en-US" dirty="0" smtClean="0"/>
              <a:t>1995, 1997-1999: Physical meteorology</a:t>
            </a:r>
          </a:p>
          <a:p>
            <a:pPr lvl="1"/>
            <a:r>
              <a:rPr lang="en-US" dirty="0" smtClean="0"/>
              <a:t>Took observations of moon, did computational analysis of data (look up “Earthshine”)</a:t>
            </a:r>
          </a:p>
          <a:p>
            <a:r>
              <a:rPr lang="en-US" dirty="0" smtClean="0"/>
              <a:t>1997-2008: Developmental biology &amp; regulatory genomics</a:t>
            </a:r>
          </a:p>
          <a:p>
            <a:pPr lvl="1"/>
            <a:r>
              <a:rPr lang="en-US" dirty="0" smtClean="0"/>
              <a:t>Genomics and regulatory genomics</a:t>
            </a:r>
          </a:p>
          <a:p>
            <a:r>
              <a:rPr lang="en-US" dirty="0" smtClean="0"/>
              <a:t>2007: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my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not just narcissistic.</a:t>
            </a:r>
          </a:p>
          <a:p>
            <a:endParaRPr lang="en-US" dirty="0" smtClean="0"/>
          </a:p>
          <a:p>
            <a:r>
              <a:rPr lang="en-US" dirty="0" smtClean="0"/>
              <a:t>Computational data analysis and computational </a:t>
            </a:r>
            <a:r>
              <a:rPr lang="en-US" i="1" dirty="0" smtClean="0"/>
              <a:t>thinking</a:t>
            </a:r>
            <a:r>
              <a:rPr lang="en-US" dirty="0" smtClean="0"/>
              <a:t> about problems is broadly applicable.</a:t>
            </a:r>
          </a:p>
          <a:p>
            <a:endParaRPr lang="en-US" dirty="0" smtClean="0"/>
          </a:p>
          <a:p>
            <a:r>
              <a:rPr lang="en-US" dirty="0" smtClean="0"/>
              <a:t>It can be a substantial component of a career.</a:t>
            </a:r>
          </a:p>
          <a:p>
            <a:endParaRPr lang="en-US" dirty="0" smtClean="0"/>
          </a:p>
          <a:p>
            <a:r>
              <a:rPr lang="en-US" dirty="0" smtClean="0"/>
              <a:t>It’s fairly rare to find people who are good at thinking computationally, good at using computers, and good at science.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</a:t>
            </a:r>
            <a:r>
              <a:rPr lang="en-US" dirty="0" err="1" smtClean="0"/>
              <a:t>vs</a:t>
            </a:r>
            <a:r>
              <a:rPr lang="en-US" dirty="0" smtClean="0"/>
              <a:t> doing </a:t>
            </a:r>
            <a:r>
              <a:rPr lang="en-US" dirty="0" err="1" smtClean="0"/>
              <a:t>vs</a:t>
            </a:r>
            <a:r>
              <a:rPr lang="en-US" dirty="0" smtClean="0"/>
              <a:t> science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2" y="1448744"/>
            <a:ext cx="5429707" cy="47806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be able to do Real Experiments with </a:t>
            </a:r>
            <a:r>
              <a:rPr lang="en-US" dirty="0" err="1" smtClean="0"/>
              <a:t>Avida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You’ll be able to work with very large sequence data sets.</a:t>
            </a:r>
          </a:p>
          <a:p>
            <a:endParaRPr lang="en-US" dirty="0" smtClean="0"/>
          </a:p>
          <a:p>
            <a:r>
              <a:rPr lang="en-US" dirty="0" smtClean="0"/>
              <a:t>You’ll be about 50% of the way to being able to pick up any command line program and just … use it.</a:t>
            </a:r>
          </a:p>
          <a:p>
            <a:endParaRPr lang="en-US" dirty="0" smtClean="0"/>
          </a:p>
          <a:p>
            <a:r>
              <a:rPr lang="en-US" dirty="0" smtClean="0"/>
              <a:t>I can’t teach you programming but I can show you the way.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my goals for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Avoiding abject failure.</a:t>
            </a:r>
          </a:p>
          <a:p>
            <a:r>
              <a:rPr lang="en-US" dirty="0" smtClean="0"/>
              <a:t>More specifically, I want to:</a:t>
            </a:r>
          </a:p>
          <a:p>
            <a:pPr lvl="1"/>
            <a:r>
              <a:rPr lang="en-US" dirty="0" smtClean="0"/>
              <a:t>Walk you through a bunch of the silly details necessary to use remote </a:t>
            </a:r>
            <a:r>
              <a:rPr lang="en-US" smtClean="0"/>
              <a:t>computers effectively.</a:t>
            </a:r>
          </a:p>
          <a:p>
            <a:pPr lvl="1"/>
            <a:r>
              <a:rPr lang="en-US" dirty="0" smtClean="0"/>
              <a:t>Walk you through a bunch of the silly details necessary to run </a:t>
            </a:r>
            <a:r>
              <a:rPr lang="en-US" dirty="0" err="1" smtClean="0"/>
              <a:t>Avida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Walk you through a bunch of the silly details necessary to analyze the </a:t>
            </a:r>
            <a:r>
              <a:rPr lang="en-US" dirty="0" err="1" smtClean="0"/>
              <a:t>Lenski</a:t>
            </a:r>
            <a:r>
              <a:rPr lang="en-US" dirty="0" smtClean="0"/>
              <a:t> </a:t>
            </a:r>
            <a:r>
              <a:rPr lang="en-US" dirty="0" err="1" smtClean="0"/>
              <a:t>resequencing</a:t>
            </a:r>
            <a:r>
              <a:rPr lang="en-US" dirty="0" smtClean="0"/>
              <a:t> data (BIG data…)</a:t>
            </a:r>
          </a:p>
          <a:p>
            <a:r>
              <a:rPr lang="en-US" dirty="0" smtClean="0"/>
              <a:t>I also want to:</a:t>
            </a:r>
          </a:p>
          <a:p>
            <a:pPr lvl="1"/>
            <a:r>
              <a:rPr lang="en-US" dirty="0" smtClean="0"/>
              <a:t>Develop your intuition about what is </a:t>
            </a:r>
            <a:r>
              <a:rPr lang="en-US" b="1" i="1" dirty="0" smtClean="0"/>
              <a:t>possible</a:t>
            </a:r>
            <a:r>
              <a:rPr lang="en-US" b="1" dirty="0" smtClean="0"/>
              <a:t> </a:t>
            </a:r>
            <a:r>
              <a:rPr lang="en-US" dirty="0" smtClean="0"/>
              <a:t>and what is </a:t>
            </a:r>
            <a:r>
              <a:rPr lang="en-US" b="1" i="1" dirty="0" smtClean="0"/>
              <a:t>easy</a:t>
            </a:r>
            <a:r>
              <a:rPr lang="en-US" dirty="0" smtClean="0"/>
              <a:t>, computationally speaking.</a:t>
            </a:r>
          </a:p>
          <a:p>
            <a:pPr lvl="1"/>
            <a:r>
              <a:rPr lang="en-US" dirty="0" smtClean="0"/>
              <a:t>Increase your </a:t>
            </a:r>
            <a:r>
              <a:rPr lang="en-US" b="1" dirty="0" smtClean="0"/>
              <a:t>informed </a:t>
            </a:r>
            <a:r>
              <a:rPr lang="en-US" dirty="0" smtClean="0"/>
              <a:t>skepticism about computational results.</a:t>
            </a:r>
          </a:p>
          <a:p>
            <a:pPr lvl="1"/>
            <a:r>
              <a:rPr lang="en-US" dirty="0" smtClean="0"/>
              <a:t>Get you thinking about how to integrate computation into your research perspective.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I’m the guy you have to listen to for most of the term.</a:t>
            </a:r>
          </a:p>
          <a:p>
            <a:endParaRPr lang="en-US" dirty="0" smtClean="0"/>
          </a:p>
          <a:p>
            <a:r>
              <a:rPr lang="en-US" dirty="0" smtClean="0"/>
              <a:t>Call me “Titus”, in e-mail, in person, via chat…</a:t>
            </a:r>
          </a:p>
          <a:p>
            <a:endParaRPr lang="en-US" dirty="0" smtClean="0"/>
          </a:p>
          <a:p>
            <a:r>
              <a:rPr lang="en-US" dirty="0" smtClean="0"/>
              <a:t>My several e-mail addresses all go to the same place.</a:t>
            </a:r>
          </a:p>
          <a:p>
            <a:endParaRPr lang="en-US" dirty="0" smtClean="0"/>
          </a:p>
          <a:p>
            <a:r>
              <a:rPr lang="en-US" dirty="0" smtClean="0"/>
              <a:t>I always read e-mail (but don’t always respond immediately).</a:t>
            </a:r>
          </a:p>
          <a:p>
            <a:endParaRPr lang="en-US" dirty="0" smtClean="0"/>
          </a:p>
          <a:p>
            <a:r>
              <a:rPr lang="en-US" dirty="0" smtClean="0"/>
              <a:t>Please don’t </a:t>
            </a:r>
            <a:r>
              <a:rPr lang="en-US" dirty="0" err="1" smtClean="0"/>
              <a:t>skype</a:t>
            </a:r>
            <a:r>
              <a:rPr lang="en-US" dirty="0" smtClean="0"/>
              <a:t>/chat me unless we arrange a time via e-mail.  (Yes, very</a:t>
            </a:r>
            <a:r>
              <a:rPr lang="en-US" dirty="0" smtClean="0"/>
              <a:t> </a:t>
            </a:r>
            <a:r>
              <a:rPr lang="en-US" dirty="0" smtClean="0"/>
              <a:t>1999</a:t>
            </a:r>
            <a:r>
              <a:rPr lang="en-US" dirty="0" smtClean="0"/>
              <a:t> </a:t>
            </a:r>
            <a:r>
              <a:rPr lang="en-US" dirty="0" smtClean="0"/>
              <a:t>of me, I know)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my goals for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Avoiding abject failure.</a:t>
            </a:r>
          </a:p>
          <a:p>
            <a:r>
              <a:rPr lang="en-US" dirty="0" smtClean="0"/>
              <a:t>More specifically, I want to:</a:t>
            </a:r>
          </a:p>
          <a:p>
            <a:pPr lvl="1"/>
            <a:r>
              <a:rPr lang="en-US" dirty="0" smtClean="0"/>
              <a:t>Walk you through a bunch of </a:t>
            </a:r>
            <a:r>
              <a:rPr lang="en-US" b="1" dirty="0" smtClean="0"/>
              <a:t>the silly details </a:t>
            </a:r>
            <a:r>
              <a:rPr lang="en-US" dirty="0" smtClean="0"/>
              <a:t>necessary to use remote computers effectively.</a:t>
            </a:r>
          </a:p>
          <a:p>
            <a:pPr lvl="1"/>
            <a:r>
              <a:rPr lang="en-US" dirty="0" smtClean="0"/>
              <a:t>Walk you through a bunch of </a:t>
            </a:r>
            <a:r>
              <a:rPr lang="en-US" b="1" dirty="0" smtClean="0"/>
              <a:t>the silly details </a:t>
            </a:r>
            <a:r>
              <a:rPr lang="en-US" dirty="0" smtClean="0"/>
              <a:t>necessary to run </a:t>
            </a:r>
            <a:r>
              <a:rPr lang="en-US" dirty="0" err="1" smtClean="0"/>
              <a:t>Avida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Walk you through a bunch of </a:t>
            </a:r>
            <a:r>
              <a:rPr lang="en-US" b="1" dirty="0" smtClean="0"/>
              <a:t>the silly details </a:t>
            </a:r>
            <a:r>
              <a:rPr lang="en-US" dirty="0" smtClean="0"/>
              <a:t>necessary to analyze the </a:t>
            </a:r>
            <a:r>
              <a:rPr lang="en-US" dirty="0" err="1" smtClean="0"/>
              <a:t>Lenski</a:t>
            </a:r>
            <a:r>
              <a:rPr lang="en-US" dirty="0" smtClean="0"/>
              <a:t> </a:t>
            </a:r>
            <a:r>
              <a:rPr lang="en-US" dirty="0" err="1" smtClean="0"/>
              <a:t>resequencing</a:t>
            </a:r>
            <a:r>
              <a:rPr lang="en-US" dirty="0" smtClean="0"/>
              <a:t> data (BIG data…)</a:t>
            </a:r>
          </a:p>
          <a:p>
            <a:r>
              <a:rPr lang="en-US" dirty="0" smtClean="0"/>
              <a:t>I also want to:</a:t>
            </a:r>
          </a:p>
          <a:p>
            <a:pPr lvl="1"/>
            <a:r>
              <a:rPr lang="en-US" dirty="0" smtClean="0"/>
              <a:t>Develop your intuition about what is </a:t>
            </a:r>
            <a:r>
              <a:rPr lang="en-US" b="1" i="1" dirty="0" smtClean="0"/>
              <a:t>possible</a:t>
            </a:r>
            <a:r>
              <a:rPr lang="en-US" b="1" dirty="0" smtClean="0"/>
              <a:t> </a:t>
            </a:r>
            <a:r>
              <a:rPr lang="en-US" dirty="0" smtClean="0"/>
              <a:t>and what is </a:t>
            </a:r>
            <a:r>
              <a:rPr lang="en-US" b="1" i="1" dirty="0" smtClean="0"/>
              <a:t>easy</a:t>
            </a:r>
            <a:r>
              <a:rPr lang="en-US" dirty="0" smtClean="0"/>
              <a:t>, computationally speaking.</a:t>
            </a:r>
          </a:p>
          <a:p>
            <a:pPr lvl="1"/>
            <a:r>
              <a:rPr lang="en-US" dirty="0" smtClean="0"/>
              <a:t>Increase your </a:t>
            </a:r>
            <a:r>
              <a:rPr lang="en-US" b="1" dirty="0" smtClean="0"/>
              <a:t>informed </a:t>
            </a:r>
            <a:r>
              <a:rPr lang="en-US" dirty="0" smtClean="0"/>
              <a:t>skepticism about computational results.</a:t>
            </a:r>
          </a:p>
          <a:p>
            <a:pPr lvl="1"/>
            <a:r>
              <a:rPr lang="en-US" dirty="0" smtClean="0"/>
              <a:t>Get you thinking about how to integrate computation into your research perspective.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Fundamental-</a:t>
            </a:r>
            <a:r>
              <a:rPr lang="en-US" dirty="0" err="1" smtClean="0"/>
              <a:t>ish</a:t>
            </a:r>
            <a:r>
              <a:rPr lang="en-US" dirty="0" smtClean="0"/>
              <a:t>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computation work as intended?</a:t>
            </a:r>
          </a:p>
          <a:p>
            <a:endParaRPr lang="en-US" dirty="0" smtClean="0"/>
          </a:p>
          <a:p>
            <a:r>
              <a:rPr lang="en-US" dirty="0" smtClean="0"/>
              <a:t>Does it address the scientific question?</a:t>
            </a:r>
          </a:p>
          <a:p>
            <a:endParaRPr lang="en-US" dirty="0" smtClean="0"/>
          </a:p>
          <a:p>
            <a:r>
              <a:rPr lang="en-US" dirty="0" smtClean="0"/>
              <a:t>Does it answer the question?</a:t>
            </a:r>
          </a:p>
          <a:p>
            <a:endParaRPr lang="en-US" dirty="0" smtClean="0"/>
          </a:p>
          <a:p>
            <a:r>
              <a:rPr lang="en-US" dirty="0" smtClean="0"/>
              <a:t>Does the answer make sense?</a:t>
            </a:r>
          </a:p>
          <a:p>
            <a:endParaRPr lang="en-US" dirty="0" smtClean="0"/>
          </a:p>
          <a:p>
            <a:r>
              <a:rPr lang="en-US" dirty="0" smtClean="0"/>
              <a:t>Would we be able to tell if the answer was right?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additional topics I plan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Reliability of computational solutions</a:t>
            </a:r>
          </a:p>
          <a:p>
            <a:r>
              <a:rPr lang="en-US" dirty="0" err="1" smtClean="0"/>
              <a:t>Stochasticity</a:t>
            </a:r>
            <a:r>
              <a:rPr lang="en-US" dirty="0" smtClean="0"/>
              <a:t> and randomness (intentional and not)</a:t>
            </a:r>
          </a:p>
          <a:p>
            <a:r>
              <a:rPr lang="en-US" dirty="0" smtClean="0"/>
              <a:t>How to do computational science in your sleep</a:t>
            </a:r>
          </a:p>
          <a:p>
            <a:r>
              <a:rPr lang="en-US" dirty="0" smtClean="0"/>
              <a:t>How to systematically (</a:t>
            </a:r>
            <a:r>
              <a:rPr lang="en-US" dirty="0" err="1" smtClean="0"/>
              <a:t>ab)use</a:t>
            </a:r>
            <a:r>
              <a:rPr lang="en-US" dirty="0" smtClean="0"/>
              <a:t> other people’s computers</a:t>
            </a:r>
          </a:p>
          <a:p>
            <a:r>
              <a:rPr lang="en-US" dirty="0" smtClean="0"/>
              <a:t>Computational complexity</a:t>
            </a:r>
          </a:p>
          <a:p>
            <a:r>
              <a:rPr lang="en-US" dirty="0" smtClean="0"/>
              <a:t>Practical issues of computer use</a:t>
            </a:r>
          </a:p>
          <a:p>
            <a:r>
              <a:rPr lang="en-US" dirty="0" smtClean="0"/>
              <a:t>Data and source code management</a:t>
            </a:r>
          </a:p>
          <a:p>
            <a:r>
              <a:rPr lang="en-US" dirty="0" smtClean="0"/>
              <a:t>Some simple scripting/programming.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http:/</a:t>
            </a:r>
            <a:r>
              <a:rPr lang="en-US" dirty="0" smtClean="0"/>
              <a:t>/ged.msu.edu/</a:t>
            </a:r>
            <a:r>
              <a:rPr lang="en-US" dirty="0" smtClean="0"/>
              <a:t>courses/2010-fall-cse-891/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 chat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 voice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Skrbl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next Friday: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Sign up for an Amazon Web Services account (</a:t>
            </a:r>
            <a:r>
              <a:rPr lang="en-US" dirty="0" err="1" smtClean="0"/>
              <a:t>aws.amazon.com</a:t>
            </a:r>
            <a:r>
              <a:rPr lang="en-US" dirty="0" smtClean="0"/>
              <a:t>).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You will need a credit card and a phone number, but the account itself is free.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Heather?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Heather </a:t>
            </a:r>
            <a:r>
              <a:rPr lang="en-US" dirty="0" err="1" smtClean="0"/>
              <a:t>Goldsby</a:t>
            </a:r>
            <a:r>
              <a:rPr lang="en-US" dirty="0" smtClean="0"/>
              <a:t> is your TA.</a:t>
            </a:r>
          </a:p>
          <a:p>
            <a:endParaRPr lang="en-US" dirty="0" smtClean="0"/>
          </a:p>
          <a:p>
            <a:r>
              <a:rPr lang="en-US" dirty="0" smtClean="0"/>
              <a:t>She seems to be very nice, so far.</a:t>
            </a:r>
          </a:p>
          <a:p>
            <a:endParaRPr lang="en-US" dirty="0" smtClean="0"/>
          </a:p>
          <a:p>
            <a:r>
              <a:rPr lang="en-US" dirty="0" smtClean="0"/>
              <a:t>We will post her contact information as well.</a:t>
            </a:r>
          </a:p>
          <a:p>
            <a:endParaRPr lang="en-US" dirty="0" smtClean="0"/>
          </a:p>
          <a:p>
            <a:r>
              <a:rPr lang="en-US" dirty="0" smtClean="0"/>
              <a:t>Office hours (a dedicated time to meet OR </a:t>
            </a:r>
            <a:r>
              <a:rPr lang="en-US" dirty="0" err="1" smtClean="0"/>
              <a:t>e</a:t>
            </a:r>
            <a:r>
              <a:rPr lang="en-US" dirty="0" smtClean="0"/>
              <a:t>-meet with Heather) will probably be held Thursday sometime.  Probably in the main BEACON area at MSU.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15 week course.</a:t>
            </a:r>
          </a:p>
          <a:p>
            <a:endParaRPr lang="en-US" dirty="0" smtClean="0"/>
          </a:p>
          <a:p>
            <a:r>
              <a:rPr lang="en-US" dirty="0" smtClean="0"/>
              <a:t>We’re going to have class every M/F from now until December 10</a:t>
            </a:r>
            <a:r>
              <a:rPr lang="en-US" baseline="30000" dirty="0" smtClean="0"/>
              <a:t>th</a:t>
            </a:r>
            <a:r>
              <a:rPr lang="en-US" dirty="0" smtClean="0"/>
              <a:t>, with only two days off:</a:t>
            </a:r>
          </a:p>
          <a:p>
            <a:pPr lvl="1"/>
            <a:r>
              <a:rPr lang="en-US" dirty="0" smtClean="0"/>
              <a:t>Labor Day (that’s Monday)</a:t>
            </a:r>
          </a:p>
          <a:p>
            <a:pPr lvl="1"/>
            <a:r>
              <a:rPr lang="en-US" dirty="0" smtClean="0"/>
              <a:t>Thanksgiving (Nov 26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These dates are on the syllabus.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Formally, I must care about your attendance.</a:t>
            </a:r>
          </a:p>
          <a:p>
            <a:endParaRPr lang="en-US" dirty="0" smtClean="0"/>
          </a:p>
          <a:p>
            <a:r>
              <a:rPr lang="en-US" dirty="0" smtClean="0"/>
              <a:t>In practice, I do not.</a:t>
            </a:r>
          </a:p>
          <a:p>
            <a:endParaRPr lang="en-US" dirty="0" smtClean="0"/>
          </a:p>
          <a:p>
            <a:r>
              <a:rPr lang="en-US" dirty="0" smtClean="0"/>
              <a:t>However, if for some reason an entire remote site drops offline for a week, I may ask questions!  Please do let me know if you know this is going to happen.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Homework will be a mix of, well, homework, and paper reading.</a:t>
            </a:r>
          </a:p>
          <a:p>
            <a:endParaRPr lang="en-US" dirty="0" smtClean="0"/>
          </a:p>
          <a:p>
            <a:r>
              <a:rPr lang="en-US" dirty="0" smtClean="0"/>
              <a:t>The papers will be on </a:t>
            </a:r>
            <a:r>
              <a:rPr lang="en-US" dirty="0" err="1" smtClean="0"/>
              <a:t>Avida</a:t>
            </a:r>
            <a:r>
              <a:rPr lang="en-US" dirty="0" smtClean="0"/>
              <a:t> and the </a:t>
            </a:r>
            <a:r>
              <a:rPr lang="en-US" dirty="0" err="1" smtClean="0"/>
              <a:t>Lenski</a:t>
            </a:r>
            <a:r>
              <a:rPr lang="en-US" dirty="0" smtClean="0"/>
              <a:t> E. coli stuff, primarily.</a:t>
            </a:r>
          </a:p>
          <a:p>
            <a:endParaRPr lang="en-US" dirty="0" smtClean="0"/>
          </a:p>
          <a:p>
            <a:r>
              <a:rPr lang="en-US" dirty="0" smtClean="0"/>
              <a:t>The homework will be on doing things computationally.  We will endeavor to make it more “interesting” than “scary”. More on that in a bit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will be a final project of some sort, but </a:t>
            </a:r>
            <a:r>
              <a:rPr lang="en-US" b="1" dirty="0" smtClean="0"/>
              <a:t>no tests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am probably the easiest grader on the planet; my last grad level course, I gave out 22 “4.0”s and nothing lower.</a:t>
            </a:r>
          </a:p>
          <a:p>
            <a:endParaRPr lang="en-US" dirty="0" smtClean="0"/>
          </a:p>
          <a:p>
            <a:r>
              <a:rPr lang="en-US" dirty="0" smtClean="0"/>
              <a:t>Heather seems nice, too.</a:t>
            </a:r>
          </a:p>
          <a:p>
            <a:endParaRPr lang="en-US" dirty="0" smtClean="0"/>
          </a:p>
          <a:p>
            <a:r>
              <a:rPr lang="en-US" dirty="0" smtClean="0"/>
              <a:t>We’ll have to see how it works out.</a:t>
            </a:r>
          </a:p>
          <a:p>
            <a:endParaRPr lang="en-US" dirty="0" smtClean="0"/>
          </a:p>
          <a:p>
            <a:r>
              <a:rPr lang="en-US" dirty="0" smtClean="0"/>
              <a:t>Note: if you don’t hand in your homework, there’s really nothing we can do to help you.</a:t>
            </a:r>
          </a:p>
          <a:p>
            <a:endParaRPr lang="en-US" dirty="0" smtClean="0"/>
          </a:p>
          <a:p>
            <a:r>
              <a:rPr lang="en-US" dirty="0" smtClean="0"/>
              <a:t>Please do participate in the class, too.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this course, you will need: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computer.</a:t>
            </a:r>
          </a:p>
          <a:p>
            <a:pPr lvl="1"/>
            <a:r>
              <a:rPr lang="en-US" dirty="0" smtClean="0"/>
              <a:t>Running Mac OS X, Linux, or Windows.</a:t>
            </a:r>
          </a:p>
          <a:p>
            <a:pPr lvl="1"/>
            <a:r>
              <a:rPr lang="en-US" dirty="0" smtClean="0"/>
              <a:t>OK network access.</a:t>
            </a:r>
          </a:p>
          <a:p>
            <a:pPr lvl="1"/>
            <a:r>
              <a:rPr lang="en-US" dirty="0" smtClean="0"/>
              <a:t>An Amazon Web Services account (they’re free).</a:t>
            </a:r>
          </a:p>
          <a:p>
            <a:pPr lvl="1"/>
            <a:r>
              <a:rPr lang="en-US" dirty="0" smtClean="0"/>
              <a:t>A credit card (</a:t>
            </a:r>
            <a:r>
              <a:rPr lang="en-US" dirty="0" err="1" smtClean="0"/>
              <a:t>req’d</a:t>
            </a:r>
            <a:r>
              <a:rPr lang="en-US" dirty="0" smtClean="0"/>
              <a:t> for AWS) – </a:t>
            </a:r>
            <a:r>
              <a:rPr lang="en-US" b="1" dirty="0" smtClean="0"/>
              <a:t>but</a:t>
            </a:r>
            <a:r>
              <a:rPr lang="en-US" dirty="0" smtClean="0"/>
              <a:t> that’s only to backstop the educational grant $$ we received from Amazon.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software will </a:t>
            </a:r>
            <a:r>
              <a:rPr lang="en-US" smtClean="0"/>
              <a:t>be free.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personal things you need to know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will turn into a pumpkin, probably sometime in November.</a:t>
            </a:r>
          </a:p>
          <a:p>
            <a:endParaRPr lang="en-US" dirty="0" smtClean="0"/>
          </a:p>
          <a:p>
            <a:r>
              <a:rPr lang="en-US" dirty="0" smtClean="0"/>
              <a:t>This is because we (mainly my wife) are having a baby, due ~Thanksgiving.</a:t>
            </a:r>
          </a:p>
          <a:p>
            <a:endParaRPr lang="en-US" dirty="0" smtClean="0"/>
          </a:p>
          <a:p>
            <a:r>
              <a:rPr lang="en-US" dirty="0" smtClean="0"/>
              <a:t>I am hoping to have the last few weeks of the course be primarily </a:t>
            </a:r>
            <a:r>
              <a:rPr lang="en-US" i="1" dirty="0" smtClean="0"/>
              <a:t>scientific</a:t>
            </a:r>
            <a:r>
              <a:rPr lang="en-US" dirty="0" smtClean="0"/>
              <a:t> </a:t>
            </a:r>
            <a:r>
              <a:rPr lang="en-US" i="1" dirty="0" smtClean="0"/>
              <a:t>presentations</a:t>
            </a:r>
            <a:r>
              <a:rPr lang="en-US" dirty="0" smtClean="0"/>
              <a:t> by various (other) people.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71</TotalTime>
  <Words>1566</Words>
  <Application>Microsoft Macintosh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Welcome!</vt:lpstr>
      <vt:lpstr>Who am I?</vt:lpstr>
      <vt:lpstr>Who is Heather?</vt:lpstr>
      <vt:lpstr>Rough schedule</vt:lpstr>
      <vt:lpstr>Attendance</vt:lpstr>
      <vt:lpstr>Homework etc.</vt:lpstr>
      <vt:lpstr>Grading</vt:lpstr>
      <vt:lpstr>Computational requirements</vt:lpstr>
      <vt:lpstr>Some personal things you need to know about me</vt:lpstr>
      <vt:lpstr>Some personal things you need to know about me</vt:lpstr>
      <vt:lpstr>OK, so who am I and what’s this course about?</vt:lpstr>
      <vt:lpstr>What do all of these have in common?</vt:lpstr>
      <vt:lpstr>What do all of these have in common?</vt:lpstr>
      <vt:lpstr>What do all of these have in common?</vt:lpstr>
      <vt:lpstr>What do all of these have in common?</vt:lpstr>
      <vt:lpstr>What’s my point?</vt:lpstr>
      <vt:lpstr>Thinking vs doing vs science</vt:lpstr>
      <vt:lpstr>At the end of this course…</vt:lpstr>
      <vt:lpstr>What are my goals for this course?</vt:lpstr>
      <vt:lpstr>What are my goals for this course?</vt:lpstr>
      <vt:lpstr>Fundamental-ish questions:</vt:lpstr>
      <vt:lpstr>A list of additional topics I plan to cover</vt:lpstr>
      <vt:lpstr>Course Web site</vt:lpstr>
      <vt:lpstr>Skype chat demo</vt:lpstr>
      <vt:lpstr>Skype voice demo</vt:lpstr>
      <vt:lpstr>Skrbl demo</vt:lpstr>
      <vt:lpstr>Initial assignment</vt:lpstr>
      <vt:lpstr>Any questions?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C. Titus Brown</dc:creator>
  <cp:lastModifiedBy>C. Titus Brown</cp:lastModifiedBy>
  <cp:revision>8</cp:revision>
  <dcterms:created xsi:type="dcterms:W3CDTF">2010-09-03T14:42:19Z</dcterms:created>
  <dcterms:modified xsi:type="dcterms:W3CDTF">2010-09-03T15:05:31Z</dcterms:modified>
</cp:coreProperties>
</file>