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70" r:id="rId7"/>
    <p:sldId id="271" r:id="rId8"/>
    <p:sldId id="282" r:id="rId9"/>
    <p:sldId id="283" r:id="rId10"/>
    <p:sldId id="284" r:id="rId11"/>
    <p:sldId id="285" r:id="rId12"/>
    <p:sldId id="281" r:id="rId13"/>
    <p:sldId id="259" r:id="rId14"/>
    <p:sldId id="260" r:id="rId15"/>
    <p:sldId id="261" r:id="rId16"/>
    <p:sldId id="274" r:id="rId17"/>
    <p:sldId id="262" r:id="rId18"/>
    <p:sldId id="263" r:id="rId19"/>
    <p:sldId id="272" r:id="rId20"/>
    <p:sldId id="265" r:id="rId21"/>
    <p:sldId id="266" r:id="rId22"/>
    <p:sldId id="273" r:id="rId23"/>
    <p:sldId id="267" r:id="rId24"/>
    <p:sldId id="275" r:id="rId25"/>
    <p:sldId id="279" r:id="rId26"/>
    <p:sldId id="280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7A23298-8E5C-734A-9DF9-00CA779429A3}" type="datetimeFigureOut">
              <a:rPr lang="en-US" smtClean="0"/>
              <a:pPr/>
              <a:t>10/10/10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FF99D3-D269-B642-AA7F-C7C12DEFDB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t/Desktop/beacon%20course/lecture10-fitness-movie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</a:p>
          <a:p>
            <a:r>
              <a:rPr lang="en-US" dirty="0" smtClean="0"/>
              <a:t>Oct 8, 2010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Fitness  landscapes; LTEE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mean fitness relative to ancestor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92" y="1867818"/>
            <a:ext cx="4995692" cy="38167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mean fitness relative to ancestor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63" y="1527048"/>
            <a:ext cx="5543491" cy="41576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we see same dynamics, same “conclusion”, for each line?  (No)</a:t>
            </a:r>
          </a:p>
          <a:p>
            <a:endParaRPr lang="en-US" dirty="0" smtClean="0"/>
          </a:p>
          <a:p>
            <a:r>
              <a:rPr lang="en-US" dirty="0" smtClean="0"/>
              <a:t>What are the targets of selection?  (Don’t know, but can see some correlates)</a:t>
            </a:r>
          </a:p>
          <a:p>
            <a:endParaRPr lang="en-US" dirty="0" smtClean="0"/>
          </a:p>
          <a:p>
            <a:r>
              <a:rPr lang="en-US" dirty="0" smtClean="0"/>
              <a:t>How are the genomes evolving?  (We’ll talk about that later ;)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a similar experiment in </a:t>
            </a:r>
            <a:r>
              <a:rPr lang="en-US" dirty="0" err="1" smtClean="0"/>
              <a:t>Avida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YES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can we control?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EVERYTHING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can we measure?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EVERYTHING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How to do serial transfer?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Dominant genotype only; or randomly chosen subset of varying sizes; or …?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big a population?</a:t>
            </a:r>
          </a:p>
          <a:p>
            <a:endParaRPr lang="en-US" dirty="0" smtClean="0"/>
          </a:p>
          <a:p>
            <a:r>
              <a:rPr lang="en-US" dirty="0" smtClean="0"/>
              <a:t>How many to transfer?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Nearest neighbor/2D?</a:t>
            </a:r>
          </a:p>
          <a:p>
            <a:endParaRPr lang="en-US" dirty="0" smtClean="0"/>
          </a:p>
          <a:p>
            <a:r>
              <a:rPr lang="en-US" dirty="0" smtClean="0"/>
              <a:t>Well-mixed?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organism?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we want a highly evolved starting organism?</a:t>
            </a:r>
          </a:p>
          <a:p>
            <a:endParaRPr lang="en-US" dirty="0" smtClean="0"/>
          </a:p>
          <a:p>
            <a:r>
              <a:rPr lang="en-US" dirty="0" smtClean="0"/>
              <a:t>If so, should we change the environment prior to starting the serial experiment?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Constant influx (</a:t>
            </a:r>
            <a:r>
              <a:rPr lang="en-US" dirty="0" err="1" smtClean="0"/>
              <a:t>chemostat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Boom/bust</a:t>
            </a:r>
          </a:p>
          <a:p>
            <a:endParaRPr lang="en-US" dirty="0" smtClean="0"/>
          </a:p>
          <a:p>
            <a:r>
              <a:rPr lang="en-US" dirty="0" smtClean="0"/>
              <a:t>Bust/boom</a:t>
            </a:r>
          </a:p>
          <a:p>
            <a:endParaRPr lang="en-US" dirty="0" smtClean="0"/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want to have sex?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1- or 2-point recombination with neighbors.</a:t>
            </a:r>
          </a:p>
          <a:p>
            <a:endParaRPr lang="en-US" dirty="0" smtClean="0"/>
          </a:p>
          <a:p>
            <a:r>
              <a:rPr lang="en-US" dirty="0" smtClean="0"/>
              <a:t>Does it favor modularity of genome?</a:t>
            </a:r>
          </a:p>
          <a:p>
            <a:endParaRPr lang="en-US" dirty="0" smtClean="0"/>
          </a:p>
          <a:p>
            <a:r>
              <a:rPr lang="en-US" dirty="0" smtClean="0"/>
              <a:t>How would you measure that, anyway?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Topics, ‘til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computational stuff</a:t>
            </a:r>
          </a:p>
          <a:p>
            <a:pPr lvl="1"/>
            <a:r>
              <a:rPr lang="en-US" dirty="0" smtClean="0"/>
              <a:t>Running programs remotely</a:t>
            </a:r>
          </a:p>
          <a:p>
            <a:pPr lvl="1"/>
            <a:r>
              <a:rPr lang="en-US" dirty="0" smtClean="0"/>
              <a:t>Extracting data, some graphing techniques</a:t>
            </a:r>
          </a:p>
          <a:p>
            <a:pPr lvl="1"/>
            <a:r>
              <a:rPr lang="en-US" dirty="0" smtClean="0"/>
              <a:t>Thinking about computational approaches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 computational science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Tractability</a:t>
            </a:r>
          </a:p>
          <a:p>
            <a:pPr lvl="1"/>
            <a:r>
              <a:rPr lang="en-US" dirty="0" smtClean="0"/>
              <a:t>Doing </a:t>
            </a:r>
            <a:r>
              <a:rPr lang="en-US" dirty="0" err="1" smtClean="0"/>
              <a:t>vs</a:t>
            </a:r>
            <a:r>
              <a:rPr lang="en-US" dirty="0" smtClean="0"/>
              <a:t> thinking </a:t>
            </a:r>
            <a:r>
              <a:rPr lang="en-US" dirty="0" err="1" smtClean="0"/>
              <a:t>vs</a:t>
            </a:r>
            <a:r>
              <a:rPr lang="en-US" dirty="0" smtClean="0"/>
              <a:t> doing </a:t>
            </a:r>
            <a:r>
              <a:rPr lang="en-US" i="1" dirty="0" smtClean="0"/>
              <a:t>science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Avida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 err="1" smtClean="0"/>
              <a:t>avida</a:t>
            </a:r>
            <a:r>
              <a:rPr lang="en-US" dirty="0" smtClean="0"/>
              <a:t> &amp; some intro configuration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Avida</a:t>
            </a:r>
            <a:r>
              <a:rPr lang="en-US" dirty="0" smtClean="0"/>
              <a:t>, it’s possible to require that a given resource exist in order to gain fitness from a particular action.</a:t>
            </a:r>
          </a:p>
          <a:p>
            <a:endParaRPr lang="en-US" dirty="0" smtClean="0"/>
          </a:p>
          <a:p>
            <a:r>
              <a:rPr lang="en-US" dirty="0" smtClean="0"/>
              <a:t>We can emulate boom-bust </a:t>
            </a:r>
            <a:r>
              <a:rPr lang="en-US" dirty="0" err="1" smtClean="0"/>
              <a:t>vs</a:t>
            </a:r>
            <a:r>
              <a:rPr lang="en-US" dirty="0" smtClean="0"/>
              <a:t> steady, for example.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measure &amp; compare?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Up to you.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hand-wavy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a critical point in dilution factor for serial transfer: below this point, evolution stops (or regresses).  </a:t>
            </a:r>
            <a:r>
              <a:rPr lang="en-US" i="1" dirty="0" smtClean="0"/>
              <a:t>IDENTIFY THAT POINT.</a:t>
            </a:r>
          </a:p>
          <a:p>
            <a:endParaRPr lang="en-US" i="1" dirty="0" smtClean="0"/>
          </a:p>
          <a:p>
            <a:r>
              <a:rPr lang="en-US" dirty="0" smtClean="0"/>
              <a:t>Boom-bust / serial transfer dynamics will accelerate evolution relative to a single evolving population.  </a:t>
            </a:r>
            <a:r>
              <a:rPr lang="en-US" i="1" dirty="0" smtClean="0"/>
              <a:t>TEST ME.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For Monday, come up with either an experiment (and then a hypothesis) or a hypothesis (and then an experiment).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(Groups of 2-5 are fine.)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Write this down in a paragraph.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Send it to me and Heather.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landscapes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Goal: reach high fitness!</a:t>
            </a:r>
          </a:p>
          <a:p>
            <a:endParaRPr lang="en-US" dirty="0" smtClean="0"/>
          </a:p>
          <a:p>
            <a:r>
              <a:rPr lang="en-US" dirty="0" smtClean="0"/>
              <a:t>1D evolution: your “number” (a genotype) can only move some small amount delta.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9" y="3516128"/>
            <a:ext cx="4532720" cy="22309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landscapes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1D evolution w/o phenotype: your “number” (a genotype) can only move some small amount delta.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you go from point A to point B??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00" y="2400654"/>
            <a:ext cx="4532720" cy="22309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landscapes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1D evolution w/o phenotype: your “number” (a genotype) can only move some small amount delta.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analogy</a:t>
            </a:r>
            <a:r>
              <a:rPr lang="en-US" dirty="0" smtClean="0"/>
              <a:t> for multi-dimensional fitness landscapes with genotype-phenotype.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00" y="2400654"/>
            <a:ext cx="4532720" cy="22309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fitness landscapes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76" y="1589008"/>
            <a:ext cx="7880096" cy="39400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 </a:t>
            </a:r>
            <a:endParaRPr lang="en-US" dirty="0"/>
          </a:p>
        </p:txBody>
      </p:sp>
      <p:pic>
        <p:nvPicPr>
          <p:cNvPr id="4" name="lecture9-fitness-movie.mov">
            <a:hlinkClick r:id="" action="ppaction://media"/>
          </p:cNvPr>
          <p:cNvPicPr/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96244" y="1527175"/>
            <a:ext cx="5715000" cy="4572000"/>
          </a:xfrm>
        </p:spPr>
      </p:pic>
      <p:sp>
        <p:nvSpPr>
          <p:cNvPr id="5" name="TextBox 4"/>
          <p:cNvSpPr txBox="1"/>
          <p:nvPr/>
        </p:nvSpPr>
        <p:spPr>
          <a:xfrm>
            <a:off x="6583032" y="6258694"/>
            <a:ext cx="162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Bjorn </a:t>
            </a:r>
            <a:r>
              <a:rPr lang="en-US" smtClean="0"/>
              <a:t>Ostman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about serial passage experiment re fitness landscapes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each transfer, what are you doing to the population in terms of its presence on the fitness landscape (bottlenecking)?</a:t>
            </a:r>
          </a:p>
          <a:p>
            <a:endParaRPr lang="en-US" dirty="0" smtClean="0"/>
          </a:p>
          <a:p>
            <a:r>
              <a:rPr lang="en-US" dirty="0" smtClean="0"/>
              <a:t>How does the fitness landscape </a:t>
            </a:r>
            <a:r>
              <a:rPr lang="en-US" i="1" dirty="0" smtClean="0"/>
              <a:t>change</a:t>
            </a:r>
            <a:r>
              <a:rPr lang="en-US" dirty="0" smtClean="0"/>
              <a:t> within each run over time (as, for example, resources are depleted; or the neighborhood fills up)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Doing an actual experiment with </a:t>
            </a:r>
            <a:r>
              <a:rPr lang="en-US" dirty="0" err="1" smtClean="0"/>
              <a:t>Avida</a:t>
            </a:r>
            <a:endParaRPr lang="en-US" dirty="0" smtClean="0"/>
          </a:p>
          <a:p>
            <a:pPr lvl="1"/>
            <a:r>
              <a:rPr lang="en-US" dirty="0" smtClean="0"/>
              <a:t>LTEE-like </a:t>
            </a:r>
            <a:r>
              <a:rPr lang="en-US" dirty="0" err="1" smtClean="0"/>
              <a:t>Avida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long-term evolution experiment (</a:t>
            </a:r>
            <a:r>
              <a:rPr lang="en-US" dirty="0" err="1" smtClean="0"/>
              <a:t>Lenski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Resequencing</a:t>
            </a:r>
            <a:r>
              <a:rPr lang="en-US" dirty="0" smtClean="0"/>
              <a:t> the lines: technology</a:t>
            </a:r>
          </a:p>
          <a:p>
            <a:pPr lvl="1"/>
            <a:r>
              <a:rPr lang="en-US" dirty="0" smtClean="0"/>
              <a:t>Analyzing </a:t>
            </a:r>
            <a:r>
              <a:rPr lang="en-US" dirty="0" err="1" smtClean="0"/>
              <a:t>resequencing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Big! data</a:t>
            </a:r>
          </a:p>
          <a:p>
            <a:pPr lvl="2"/>
            <a:r>
              <a:rPr lang="en-US" dirty="0" smtClean="0"/>
              <a:t>Research-</a:t>
            </a:r>
            <a:r>
              <a:rPr lang="en-US" dirty="0" err="1" smtClean="0"/>
              <a:t>y</a:t>
            </a:r>
            <a:r>
              <a:rPr lang="en-US" dirty="0" smtClean="0"/>
              <a:t> question of analyzing next-gen sequencing data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…intermixed with misc lectures by people on </a:t>
            </a:r>
            <a:r>
              <a:rPr lang="en-US" dirty="0" err="1" smtClean="0"/>
              <a:t>Avida</a:t>
            </a:r>
            <a:r>
              <a:rPr lang="en-US" dirty="0" smtClean="0"/>
              <a:t> and E. coli research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evolution experiment </a:t>
            </a:r>
            <a:r>
              <a:rPr lang="en-US" dirty="0" err="1" smtClean="0"/>
              <a:t>w</a:t>
            </a:r>
            <a:r>
              <a:rPr lang="en-US" dirty="0" smtClean="0"/>
              <a:t>/E. coli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Serial transfer of 12 populations of E. coli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761517"/>
            <a:ext cx="83439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 conditions (boom/bust), day after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b="43194"/>
          <a:stretch>
            <a:fillRect/>
          </a:stretch>
        </p:blipFill>
        <p:spPr>
          <a:xfrm>
            <a:off x="596900" y="2131176"/>
            <a:ext cx="7950200" cy="2020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 diversity 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945301"/>
            <a:ext cx="79502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Bottlenecking effect…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527048"/>
            <a:ext cx="7950200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we see same dynamics, same “conclusion”, for each line? </a:t>
            </a:r>
          </a:p>
          <a:p>
            <a:endParaRPr lang="en-US" dirty="0" smtClean="0"/>
          </a:p>
          <a:p>
            <a:r>
              <a:rPr lang="en-US" dirty="0" smtClean="0"/>
              <a:t>What are the targets of selection?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cell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81" y="1974813"/>
            <a:ext cx="4925330" cy="37697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1610</TotalTime>
  <Words>700</Words>
  <Application>Microsoft Macintosh PowerPoint</Application>
  <PresentationFormat>On-screen Show (4:3)</PresentationFormat>
  <Paragraphs>148</Paragraphs>
  <Slides>29</Slides>
  <Notes>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Fitness  landscapes; LTEE</vt:lpstr>
      <vt:lpstr>Topics, ‘til now</vt:lpstr>
      <vt:lpstr>Remainder of course</vt:lpstr>
      <vt:lpstr>Long-term evolution experiment w/E. coli</vt:lpstr>
      <vt:lpstr>Similar conditions (boom/bust), day after day</vt:lpstr>
      <vt:lpstr>Population diversity (?)</vt:lpstr>
      <vt:lpstr>Bottlenecking effect…</vt:lpstr>
      <vt:lpstr>Questions…</vt:lpstr>
      <vt:lpstr>Change in cell volume</vt:lpstr>
      <vt:lpstr>Change in mean fitness relative to ancestor</vt:lpstr>
      <vt:lpstr>Change in mean fitness relative to ancestor</vt:lpstr>
      <vt:lpstr>Questions…</vt:lpstr>
      <vt:lpstr>Can we do a similar experiment in Avida?</vt:lpstr>
      <vt:lpstr>Questions</vt:lpstr>
      <vt:lpstr>Population size?</vt:lpstr>
      <vt:lpstr>Population structure</vt:lpstr>
      <vt:lpstr>Starting organism?</vt:lpstr>
      <vt:lpstr>Varying resources</vt:lpstr>
      <vt:lpstr>Do we want to have sex?</vt:lpstr>
      <vt:lpstr>Limited resources?</vt:lpstr>
      <vt:lpstr>What to measure &amp; compare?</vt:lpstr>
      <vt:lpstr>Some hand-wavy hypotheses</vt:lpstr>
      <vt:lpstr>Your HW</vt:lpstr>
      <vt:lpstr>Fitness landscapes</vt:lpstr>
      <vt:lpstr>Fitness landscapes</vt:lpstr>
      <vt:lpstr>Fitness landscapes</vt:lpstr>
      <vt:lpstr>More complicated fitness landscapes</vt:lpstr>
      <vt:lpstr>Populations </vt:lpstr>
      <vt:lpstr>Thinking about serial passage experiment re fitness landscapes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 landscapes; LTEE</dc:title>
  <dc:creator>C. Titus Brown</dc:creator>
  <cp:lastModifiedBy>C. Titus Brown</cp:lastModifiedBy>
  <cp:revision>5</cp:revision>
  <dcterms:created xsi:type="dcterms:W3CDTF">2010-10-11T02:35:07Z</dcterms:created>
  <dcterms:modified xsi:type="dcterms:W3CDTF">2010-10-11T02:35:32Z</dcterms:modified>
</cp:coreProperties>
</file>