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27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62" r:id="rId5"/>
    <p:sldId id="277" r:id="rId6"/>
    <p:sldId id="278" r:id="rId7"/>
    <p:sldId id="279" r:id="rId8"/>
    <p:sldId id="280" r:id="rId9"/>
    <p:sldId id="282" r:id="rId10"/>
    <p:sldId id="284" r:id="rId11"/>
    <p:sldId id="283" r:id="rId12"/>
    <p:sldId id="257" r:id="rId13"/>
    <p:sldId id="276" r:id="rId14"/>
    <p:sldId id="268" r:id="rId15"/>
    <p:sldId id="267" r:id="rId16"/>
    <p:sldId id="263" r:id="rId17"/>
    <p:sldId id="265" r:id="rId18"/>
    <p:sldId id="264" r:id="rId19"/>
    <p:sldId id="270" r:id="rId20"/>
    <p:sldId id="269" r:id="rId21"/>
    <p:sldId id="271" r:id="rId22"/>
    <p:sldId id="272" r:id="rId23"/>
    <p:sldId id="273" r:id="rId24"/>
    <p:sldId id="274" r:id="rId25"/>
    <p:sldId id="266" r:id="rId26"/>
    <p:sldId id="261" r:id="rId27"/>
    <p:sldId id="26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0EFE-8037-D642-85AE-1DD448A37D18}" type="datetimeFigureOut">
              <a:rPr lang="en-US" smtClean="0"/>
              <a:t>10/11/10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403-50AD-464A-9FB2-D5FAF30C57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0EFE-8037-D642-85AE-1DD448A37D18}" type="datetimeFigureOut">
              <a:rPr lang="en-US" smtClean="0"/>
              <a:t>10/11/10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403-50AD-464A-9FB2-D5FAF30C57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0EFE-8037-D642-85AE-1DD448A37D18}" type="datetimeFigureOut">
              <a:rPr lang="en-US" smtClean="0"/>
              <a:t>10/11/10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403-50AD-464A-9FB2-D5FAF30C57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0EFE-8037-D642-85AE-1DD448A37D18}" type="datetimeFigureOut">
              <a:rPr lang="en-US" smtClean="0"/>
              <a:t>10/11/10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403-50AD-464A-9FB2-D5FAF30C57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0EFE-8037-D642-85AE-1DD448A37D18}" type="datetimeFigureOut">
              <a:rPr lang="en-US" smtClean="0"/>
              <a:t>10/11/10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403-50AD-464A-9FB2-D5FAF30C57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0EFE-8037-D642-85AE-1DD448A37D18}" type="datetimeFigureOut">
              <a:rPr lang="en-US" smtClean="0"/>
              <a:t>10/11/10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403-50AD-464A-9FB2-D5FAF30C57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0EFE-8037-D642-85AE-1DD448A37D18}" type="datetimeFigureOut">
              <a:rPr lang="en-US" smtClean="0"/>
              <a:t>10/11/10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403-50AD-464A-9FB2-D5FAF30C57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0EFE-8037-D642-85AE-1DD448A37D18}" type="datetimeFigureOut">
              <a:rPr lang="en-US" smtClean="0"/>
              <a:t>10/11/10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403-50AD-464A-9FB2-D5FAF30C57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0EFE-8037-D642-85AE-1DD448A37D18}" type="datetimeFigureOut">
              <a:rPr lang="en-US" smtClean="0"/>
              <a:t>10/11/10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403-50AD-464A-9FB2-D5FAF30C57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0EFE-8037-D642-85AE-1DD448A37D18}" type="datetimeFigureOut">
              <a:rPr lang="en-US" smtClean="0"/>
              <a:t>10/11/10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403-50AD-464A-9FB2-D5FAF30C57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0EFE-8037-D642-85AE-1DD448A37D18}" type="datetimeFigureOut">
              <a:rPr lang="en-US" smtClean="0"/>
              <a:t>10/11/10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403-50AD-464A-9FB2-D5FAF30C57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0EFE-8037-D642-85AE-1DD448A37D18}" type="datetimeFigureOut">
              <a:rPr lang="en-US" smtClean="0"/>
              <a:t>10/11/10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403-50AD-464A-9FB2-D5FAF30C57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E4D0EFE-8037-D642-85AE-1DD448A37D18}" type="datetimeFigureOut">
              <a:rPr lang="en-US" smtClean="0"/>
              <a:t>10/11/10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6783403-50AD-464A-9FB2-D5FAF30C57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yorn.idyll.org/~t/avida/event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Actually using and configuring </a:t>
            </a:r>
            <a:r>
              <a:rPr lang="en-US" dirty="0" err="1" smtClean="0"/>
              <a:t>Avida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11</a:t>
            </a:r>
          </a:p>
          <a:p>
            <a:r>
              <a:rPr lang="en-US" dirty="0" smtClean="0"/>
              <a:t>Oct 11, 2010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</a:t>
            </a:r>
            <a:r>
              <a:rPr lang="en-US" smtClean="0"/>
              <a:t>@ 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>
                <a:latin typeface="American Typewriter Condensed"/>
                <a:cs typeface="American Typewriter Condensed"/>
              </a:rPr>
              <a:t>h-alloc</a:t>
            </a:r>
            <a:r>
              <a:rPr lang="en-US" dirty="0" smtClean="0">
                <a:latin typeface="American Typewriter Condensed"/>
                <a:cs typeface="American Typewriter Condensed"/>
              </a:rPr>
              <a:t>    # Allocate space for child</a:t>
            </a:r>
          </a:p>
          <a:p>
            <a:pPr>
              <a:buNone/>
            </a:pPr>
            <a:r>
              <a:rPr lang="en-US" dirty="0" err="1" smtClean="0">
                <a:latin typeface="American Typewriter Condensed"/>
                <a:cs typeface="American Typewriter Condensed"/>
              </a:rPr>
              <a:t>h</a:t>
            </a:r>
            <a:r>
              <a:rPr lang="en-US" dirty="0" smtClean="0">
                <a:latin typeface="American Typewriter Condensed"/>
                <a:cs typeface="American Typewriter Condensed"/>
              </a:rPr>
              <a:t>-search   # Locate the end of the organism</a:t>
            </a:r>
          </a:p>
          <a:p>
            <a:pPr>
              <a:buNone/>
            </a:pPr>
            <a:r>
              <a:rPr lang="en-US" dirty="0" err="1" smtClean="0">
                <a:latin typeface="American Typewriter Condensed"/>
                <a:cs typeface="American Typewriter Condensed"/>
              </a:rPr>
              <a:t>nop</a:t>
            </a:r>
            <a:r>
              <a:rPr lang="en-US" dirty="0" smtClean="0">
                <a:latin typeface="American Typewriter Condensed"/>
                <a:cs typeface="American Typewriter Condensed"/>
              </a:rPr>
              <a:t>-C      #</a:t>
            </a:r>
          </a:p>
          <a:p>
            <a:pPr>
              <a:buNone/>
            </a:pPr>
            <a:r>
              <a:rPr lang="en-US" dirty="0" err="1" smtClean="0">
                <a:latin typeface="American Typewriter Condensed"/>
                <a:cs typeface="American Typewriter Condensed"/>
              </a:rPr>
              <a:t>nop</a:t>
            </a:r>
            <a:r>
              <a:rPr lang="en-US" dirty="0" smtClean="0">
                <a:latin typeface="American Typewriter Condensed"/>
                <a:cs typeface="American Typewriter Condensed"/>
              </a:rPr>
              <a:t>-A      #</a:t>
            </a:r>
          </a:p>
          <a:p>
            <a:pPr>
              <a:buNone/>
            </a:pPr>
            <a:r>
              <a:rPr lang="en-US" dirty="0" err="1" smtClean="0">
                <a:latin typeface="American Typewriter Condensed"/>
                <a:cs typeface="American Typewriter Condensed"/>
              </a:rPr>
              <a:t>mov</a:t>
            </a:r>
            <a:r>
              <a:rPr lang="en-US" dirty="0" smtClean="0">
                <a:latin typeface="American Typewriter Condensed"/>
                <a:cs typeface="American Typewriter Condensed"/>
              </a:rPr>
              <a:t>-head   # Place write-head at beginning of offspring.</a:t>
            </a:r>
            <a:endParaRPr lang="en-US" dirty="0" smtClean="0">
              <a:latin typeface="American Typewriter Condensed"/>
              <a:cs typeface="American Typewriter Condensed"/>
            </a:endParaRPr>
          </a:p>
          <a:p>
            <a:pPr>
              <a:buNone/>
            </a:pPr>
            <a:r>
              <a:rPr lang="en-US" dirty="0" smtClean="0">
                <a:latin typeface="American Typewriter Condensed"/>
                <a:cs typeface="American Typewriter Condensed"/>
              </a:rPr>
              <a:t>…</a:t>
            </a:r>
          </a:p>
          <a:p>
            <a:pPr>
              <a:buNone/>
            </a:pPr>
            <a:r>
              <a:rPr lang="en-US" dirty="0" err="1" smtClean="0">
                <a:latin typeface="American Typewriter Condensed"/>
                <a:cs typeface="American Typewriter Condensed"/>
              </a:rPr>
              <a:t>nop</a:t>
            </a:r>
            <a:r>
              <a:rPr lang="en-US" dirty="0" smtClean="0">
                <a:latin typeface="American Typewriter Condensed"/>
                <a:cs typeface="American Typewriter Condensed"/>
              </a:rPr>
              <a:t>-A      # End label.</a:t>
            </a:r>
          </a:p>
          <a:p>
            <a:pPr>
              <a:buNone/>
            </a:pPr>
            <a:r>
              <a:rPr lang="en-US" dirty="0" err="1" smtClean="0">
                <a:latin typeface="American Typewriter Condensed"/>
                <a:cs typeface="American Typewriter Condensed"/>
              </a:rPr>
              <a:t>nop</a:t>
            </a:r>
            <a:r>
              <a:rPr lang="en-US" dirty="0" smtClean="0">
                <a:latin typeface="American Typewriter Condensed"/>
                <a:cs typeface="American Typewriter Condensed"/>
              </a:rPr>
              <a:t>-B      #</a:t>
            </a:r>
          </a:p>
          <a:p>
            <a:pPr>
              <a:buNone/>
            </a:pPr>
            <a:endParaRPr lang="en-US" dirty="0">
              <a:latin typeface="American Typewriter Condensed"/>
              <a:cs typeface="American Typewriter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loop (at end)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American Typewriter Condensed"/>
                <a:cs typeface="American Typewriter Condensed"/>
              </a:rPr>
              <a:t>h</a:t>
            </a:r>
            <a:r>
              <a:rPr lang="en-US" dirty="0" smtClean="0">
                <a:latin typeface="American Typewriter Condensed"/>
                <a:cs typeface="American Typewriter Condensed"/>
              </a:rPr>
              <a:t>-search   # Mark the beginning of the copy loop</a:t>
            </a:r>
          </a:p>
          <a:p>
            <a:pPr>
              <a:buNone/>
            </a:pPr>
            <a:r>
              <a:rPr lang="en-US" dirty="0" err="1" smtClean="0">
                <a:latin typeface="American Typewriter Condensed"/>
                <a:cs typeface="American Typewriter Condensed"/>
              </a:rPr>
              <a:t>h</a:t>
            </a:r>
            <a:r>
              <a:rPr lang="en-US" dirty="0" smtClean="0">
                <a:latin typeface="American Typewriter Condensed"/>
                <a:cs typeface="American Typewriter Condensed"/>
              </a:rPr>
              <a:t>-copy     # Do the copy</a:t>
            </a:r>
          </a:p>
          <a:p>
            <a:pPr>
              <a:buNone/>
            </a:pPr>
            <a:r>
              <a:rPr lang="en-US" dirty="0" smtClean="0">
                <a:latin typeface="American Typewriter Condensed"/>
                <a:cs typeface="American Typewriter Condensed"/>
              </a:rPr>
              <a:t>if-label   # If we're done copying....</a:t>
            </a:r>
          </a:p>
          <a:p>
            <a:pPr>
              <a:buNone/>
            </a:pPr>
            <a:r>
              <a:rPr lang="en-US" dirty="0" err="1" smtClean="0">
                <a:latin typeface="American Typewriter Condensed"/>
                <a:cs typeface="American Typewriter Condensed"/>
              </a:rPr>
              <a:t>nop</a:t>
            </a:r>
            <a:r>
              <a:rPr lang="en-US" dirty="0" smtClean="0">
                <a:latin typeface="American Typewriter Condensed"/>
                <a:cs typeface="American Typewriter Condensed"/>
              </a:rPr>
              <a:t>-C      #</a:t>
            </a:r>
          </a:p>
          <a:p>
            <a:pPr>
              <a:buNone/>
            </a:pPr>
            <a:r>
              <a:rPr lang="en-US" dirty="0" err="1" smtClean="0">
                <a:latin typeface="American Typewriter Condensed"/>
                <a:cs typeface="American Typewriter Condensed"/>
              </a:rPr>
              <a:t>nop</a:t>
            </a:r>
            <a:r>
              <a:rPr lang="en-US" dirty="0" smtClean="0">
                <a:latin typeface="American Typewriter Condensed"/>
                <a:cs typeface="American Typewriter Condensed"/>
              </a:rPr>
              <a:t>-A      #</a:t>
            </a:r>
          </a:p>
          <a:p>
            <a:pPr>
              <a:buNone/>
            </a:pPr>
            <a:r>
              <a:rPr lang="en-US" dirty="0" err="1" smtClean="0">
                <a:latin typeface="American Typewriter Condensed"/>
                <a:cs typeface="American Typewriter Condensed"/>
              </a:rPr>
              <a:t>h</a:t>
            </a:r>
            <a:r>
              <a:rPr lang="en-US" dirty="0" smtClean="0">
                <a:latin typeface="American Typewriter Condensed"/>
                <a:cs typeface="American Typewriter Condensed"/>
              </a:rPr>
              <a:t>-divide   #    ...divide!</a:t>
            </a:r>
          </a:p>
          <a:p>
            <a:pPr>
              <a:buNone/>
            </a:pPr>
            <a:r>
              <a:rPr lang="en-US" dirty="0" err="1" smtClean="0">
                <a:latin typeface="American Typewriter Condensed"/>
                <a:cs typeface="American Typewriter Condensed"/>
              </a:rPr>
              <a:t>mov</a:t>
            </a:r>
            <a:r>
              <a:rPr lang="en-US" dirty="0" smtClean="0">
                <a:latin typeface="American Typewriter Condensed"/>
                <a:cs typeface="American Typewriter Condensed"/>
              </a:rPr>
              <a:t>-head   # Otherwise, loop back to the beginning of the </a:t>
            </a:r>
            <a:r>
              <a:rPr lang="en-US" dirty="0" smtClean="0">
                <a:latin typeface="American Typewriter Condensed"/>
                <a:cs typeface="American Typewriter Condensed"/>
              </a:rPr>
              <a:t>copy	 </a:t>
            </a:r>
            <a:r>
              <a:rPr lang="en-US" dirty="0" smtClean="0">
                <a:latin typeface="American Typewriter Condensed"/>
                <a:cs typeface="American Typewriter Condensed"/>
              </a:rPr>
              <a:t>loop.</a:t>
            </a:r>
          </a:p>
          <a:p>
            <a:pPr>
              <a:buNone/>
            </a:pPr>
            <a:endParaRPr lang="en-US" dirty="0">
              <a:latin typeface="American Typewriter Condensed"/>
              <a:cs typeface="American Typewriter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starting organism, or injecting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avida.cfg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>
                <a:latin typeface="American Typewriter Condensed"/>
              </a:rPr>
              <a:t>START_CREATURE default-</a:t>
            </a:r>
            <a:r>
              <a:rPr lang="en-US" dirty="0" err="1" smtClean="0">
                <a:latin typeface="American Typewriter Condensed"/>
              </a:rPr>
              <a:t>heads.org</a:t>
            </a:r>
            <a:endParaRPr lang="en-US" dirty="0" smtClean="0">
              <a:latin typeface="American Typewriter Condensed"/>
            </a:endParaRPr>
          </a:p>
          <a:p>
            <a:pPr>
              <a:buNone/>
            </a:pPr>
            <a:endParaRPr lang="en-US" dirty="0" smtClean="0">
              <a:latin typeface="American Typewriter Condensed"/>
            </a:endParaRPr>
          </a:p>
          <a:p>
            <a:pPr>
              <a:buNone/>
            </a:pPr>
            <a:r>
              <a:rPr lang="en-US" i="1" dirty="0" smtClean="0"/>
              <a:t>o</a:t>
            </a:r>
            <a:r>
              <a:rPr lang="en-US" i="1" dirty="0" smtClean="0"/>
              <a:t>r </a:t>
            </a:r>
            <a:r>
              <a:rPr lang="en-US" dirty="0" err="1" smtClean="0"/>
              <a:t>events.cfg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>
                <a:latin typeface="American Typewriter Condensed"/>
              </a:rPr>
              <a:t>InjectSequence</a:t>
            </a:r>
            <a:r>
              <a:rPr lang="en-US" dirty="0" smtClean="0">
                <a:latin typeface="American Typewriter Condensed"/>
              </a:rPr>
              <a:t> …</a:t>
            </a:r>
          </a:p>
          <a:p>
            <a:pPr>
              <a:buNone/>
            </a:pPr>
            <a:endParaRPr lang="en-US" dirty="0" smtClean="0">
              <a:latin typeface="American Typewriter Condensed"/>
            </a:endParaRPr>
          </a:p>
          <a:p>
            <a:pPr>
              <a:buNone/>
            </a:pPr>
            <a:r>
              <a:rPr lang="en-US" dirty="0" smtClean="0"/>
              <a:t>(and other commands)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“</a:t>
            </a:r>
            <a:r>
              <a:rPr lang="en-US" dirty="0" err="1" smtClean="0"/>
              <a:t>bonecrusher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444532"/>
            <a:ext cx="6794500" cy="520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events.cfg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834" y="1600201"/>
            <a:ext cx="8310125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American Typewriter Condensed"/>
              </a:rPr>
              <a:t># syntax</a:t>
            </a:r>
            <a:r>
              <a:rPr lang="en-US" dirty="0" smtClean="0">
                <a:latin typeface="American Typewriter Condensed"/>
              </a:rPr>
              <a:t>: [trigger] [</a:t>
            </a:r>
            <a:r>
              <a:rPr lang="en-US" dirty="0" err="1" smtClean="0">
                <a:latin typeface="American Typewriter Condensed"/>
              </a:rPr>
              <a:t>start:interval:stop</a:t>
            </a:r>
            <a:r>
              <a:rPr lang="en-US" dirty="0" smtClean="0">
                <a:latin typeface="American Typewriter Condensed"/>
              </a:rPr>
              <a:t>] [action/event] [arguments...</a:t>
            </a:r>
            <a:r>
              <a:rPr lang="en-US" dirty="0" smtClean="0">
                <a:latin typeface="American Typewriter Condensed"/>
              </a:rPr>
              <a:t>]</a:t>
            </a:r>
          </a:p>
          <a:p>
            <a:pPr>
              <a:buNone/>
            </a:pPr>
            <a:r>
              <a:rPr lang="en-US" dirty="0" err="1" smtClean="0">
                <a:latin typeface="American Typewriter Condensed"/>
              </a:rPr>
              <a:t>u</a:t>
            </a:r>
            <a:r>
              <a:rPr lang="en-US" dirty="0" smtClean="0">
                <a:latin typeface="American Typewriter Condensed"/>
              </a:rPr>
              <a:t> 20000 </a:t>
            </a:r>
            <a:r>
              <a:rPr lang="en-US" dirty="0" smtClean="0">
                <a:latin typeface="American Typewriter Condensed"/>
              </a:rPr>
              <a:t>Exit</a:t>
            </a:r>
          </a:p>
          <a:p>
            <a:pPr>
              <a:buNone/>
            </a:pPr>
            <a:r>
              <a:rPr lang="en-US" dirty="0" err="1" smtClean="0">
                <a:latin typeface="American Typewriter Condensed"/>
              </a:rPr>
              <a:t>u</a:t>
            </a:r>
            <a:r>
              <a:rPr lang="en-US" dirty="0" smtClean="0">
                <a:latin typeface="American Typewriter Condensed"/>
              </a:rPr>
              <a:t> 0:100:end </a:t>
            </a:r>
            <a:r>
              <a:rPr lang="en-US" dirty="0" err="1" smtClean="0">
                <a:latin typeface="American Typewriter Condensed"/>
              </a:rPr>
              <a:t>PrintDominantData</a:t>
            </a:r>
            <a:endParaRPr lang="en-US" dirty="0" smtClean="0">
              <a:latin typeface="American Typewriter Condensed"/>
            </a:endParaRPr>
          </a:p>
          <a:p>
            <a:pPr>
              <a:buNone/>
            </a:pPr>
            <a:endParaRPr lang="en-US" dirty="0" smtClean="0">
              <a:latin typeface="American Typewriter Condensed"/>
            </a:endParaRPr>
          </a:p>
          <a:p>
            <a:pPr algn="ctr">
              <a:buNone/>
            </a:pPr>
            <a:r>
              <a:rPr lang="en-US" dirty="0" smtClean="0"/>
              <a:t>See “List of Actions” for more info:</a:t>
            </a:r>
          </a:p>
          <a:p>
            <a:pPr algn="ctr">
              <a:buNone/>
            </a:pPr>
            <a:r>
              <a:rPr lang="en-US" dirty="0" smtClean="0">
                <a:hlinkClick r:id="rId2"/>
              </a:rPr>
              <a:t>http://lyorn.idyll.org/~t/avida/</a:t>
            </a:r>
            <a:r>
              <a:rPr lang="en-US" dirty="0" smtClean="0">
                <a:hlinkClick r:id="rId2"/>
              </a:rPr>
              <a:t>events.html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lyorn.idyll.org/~t/avida/actions.html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organisms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from dominant?</a:t>
            </a:r>
          </a:p>
          <a:p>
            <a:pPr lvl="1"/>
            <a:r>
              <a:rPr lang="en-US" dirty="0" smtClean="0"/>
              <a:t>Look at </a:t>
            </a:r>
            <a:r>
              <a:rPr lang="en-US" dirty="0" err="1" smtClean="0"/>
              <a:t>dominant.dat</a:t>
            </a:r>
            <a:endParaRPr lang="en-US" dirty="0" smtClean="0"/>
          </a:p>
          <a:p>
            <a:pPr lvl="1"/>
            <a:r>
              <a:rPr lang="en-US" dirty="0" smtClean="0"/>
              <a:t>Retrieve dominant org genotype</a:t>
            </a:r>
          </a:p>
          <a:p>
            <a:pPr lvl="1"/>
            <a:r>
              <a:rPr lang="en-US" dirty="0" smtClean="0"/>
              <a:t>Configure as starting org, or inject, or whatnot.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Randomly from population?</a:t>
            </a:r>
          </a:p>
          <a:p>
            <a:pPr lvl="1"/>
            <a:r>
              <a:rPr lang="en-US" dirty="0" smtClean="0"/>
              <a:t>Use event ‘</a:t>
            </a:r>
            <a:r>
              <a:rPr lang="en-US" dirty="0" err="1" smtClean="0"/>
              <a:t>SavePopulation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Write script to randomly choose N critters</a:t>
            </a:r>
          </a:p>
          <a:p>
            <a:pPr lvl="1"/>
            <a:r>
              <a:rPr lang="en-US" dirty="0" smtClean="0"/>
              <a:t>Inject!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on sex (recombination)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5431"/>
            <a:ext cx="7467600" cy="5397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on sex (recombination)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Swap an instruction into the instruction set:</a:t>
            </a:r>
          </a:p>
          <a:p>
            <a:pPr marL="457200" indent="-457200" algn="ctr">
              <a:buNone/>
            </a:pPr>
            <a:r>
              <a:rPr lang="en-US" dirty="0" smtClean="0"/>
              <a:t>divide-sex instead of </a:t>
            </a:r>
            <a:r>
              <a:rPr lang="en-US" dirty="0" err="1" smtClean="0"/>
              <a:t>h</a:t>
            </a:r>
            <a:r>
              <a:rPr lang="en-US" dirty="0" smtClean="0"/>
              <a:t>-divide</a:t>
            </a:r>
          </a:p>
          <a:p>
            <a:pPr marL="457200" indent="-457200">
              <a:buNone/>
            </a:pPr>
            <a:r>
              <a:rPr lang="en-US" dirty="0" smtClean="0"/>
              <a:t>This allows critters to make use of recombination.</a:t>
            </a:r>
          </a:p>
          <a:p>
            <a:pPr marL="457200" indent="-457200">
              <a:buNone/>
            </a:pPr>
            <a:r>
              <a:rPr lang="en-US" dirty="0" smtClean="0"/>
              <a:t>(You can leave both in there, too.)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err="1" smtClean="0"/>
              <a:t>instset-heads.cfg</a:t>
            </a:r>
            <a:r>
              <a:rPr lang="en-US" dirty="0" smtClean="0"/>
              <a:t>:</a:t>
            </a:r>
          </a:p>
          <a:p>
            <a:pPr marL="457200" indent="-457200" algn="ctr">
              <a:buNone/>
            </a:pPr>
            <a:r>
              <a:rPr lang="en-US" dirty="0" err="1" smtClean="0">
                <a:latin typeface="American Typewriter Condensed"/>
              </a:rPr>
              <a:t>nop</a:t>
            </a:r>
            <a:r>
              <a:rPr lang="en-US" dirty="0" smtClean="0">
                <a:latin typeface="American Typewriter Condensed"/>
              </a:rPr>
              <a:t>-A      1   # </a:t>
            </a:r>
            <a:r>
              <a:rPr lang="en-US" dirty="0" smtClean="0">
                <a:latin typeface="American Typewriter Condensed"/>
              </a:rPr>
              <a:t>a</a:t>
            </a:r>
          </a:p>
          <a:p>
            <a:pPr marL="457200" indent="-457200" algn="ctr">
              <a:buNone/>
            </a:pPr>
            <a:r>
              <a:rPr lang="en-US" dirty="0" smtClean="0">
                <a:latin typeface="American Typewriter Condensed"/>
              </a:rPr>
              <a:t>…</a:t>
            </a:r>
          </a:p>
          <a:p>
            <a:pPr marL="457200" indent="-457200" algn="ctr">
              <a:buNone/>
            </a:pPr>
            <a:r>
              <a:rPr lang="en-US" dirty="0" err="1" smtClean="0">
                <a:latin typeface="American Typewriter Condensed"/>
              </a:rPr>
              <a:t>h</a:t>
            </a:r>
            <a:r>
              <a:rPr lang="en-US" dirty="0" smtClean="0">
                <a:latin typeface="American Typewriter Condensed"/>
              </a:rPr>
              <a:t>-divide   1   # </a:t>
            </a:r>
            <a:r>
              <a:rPr lang="en-US" dirty="0" err="1" smtClean="0">
                <a:latin typeface="American Typewriter Condensed"/>
              </a:rPr>
              <a:t>x</a:t>
            </a:r>
            <a:endParaRPr lang="en-US" dirty="0" smtClean="0">
              <a:latin typeface="American Typewriter Condensed"/>
            </a:endParaRP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on sex (recombination)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 smtClean="0"/>
              <a:t>2. Configure recombination options in </a:t>
            </a:r>
            <a:r>
              <a:rPr lang="en-US" dirty="0" err="1" smtClean="0"/>
              <a:t>avida.cfg</a:t>
            </a:r>
            <a:r>
              <a:rPr lang="en-US" dirty="0" smtClean="0"/>
              <a:t>: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RECOMBINATION_PROB (defaults to 1.0: 100% probability of recombination)</a:t>
            </a:r>
          </a:p>
          <a:p>
            <a:pPr marL="457200" indent="-457200">
              <a:buNone/>
            </a:pPr>
            <a:r>
              <a:rPr lang="en-US" dirty="0" smtClean="0"/>
              <a:t>TWO_FOLD_COST_SEX (defaults to 2 parents, 2 offspring)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environments.cfg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American Typewriter Condensed"/>
                <a:cs typeface="American Typewriter Condensed"/>
              </a:rPr>
              <a:t>RESOURCE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glucose:initial</a:t>
            </a:r>
            <a:r>
              <a:rPr lang="en-US" dirty="0" smtClean="0">
                <a:latin typeface="American Typewriter Condensed"/>
                <a:cs typeface="American Typewriter Condensed"/>
              </a:rPr>
              <a:t>=10000 </a:t>
            </a:r>
            <a:endParaRPr lang="en-US" dirty="0" smtClean="0">
              <a:latin typeface="American Typewriter Condensed"/>
              <a:cs typeface="American Typewriter Condensed"/>
            </a:endParaRPr>
          </a:p>
          <a:p>
            <a:pPr>
              <a:buNone/>
            </a:pPr>
            <a:r>
              <a:rPr lang="en-US" dirty="0" smtClean="0">
                <a:latin typeface="American Typewriter Condensed"/>
                <a:cs typeface="American Typewriter Condensed"/>
              </a:rPr>
              <a:t>RESOURCE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maltose:initial</a:t>
            </a:r>
            <a:r>
              <a:rPr lang="en-US" dirty="0" smtClean="0">
                <a:latin typeface="American Typewriter Condensed"/>
                <a:cs typeface="American Typewriter Condensed"/>
              </a:rPr>
              <a:t>=10000:inflow=100:outflow=0.01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See:</a:t>
            </a:r>
          </a:p>
          <a:p>
            <a:pPr algn="ctr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lyorn.idyll.org/~t/avida/environment.html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avida.cfg</a:t>
            </a:r>
            <a:r>
              <a:rPr lang="en-US" dirty="0" smtClean="0"/>
              <a:t> – basic configuration (size, topology, etc.)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events.cfg</a:t>
            </a:r>
            <a:r>
              <a:rPr lang="en-US" dirty="0" smtClean="0"/>
              <a:t> – monitoring and actions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environment.cfg</a:t>
            </a:r>
            <a:r>
              <a:rPr lang="en-US" dirty="0" smtClean="0"/>
              <a:t> – resources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default-</a:t>
            </a:r>
            <a:r>
              <a:rPr lang="en-US" dirty="0" err="1" smtClean="0"/>
              <a:t>heads.org</a:t>
            </a:r>
            <a:r>
              <a:rPr lang="en-US" dirty="0" smtClean="0"/>
              <a:t> – default organism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instset-heads.org</a:t>
            </a:r>
            <a:r>
              <a:rPr lang="en-US" dirty="0" smtClean="0"/>
              <a:t> – instruction set / string translation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environments.cfg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>
                <a:latin typeface="American Typewriter Condensed"/>
                <a:cs typeface="American Typewriter Condensed"/>
              </a:rPr>
              <a:t>RESOURCE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yummyA:initial</a:t>
            </a:r>
            <a:r>
              <a:rPr lang="en-US" dirty="0" smtClean="0">
                <a:latin typeface="American Typewriter Condensed"/>
                <a:cs typeface="American Typewriter Condensed"/>
              </a:rPr>
              <a:t>=1000 RESOURCE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yummyB:initial</a:t>
            </a:r>
            <a:r>
              <a:rPr lang="en-US" dirty="0" smtClean="0">
                <a:latin typeface="American Typewriter Condensed"/>
                <a:cs typeface="American Typewriter Condensed"/>
              </a:rPr>
              <a:t>=</a:t>
            </a:r>
            <a:r>
              <a:rPr lang="en-US" dirty="0" smtClean="0">
                <a:latin typeface="American Typewriter Condensed"/>
                <a:cs typeface="American Typewriter Condensed"/>
              </a:rPr>
              <a:t>1000</a:t>
            </a:r>
          </a:p>
          <a:p>
            <a:pPr>
              <a:buNone/>
            </a:pPr>
            <a:r>
              <a:rPr lang="en-US" dirty="0" smtClean="0">
                <a:latin typeface="American Typewriter Condensed"/>
                <a:cs typeface="American Typewriter Condensed"/>
              </a:rPr>
              <a:t>REACTION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AtoB</a:t>
            </a:r>
            <a:r>
              <a:rPr lang="en-US" dirty="0" smtClean="0">
                <a:latin typeface="American Typewriter Condensed"/>
                <a:cs typeface="American Typewriter Condensed"/>
              </a:rPr>
              <a:t>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gobbleA</a:t>
            </a:r>
            <a:r>
              <a:rPr lang="en-US" dirty="0" smtClean="0">
                <a:latin typeface="American Typewriter Condensed"/>
                <a:cs typeface="American Typewriter Condensed"/>
              </a:rPr>
              <a:t>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process:resource</a:t>
            </a:r>
            <a:r>
              <a:rPr lang="en-US" dirty="0" smtClean="0">
                <a:latin typeface="American Typewriter Condensed"/>
                <a:cs typeface="American Typewriter Condensed"/>
              </a:rPr>
              <a:t>=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yummyA:frac</a:t>
            </a:r>
            <a:r>
              <a:rPr lang="en-US" dirty="0" smtClean="0">
                <a:latin typeface="American Typewriter Condensed"/>
                <a:cs typeface="American Typewriter Condensed"/>
              </a:rPr>
              <a:t>=0.001:product=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yummyB</a:t>
            </a:r>
            <a:endParaRPr lang="en-US" dirty="0" smtClean="0">
              <a:latin typeface="American Typewriter Condensed"/>
              <a:cs typeface="American Typewriter Condensed"/>
            </a:endParaRPr>
          </a:p>
          <a:p>
            <a:pPr>
              <a:buNone/>
            </a:pPr>
            <a:r>
              <a:rPr lang="en-US" dirty="0" smtClean="0">
                <a:latin typeface="American Typewriter Condensed"/>
                <a:cs typeface="American Typewriter Condensed"/>
              </a:rPr>
              <a:t>REACTION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BtoA</a:t>
            </a:r>
            <a:r>
              <a:rPr lang="en-US" dirty="0" smtClean="0">
                <a:latin typeface="American Typewriter Condensed"/>
                <a:cs typeface="American Typewriter Condensed"/>
              </a:rPr>
              <a:t>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gobbleB</a:t>
            </a:r>
            <a:r>
              <a:rPr lang="en-US" dirty="0" smtClean="0">
                <a:latin typeface="American Typewriter Condensed"/>
                <a:cs typeface="American Typewriter Condensed"/>
              </a:rPr>
              <a:t>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process:resource</a:t>
            </a:r>
            <a:r>
              <a:rPr lang="en-US" dirty="0" smtClean="0">
                <a:latin typeface="American Typewriter Condensed"/>
                <a:cs typeface="American Typewriter Condensed"/>
              </a:rPr>
              <a:t>=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yummyB:frac</a:t>
            </a:r>
            <a:r>
              <a:rPr lang="en-US" dirty="0" smtClean="0">
                <a:latin typeface="American Typewriter Condensed"/>
                <a:cs typeface="American Typewriter Condensed"/>
              </a:rPr>
              <a:t>=0.001:product=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yummyA</a:t>
            </a:r>
            <a:r>
              <a:rPr lang="en-US" dirty="0" smtClean="0">
                <a:latin typeface="American Typewriter Condensed"/>
                <a:cs typeface="American Typewriter Condensed"/>
              </a:rPr>
              <a:t> </a:t>
            </a:r>
          </a:p>
          <a:p>
            <a:pPr>
              <a:buNone/>
            </a:pPr>
            <a:endParaRPr lang="en-US" dirty="0" smtClean="0">
              <a:latin typeface="American Typewriter Condensed"/>
              <a:cs typeface="American Typewriter Condensed"/>
            </a:endParaRPr>
          </a:p>
          <a:p>
            <a:pPr>
              <a:buNone/>
            </a:pPr>
            <a:r>
              <a:rPr lang="en-US" dirty="0" smtClean="0">
                <a:cs typeface="American Typewriter Condensed"/>
              </a:rPr>
              <a:t>But you have to </a:t>
            </a:r>
            <a:r>
              <a:rPr lang="en-US" i="1" dirty="0" smtClean="0">
                <a:cs typeface="American Typewriter Condensed"/>
              </a:rPr>
              <a:t>also</a:t>
            </a:r>
            <a:r>
              <a:rPr lang="en-US" dirty="0" smtClean="0">
                <a:cs typeface="American Typewriter Condensed"/>
              </a:rPr>
              <a:t> have </a:t>
            </a:r>
            <a:r>
              <a:rPr lang="en-US" dirty="0" err="1" smtClean="0">
                <a:cs typeface="American Typewriter Condensed"/>
              </a:rPr>
              <a:t>gobbleA</a:t>
            </a:r>
            <a:r>
              <a:rPr lang="en-US" dirty="0" smtClean="0">
                <a:cs typeface="American Typewriter Condensed"/>
              </a:rPr>
              <a:t> and </a:t>
            </a:r>
            <a:r>
              <a:rPr lang="en-US" dirty="0" err="1" smtClean="0">
                <a:cs typeface="American Typewriter Condensed"/>
              </a:rPr>
              <a:t>gobbleB</a:t>
            </a:r>
            <a:r>
              <a:rPr lang="en-US" dirty="0" smtClean="0">
                <a:cs typeface="American Typewriter Condensed"/>
              </a:rPr>
              <a:t> tasks…</a:t>
            </a:r>
            <a:endParaRPr lang="en-US" dirty="0">
              <a:cs typeface="American Typewriter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Default: no </a:t>
            </a:r>
            <a:r>
              <a:rPr lang="en-US" dirty="0" err="1" smtClean="0"/>
              <a:t>depletable</a:t>
            </a:r>
            <a:r>
              <a:rPr lang="en-US" smtClean="0"/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environments.cfg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>
                <a:latin typeface="American Typewriter Condensed"/>
                <a:cs typeface="American Typewriter Condensed"/>
              </a:rPr>
              <a:t>REACTION  NOT  not  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process:value</a:t>
            </a:r>
            <a:r>
              <a:rPr lang="en-US" dirty="0" smtClean="0">
                <a:latin typeface="American Typewriter Condensed"/>
                <a:cs typeface="American Typewriter Condensed"/>
              </a:rPr>
              <a:t>=1.0:type=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pow</a:t>
            </a:r>
            <a:r>
              <a:rPr lang="en-US" dirty="0" smtClean="0">
                <a:latin typeface="American Typewriter Condensed"/>
                <a:cs typeface="American Typewriter Condensed"/>
              </a:rPr>
              <a:t> 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requisite:max_count</a:t>
            </a:r>
            <a:r>
              <a:rPr lang="en-US" dirty="0" smtClean="0">
                <a:latin typeface="American Typewriter Condensed"/>
                <a:cs typeface="American Typewriter Condensed"/>
              </a:rPr>
              <a:t>=1</a:t>
            </a:r>
          </a:p>
          <a:p>
            <a:pPr>
              <a:buNone/>
            </a:pPr>
            <a:r>
              <a:rPr lang="en-US" dirty="0" smtClean="0">
                <a:latin typeface="American Typewriter Condensed"/>
                <a:cs typeface="American Typewriter Condensed"/>
              </a:rPr>
              <a:t>REACTION  NAND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nand</a:t>
            </a:r>
            <a:r>
              <a:rPr lang="en-US" dirty="0" smtClean="0">
                <a:latin typeface="American Typewriter Condensed"/>
                <a:cs typeface="American Typewriter Condensed"/>
              </a:rPr>
              <a:t> 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process:value</a:t>
            </a:r>
            <a:r>
              <a:rPr lang="en-US" dirty="0" smtClean="0">
                <a:latin typeface="American Typewriter Condensed"/>
                <a:cs typeface="American Typewriter Condensed"/>
              </a:rPr>
              <a:t>=1.0:type=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pow</a:t>
            </a:r>
            <a:r>
              <a:rPr lang="en-US" dirty="0" smtClean="0">
                <a:latin typeface="American Typewriter Condensed"/>
                <a:cs typeface="American Typewriter Condensed"/>
              </a:rPr>
              <a:t> 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requisite:max_count</a:t>
            </a:r>
            <a:r>
              <a:rPr lang="en-US" dirty="0" smtClean="0">
                <a:latin typeface="American Typewriter Condensed"/>
                <a:cs typeface="American Typewriter Condensed"/>
              </a:rPr>
              <a:t>=1</a:t>
            </a:r>
          </a:p>
          <a:p>
            <a:pPr>
              <a:buNone/>
            </a:pPr>
            <a:r>
              <a:rPr lang="en-US" dirty="0" smtClean="0">
                <a:latin typeface="American Typewriter Condensed"/>
                <a:cs typeface="American Typewriter Condensed"/>
              </a:rPr>
              <a:t>REACTION  AND  and  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process:value</a:t>
            </a:r>
            <a:r>
              <a:rPr lang="en-US" dirty="0" smtClean="0">
                <a:latin typeface="American Typewriter Condensed"/>
                <a:cs typeface="American Typewriter Condensed"/>
              </a:rPr>
              <a:t>=2.0:type=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pow</a:t>
            </a:r>
            <a:r>
              <a:rPr lang="en-US" dirty="0" smtClean="0">
                <a:latin typeface="American Typewriter Condensed"/>
                <a:cs typeface="American Typewriter Condensed"/>
              </a:rPr>
              <a:t> 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requisite:max_count</a:t>
            </a:r>
            <a:r>
              <a:rPr lang="en-US" dirty="0" smtClean="0">
                <a:latin typeface="American Typewriter Condensed"/>
                <a:cs typeface="American Typewriter Condensed"/>
              </a:rPr>
              <a:t>=1</a:t>
            </a:r>
            <a:endParaRPr lang="en-US" dirty="0" smtClean="0">
              <a:latin typeface="American Typewriter Condensed"/>
              <a:cs typeface="American Typewriter Condensed"/>
            </a:endParaRP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Depletable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environments.cfg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>
                <a:latin typeface="American Typewriter Condensed"/>
                <a:cs typeface="American Typewriter Condensed"/>
              </a:rPr>
              <a:t>RESOURCE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glucose:initial</a:t>
            </a:r>
            <a:r>
              <a:rPr lang="en-US" dirty="0" smtClean="0">
                <a:latin typeface="American Typewriter Condensed"/>
                <a:cs typeface="American Typewriter Condensed"/>
              </a:rPr>
              <a:t>=10000</a:t>
            </a:r>
            <a:r>
              <a:rPr lang="en-US" dirty="0" smtClean="0">
                <a:latin typeface="American Typewriter Condensed"/>
                <a:cs typeface="American Typewriter Condensed"/>
              </a:rPr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latin typeface="American Typewriter Condensed"/>
                <a:cs typeface="American Typewriter Condensed"/>
              </a:rPr>
              <a:t>REACTION  NOT  not  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process:resource</a:t>
            </a:r>
            <a:r>
              <a:rPr lang="en-US" dirty="0" smtClean="0">
                <a:latin typeface="American Typewriter Condensed"/>
                <a:cs typeface="American Typewriter Condensed"/>
              </a:rPr>
              <a:t>=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glucose:value</a:t>
            </a:r>
            <a:r>
              <a:rPr lang="en-US" dirty="0" smtClean="0">
                <a:latin typeface="American Typewriter Condensed"/>
                <a:cs typeface="American Typewriter Condensed"/>
              </a:rPr>
              <a:t>=1.0:type=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pow</a:t>
            </a:r>
            <a:r>
              <a:rPr lang="en-US" dirty="0" smtClean="0">
                <a:latin typeface="American Typewriter Condensed"/>
                <a:cs typeface="American Typewriter Condensed"/>
              </a:rPr>
              <a:t> 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requisite:max_count</a:t>
            </a:r>
            <a:r>
              <a:rPr lang="en-US" dirty="0" smtClean="0">
                <a:latin typeface="American Typewriter Condensed"/>
                <a:cs typeface="American Typewriter Condensed"/>
              </a:rPr>
              <a:t>=1</a:t>
            </a:r>
            <a:endParaRPr lang="en-US" dirty="0" smtClean="0">
              <a:latin typeface="American Typewriter Condensed"/>
              <a:cs typeface="American Typewriter Condensed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Interconvertible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environments.cfg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>
                <a:latin typeface="American Typewriter Condensed"/>
                <a:cs typeface="American Typewriter Condensed"/>
              </a:rPr>
              <a:t>RESOURCE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glucose:initial</a:t>
            </a:r>
            <a:r>
              <a:rPr lang="en-US" dirty="0" smtClean="0">
                <a:latin typeface="American Typewriter Condensed"/>
                <a:cs typeface="American Typewriter Condensed"/>
              </a:rPr>
              <a:t>=10000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latin typeface="American Typewriter Condensed"/>
                <a:cs typeface="American Typewriter Condensed"/>
              </a:rPr>
              <a:t>RESOURCE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sucrose:initial</a:t>
            </a:r>
            <a:r>
              <a:rPr lang="en-US" dirty="0" smtClean="0">
                <a:latin typeface="American Typewriter Condensed"/>
                <a:cs typeface="American Typewriter Condensed"/>
              </a:rPr>
              <a:t>=0</a:t>
            </a:r>
          </a:p>
          <a:p>
            <a:pPr>
              <a:buNone/>
            </a:pPr>
            <a:r>
              <a:rPr lang="en-US" dirty="0" smtClean="0">
                <a:latin typeface="American Typewriter Condensed"/>
                <a:cs typeface="American Typewriter Condensed"/>
              </a:rPr>
              <a:t>REACTION  NOT  not  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process:value</a:t>
            </a:r>
            <a:r>
              <a:rPr lang="en-US" dirty="0" smtClean="0">
                <a:latin typeface="American Typewriter Condensed"/>
                <a:cs typeface="American Typewriter Condensed"/>
              </a:rPr>
              <a:t>=1.0:type</a:t>
            </a:r>
            <a:r>
              <a:rPr lang="en-US" dirty="0" smtClean="0">
                <a:latin typeface="American Typewriter Condensed"/>
                <a:cs typeface="American Typewriter Condensed"/>
              </a:rPr>
              <a:t>=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pow:resource</a:t>
            </a:r>
            <a:r>
              <a:rPr lang="en-US" dirty="0" smtClean="0">
                <a:latin typeface="American Typewriter Condensed"/>
                <a:cs typeface="American Typewriter Condensed"/>
              </a:rPr>
              <a:t>=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glucose:product</a:t>
            </a:r>
            <a:r>
              <a:rPr lang="en-US" dirty="0" smtClean="0">
                <a:latin typeface="American Typewriter Condensed"/>
                <a:cs typeface="American Typewriter Condensed"/>
              </a:rPr>
              <a:t>=sucrose 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requisite:max_count</a:t>
            </a:r>
            <a:r>
              <a:rPr lang="en-US" dirty="0" smtClean="0">
                <a:latin typeface="American Typewriter Condensed"/>
                <a:cs typeface="American Typewriter Condensed"/>
              </a:rPr>
              <a:t>=1</a:t>
            </a:r>
          </a:p>
          <a:p>
            <a:pPr>
              <a:buNone/>
            </a:pPr>
            <a:r>
              <a:rPr lang="en-US" dirty="0" smtClean="0">
                <a:latin typeface="American Typewriter Condensed"/>
                <a:cs typeface="American Typewriter Condensed"/>
              </a:rPr>
              <a:t>REACTION  NAND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nand</a:t>
            </a:r>
            <a:r>
              <a:rPr lang="en-US" dirty="0" smtClean="0">
                <a:latin typeface="American Typewriter Condensed"/>
                <a:cs typeface="American Typewriter Condensed"/>
              </a:rPr>
              <a:t> 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process:value</a:t>
            </a:r>
            <a:r>
              <a:rPr lang="en-US" dirty="0" smtClean="0">
                <a:latin typeface="American Typewriter Condensed"/>
                <a:cs typeface="American Typewriter Condensed"/>
              </a:rPr>
              <a:t>=1.0</a:t>
            </a:r>
            <a:r>
              <a:rPr lang="en-US" dirty="0" smtClean="0">
                <a:latin typeface="American Typewriter Condensed"/>
                <a:cs typeface="American Typewriter Condensed"/>
              </a:rPr>
              <a:t>:resource=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sucrose:type</a:t>
            </a:r>
            <a:r>
              <a:rPr lang="en-US" dirty="0" smtClean="0">
                <a:latin typeface="American Typewriter Condensed"/>
                <a:cs typeface="American Typewriter Condensed"/>
              </a:rPr>
              <a:t>=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pow</a:t>
            </a:r>
            <a:r>
              <a:rPr lang="en-US" dirty="0" smtClean="0">
                <a:latin typeface="American Typewriter Condensed"/>
                <a:cs typeface="American Typewriter Condensed"/>
              </a:rPr>
              <a:t> 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requisite:max_count</a:t>
            </a:r>
            <a:r>
              <a:rPr lang="en-US" dirty="0" smtClean="0">
                <a:latin typeface="American Typewriter Condensed"/>
                <a:cs typeface="American Typewriter Condensed"/>
              </a:rPr>
              <a:t>=1</a:t>
            </a:r>
            <a:endParaRPr lang="en-US" dirty="0" smtClean="0">
              <a:latin typeface="American Typewriter Condensed"/>
              <a:cs typeface="American Typewriter Condensed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careful about your setup.</a:t>
            </a:r>
          </a:p>
          <a:p>
            <a:endParaRPr lang="en-US" dirty="0" smtClean="0"/>
          </a:p>
          <a:p>
            <a:r>
              <a:rPr lang="en-US" dirty="0" smtClean="0"/>
              <a:t>Run it a few times and figure out what’s going on.</a:t>
            </a:r>
          </a:p>
          <a:p>
            <a:endParaRPr lang="en-US" dirty="0" smtClean="0"/>
          </a:p>
          <a:p>
            <a:r>
              <a:rPr lang="en-US" dirty="0" smtClean="0"/>
              <a:t>…maybe with a hand-designed critter?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b="1" dirty="0" err="1" smtClean="0"/>
              <a:t>PrintResourceData</a:t>
            </a:r>
            <a:r>
              <a:rPr lang="en-US" dirty="0" smtClean="0"/>
              <a:t> to monitor (in </a:t>
            </a:r>
            <a:r>
              <a:rPr lang="en-US" dirty="0" err="1" smtClean="0"/>
              <a:t>events.cfg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config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avida.cfg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>
                <a:latin typeface="American Typewriter Condensed"/>
                <a:cs typeface="American Typewriter Condensed"/>
              </a:rPr>
              <a:t>WORLD_GEOMETRY – 2D or ..</a:t>
            </a:r>
          </a:p>
          <a:p>
            <a:pPr>
              <a:buNone/>
            </a:pPr>
            <a:r>
              <a:rPr lang="en-US" dirty="0" smtClean="0">
                <a:latin typeface="American Typewriter Condensed"/>
                <a:cs typeface="American Typewriter Condensed"/>
              </a:rPr>
              <a:t>BIRTH_METHOD – random replacement, or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geriatricide</a:t>
            </a:r>
            <a:r>
              <a:rPr lang="en-US" dirty="0" smtClean="0">
                <a:latin typeface="American Typewriter Condensed"/>
                <a:cs typeface="American Typewriter Condensed"/>
              </a:rPr>
              <a:t>, or </a:t>
            </a:r>
            <a:r>
              <a:rPr lang="en-US" dirty="0" smtClean="0"/>
              <a:t>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events.cfg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>
                <a:latin typeface="American Typewriter Condensed"/>
                <a:cs typeface="American Typewriter Condensed"/>
              </a:rPr>
              <a:t>Exit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Modify a </a:t>
            </a:r>
            <a:r>
              <a:rPr lang="en-US" dirty="0" err="1" smtClean="0"/>
              <a:t>config</a:t>
            </a:r>
            <a:r>
              <a:rPr lang="en-US" dirty="0" smtClean="0"/>
              <a:t> parameter</a:t>
            </a:r>
          </a:p>
          <a:p>
            <a:endParaRPr lang="en-US" dirty="0" smtClean="0"/>
          </a:p>
          <a:p>
            <a:r>
              <a:rPr lang="en-US" dirty="0" smtClean="0"/>
              <a:t>Transfer an organism</a:t>
            </a:r>
          </a:p>
          <a:p>
            <a:endParaRPr lang="en-US" dirty="0" smtClean="0"/>
          </a:p>
          <a:p>
            <a:r>
              <a:rPr lang="en-US" dirty="0" smtClean="0"/>
              <a:t>Decode an organism from string to genome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dirty="0" smtClean="0"/>
              <a:t>it your proposed project to </a:t>
            </a:r>
            <a:r>
              <a:rPr lang="en-US" dirty="0" err="1" smtClean="0"/>
              <a:t>Avida’s</a:t>
            </a:r>
            <a:r>
              <a:rPr lang="en-US" dirty="0" smtClean="0"/>
              <a:t> capabilities.</a:t>
            </a:r>
          </a:p>
          <a:p>
            <a:endParaRPr lang="en-US" dirty="0" smtClean="0"/>
          </a:p>
          <a:p>
            <a:r>
              <a:rPr lang="en-US" dirty="0" smtClean="0"/>
              <a:t>Identify starting </a:t>
            </a:r>
            <a:r>
              <a:rPr lang="en-US" dirty="0" err="1" smtClean="0"/>
              <a:t>config</a:t>
            </a:r>
            <a:r>
              <a:rPr lang="en-US" dirty="0" smtClean="0"/>
              <a:t> parameters</a:t>
            </a:r>
          </a:p>
          <a:p>
            <a:endParaRPr lang="en-US" dirty="0" smtClean="0"/>
          </a:p>
          <a:p>
            <a:r>
              <a:rPr lang="en-US" dirty="0" smtClean="0"/>
              <a:t>Describe </a:t>
            </a:r>
            <a:r>
              <a:rPr lang="en-US" i="1" dirty="0" smtClean="0"/>
              <a:t>process</a:t>
            </a:r>
          </a:p>
          <a:p>
            <a:endParaRPr lang="en-US" i="1" dirty="0" smtClean="0"/>
          </a:p>
          <a:p>
            <a:r>
              <a:rPr lang="en-US" dirty="0" smtClean="0"/>
              <a:t>We’ll (help) develop scripts for that.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/>
              <a:t>Frame your LTEE-like experiment in </a:t>
            </a:r>
            <a:r>
              <a:rPr lang="en-US" i="1" dirty="0" smtClean="0"/>
              <a:t>computational </a:t>
            </a:r>
            <a:r>
              <a:rPr lang="en-US" dirty="0" smtClean="0"/>
              <a:t>terms.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Write down configuration file “deltas” (sets of changes to make to the default </a:t>
            </a:r>
            <a:r>
              <a:rPr lang="en-US" dirty="0" err="1" smtClean="0"/>
              <a:t>configs</a:t>
            </a:r>
            <a:r>
              <a:rPr lang="en-US" dirty="0" smtClean="0"/>
              <a:t>) and the sequence of actions to perform for your proposed experiment.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Also think about </a:t>
            </a:r>
            <a:r>
              <a:rPr lang="en-US" i="1" dirty="0" smtClean="0"/>
              <a:t>measurements.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Available at http://</a:t>
            </a:r>
            <a:r>
              <a:rPr lang="en-US" dirty="0" err="1" smtClean="0"/>
              <a:t>lyorn.idyll.org/~t/avida</a:t>
            </a:r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0"/>
            <a:ext cx="8042276" cy="1336956"/>
          </a:xfrm>
        </p:spPr>
        <p:txBody>
          <a:bodyPr/>
          <a:lstStyle/>
          <a:p>
            <a:r>
              <a:rPr lang="en-US" dirty="0" smtClean="0"/>
              <a:t>The copy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77" y="1422400"/>
            <a:ext cx="3175000" cy="5435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444500"/>
            <a:ext cx="7581900" cy="596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495300"/>
            <a:ext cx="77851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495300"/>
            <a:ext cx="76327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495300"/>
            <a:ext cx="8128000" cy="5867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297</TotalTime>
  <Words>772</Words>
  <Application>Microsoft Macintosh PowerPoint</Application>
  <PresentationFormat>On-screen Show (4:3)</PresentationFormat>
  <Paragraphs>155</Paragraphs>
  <Slides>27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Breeze</vt:lpstr>
      <vt:lpstr>Actually using and configuring Avida</vt:lpstr>
      <vt:lpstr>Basic files</vt:lpstr>
      <vt:lpstr>Your challenge</vt:lpstr>
      <vt:lpstr>Reference documentation</vt:lpstr>
      <vt:lpstr>The copy loop</vt:lpstr>
      <vt:lpstr>Slide 6</vt:lpstr>
      <vt:lpstr>Slide 7</vt:lpstr>
      <vt:lpstr>Slide 8</vt:lpstr>
      <vt:lpstr>Slide 9</vt:lpstr>
      <vt:lpstr>Allocation @ beginning</vt:lpstr>
      <vt:lpstr>Copy loop (at end)</vt:lpstr>
      <vt:lpstr>Selecting a starting organism, or injecting one</vt:lpstr>
      <vt:lpstr>Injecting “bonecrusher”</vt:lpstr>
      <vt:lpstr>events.cfg</vt:lpstr>
      <vt:lpstr>Transferring organisms</vt:lpstr>
      <vt:lpstr>Turning on sex (recombination)</vt:lpstr>
      <vt:lpstr>Turning on sex (recombination)</vt:lpstr>
      <vt:lpstr>Turning on sex (recombination)</vt:lpstr>
      <vt:lpstr>Resources</vt:lpstr>
      <vt:lpstr>Interconversion</vt:lpstr>
      <vt:lpstr>Default: no depletable resources</vt:lpstr>
      <vt:lpstr>Depletable resources</vt:lpstr>
      <vt:lpstr>Interconvertible resources</vt:lpstr>
      <vt:lpstr>More on resources</vt:lpstr>
      <vt:lpstr>Other config parameters</vt:lpstr>
      <vt:lpstr>Some example scripts</vt:lpstr>
      <vt:lpstr>What’s next?</vt:lpstr>
    </vt:vector>
  </TitlesOfParts>
  <Company>MSU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Actually using and configuring Avida</dc:title>
  <dc:creator>C. Titus Brown</dc:creator>
  <cp:lastModifiedBy>C. Titus Brown</cp:lastModifiedBy>
  <cp:revision>6</cp:revision>
  <dcterms:created xsi:type="dcterms:W3CDTF">2010-10-11T14:37:53Z</dcterms:created>
  <dcterms:modified xsi:type="dcterms:W3CDTF">2010-10-11T19:35:44Z</dcterms:modified>
</cp:coreProperties>
</file>