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305" r:id="rId3"/>
    <p:sldId id="306" r:id="rId4"/>
    <p:sldId id="307" r:id="rId5"/>
    <p:sldId id="294" r:id="rId6"/>
    <p:sldId id="279" r:id="rId7"/>
    <p:sldId id="280" r:id="rId8"/>
    <p:sldId id="282" r:id="rId9"/>
    <p:sldId id="283" r:id="rId10"/>
    <p:sldId id="284" r:id="rId11"/>
    <p:sldId id="285" r:id="rId12"/>
    <p:sldId id="293" r:id="rId13"/>
    <p:sldId id="308" r:id="rId14"/>
    <p:sldId id="309" r:id="rId15"/>
    <p:sldId id="310" r:id="rId16"/>
    <p:sldId id="311" r:id="rId17"/>
    <p:sldId id="312" r:id="rId18"/>
    <p:sldId id="314" r:id="rId19"/>
    <p:sldId id="315" r:id="rId20"/>
    <p:sldId id="317" r:id="rId21"/>
    <p:sldId id="335" r:id="rId22"/>
    <p:sldId id="313" r:id="rId23"/>
    <p:sldId id="316" r:id="rId24"/>
    <p:sldId id="318" r:id="rId25"/>
    <p:sldId id="336" r:id="rId26"/>
    <p:sldId id="337" r:id="rId27"/>
    <p:sldId id="296" r:id="rId28"/>
    <p:sldId id="319" r:id="rId29"/>
    <p:sldId id="297" r:id="rId30"/>
    <p:sldId id="323" r:id="rId31"/>
    <p:sldId id="324" r:id="rId32"/>
    <p:sldId id="298" r:id="rId33"/>
    <p:sldId id="301" r:id="rId34"/>
    <p:sldId id="302" r:id="rId35"/>
    <p:sldId id="303" r:id="rId36"/>
    <p:sldId id="332" r:id="rId37"/>
    <p:sldId id="339" r:id="rId38"/>
    <p:sldId id="340" r:id="rId39"/>
    <p:sldId id="338" r:id="rId40"/>
    <p:sldId id="325" r:id="rId41"/>
    <p:sldId id="326" r:id="rId42"/>
    <p:sldId id="327" r:id="rId43"/>
    <p:sldId id="328" r:id="rId44"/>
    <p:sldId id="329" r:id="rId45"/>
    <p:sldId id="330" r:id="rId46"/>
    <p:sldId id="333" r:id="rId47"/>
    <p:sldId id="334" r:id="rId48"/>
    <p:sldId id="331" r:id="rId49"/>
    <p:sldId id="290" r:id="rId50"/>
    <p:sldId id="291" r:id="rId51"/>
    <p:sldId id="321" r:id="rId52"/>
    <p:sldId id="322" r:id="rId53"/>
    <p:sldId id="341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B0322-9632-F94C-A205-6E9EFC9AFD1B}" type="datetimeFigureOut">
              <a:rPr lang="en-US" smtClean="0"/>
              <a:t>9/20/10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D543F-E4A3-CA4C-9639-629089A072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you know you’re a computer scientist…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543F-E4A3-CA4C-9639-629089A07222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you know you’re a computer scientist…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543F-E4A3-CA4C-9639-629089A07222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you know you’re a computer scientist…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543F-E4A3-CA4C-9639-629089A07222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you know you’re a computer scientist…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543F-E4A3-CA4C-9639-629089A07222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you know you’re a computer scientist…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543F-E4A3-CA4C-9639-629089A07222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you know you’re a computer scientist…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543F-E4A3-CA4C-9639-629089A07222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you know you’re a computer scientist…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543F-E4A3-CA4C-9639-629089A07222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you know you’re a computer scientist…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543F-E4A3-CA4C-9639-629089A07222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23CB3B78-13DC-E44B-BA88-EC23C436D27A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Hardware, software, and thinking.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7053264" cy="5473700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0417" y="925393"/>
            <a:ext cx="314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Retrieving/sending data from/to the disk or the network is slow.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7413" y="1995526"/>
            <a:ext cx="1451377" cy="90705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I split my problem up into small chunks?</a:t>
            </a:r>
          </a:p>
          <a:p>
            <a:pPr>
              <a:buNone/>
            </a:pPr>
            <a:r>
              <a:rPr lang="en-US" dirty="0" smtClean="0"/>
              <a:t>	(because, if so, I can use</a:t>
            </a:r>
            <a:r>
              <a:rPr lang="en-US" dirty="0" smtClean="0"/>
              <a:t> multiple, small computers </a:t>
            </a:r>
            <a:r>
              <a:rPr lang="en-US" dirty="0" smtClean="0"/>
              <a:t>effectively</a:t>
            </a:r>
            <a:r>
              <a:rPr lang="en-US" dirty="0" smtClean="0"/>
              <a:t>.  Small computers are cheap!) </a:t>
            </a:r>
          </a:p>
          <a:p>
            <a:endParaRPr lang="en-US" dirty="0" smtClean="0"/>
          </a:p>
          <a:p>
            <a:r>
              <a:rPr lang="en-US" dirty="0" smtClean="0"/>
              <a:t>How does my computation scale?</a:t>
            </a:r>
          </a:p>
          <a:p>
            <a:endParaRPr lang="en-US" dirty="0" smtClean="0"/>
          </a:p>
          <a:p>
            <a:r>
              <a:rPr lang="en-US" dirty="0" smtClean="0"/>
              <a:t>How does my memory use scale?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194369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Communication between</a:t>
            </a:r>
            <a:r>
              <a:rPr lang="en-US" dirty="0" smtClean="0"/>
              <a:t> </a:t>
            </a:r>
            <a:r>
              <a:rPr lang="en-US" dirty="0" smtClean="0"/>
              <a:t>CPUs/computers slows you down</a:t>
            </a:r>
            <a:r>
              <a:rPr lang="en-US" dirty="0" smtClean="0"/>
              <a:t>; </a:t>
            </a:r>
            <a:r>
              <a:rPr lang="en-US" dirty="0" smtClean="0"/>
              <a:t>this is main factor in splitting up tasks.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important than raw computer speed…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does your approach </a:t>
            </a:r>
            <a:r>
              <a:rPr lang="en-US" i="1" dirty="0" smtClean="0"/>
              <a:t>scale </a:t>
            </a:r>
            <a:r>
              <a:rPr lang="en-US" dirty="0" smtClean="0"/>
              <a:t>with the problem size?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If your approach scales well, then bigger problems can be tackled by throwing more computation at it, or by “micro optimizing”.</a:t>
            </a:r>
          </a:p>
          <a:p>
            <a:endParaRPr lang="en-US" dirty="0" smtClean="0"/>
          </a:p>
          <a:p>
            <a:r>
              <a:rPr lang="en-US" dirty="0" smtClean="0"/>
              <a:t>If not, well… you may need to think more.  Or it may be </a:t>
            </a:r>
            <a:r>
              <a:rPr lang="en-US" i="1" dirty="0" smtClean="0"/>
              <a:t>impossible </a:t>
            </a:r>
            <a:r>
              <a:rPr lang="en-US" dirty="0" smtClean="0"/>
              <a:t>to scale.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mowing the lawn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417638"/>
            <a:ext cx="73787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Mowing the lawn scales…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time it takes to mow the lawn is related to the </a:t>
            </a:r>
            <a:r>
              <a:rPr lang="en-US" i="1" dirty="0" smtClean="0"/>
              <a:t>area</a:t>
            </a:r>
            <a:r>
              <a:rPr lang="en-US" dirty="0" smtClean="0"/>
              <a:t> of the lawn, X * Y.</a:t>
            </a:r>
          </a:p>
          <a:p>
            <a:endParaRPr lang="en-US" dirty="0" smtClean="0"/>
          </a:p>
          <a:p>
            <a:r>
              <a:rPr lang="en-US" dirty="0" smtClean="0"/>
              <a:t>We say </a:t>
            </a:r>
            <a:r>
              <a:rPr lang="en-US" dirty="0" err="1" smtClean="0"/>
              <a:t>O(mowing</a:t>
            </a:r>
            <a:r>
              <a:rPr lang="en-US" dirty="0" smtClean="0"/>
              <a:t>) = X*Y, therefore.</a:t>
            </a:r>
          </a:p>
          <a:p>
            <a:endParaRPr lang="en-US" dirty="0" smtClean="0"/>
          </a:p>
          <a:p>
            <a:r>
              <a:rPr lang="en-US" dirty="0" smtClean="0"/>
              <a:t>Note: this is independent of the speed of your mower, the width of your mower blades, the height of the grass, etc.  Those are all </a:t>
            </a:r>
            <a:r>
              <a:rPr lang="en-US" i="1" dirty="0" smtClean="0"/>
              <a:t>details</a:t>
            </a:r>
            <a:r>
              <a:rPr lang="en-US" dirty="0" smtClean="0"/>
              <a:t> that tell you how fast you can </a:t>
            </a:r>
            <a:r>
              <a:rPr lang="en-US" i="1" dirty="0" smtClean="0"/>
              <a:t>actually</a:t>
            </a:r>
            <a:r>
              <a:rPr lang="en-US" dirty="0" smtClean="0"/>
              <a:t> mow a lawn.  Unrelated to scaling.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you parallelize lawn mowing?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four times as many lawn mowers, can you mow the lawn five times as fast?</a:t>
            </a:r>
          </a:p>
          <a:p>
            <a:endParaRPr lang="en-US" dirty="0" smtClean="0"/>
          </a:p>
          <a:p>
            <a:r>
              <a:rPr lang="en-US" b="1" dirty="0" smtClean="0"/>
              <a:t>YES.</a:t>
            </a:r>
          </a:p>
          <a:p>
            <a:endParaRPr lang="en-US" b="1" dirty="0" smtClean="0"/>
          </a:p>
          <a:p>
            <a:r>
              <a:rPr lang="en-US" dirty="0" smtClean="0"/>
              <a:t>But why??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you parallelize lawn mowing?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Yes, because you can subdivide the task in advance.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36" y="2569491"/>
            <a:ext cx="7086600" cy="39121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“Massively parallel” or “pleasantly parallel” – if you throw M resources at an N-sized problem, it becomes N/M-sized for each resource.  Think lawn mowing.</a:t>
            </a:r>
          </a:p>
          <a:p>
            <a:endParaRPr lang="en-US" dirty="0" smtClean="0"/>
          </a:p>
          <a:p>
            <a:r>
              <a:rPr lang="en-US" dirty="0" smtClean="0"/>
              <a:t>Google has figured out how to do something close to this with search.</a:t>
            </a:r>
          </a:p>
          <a:p>
            <a:endParaRPr lang="en-US" dirty="0" smtClean="0"/>
          </a:p>
          <a:p>
            <a:r>
              <a:rPr lang="en-US" dirty="0" smtClean="0"/>
              <a:t>(Does anyone have any intuition as to why </a:t>
            </a:r>
            <a:r>
              <a:rPr lang="en-US" i="1" dirty="0" smtClean="0"/>
              <a:t>Web search</a:t>
            </a:r>
            <a:r>
              <a:rPr lang="en-US" dirty="0" smtClean="0"/>
              <a:t> isn’t actually pleasantly parallel?)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Google search massively parallel?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science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44" y="1417638"/>
            <a:ext cx="55372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98" y="1852988"/>
            <a:ext cx="4064769" cy="42366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17" y="1788198"/>
            <a:ext cx="6929547" cy="43014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relevant?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because I’m trying to teach you how to recognize mean &amp; nasty problems.</a:t>
            </a:r>
          </a:p>
          <a:p>
            <a:pPr lvl="1"/>
            <a:r>
              <a:rPr lang="en-US" dirty="0" smtClean="0"/>
              <a:t>This is especially important when someone tells you that they’ve managed to scale a difficult problem well.  </a:t>
            </a:r>
            <a:r>
              <a:rPr lang="en-US" i="1" dirty="0" smtClean="0"/>
              <a:t>What tradeoffs?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Second: is </a:t>
            </a:r>
            <a:r>
              <a:rPr lang="en-US" i="1" dirty="0" err="1" smtClean="0"/>
              <a:t>Avida</a:t>
            </a:r>
            <a:r>
              <a:rPr lang="en-US" dirty="0" smtClean="0"/>
              <a:t> parallelizable?</a:t>
            </a:r>
          </a:p>
          <a:p>
            <a:pPr lvl="1"/>
            <a:r>
              <a:rPr lang="en-US" dirty="0" smtClean="0"/>
              <a:t>(If you already know the answer, keep quiet.)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Avida</a:t>
            </a:r>
            <a:r>
              <a:rPr lang="en-US" dirty="0" smtClean="0"/>
              <a:t> parallelizable?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Avida</a:t>
            </a:r>
            <a:r>
              <a:rPr lang="en-US" dirty="0" smtClean="0"/>
              <a:t>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62" y="1447800"/>
            <a:ext cx="6802127" cy="476148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Avida</a:t>
            </a:r>
            <a:r>
              <a:rPr lang="en-US" dirty="0" smtClean="0"/>
              <a:t>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49" y="1577617"/>
            <a:ext cx="7001947" cy="490136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Avida</a:t>
            </a:r>
            <a:r>
              <a:rPr lang="en-US" dirty="0" smtClean="0"/>
              <a:t>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computation/generation scales with the size of the world, which is X*Y.</a:t>
            </a:r>
          </a:p>
          <a:p>
            <a:endParaRPr lang="en-US" dirty="0" smtClean="0"/>
          </a:p>
          <a:p>
            <a:r>
              <a:rPr lang="en-US" dirty="0" smtClean="0"/>
              <a:t>Parallelizing </a:t>
            </a:r>
            <a:r>
              <a:rPr lang="en-US" dirty="0" err="1" smtClean="0"/>
              <a:t>Avida</a:t>
            </a:r>
            <a:r>
              <a:rPr lang="en-US" dirty="0" smtClean="0"/>
              <a:t> is therefore possible but not trivial.</a:t>
            </a:r>
          </a:p>
          <a:p>
            <a:endParaRPr lang="en-US" dirty="0" smtClean="0"/>
          </a:p>
          <a:p>
            <a:r>
              <a:rPr lang="en-US" dirty="0" smtClean="0"/>
              <a:t>How big a world can you run usefully/easily?  And how can you figure it out without trying to run </a:t>
            </a:r>
            <a:r>
              <a:rPr lang="en-US" dirty="0" err="1" smtClean="0"/>
              <a:t>Avida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Algorithm</a:t>
            </a:r>
            <a:r>
              <a:rPr lang="en-US" dirty="0" smtClean="0"/>
              <a:t> scaling is independent of the actual time</a:t>
            </a:r>
            <a:r>
              <a:rPr lang="en-US" dirty="0" smtClean="0"/>
              <a:t> and resources it </a:t>
            </a:r>
            <a:r>
              <a:rPr lang="en-US" dirty="0" smtClean="0"/>
              <a:t>takes to </a:t>
            </a:r>
            <a:r>
              <a:rPr lang="en-US" dirty="0" smtClean="0"/>
              <a:t>run the algorithm.</a:t>
            </a:r>
          </a:p>
          <a:p>
            <a:endParaRPr lang="en-US" dirty="0" smtClean="0"/>
          </a:p>
          <a:p>
            <a:r>
              <a:rPr lang="en-US" dirty="0" smtClean="0"/>
              <a:t>Scaling tells you how time-to-</a:t>
            </a:r>
            <a:r>
              <a:rPr lang="en-US" dirty="0" smtClean="0"/>
              <a:t>run (or linked resources) </a:t>
            </a:r>
            <a:r>
              <a:rPr lang="en-US" dirty="0" smtClean="0"/>
              <a:t>scales as the problem size changes, nothing more</a:t>
            </a:r>
            <a:r>
              <a:rPr lang="en-US" dirty="0" smtClean="0"/>
              <a:t>.</a:t>
            </a:r>
          </a:p>
          <a:p>
            <a:endParaRPr lang="en-US" i="1" dirty="0" smtClean="0"/>
          </a:p>
          <a:p>
            <a:r>
              <a:rPr lang="en-US" dirty="0" smtClean="0"/>
              <a:t>Language note:</a:t>
            </a:r>
          </a:p>
          <a:p>
            <a:pPr lvl="1"/>
            <a:r>
              <a:rPr lang="en-US" dirty="0" smtClean="0"/>
              <a:t>“non trivial” means “wow, that’s hard” in computer-speak.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hmmmmmmmm</a:t>
            </a:r>
            <a:r>
              <a:rPr lang="en-US" dirty="0" smtClean="0"/>
              <a:t>” means “wow, that’s </a:t>
            </a:r>
            <a:r>
              <a:rPr lang="en-US" dirty="0" err="1" smtClean="0"/>
              <a:t>realllly</a:t>
            </a:r>
            <a:r>
              <a:rPr lang="en-US" dirty="0" smtClean="0"/>
              <a:t> hard.”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Combinatorics</a:t>
            </a:r>
            <a:r>
              <a:rPr lang="en-US" dirty="0" smtClean="0"/>
              <a:t> is the devil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about chess…</a:t>
            </a:r>
          </a:p>
          <a:p>
            <a:endParaRPr lang="en-US" dirty="0" smtClean="0"/>
          </a:p>
          <a:p>
            <a:r>
              <a:rPr lang="en-US" dirty="0" smtClean="0"/>
              <a:t>The number of possible moves from any given position is usually </a:t>
            </a:r>
            <a:r>
              <a:rPr lang="en-US" i="1" dirty="0" smtClean="0"/>
              <a:t>quite</a:t>
            </a:r>
            <a:r>
              <a:rPr lang="en-US" dirty="0" smtClean="0"/>
              <a:t> large.  Say it’s N.</a:t>
            </a:r>
          </a:p>
          <a:p>
            <a:endParaRPr lang="en-US" dirty="0" smtClean="0"/>
          </a:p>
          <a:p>
            <a:r>
              <a:rPr lang="en-US" dirty="0" smtClean="0"/>
              <a:t>So to explore all paths (to find the best next move) out to 3, you need to:</a:t>
            </a:r>
          </a:p>
          <a:p>
            <a:pPr lvl="1"/>
            <a:r>
              <a:rPr lang="en-US" dirty="0" smtClean="0"/>
              <a:t>Explore N moves</a:t>
            </a:r>
          </a:p>
          <a:p>
            <a:pPr lvl="2"/>
            <a:r>
              <a:rPr lang="en-US" dirty="0" smtClean="0"/>
              <a:t>For each of those, explore N moves</a:t>
            </a:r>
          </a:p>
          <a:p>
            <a:pPr lvl="3"/>
            <a:r>
              <a:rPr lang="en-US" dirty="0" smtClean="0"/>
              <a:t>For each of those, explore N moves</a:t>
            </a:r>
          </a:p>
          <a:p>
            <a:pPr lvl="1"/>
            <a:r>
              <a:rPr lang="en-US" dirty="0" smtClean="0"/>
              <a:t>N * N * N =&gt; scales badly!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Easy-to-check </a:t>
            </a:r>
            <a:r>
              <a:rPr lang="en-US" dirty="0" err="1" smtClean="0"/>
              <a:t>vs</a:t>
            </a:r>
            <a:r>
              <a:rPr lang="en-US" dirty="0" smtClean="0"/>
              <a:t> easy-to-find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Given a number, factor it into only prime numbers.</a:t>
            </a:r>
          </a:p>
          <a:p>
            <a:pPr algn="ctr">
              <a:buNone/>
            </a:pPr>
            <a:r>
              <a:rPr lang="en-US" i="1" dirty="0" smtClean="0"/>
              <a:t>This is hard.</a:t>
            </a:r>
            <a:endParaRPr lang="en-US" dirty="0" smtClean="0"/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dirty="0" smtClean="0"/>
              <a:t>Given a set of prime numbers, verify that they </a:t>
            </a:r>
            <a:r>
              <a:rPr lang="en-US" dirty="0" smtClean="0"/>
              <a:t>multiply </a:t>
            </a:r>
            <a:r>
              <a:rPr lang="en-US" dirty="0" smtClean="0"/>
              <a:t>to yield a particular number.</a:t>
            </a:r>
          </a:p>
          <a:p>
            <a:pPr algn="ctr">
              <a:buNone/>
            </a:pPr>
            <a:r>
              <a:rPr lang="en-US" i="1" dirty="0" smtClean="0"/>
              <a:t>This is easy.</a:t>
            </a:r>
            <a:r>
              <a:rPr lang="en-US" dirty="0" smtClean="0"/>
              <a:t>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(This is actually the basis of modern encryption…)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science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15" y="1378764"/>
            <a:ext cx="5575300" cy="4826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number prime?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Dumb algorithm:</a:t>
            </a:r>
          </a:p>
          <a:p>
            <a:pPr lvl="1"/>
            <a:r>
              <a:rPr lang="en-US" dirty="0" smtClean="0"/>
              <a:t>For N &lt; P:</a:t>
            </a:r>
          </a:p>
          <a:p>
            <a:pPr lvl="2"/>
            <a:r>
              <a:rPr lang="en-US" dirty="0" smtClean="0"/>
              <a:t>Does N divide P evenly?  If so, not prime.</a:t>
            </a:r>
          </a:p>
          <a:p>
            <a:endParaRPr lang="en-US" dirty="0" smtClean="0"/>
          </a:p>
          <a:p>
            <a:r>
              <a:rPr lang="en-US" dirty="0" smtClean="0"/>
              <a:t>Smarter algorithm:</a:t>
            </a:r>
          </a:p>
          <a:p>
            <a:pPr lvl="1"/>
            <a:r>
              <a:rPr lang="en-US" dirty="0" smtClean="0"/>
              <a:t>For N &lt; </a:t>
            </a:r>
            <a:r>
              <a:rPr lang="en-US" dirty="0" err="1" smtClean="0"/>
              <a:t>sqrt(P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Does N divide P evenly?  If so, not prime.</a:t>
            </a:r>
          </a:p>
          <a:p>
            <a:pPr lvl="1"/>
            <a:r>
              <a:rPr lang="en-US" dirty="0" smtClean="0"/>
              <a:t>(try “100”.  If N &gt; 10 divides it, then it must be multiplied by a number </a:t>
            </a:r>
            <a:r>
              <a:rPr lang="en-US" i="1" dirty="0" smtClean="0"/>
              <a:t>smaller</a:t>
            </a:r>
            <a:r>
              <a:rPr lang="en-US" dirty="0" smtClean="0"/>
              <a:t> than 100, too)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Even smarter algorithm:</a:t>
            </a:r>
          </a:p>
          <a:p>
            <a:pPr lvl="1"/>
            <a:r>
              <a:rPr lang="en-US" dirty="0" smtClean="0"/>
              <a:t>For prime </a:t>
            </a:r>
            <a:r>
              <a:rPr lang="en-US" dirty="0" err="1" smtClean="0"/>
              <a:t>p</a:t>
            </a:r>
            <a:r>
              <a:rPr lang="en-US" dirty="0" smtClean="0"/>
              <a:t> &lt; </a:t>
            </a:r>
            <a:r>
              <a:rPr lang="en-US" dirty="0" err="1" smtClean="0"/>
              <a:t>sqrt(P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Does </a:t>
            </a:r>
            <a:r>
              <a:rPr lang="en-US" dirty="0" err="1" smtClean="0"/>
              <a:t>p</a:t>
            </a:r>
            <a:r>
              <a:rPr lang="en-US" dirty="0" smtClean="0"/>
              <a:t> divide P evenly?  If so, not prime.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number prime?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Smarter algorithm:</a:t>
            </a:r>
          </a:p>
          <a:p>
            <a:pPr lvl="1"/>
            <a:r>
              <a:rPr lang="en-US" dirty="0" smtClean="0"/>
              <a:t>For N &lt; </a:t>
            </a:r>
            <a:r>
              <a:rPr lang="en-US" dirty="0" err="1" smtClean="0"/>
              <a:t>sqrt(P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Does N divide P evenly?  If so, not prime.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Even smarter algorithm:</a:t>
            </a:r>
          </a:p>
          <a:p>
            <a:pPr lvl="1"/>
            <a:r>
              <a:rPr lang="en-US" dirty="0" smtClean="0"/>
              <a:t>For prime </a:t>
            </a:r>
            <a:r>
              <a:rPr lang="en-US" dirty="0" err="1" smtClean="0"/>
              <a:t>p</a:t>
            </a:r>
            <a:r>
              <a:rPr lang="en-US" dirty="0" smtClean="0"/>
              <a:t> &lt; </a:t>
            </a:r>
            <a:r>
              <a:rPr lang="en-US" dirty="0" err="1" smtClean="0"/>
              <a:t>sqrt(P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Does </a:t>
            </a:r>
            <a:r>
              <a:rPr lang="en-US" dirty="0" err="1" smtClean="0"/>
              <a:t>p</a:t>
            </a:r>
            <a:r>
              <a:rPr lang="en-US" dirty="0" smtClean="0"/>
              <a:t> divide P evenly?  If so, not prime.</a:t>
            </a:r>
          </a:p>
          <a:p>
            <a:endParaRPr lang="en-US" dirty="0" smtClean="0"/>
          </a:p>
          <a:p>
            <a:r>
              <a:rPr lang="en-US" dirty="0" smtClean="0"/>
              <a:t>Which one is faster?</a:t>
            </a:r>
          </a:p>
          <a:p>
            <a:r>
              <a:rPr lang="en-US" dirty="0" smtClean="0"/>
              <a:t>Which one requires more memory?</a:t>
            </a: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Dean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Suppose: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50 dorm rooms, two students per room</a:t>
            </a:r>
          </a:p>
          <a:p>
            <a:pPr>
              <a:buNone/>
            </a:pPr>
            <a:r>
              <a:rPr lang="en-US" dirty="0" smtClean="0"/>
              <a:t>100 students can be admitted, of 400 total</a:t>
            </a:r>
          </a:p>
          <a:p>
            <a:pPr>
              <a:buNone/>
            </a:pPr>
            <a:r>
              <a:rPr lang="en-US" dirty="0" smtClean="0"/>
              <a:t>Dean</a:t>
            </a:r>
            <a:r>
              <a:rPr lang="en-US" dirty="0" smtClean="0"/>
              <a:t> provides list of </a:t>
            </a:r>
            <a:r>
              <a:rPr lang="en-US" dirty="0" smtClean="0"/>
              <a:t>students that cannot be paired.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Dean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Suppose: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50 dorm rooms, two students per room</a:t>
            </a:r>
          </a:p>
          <a:p>
            <a:pPr>
              <a:buNone/>
            </a:pPr>
            <a:r>
              <a:rPr lang="en-US" dirty="0" smtClean="0"/>
              <a:t>100 students can be admitted, of 400 total</a:t>
            </a:r>
          </a:p>
          <a:p>
            <a:pPr>
              <a:buNone/>
            </a:pPr>
            <a:r>
              <a:rPr lang="en-US" dirty="0" smtClean="0"/>
              <a:t>Dean provides list of students that cannot be paired.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 </a:t>
            </a:r>
            <a:r>
              <a:rPr lang="en-US" dirty="0" smtClean="0"/>
              <a:t>is </a:t>
            </a:r>
            <a:r>
              <a:rPr lang="en-US" i="1" dirty="0" smtClean="0"/>
              <a:t>easy to check</a:t>
            </a:r>
            <a:r>
              <a:rPr lang="en-US" dirty="0" smtClean="0"/>
              <a:t> any particular list of student/room combinations for validity.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 general, it is </a:t>
            </a:r>
            <a:r>
              <a:rPr lang="en-US" i="1" dirty="0" smtClean="0"/>
              <a:t>extremely hard </a:t>
            </a:r>
            <a:r>
              <a:rPr lang="en-US" dirty="0" smtClean="0"/>
              <a:t>to quickly find a guaranteed solution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your “evil dean”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pair, you need to verify that they’re not on the list together.</a:t>
            </a:r>
          </a:p>
          <a:p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i="1" dirty="0" smtClean="0"/>
              <a:t>not</a:t>
            </a:r>
            <a:r>
              <a:rPr lang="en-US" dirty="0" smtClean="0"/>
              <a:t> combinatorial –</a:t>
            </a:r>
          </a:p>
          <a:p>
            <a:pPr lvl="1"/>
            <a:r>
              <a:rPr lang="en-US" dirty="0" smtClean="0"/>
              <a:t>50 pairs</a:t>
            </a:r>
          </a:p>
          <a:p>
            <a:pPr lvl="1"/>
            <a:r>
              <a:rPr lang="en-US" dirty="0" smtClean="0"/>
              <a:t>However big a list</a:t>
            </a:r>
          </a:p>
          <a:p>
            <a:pPr lvl="1"/>
            <a:r>
              <a:rPr lang="en-US" dirty="0" smtClean="0"/>
              <a:t>At worst, you can take each pair and look them up on the list. 50 </a:t>
            </a:r>
            <a:r>
              <a:rPr lang="en-US" dirty="0" err="1" smtClean="0"/>
              <a:t>x</a:t>
            </a:r>
            <a:r>
              <a:rPr lang="en-US" dirty="0" smtClean="0"/>
              <a:t> length of list.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Finding</a:t>
            </a:r>
            <a:r>
              <a:rPr lang="en-US" dirty="0" smtClean="0"/>
              <a:t> a guaranteed solution strategy for your evil dean…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That’s much harder to do quickly. </a:t>
            </a:r>
            <a:r>
              <a:rPr lang="en-US" i="1" dirty="0" err="1" smtClean="0"/>
              <a:t>THAT’s</a:t>
            </a:r>
            <a:r>
              <a:rPr lang="en-US" i="1" dirty="0" smtClean="0"/>
              <a:t> </a:t>
            </a:r>
            <a:r>
              <a:rPr lang="en-US" dirty="0" smtClean="0"/>
              <a:t>combinatorial.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First assignment: 400, choose 2.  (79,800)</a:t>
            </a:r>
          </a:p>
          <a:p>
            <a:endParaRPr lang="en-US" dirty="0" smtClean="0"/>
          </a:p>
          <a:p>
            <a:r>
              <a:rPr lang="en-US" dirty="0" smtClean="0"/>
              <a:t>Second assignment: 398, choose 2.  (79003 ways to do that.)</a:t>
            </a:r>
          </a:p>
          <a:p>
            <a:endParaRPr lang="en-US" dirty="0" smtClean="0"/>
          </a:p>
          <a:p>
            <a:r>
              <a:rPr lang="en-US" dirty="0" smtClean="0"/>
              <a:t>Or, 400</a:t>
            </a:r>
            <a:r>
              <a:rPr lang="en-US" dirty="0" smtClean="0"/>
              <a:t>*399 possible pairs to check against </a:t>
            </a:r>
            <a:r>
              <a:rPr lang="en-US" dirty="0" smtClean="0"/>
              <a:t>list… find 50 (of 156k) and you’re good!  (“Greedy algorithm”) </a:t>
            </a:r>
          </a:p>
          <a:p>
            <a:endParaRPr lang="en-US" dirty="0" smtClean="0"/>
          </a:p>
          <a:p>
            <a:r>
              <a:rPr lang="en-US" dirty="0" smtClean="0"/>
              <a:t>Etc.  Scales REALLY badly with size of dorm, size of rooms, size of list, number of students.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a </a:t>
            </a:r>
            <a:r>
              <a:rPr lang="en-US" i="1" dirty="0" smtClean="0"/>
              <a:t>probably-correct </a:t>
            </a:r>
            <a:r>
              <a:rPr lang="en-US" dirty="0" smtClean="0"/>
              <a:t>solution for your evil dean…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That might be much easier.  (Randomly pick roommates? Or by alphabetical last?)</a:t>
            </a:r>
          </a:p>
          <a:p>
            <a:endParaRPr lang="en-US" dirty="0" smtClean="0"/>
          </a:p>
          <a:p>
            <a:r>
              <a:rPr lang="en-US" dirty="0" smtClean="0"/>
              <a:t>…you can probably rely on roommates to tell you if they hate each other, and then you switch just those.  Odds are you won’t get in too much trouble.</a:t>
            </a:r>
          </a:p>
          <a:p>
            <a:endParaRPr lang="en-US" dirty="0" smtClean="0"/>
          </a:p>
          <a:p>
            <a:r>
              <a:rPr lang="en-US" dirty="0" smtClean="0"/>
              <a:t>Unless you end up with a murder, of course.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“Heuristics” are short cuts that usually work (but</a:t>
            </a:r>
            <a:r>
              <a:rPr lang="en-US" dirty="0" smtClean="0"/>
              <a:t> can go </a:t>
            </a:r>
            <a:r>
              <a:rPr lang="en-US" dirty="0" smtClean="0"/>
              <a:t>horribly wrong).</a:t>
            </a:r>
          </a:p>
          <a:p>
            <a:endParaRPr lang="en-US" dirty="0" smtClean="0"/>
          </a:p>
          <a:p>
            <a:r>
              <a:rPr lang="en-US" dirty="0" smtClean="0"/>
              <a:t>Not all problems are amenable.</a:t>
            </a:r>
          </a:p>
          <a:p>
            <a:pPr lvl="1"/>
            <a:r>
              <a:rPr lang="en-US" dirty="0" smtClean="0"/>
              <a:t>Prime numbers?  No good, </a:t>
            </a:r>
            <a:r>
              <a:rPr lang="en-US" i="1" dirty="0" smtClean="0"/>
              <a:t>fast</a:t>
            </a:r>
            <a:r>
              <a:rPr lang="en-US" dirty="0" smtClean="0"/>
              <a:t> short cut.</a:t>
            </a:r>
            <a:endParaRPr lang="en-US" dirty="0" smtClean="0"/>
          </a:p>
          <a:p>
            <a:pPr lvl="1"/>
            <a:r>
              <a:rPr lang="en-US" dirty="0" smtClean="0"/>
              <a:t>Evil dean &amp; housing?  </a:t>
            </a:r>
            <a:r>
              <a:rPr lang="en-US" dirty="0" smtClean="0"/>
              <a:t>Sure – start with a random solution, eliminate one of each pair that conflicts, until you find a non-conflict..</a:t>
            </a:r>
          </a:p>
          <a:p>
            <a:endParaRPr lang="en-US" dirty="0" smtClean="0"/>
          </a:p>
          <a:p>
            <a:r>
              <a:rPr lang="en-US" dirty="0" smtClean="0"/>
              <a:t>Heuristics rely on assumptions about the specific type of problem you’re going to tackle, and don’t always work.</a:t>
            </a:r>
          </a:p>
          <a:p>
            <a:pPr lvl="1"/>
            <a:r>
              <a:rPr lang="en-US" dirty="0" smtClean="0"/>
              <a:t>If the Dean is evil, he can construct a list of incompatible roommates that breaks your process. </a:t>
            </a:r>
          </a:p>
          <a:p>
            <a:pPr lvl="1"/>
            <a:r>
              <a:rPr lang="en-US" dirty="0" smtClean="0"/>
              <a:t>Or he can just gives you a really long list of incompatible roommates.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choose the problem so that any given heuristic fails, </a:t>
            </a:r>
            <a:r>
              <a:rPr lang="en-US" i="1" dirty="0" smtClean="0"/>
              <a:t>and</a:t>
            </a:r>
            <a:r>
              <a:rPr lang="en-US" dirty="0" smtClean="0"/>
              <a:t> it’s just as difficult to figure out what the best heuristic is as it is to… run the approach.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summary, about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useful problems are also NP-complete, because of the way they scale.</a:t>
            </a:r>
          </a:p>
          <a:p>
            <a:endParaRPr lang="en-US" dirty="0" smtClean="0"/>
          </a:p>
          <a:p>
            <a:r>
              <a:rPr lang="en-US" dirty="0" smtClean="0"/>
              <a:t>Heuristic solutions (planning for the best!) or approximate solutions (it’s ok if we’re wrong some small amount of the time) are much easier than exact solutions.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science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12" y="1417638"/>
            <a:ext cx="5562600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(some) Computer Scientists do: re lawn mowing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problem scale?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74" y="2214474"/>
            <a:ext cx="6209604" cy="423236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(some) Computer Scientists do: re lawn mowing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you have trees, what’s the right way to subdivide?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74" y="2214474"/>
            <a:ext cx="6209604" cy="4232363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3204004" y="4331133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Up Arrow 5"/>
          <p:cNvSpPr/>
          <p:nvPr/>
        </p:nvSpPr>
        <p:spPr>
          <a:xfrm>
            <a:off x="5692079" y="3352725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5359847" y="4664889"/>
            <a:ext cx="332232" cy="68674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(some) Computer Scientists do: re lawn mowing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Suppose you have a Mad Gardener planting new trees </a:t>
            </a:r>
            <a:r>
              <a:rPr lang="en-US" sz="2400" i="1" dirty="0" smtClean="0"/>
              <a:t>while</a:t>
            </a:r>
            <a:r>
              <a:rPr lang="en-US" sz="2400" dirty="0" smtClean="0"/>
              <a:t> you mow?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74" y="2214474"/>
            <a:ext cx="6209604" cy="4232363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3204004" y="4331133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Up Arrow 5"/>
          <p:cNvSpPr/>
          <p:nvPr/>
        </p:nvSpPr>
        <p:spPr>
          <a:xfrm>
            <a:off x="5692079" y="3352725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5359847" y="4664889"/>
            <a:ext cx="332232" cy="68674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(some) Computer Scientists do: re lawn mowing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Or, suppose the lawn is on a hill – how do you subdivide?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74" y="2214474"/>
            <a:ext cx="6209604" cy="4232363"/>
          </a:xfrm>
          <a:prstGeom prst="rect">
            <a:avLst/>
          </a:prstGeom>
        </p:spPr>
      </p:pic>
      <p:sp>
        <p:nvSpPr>
          <p:cNvPr id="9" name="Diagonal Stripe 8"/>
          <p:cNvSpPr/>
          <p:nvPr/>
        </p:nvSpPr>
        <p:spPr>
          <a:xfrm>
            <a:off x="3009623" y="4192109"/>
            <a:ext cx="822960" cy="822960"/>
          </a:xfrm>
          <a:prstGeom prst="diagStrip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Diagonal Stripe 12"/>
          <p:cNvSpPr/>
          <p:nvPr/>
        </p:nvSpPr>
        <p:spPr>
          <a:xfrm flipH="1">
            <a:off x="6298034" y="4192109"/>
            <a:ext cx="855370" cy="822960"/>
          </a:xfrm>
          <a:prstGeom prst="diagStripe">
            <a:avLst>
              <a:gd name="adj" fmla="val 4527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(some) Computer Scientists do: re lawn mowing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Suppose you run a lawn mowing </a:t>
            </a:r>
            <a:r>
              <a:rPr lang="en-US" sz="2400" i="1" dirty="0" smtClean="0"/>
              <a:t>company,</a:t>
            </a:r>
            <a:r>
              <a:rPr lang="en-US" sz="2400" dirty="0" smtClean="0"/>
              <a:t> and you face all of the above problems?  What’s the best </a:t>
            </a:r>
            <a:r>
              <a:rPr lang="en-US" sz="2400" i="1" dirty="0" smtClean="0"/>
              <a:t>approach?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74" y="2214474"/>
            <a:ext cx="6209604" cy="4232363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3204004" y="4331133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Up Arrow 5"/>
          <p:cNvSpPr/>
          <p:nvPr/>
        </p:nvSpPr>
        <p:spPr>
          <a:xfrm>
            <a:off x="5692079" y="3352725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5359847" y="4664889"/>
            <a:ext cx="332232" cy="68674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(some) Computer Scientists do: re lawn mowing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Suppose you run a </a:t>
            </a:r>
            <a:r>
              <a:rPr lang="en-US" sz="2400" i="1" dirty="0" smtClean="0"/>
              <a:t>space habitat lawn mowing</a:t>
            </a:r>
            <a:r>
              <a:rPr lang="en-US" sz="2400" dirty="0" smtClean="0"/>
              <a:t> company</a:t>
            </a:r>
            <a:r>
              <a:rPr lang="en-US" sz="2400" i="1" dirty="0" smtClean="0"/>
              <a:t>? </a:t>
            </a:r>
            <a:r>
              <a:rPr lang="en-US" sz="2400" dirty="0" smtClean="0"/>
              <a:t>How do you mow arbitrarily shaped 2-D spaces?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74" y="2214474"/>
            <a:ext cx="6209604" cy="4232363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3204004" y="4331133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Up Arrow 5"/>
          <p:cNvSpPr/>
          <p:nvPr/>
        </p:nvSpPr>
        <p:spPr>
          <a:xfrm>
            <a:off x="5692079" y="3352725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5359847" y="4664889"/>
            <a:ext cx="332232" cy="68674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(some) Computer Scientists do: re lawn mowing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Suppose you run a </a:t>
            </a:r>
            <a:r>
              <a:rPr lang="en-US" sz="2400" i="1" dirty="0" smtClean="0"/>
              <a:t>space habitat lawn mowing</a:t>
            </a:r>
            <a:r>
              <a:rPr lang="en-US" sz="2400" dirty="0" smtClean="0"/>
              <a:t> company</a:t>
            </a:r>
            <a:r>
              <a:rPr lang="en-US" sz="2400" i="1" dirty="0" smtClean="0"/>
              <a:t>? </a:t>
            </a:r>
            <a:r>
              <a:rPr lang="en-US" sz="2400" dirty="0" smtClean="0"/>
              <a:t>How do you mow arbitrarily shaped 2-D spaces?</a:t>
            </a:r>
          </a:p>
          <a:p>
            <a:endParaRPr lang="en-US" sz="2400" dirty="0" smtClean="0"/>
          </a:p>
          <a:p>
            <a:r>
              <a:rPr lang="en-US" sz="2400" dirty="0" smtClean="0"/>
              <a:t>(You know you’re a mathematician/computer scientist if you can’t go to sleep at night because you’re thinking about how to do that.)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(some) Computer Scientists do: re lawn mowing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Suppose you run a </a:t>
            </a:r>
            <a:r>
              <a:rPr lang="en-US" sz="2400" i="1" dirty="0" smtClean="0"/>
              <a:t>space habitat lawn mowing</a:t>
            </a:r>
            <a:r>
              <a:rPr lang="en-US" sz="2400" dirty="0" smtClean="0"/>
              <a:t> company</a:t>
            </a:r>
            <a:r>
              <a:rPr lang="en-US" sz="2400" i="1" dirty="0" smtClean="0"/>
              <a:t>? </a:t>
            </a:r>
            <a:r>
              <a:rPr lang="en-US" sz="2400" dirty="0" smtClean="0"/>
              <a:t>How do you mow arbitrarily shaped 2-D spaces?</a:t>
            </a:r>
          </a:p>
          <a:p>
            <a:endParaRPr lang="en-US" sz="2400" dirty="0" smtClean="0"/>
          </a:p>
          <a:p>
            <a:r>
              <a:rPr lang="en-US" sz="2400" dirty="0" smtClean="0"/>
              <a:t>(You know you’re a mathematician/computer scientist if you can’t go to sleep at night because you’re thinking about how to do that.)</a:t>
            </a:r>
          </a:p>
          <a:p>
            <a:endParaRPr lang="en-US" sz="2400" dirty="0" smtClean="0"/>
          </a:p>
          <a:p>
            <a:r>
              <a:rPr lang="en-US" sz="2400" dirty="0" smtClean="0"/>
              <a:t>(You’re a writer if you immediately think, neat! I could write a </a:t>
            </a:r>
            <a:r>
              <a:rPr lang="en-US" sz="2400" dirty="0" err="1" smtClean="0"/>
              <a:t>sci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story about a space habitat lawn </a:t>
            </a:r>
            <a:r>
              <a:rPr lang="en-US" sz="2400" smtClean="0"/>
              <a:t>mowing company!)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classification you need to know is: NP-complete.</a:t>
            </a:r>
          </a:p>
          <a:p>
            <a:pPr lvl="1"/>
            <a:r>
              <a:rPr lang="en-US" dirty="0" smtClean="0"/>
              <a:t>Easy to verify.</a:t>
            </a:r>
          </a:p>
          <a:p>
            <a:pPr lvl="1"/>
            <a:r>
              <a:rPr lang="en-US" dirty="0" smtClean="0"/>
              <a:t>Hard to compute.</a:t>
            </a:r>
          </a:p>
          <a:p>
            <a:pPr lvl="1"/>
            <a:r>
              <a:rPr lang="en-US" i="1" dirty="0" smtClean="0"/>
              <a:t>Asymmetric</a:t>
            </a:r>
            <a:r>
              <a:rPr lang="en-US" dirty="0" smtClean="0"/>
              <a:t>.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Our dean problem is NP-complete.</a:t>
            </a:r>
          </a:p>
          <a:p>
            <a:r>
              <a:rPr lang="en-US" dirty="0" smtClean="0"/>
              <a:t>Many (most?) hard problems I run across are NP-complete, I think.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nature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listen to a computational</a:t>
            </a:r>
            <a:r>
              <a:rPr lang="en-US" dirty="0" smtClean="0"/>
              <a:t> scientist explain </a:t>
            </a:r>
            <a:r>
              <a:rPr lang="en-US" dirty="0" smtClean="0"/>
              <a:t>their clever algorithm…</a:t>
            </a:r>
          </a:p>
          <a:p>
            <a:endParaRPr lang="en-US" dirty="0" smtClean="0"/>
          </a:p>
          <a:p>
            <a:r>
              <a:rPr lang="en-US" dirty="0" smtClean="0"/>
              <a:t>…it’s a mistake to think that they necessarily </a:t>
            </a:r>
            <a:r>
              <a:rPr lang="en-US" i="1" dirty="0" smtClean="0"/>
              <a:t>know </a:t>
            </a:r>
            <a:r>
              <a:rPr lang="en-US" dirty="0" smtClean="0"/>
              <a:t>what’s going on.</a:t>
            </a:r>
          </a:p>
          <a:p>
            <a:endParaRPr lang="en-US" dirty="0" smtClean="0"/>
          </a:p>
          <a:p>
            <a:r>
              <a:rPr lang="en-US" dirty="0" smtClean="0"/>
              <a:t>Software is full of bugs and unintended consequences.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</a:t>
            </a:r>
            <a:r>
              <a:rPr lang="en-US" dirty="0" smtClean="0"/>
              <a:t> basic thoughts on hardware</a:t>
            </a:r>
          </a:p>
          <a:p>
            <a:r>
              <a:rPr lang="en-US" dirty="0" smtClean="0"/>
              <a:t>Implementing your software</a:t>
            </a:r>
          </a:p>
          <a:p>
            <a:r>
              <a:rPr lang="en-US" dirty="0" smtClean="0"/>
              <a:t>Mowing your lawn</a:t>
            </a:r>
          </a:p>
          <a:p>
            <a:r>
              <a:rPr lang="en-US" dirty="0" smtClean="0"/>
              <a:t>Outsmarting the evil dean</a:t>
            </a:r>
          </a:p>
          <a:p>
            <a:pPr lvl="1"/>
            <a:r>
              <a:rPr lang="en-US" dirty="0" smtClean="0"/>
              <a:t>Heuristics in computation</a:t>
            </a:r>
          </a:p>
          <a:p>
            <a:r>
              <a:rPr lang="en-US" dirty="0" smtClean="0"/>
              <a:t>Algorithms and </a:t>
            </a:r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Two ways to calculate prime numbers</a:t>
            </a:r>
          </a:p>
          <a:p>
            <a:r>
              <a:rPr lang="en-US" dirty="0" smtClean="0"/>
              <a:t>Breaking down algorithms</a:t>
            </a:r>
          </a:p>
          <a:p>
            <a:pPr lvl="1"/>
            <a:r>
              <a:rPr lang="en-US" dirty="0" smtClean="0"/>
              <a:t>Sorting</a:t>
            </a:r>
          </a:p>
          <a:p>
            <a:r>
              <a:rPr lang="en-US" dirty="0" smtClean="0"/>
              <a:t>Software 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that your software </a:t>
            </a:r>
            <a:r>
              <a:rPr lang="en-US" i="1" dirty="0" smtClean="0"/>
              <a:t>today</a:t>
            </a:r>
            <a:r>
              <a:rPr lang="en-US" dirty="0" smtClean="0"/>
              <a:t> is doing the same thing it was doing last month? Or last year?  Or in the hands of that other graduate </a:t>
            </a:r>
            <a:r>
              <a:rPr lang="en-US" dirty="0" smtClean="0"/>
              <a:t>student?</a:t>
            </a:r>
          </a:p>
          <a:p>
            <a:endParaRPr lang="en-US" dirty="0" smtClean="0"/>
          </a:p>
          <a:p>
            <a:r>
              <a:rPr lang="en-US" dirty="0" smtClean="0"/>
              <a:t>There are some tools &amp; techniques for dealing with change in software.  We’ll talk about them</a:t>
            </a:r>
            <a:r>
              <a:rPr lang="en-US" dirty="0" smtClean="0"/>
              <a:t> </a:t>
            </a:r>
            <a:r>
              <a:rPr lang="en-US" dirty="0" smtClean="0"/>
              <a:t>in a week or two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Avida</a:t>
            </a:r>
            <a:r>
              <a:rPr lang="en-US" dirty="0" smtClean="0"/>
              <a:t> </a:t>
            </a:r>
            <a:r>
              <a:rPr lang="en-US" dirty="0" err="1" smtClean="0"/>
              <a:t>stochasticity</a:t>
            </a:r>
            <a:r>
              <a:rPr lang="en-US" dirty="0" smtClean="0"/>
              <a:t>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Gill Sans MT"/>
                <a:cs typeface="Gill Sans MT"/>
              </a:rPr>
              <a:t>Sarah Jones:</a:t>
            </a:r>
          </a:p>
          <a:p>
            <a:pPr>
              <a:buNone/>
            </a:pPr>
            <a:r>
              <a:rPr lang="en-US" sz="2000" dirty="0" smtClean="0">
                <a:latin typeface="Gill Sans MT"/>
                <a:cs typeface="Gill Sans MT"/>
              </a:rPr>
              <a:t>UD</a:t>
            </a:r>
            <a:r>
              <a:rPr lang="en-US" sz="2000" dirty="0" smtClean="0">
                <a:latin typeface="Gill Sans MT"/>
                <a:cs typeface="Gill Sans MT"/>
              </a:rPr>
              <a:t>: 500     Gen: 38.53015   Fit: 0.2479998  Merit: 97.69530 </a:t>
            </a:r>
            <a:r>
              <a:rPr lang="en-US" sz="2000" dirty="0" smtClean="0">
                <a:latin typeface="Gill Sans MT"/>
                <a:cs typeface="Gill Sans MT"/>
              </a:rPr>
              <a:t> </a:t>
            </a:r>
          </a:p>
          <a:p>
            <a:pPr>
              <a:buNone/>
            </a:pPr>
            <a:endParaRPr lang="en-US" sz="2000" dirty="0" smtClean="0">
              <a:latin typeface="Gill Sans MT"/>
              <a:cs typeface="Gill Sans MT"/>
            </a:endParaRPr>
          </a:p>
          <a:p>
            <a:pPr>
              <a:buNone/>
            </a:pPr>
            <a:r>
              <a:rPr lang="en-US" sz="2000" dirty="0" smtClean="0">
                <a:latin typeface="Gill Sans MT"/>
                <a:cs typeface="Gill Sans MT"/>
              </a:rPr>
              <a:t>Robert </a:t>
            </a:r>
            <a:r>
              <a:rPr lang="en-US" sz="2000" dirty="0" err="1" smtClean="0">
                <a:latin typeface="Gill Sans MT"/>
                <a:cs typeface="Gill Sans MT"/>
              </a:rPr>
              <a:t>Heckendorn</a:t>
            </a:r>
            <a:r>
              <a:rPr lang="en-US" sz="2000" dirty="0" smtClean="0">
                <a:latin typeface="Gill Sans MT"/>
                <a:cs typeface="Gill Sans MT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Gill Sans MT"/>
                <a:cs typeface="Gill Sans MT"/>
              </a:rPr>
              <a:t>UD: 500     Gen: 39.12720   Fit: 0.2561943  Merit: </a:t>
            </a:r>
            <a:r>
              <a:rPr lang="en-US" sz="2000" dirty="0" smtClean="0">
                <a:latin typeface="Gill Sans MT"/>
                <a:cs typeface="Gill Sans MT"/>
              </a:rPr>
              <a:t>98.58119</a:t>
            </a:r>
          </a:p>
          <a:p>
            <a:pPr>
              <a:buNone/>
            </a:pPr>
            <a:endParaRPr lang="en-US" sz="2000" dirty="0" smtClean="0">
              <a:latin typeface="Gill Sans MT"/>
              <a:cs typeface="Gill Sans MT"/>
            </a:endParaRPr>
          </a:p>
          <a:p>
            <a:pPr>
              <a:buNone/>
            </a:pPr>
            <a:r>
              <a:rPr lang="en-US" sz="2000" dirty="0" smtClean="0">
                <a:latin typeface="Gill Sans MT"/>
                <a:cs typeface="Gill Sans MT"/>
              </a:rPr>
              <a:t>Max </a:t>
            </a:r>
            <a:r>
              <a:rPr lang="en-US" sz="2000" dirty="0" err="1" smtClean="0">
                <a:latin typeface="Gill Sans MT"/>
                <a:cs typeface="Gill Sans MT"/>
              </a:rPr>
              <a:t>Maliska</a:t>
            </a:r>
            <a:r>
              <a:rPr lang="en-US" sz="2000" dirty="0" smtClean="0">
                <a:latin typeface="Gill Sans MT"/>
                <a:cs typeface="Gill Sans MT"/>
              </a:rPr>
              <a:t>:  </a:t>
            </a:r>
          </a:p>
          <a:p>
            <a:pPr>
              <a:buNone/>
            </a:pPr>
            <a:r>
              <a:rPr lang="en-US" sz="2000" dirty="0" smtClean="0">
                <a:latin typeface="Gill Sans MT"/>
                <a:cs typeface="Gill Sans MT"/>
              </a:rPr>
              <a:t>UD: 500     Gen: 39.35769   Fit: 0.2472624  Merit: 94.19189   </a:t>
            </a:r>
            <a:endParaRPr lang="en-US" sz="2000" dirty="0" smtClean="0">
              <a:latin typeface="Gill Sans MT"/>
              <a:cs typeface="Gill Sans MT"/>
            </a:endParaRPr>
          </a:p>
          <a:p>
            <a:pPr>
              <a:buNone/>
            </a:pPr>
            <a:endParaRPr lang="en-US" sz="2000" dirty="0" smtClean="0">
              <a:latin typeface="Gill Sans MT"/>
              <a:cs typeface="Gill Sans MT"/>
            </a:endParaRPr>
          </a:p>
          <a:p>
            <a:pPr>
              <a:buNone/>
            </a:pPr>
            <a:r>
              <a:rPr lang="en-US" sz="2000" dirty="0" smtClean="0">
                <a:latin typeface="Gill Sans MT"/>
                <a:cs typeface="Gill Sans MT"/>
              </a:rPr>
              <a:t>Jeannine McLean:</a:t>
            </a:r>
          </a:p>
          <a:p>
            <a:pPr>
              <a:buNone/>
            </a:pPr>
            <a:r>
              <a:rPr lang="en-US" sz="2000" dirty="0" smtClean="0"/>
              <a:t>UD: 500     Gen: 37.32764   Fit: 0.2461677  Merit: 99.99727   </a:t>
            </a:r>
            <a:endParaRPr lang="en-US" sz="20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Avida</a:t>
            </a:r>
            <a:r>
              <a:rPr lang="en-US" dirty="0" smtClean="0"/>
              <a:t> </a:t>
            </a:r>
            <a:r>
              <a:rPr lang="en-US" dirty="0" err="1" smtClean="0"/>
              <a:t>stochasticity</a:t>
            </a:r>
            <a:r>
              <a:rPr lang="en-US" dirty="0" smtClean="0"/>
              <a:t>: uh-oh?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Nature paper.</a:t>
            </a:r>
          </a:p>
          <a:p>
            <a:endParaRPr lang="en-US" dirty="0" smtClean="0"/>
          </a:p>
          <a:p>
            <a:r>
              <a:rPr lang="en-US" dirty="0" smtClean="0"/>
              <a:t>How easy would it be to replicate those results today?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science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1" y="1417638"/>
            <a:ext cx="5537200" cy="478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1894" y="1075511"/>
            <a:ext cx="2500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gets what wrong?</a:t>
            </a:r>
          </a:p>
          <a:p>
            <a:r>
              <a:rPr lang="en-US" dirty="0" smtClean="0"/>
              <a:t> - scaling</a:t>
            </a:r>
          </a:p>
          <a:p>
            <a:r>
              <a:rPr lang="en-US" dirty="0" smtClean="0"/>
              <a:t> - implementation details</a:t>
            </a:r>
          </a:p>
          <a:p>
            <a:r>
              <a:rPr lang="en-US" dirty="0" smtClean="0"/>
              <a:t> - Good Science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1532847" cy="1471829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6518" y="1114385"/>
            <a:ext cx="22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Computation is cheap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7053264" cy="3402565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0417" y="1127342"/>
            <a:ext cx="314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Communication between CPUs is pretty cheap.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7053264" cy="5473700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0417" y="925393"/>
            <a:ext cx="314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Retrieving/sending data from/to the disk or the network is slow.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2942</TotalTime>
  <Words>2140</Words>
  <Application>Microsoft Macintosh PowerPoint</Application>
  <PresentationFormat>On-screen Show (4:3)</PresentationFormat>
  <Paragraphs>260</Paragraphs>
  <Slides>53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Solstice</vt:lpstr>
      <vt:lpstr>Hardware, software, and thinking.</vt:lpstr>
      <vt:lpstr>Computational science</vt:lpstr>
      <vt:lpstr>Computational science</vt:lpstr>
      <vt:lpstr>Computational science</vt:lpstr>
      <vt:lpstr>Outline</vt:lpstr>
      <vt:lpstr>Slide 6</vt:lpstr>
      <vt:lpstr>Slide 7</vt:lpstr>
      <vt:lpstr>Slide 8</vt:lpstr>
      <vt:lpstr>Slide 9</vt:lpstr>
      <vt:lpstr>Slide 10</vt:lpstr>
      <vt:lpstr>Questions to ask</vt:lpstr>
      <vt:lpstr>Slide 12</vt:lpstr>
      <vt:lpstr>More important than raw computer speed…</vt:lpstr>
      <vt:lpstr>Example: mowing the lawn</vt:lpstr>
      <vt:lpstr>Mowing the lawn scales… how?</vt:lpstr>
      <vt:lpstr>Can you parallelize lawn mowing?</vt:lpstr>
      <vt:lpstr>Can you parallelize lawn mowing?</vt:lpstr>
      <vt:lpstr>Terminology</vt:lpstr>
      <vt:lpstr>Is Google search massively parallel?</vt:lpstr>
      <vt:lpstr>Google search</vt:lpstr>
      <vt:lpstr>Google search</vt:lpstr>
      <vt:lpstr>Why is this relevant?</vt:lpstr>
      <vt:lpstr>Is Avida parallelizable?</vt:lpstr>
      <vt:lpstr>Avida parallelization</vt:lpstr>
      <vt:lpstr>Avida parallelization</vt:lpstr>
      <vt:lpstr>Avida scaling</vt:lpstr>
      <vt:lpstr>Reminder</vt:lpstr>
      <vt:lpstr>Combinatorics is the devil</vt:lpstr>
      <vt:lpstr>Easy-to-check vs easy-to-find</vt:lpstr>
      <vt:lpstr>Is a number prime?</vt:lpstr>
      <vt:lpstr>Is a number prime?</vt:lpstr>
      <vt:lpstr>The Evil Dean</vt:lpstr>
      <vt:lpstr>The Evil Dean</vt:lpstr>
      <vt:lpstr>Checking your “evil dean” solution</vt:lpstr>
      <vt:lpstr>Finding a guaranteed solution strategy for your evil dean…</vt:lpstr>
      <vt:lpstr>Finding a probably-correct solution for your evil dean…</vt:lpstr>
      <vt:lpstr>Heuristics</vt:lpstr>
      <vt:lpstr>Heuristics, again</vt:lpstr>
      <vt:lpstr>In summary, about algorithms</vt:lpstr>
      <vt:lpstr>What (some) Computer Scientists do: re lawn mowing</vt:lpstr>
      <vt:lpstr>What (some) Computer Scientists do: re lawn mowing</vt:lpstr>
      <vt:lpstr>What (some) Computer Scientists do: re lawn mowing</vt:lpstr>
      <vt:lpstr>What (some) Computer Scientists do: re lawn mowing</vt:lpstr>
      <vt:lpstr>What (some) Computer Scientists do: re lawn mowing</vt:lpstr>
      <vt:lpstr>What (some) Computer Scientists do: re lawn mowing</vt:lpstr>
      <vt:lpstr>What (some) Computer Scientists do: re lawn mowing</vt:lpstr>
      <vt:lpstr>What (some) Computer Scientists do: re lawn mowing</vt:lpstr>
      <vt:lpstr>Classifying problems</vt:lpstr>
      <vt:lpstr>Black box nature of algorithms</vt:lpstr>
      <vt:lpstr>Tracking the process</vt:lpstr>
      <vt:lpstr>Avida stochasticity: why?</vt:lpstr>
      <vt:lpstr>Avida stochasticity: uh-oh?</vt:lpstr>
      <vt:lpstr>Computational science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are dumb</dc:title>
  <dc:creator>C. Titus Brown</dc:creator>
  <cp:lastModifiedBy>C. Titus Brown</cp:lastModifiedBy>
  <cp:revision>25</cp:revision>
  <dcterms:created xsi:type="dcterms:W3CDTF">2010-09-19T16:57:36Z</dcterms:created>
  <dcterms:modified xsi:type="dcterms:W3CDTF">2010-09-20T17:38:23Z</dcterms:modified>
</cp:coreProperties>
</file>