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73" r:id="rId8"/>
    <p:sldId id="266" r:id="rId9"/>
    <p:sldId id="267" r:id="rId10"/>
    <p:sldId id="268" r:id="rId11"/>
    <p:sldId id="269" r:id="rId12"/>
    <p:sldId id="270" r:id="rId13"/>
    <p:sldId id="272" r:id="rId14"/>
    <p:sldId id="274" r:id="rId15"/>
    <p:sldId id="271" r:id="rId16"/>
    <p:sldId id="258" r:id="rId17"/>
    <p:sldId id="259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6FDC1B-C043-9D45-86ED-F8B76BAF3B7C}" type="datetimeFigureOut">
              <a:rPr lang="en-US" smtClean="0"/>
              <a:t>9/24/10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6CB3B8-64A2-2B44-8B39-3C830415BE1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BEACON CLASS</a:t>
            </a:r>
          </a:p>
          <a:p>
            <a:r>
              <a:rPr lang="en-US" smtClean="0"/>
              <a:t>Sep </a:t>
            </a:r>
            <a:r>
              <a:rPr lang="en-US" dirty="0" smtClean="0"/>
              <a:t>24th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Replication &amp; misc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get a copy of the source from 2003, and you run it hardware from 2003, and </a:t>
            </a:r>
            <a:r>
              <a:rPr lang="en-US" i="1" dirty="0" smtClean="0"/>
              <a:t>still</a:t>
            </a:r>
            <a:r>
              <a:rPr lang="en-US" dirty="0" smtClean="0"/>
              <a:t> get different results!?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our standards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scientists</a:t>
            </a:r>
            <a:r>
              <a:rPr lang="en-US" dirty="0" smtClean="0"/>
              <a:t>, reproducibility is extremely important.</a:t>
            </a:r>
          </a:p>
          <a:p>
            <a:endParaRPr lang="en-US" dirty="0" smtClean="0"/>
          </a:p>
          <a:p>
            <a:r>
              <a:rPr lang="en-US" dirty="0" smtClean="0"/>
              <a:t>Replication … less so.  It’s very challenging to </a:t>
            </a:r>
            <a:r>
              <a:rPr lang="en-US" i="1" dirty="0" smtClean="0"/>
              <a:t>exactly </a:t>
            </a:r>
            <a:r>
              <a:rPr lang="en-US" dirty="0" smtClean="0"/>
              <a:t>replicate a given experimental situation.</a:t>
            </a:r>
          </a:p>
          <a:p>
            <a:endParaRPr lang="en-US" dirty="0" smtClean="0"/>
          </a:p>
          <a:p>
            <a:r>
              <a:rPr lang="en-US" dirty="0" smtClean="0"/>
              <a:t>But, there is a pragmatic reason to think about replication, too.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in computational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spent mucho time making sure that computers do the same thing </a:t>
            </a:r>
            <a:r>
              <a:rPr lang="en-US" i="1" dirty="0" smtClean="0"/>
              <a:t>every time</a:t>
            </a:r>
            <a:r>
              <a:rPr lang="en-US" dirty="0" smtClean="0"/>
              <a:t>, at the micro level.</a:t>
            </a:r>
          </a:p>
          <a:p>
            <a:endParaRPr lang="en-US" dirty="0" smtClean="0"/>
          </a:p>
          <a:p>
            <a:r>
              <a:rPr lang="en-US" dirty="0" smtClean="0"/>
              <a:t>If you observe </a:t>
            </a:r>
            <a:r>
              <a:rPr lang="en-US" i="1" dirty="0" smtClean="0"/>
              <a:t>unplanned</a:t>
            </a:r>
            <a:r>
              <a:rPr lang="en-US" dirty="0" smtClean="0"/>
              <a:t> variation in a computational system, then:</a:t>
            </a:r>
          </a:p>
          <a:p>
            <a:pPr lvl="1"/>
            <a:r>
              <a:rPr lang="en-US" dirty="0" smtClean="0"/>
              <a:t>You either are using one of the approximate subsystems, like floating point;</a:t>
            </a:r>
          </a:p>
          <a:p>
            <a:pPr lvl="1"/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b="1" dirty="0" smtClean="0"/>
              <a:t>y</a:t>
            </a:r>
            <a:r>
              <a:rPr lang="en-US" b="1" dirty="0" smtClean="0"/>
              <a:t>ou have a bug.</a:t>
            </a:r>
            <a:endParaRPr lang="en-US" dirty="0" smtClean="0"/>
          </a:p>
          <a:p>
            <a:pPr lvl="1"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in computational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</a:t>
            </a:r>
            <a:r>
              <a:rPr lang="en-US" i="1" dirty="0" smtClean="0"/>
              <a:t>proximate to an experiment,</a:t>
            </a:r>
            <a:r>
              <a:rPr lang="en-US" dirty="0" smtClean="0"/>
              <a:t> you should be able to exactly replicate a particular result from a computational experiment.</a:t>
            </a:r>
          </a:p>
          <a:p>
            <a:endParaRPr lang="en-US" dirty="0" smtClean="0"/>
          </a:p>
          <a:p>
            <a:r>
              <a:rPr lang="en-US" dirty="0" smtClean="0"/>
              <a:t>Then, changing</a:t>
            </a:r>
          </a:p>
          <a:p>
            <a:pPr lvl="1"/>
            <a:r>
              <a:rPr lang="en-US" dirty="0" smtClean="0"/>
              <a:t>Data sets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Underlying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…may result in observed differences.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</a:t>
            </a:r>
            <a:r>
              <a:rPr lang="en-US" dirty="0" err="1" smtClean="0"/>
              <a:t>vs</a:t>
            </a:r>
            <a:r>
              <a:rPr lang="en-US" dirty="0" smtClean="0"/>
              <a:t> Science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Engineering mind set is aimed at </a:t>
            </a:r>
            <a:r>
              <a:rPr lang="en-US" i="1" dirty="0" smtClean="0"/>
              <a:t>construction. </a:t>
            </a:r>
            <a:r>
              <a:rPr lang="en-US" dirty="0" smtClean="0"/>
              <a:t>They care if it does as they intended it to do, and if they can reproduce the construction process.</a:t>
            </a:r>
          </a:p>
          <a:p>
            <a:endParaRPr lang="en-US" dirty="0" smtClean="0"/>
          </a:p>
          <a:p>
            <a:r>
              <a:rPr lang="en-US" dirty="0" smtClean="0"/>
              <a:t>Scientists are trying to </a:t>
            </a:r>
            <a:r>
              <a:rPr lang="en-US" i="1" dirty="0" smtClean="0"/>
              <a:t>constrain </a:t>
            </a:r>
            <a:r>
              <a:rPr lang="en-US" dirty="0" smtClean="0"/>
              <a:t>the situation and figure out which characteristics are general and which ones aren’t.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45" y="925393"/>
            <a:ext cx="6870700" cy="547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545" y="207327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Computer architecture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mowing the lawn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417638"/>
            <a:ext cx="73787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Replication and reproducibility</a:t>
            </a:r>
          </a:p>
          <a:p>
            <a:endParaRPr lang="en-US" dirty="0" smtClean="0"/>
          </a:p>
          <a:p>
            <a:r>
              <a:rPr lang="en-US" dirty="0" smtClean="0"/>
              <a:t>How much memory does </a:t>
            </a:r>
            <a:r>
              <a:rPr lang="en-US" dirty="0" err="1" smtClean="0"/>
              <a:t>Avida</a:t>
            </a:r>
            <a:r>
              <a:rPr lang="en-US" dirty="0" smtClean="0"/>
              <a:t> use?</a:t>
            </a:r>
          </a:p>
          <a:p>
            <a:endParaRPr lang="en-US" dirty="0" smtClean="0"/>
          </a:p>
          <a:p>
            <a:r>
              <a:rPr lang="en-US" dirty="0" smtClean="0"/>
              <a:t>Saving highly evolved critters.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</a:t>
            </a:r>
            <a:r>
              <a:rPr lang="en-US" dirty="0" err="1" smtClean="0"/>
              <a:t>vs</a:t>
            </a:r>
            <a:r>
              <a:rPr lang="en-US" dirty="0" smtClean="0"/>
              <a:t>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Replication: identical results.</a:t>
            </a:r>
          </a:p>
          <a:p>
            <a:pPr lvl="1"/>
            <a:r>
              <a:rPr lang="en-US" dirty="0" smtClean="0"/>
              <a:t>Same parameters =&gt; same results</a:t>
            </a:r>
          </a:p>
          <a:p>
            <a:endParaRPr lang="en-US" dirty="0" smtClean="0"/>
          </a:p>
          <a:p>
            <a:r>
              <a:rPr lang="en-US" dirty="0" smtClean="0"/>
              <a:t>Reproducibility: similar results.</a:t>
            </a:r>
          </a:p>
          <a:p>
            <a:pPr lvl="1"/>
            <a:r>
              <a:rPr lang="en-US" dirty="0" smtClean="0"/>
              <a:t>Similar parameters =&gt; similar results</a:t>
            </a:r>
          </a:p>
          <a:p>
            <a:pPr lvl="1"/>
            <a:r>
              <a:rPr lang="en-US" dirty="0" smtClean="0"/>
              <a:t>(What’s “similar”?)</a:t>
            </a:r>
          </a:p>
          <a:p>
            <a:endParaRPr lang="en-US" dirty="0" smtClean="0"/>
          </a:p>
          <a:p>
            <a:r>
              <a:rPr lang="en-US" dirty="0" smtClean="0"/>
              <a:t>Corroboration: </a:t>
            </a:r>
          </a:p>
          <a:p>
            <a:pPr lvl="1"/>
            <a:r>
              <a:rPr lang="en-US" dirty="0" smtClean="0"/>
              <a:t>Similar results seen in a different system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why did everyone get different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Avida</a:t>
            </a:r>
            <a:r>
              <a:rPr lang="en-US" dirty="0" smtClean="0"/>
              <a:t> is </a:t>
            </a:r>
            <a:r>
              <a:rPr lang="en-US" i="1" dirty="0" smtClean="0"/>
              <a:t>stochastic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really don’t want to run exactly the same simulation every time you fix parameters…!</a:t>
            </a:r>
          </a:p>
          <a:p>
            <a:endParaRPr lang="en-US" dirty="0" smtClean="0"/>
          </a:p>
          <a:p>
            <a:r>
              <a:rPr lang="en-US" dirty="0" smtClean="0"/>
              <a:t>But computers aren’t (shouldn’t be) random!  So how??</a:t>
            </a:r>
          </a:p>
          <a:p>
            <a:endParaRPr lang="en-US" dirty="0" smtClean="0"/>
          </a:p>
          <a:p>
            <a:r>
              <a:rPr lang="en-US" dirty="0" smtClean="0"/>
              <a:t>“Pseudo-random number generator”</a:t>
            </a:r>
          </a:p>
          <a:p>
            <a:pPr lvl="1"/>
            <a:r>
              <a:rPr lang="en-US" dirty="0" smtClean="0"/>
              <a:t>Basically, take a number.  Generate another number from it using a deterministic process, but make the process return a very </a:t>
            </a:r>
            <a:r>
              <a:rPr lang="en-US" i="1" dirty="0" smtClean="0"/>
              <a:t>different</a:t>
            </a:r>
            <a:r>
              <a:rPr lang="en-US" dirty="0" smtClean="0"/>
              <a:t> number from the first one, using complex math functions.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Avida</a:t>
            </a:r>
            <a:r>
              <a:rPr lang="en-US" dirty="0" smtClean="0"/>
              <a:t> is </a:t>
            </a:r>
            <a:r>
              <a:rPr lang="en-US" i="1" dirty="0" smtClean="0"/>
              <a:t>stochastic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But this just pushes the problem back – how do you choose that first number differently for each run!?</a:t>
            </a:r>
          </a:p>
          <a:p>
            <a:endParaRPr lang="en-US" dirty="0" smtClean="0"/>
          </a:p>
          <a:p>
            <a:r>
              <a:rPr lang="en-US" dirty="0" smtClean="0"/>
              <a:t>…take the time of day and use that as your random “seed”, from which all your other numbers will be generated.</a:t>
            </a:r>
          </a:p>
          <a:p>
            <a:endParaRPr lang="en-US" dirty="0" smtClean="0"/>
          </a:p>
          <a:p>
            <a:r>
              <a:rPr lang="en-US" dirty="0" smtClean="0"/>
              <a:t>This “seed” can then be used to replicate the run exactly.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Avida</a:t>
            </a:r>
            <a:r>
              <a:rPr lang="en-US" dirty="0" smtClean="0"/>
              <a:t> is stochastic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if two of you had run </a:t>
            </a:r>
            <a:r>
              <a:rPr lang="en-US" dirty="0" err="1" smtClean="0"/>
              <a:t>Avida</a:t>
            </a:r>
            <a:r>
              <a:rPr lang="en-US" dirty="0" smtClean="0"/>
              <a:t> at the same microsecond, you should have gotten the same results!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cannot replicate the results in the 2003 paper.</a:t>
            </a:r>
          </a:p>
          <a:p>
            <a:endParaRPr lang="en-US" dirty="0" smtClean="0"/>
          </a:p>
          <a:p>
            <a:r>
              <a:rPr lang="en-US" dirty="0" smtClean="0"/>
              <a:t>What are your options?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(Posit no evildoing)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find a copy of the source from 2003, and run the same program with the same parameters.  And you get different results!</a:t>
            </a:r>
          </a:p>
          <a:p>
            <a:r>
              <a:rPr lang="en-US" dirty="0" smtClean="0"/>
              <a:t>Why might this happen?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32</TotalTime>
  <Words>521</Words>
  <Application>Microsoft Macintosh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Replication &amp; misc</vt:lpstr>
      <vt:lpstr>Today’s topics</vt:lpstr>
      <vt:lpstr>Replication vs Reproducibility</vt:lpstr>
      <vt:lpstr>First: why did everyone get different results?</vt:lpstr>
      <vt:lpstr>Avida is stochastic</vt:lpstr>
      <vt:lpstr>Avida is stochastic</vt:lpstr>
      <vt:lpstr>Avida is stochastic</vt:lpstr>
      <vt:lpstr>Suppose…</vt:lpstr>
      <vt:lpstr>Suppose…</vt:lpstr>
      <vt:lpstr>Suppose…</vt:lpstr>
      <vt:lpstr>What should our standards be?</vt:lpstr>
      <vt:lpstr>Replication in computational science</vt:lpstr>
      <vt:lpstr>Replication in computational science</vt:lpstr>
      <vt:lpstr>Engineering vs Science mindset</vt:lpstr>
      <vt:lpstr>Slide 15</vt:lpstr>
      <vt:lpstr>Slide 16</vt:lpstr>
      <vt:lpstr>Slide 17</vt:lpstr>
      <vt:lpstr>Example: mowing the lawn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C. Titus Brown</dc:creator>
  <cp:lastModifiedBy>C. Titus Brown</cp:lastModifiedBy>
  <cp:revision>2</cp:revision>
  <dcterms:created xsi:type="dcterms:W3CDTF">2010-09-24T16:12:01Z</dcterms:created>
  <dcterms:modified xsi:type="dcterms:W3CDTF">2010-09-24T16:44:34Z</dcterms:modified>
</cp:coreProperties>
</file>