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E63485-7638-4143-BF0F-A3F9FB68183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5D4E9-382C-4131-B6A0-63C674042985}" type="slidenum">
              <a:rPr lang="en-IN" smtClean="0"/>
              <a:t>‹#›</a:t>
            </a:fld>
            <a:endParaRPr lang="en-IN"/>
          </a:p>
        </p:txBody>
      </p:sp>
    </p:spTree>
    <p:extLst>
      <p:ext uri="{BB962C8B-B14F-4D97-AF65-F5344CB8AC3E}">
        <p14:creationId xmlns:p14="http://schemas.microsoft.com/office/powerpoint/2010/main" val="1422042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E63485-7638-4143-BF0F-A3F9FB68183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5D4E9-382C-4131-B6A0-63C674042985}" type="slidenum">
              <a:rPr lang="en-IN" smtClean="0"/>
              <a:t>‹#›</a:t>
            </a:fld>
            <a:endParaRPr lang="en-IN"/>
          </a:p>
        </p:txBody>
      </p:sp>
    </p:spTree>
    <p:extLst>
      <p:ext uri="{BB962C8B-B14F-4D97-AF65-F5344CB8AC3E}">
        <p14:creationId xmlns:p14="http://schemas.microsoft.com/office/powerpoint/2010/main" val="291770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E63485-7638-4143-BF0F-A3F9FB68183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5D4E9-382C-4131-B6A0-63C67404298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2331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E63485-7638-4143-BF0F-A3F9FB68183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5D4E9-382C-4131-B6A0-63C674042985}" type="slidenum">
              <a:rPr lang="en-IN" smtClean="0"/>
              <a:t>‹#›</a:t>
            </a:fld>
            <a:endParaRPr lang="en-IN"/>
          </a:p>
        </p:txBody>
      </p:sp>
    </p:spTree>
    <p:extLst>
      <p:ext uri="{BB962C8B-B14F-4D97-AF65-F5344CB8AC3E}">
        <p14:creationId xmlns:p14="http://schemas.microsoft.com/office/powerpoint/2010/main" val="3112670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E63485-7638-4143-BF0F-A3F9FB68183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5D4E9-382C-4131-B6A0-63C67404298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0911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E63485-7638-4143-BF0F-A3F9FB68183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5D4E9-382C-4131-B6A0-63C674042985}" type="slidenum">
              <a:rPr lang="en-IN" smtClean="0"/>
              <a:t>‹#›</a:t>
            </a:fld>
            <a:endParaRPr lang="en-IN"/>
          </a:p>
        </p:txBody>
      </p:sp>
    </p:spTree>
    <p:extLst>
      <p:ext uri="{BB962C8B-B14F-4D97-AF65-F5344CB8AC3E}">
        <p14:creationId xmlns:p14="http://schemas.microsoft.com/office/powerpoint/2010/main" val="2903230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63485-7638-4143-BF0F-A3F9FB68183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5D4E9-382C-4131-B6A0-63C674042985}" type="slidenum">
              <a:rPr lang="en-IN" smtClean="0"/>
              <a:t>‹#›</a:t>
            </a:fld>
            <a:endParaRPr lang="en-IN"/>
          </a:p>
        </p:txBody>
      </p:sp>
    </p:spTree>
    <p:extLst>
      <p:ext uri="{BB962C8B-B14F-4D97-AF65-F5344CB8AC3E}">
        <p14:creationId xmlns:p14="http://schemas.microsoft.com/office/powerpoint/2010/main" val="3693954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63485-7638-4143-BF0F-A3F9FB68183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5D4E9-382C-4131-B6A0-63C674042985}" type="slidenum">
              <a:rPr lang="en-IN" smtClean="0"/>
              <a:t>‹#›</a:t>
            </a:fld>
            <a:endParaRPr lang="en-IN"/>
          </a:p>
        </p:txBody>
      </p:sp>
    </p:spTree>
    <p:extLst>
      <p:ext uri="{BB962C8B-B14F-4D97-AF65-F5344CB8AC3E}">
        <p14:creationId xmlns:p14="http://schemas.microsoft.com/office/powerpoint/2010/main" val="204182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63485-7638-4143-BF0F-A3F9FB68183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5D4E9-382C-4131-B6A0-63C674042985}" type="slidenum">
              <a:rPr lang="en-IN" smtClean="0"/>
              <a:t>‹#›</a:t>
            </a:fld>
            <a:endParaRPr lang="en-IN"/>
          </a:p>
        </p:txBody>
      </p:sp>
    </p:spTree>
    <p:extLst>
      <p:ext uri="{BB962C8B-B14F-4D97-AF65-F5344CB8AC3E}">
        <p14:creationId xmlns:p14="http://schemas.microsoft.com/office/powerpoint/2010/main" val="297728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E63485-7638-4143-BF0F-A3F9FB68183A}"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5D4E9-382C-4131-B6A0-63C674042985}" type="slidenum">
              <a:rPr lang="en-IN" smtClean="0"/>
              <a:t>‹#›</a:t>
            </a:fld>
            <a:endParaRPr lang="en-IN"/>
          </a:p>
        </p:txBody>
      </p:sp>
    </p:spTree>
    <p:extLst>
      <p:ext uri="{BB962C8B-B14F-4D97-AF65-F5344CB8AC3E}">
        <p14:creationId xmlns:p14="http://schemas.microsoft.com/office/powerpoint/2010/main" val="187442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63485-7638-4143-BF0F-A3F9FB68183A}"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F5D4E9-382C-4131-B6A0-63C674042985}" type="slidenum">
              <a:rPr lang="en-IN" smtClean="0"/>
              <a:t>‹#›</a:t>
            </a:fld>
            <a:endParaRPr lang="en-IN"/>
          </a:p>
        </p:txBody>
      </p:sp>
    </p:spTree>
    <p:extLst>
      <p:ext uri="{BB962C8B-B14F-4D97-AF65-F5344CB8AC3E}">
        <p14:creationId xmlns:p14="http://schemas.microsoft.com/office/powerpoint/2010/main" val="924773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E63485-7638-4143-BF0F-A3F9FB68183A}" type="datetimeFigureOut">
              <a:rPr lang="en-IN" smtClean="0"/>
              <a:t>09-03-2024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F5D4E9-382C-4131-B6A0-63C674042985}" type="slidenum">
              <a:rPr lang="en-IN" smtClean="0"/>
              <a:t>‹#›</a:t>
            </a:fld>
            <a:endParaRPr lang="en-IN"/>
          </a:p>
        </p:txBody>
      </p:sp>
    </p:spTree>
    <p:extLst>
      <p:ext uri="{BB962C8B-B14F-4D97-AF65-F5344CB8AC3E}">
        <p14:creationId xmlns:p14="http://schemas.microsoft.com/office/powerpoint/2010/main" val="313638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E63485-7638-4143-BF0F-A3F9FB68183A}" type="datetimeFigureOut">
              <a:rPr lang="en-IN" smtClean="0"/>
              <a:t>09-03-2024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F5D4E9-382C-4131-B6A0-63C674042985}" type="slidenum">
              <a:rPr lang="en-IN" smtClean="0"/>
              <a:t>‹#›</a:t>
            </a:fld>
            <a:endParaRPr lang="en-IN"/>
          </a:p>
        </p:txBody>
      </p:sp>
    </p:spTree>
    <p:extLst>
      <p:ext uri="{BB962C8B-B14F-4D97-AF65-F5344CB8AC3E}">
        <p14:creationId xmlns:p14="http://schemas.microsoft.com/office/powerpoint/2010/main" val="6857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63485-7638-4143-BF0F-A3F9FB68183A}" type="datetimeFigureOut">
              <a:rPr lang="en-IN" smtClean="0"/>
              <a:t>09-03-2024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F5D4E9-382C-4131-B6A0-63C674042985}" type="slidenum">
              <a:rPr lang="en-IN" smtClean="0"/>
              <a:t>‹#›</a:t>
            </a:fld>
            <a:endParaRPr lang="en-IN"/>
          </a:p>
        </p:txBody>
      </p:sp>
    </p:spTree>
    <p:extLst>
      <p:ext uri="{BB962C8B-B14F-4D97-AF65-F5344CB8AC3E}">
        <p14:creationId xmlns:p14="http://schemas.microsoft.com/office/powerpoint/2010/main" val="45140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E63485-7638-4143-BF0F-A3F9FB68183A}"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F5D4E9-382C-4131-B6A0-63C674042985}" type="slidenum">
              <a:rPr lang="en-IN" smtClean="0"/>
              <a:t>‹#›</a:t>
            </a:fld>
            <a:endParaRPr lang="en-IN"/>
          </a:p>
        </p:txBody>
      </p:sp>
    </p:spTree>
    <p:extLst>
      <p:ext uri="{BB962C8B-B14F-4D97-AF65-F5344CB8AC3E}">
        <p14:creationId xmlns:p14="http://schemas.microsoft.com/office/powerpoint/2010/main" val="258392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E63485-7638-4143-BF0F-A3F9FB68183A}"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F5D4E9-382C-4131-B6A0-63C674042985}" type="slidenum">
              <a:rPr lang="en-IN" smtClean="0"/>
              <a:t>‹#›</a:t>
            </a:fld>
            <a:endParaRPr lang="en-IN"/>
          </a:p>
        </p:txBody>
      </p:sp>
    </p:spTree>
    <p:extLst>
      <p:ext uri="{BB962C8B-B14F-4D97-AF65-F5344CB8AC3E}">
        <p14:creationId xmlns:p14="http://schemas.microsoft.com/office/powerpoint/2010/main" val="216472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E63485-7638-4143-BF0F-A3F9FB68183A}" type="datetimeFigureOut">
              <a:rPr lang="en-IN" smtClean="0"/>
              <a:t>09-03-2024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F5D4E9-382C-4131-B6A0-63C674042985}" type="slidenum">
              <a:rPr lang="en-IN" smtClean="0"/>
              <a:t>‹#›</a:t>
            </a:fld>
            <a:endParaRPr lang="en-IN"/>
          </a:p>
        </p:txBody>
      </p:sp>
    </p:spTree>
    <p:extLst>
      <p:ext uri="{BB962C8B-B14F-4D97-AF65-F5344CB8AC3E}">
        <p14:creationId xmlns:p14="http://schemas.microsoft.com/office/powerpoint/2010/main" val="299346012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judithraj23.wixsite.com/it-solu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EBE2-8413-C942-3C31-B1330C8A00C1}"/>
              </a:ext>
            </a:extLst>
          </p:cNvPr>
          <p:cNvSpPr>
            <a:spLocks noGrp="1"/>
          </p:cNvSpPr>
          <p:nvPr>
            <p:ph type="ctrTitle"/>
          </p:nvPr>
        </p:nvSpPr>
        <p:spPr>
          <a:xfrm>
            <a:off x="1524000" y="1407459"/>
            <a:ext cx="9144000" cy="2259106"/>
          </a:xfrm>
        </p:spPr>
        <p:txBody>
          <a:bodyPr/>
          <a:lstStyle/>
          <a:p>
            <a:r>
              <a:rPr lang="en-US" sz="6000" dirty="0">
                <a:solidFill>
                  <a:schemeClr val="accent4">
                    <a:lumMod val="75000"/>
                  </a:schemeClr>
                </a:solidFill>
                <a:latin typeface="+mn-lt"/>
              </a:rPr>
              <a:t>Project Title: Crafting Compelling Web Presences</a:t>
            </a:r>
            <a:endParaRPr lang="en-IN" dirty="0">
              <a:solidFill>
                <a:schemeClr val="accent4">
                  <a:lumMod val="75000"/>
                </a:schemeClr>
              </a:solidFill>
              <a:latin typeface="+mn-lt"/>
            </a:endParaRPr>
          </a:p>
        </p:txBody>
      </p:sp>
      <p:sp>
        <p:nvSpPr>
          <p:cNvPr id="3" name="Subtitle 2">
            <a:extLst>
              <a:ext uri="{FF2B5EF4-FFF2-40B4-BE49-F238E27FC236}">
                <a16:creationId xmlns:a16="http://schemas.microsoft.com/office/drawing/2014/main" id="{C1655AC9-CC84-9D0D-42AA-F91FF3F33251}"/>
              </a:ext>
            </a:extLst>
          </p:cNvPr>
          <p:cNvSpPr>
            <a:spLocks noGrp="1"/>
          </p:cNvSpPr>
          <p:nvPr>
            <p:ph type="subTitle" idx="1"/>
          </p:nvPr>
        </p:nvSpPr>
        <p:spPr>
          <a:xfrm>
            <a:off x="6553200" y="3935506"/>
            <a:ext cx="4114800" cy="1322294"/>
          </a:xfrm>
        </p:spPr>
        <p:txBody>
          <a:bodyPr/>
          <a:lstStyle/>
          <a:p>
            <a:r>
              <a:rPr lang="en-US" sz="2400" dirty="0">
                <a:solidFill>
                  <a:schemeClr val="accent5">
                    <a:lumMod val="50000"/>
                  </a:schemeClr>
                </a:solidFill>
              </a:rPr>
              <a:t>        Name : Sherine Judith </a:t>
            </a:r>
            <a:endParaRPr lang="en-US" dirty="0">
              <a:solidFill>
                <a:schemeClr val="accent5">
                  <a:lumMod val="50000"/>
                </a:schemeClr>
              </a:solidFill>
            </a:endParaRPr>
          </a:p>
          <a:p>
            <a:r>
              <a:rPr lang="en-US" sz="2400" dirty="0">
                <a:solidFill>
                  <a:schemeClr val="accent5">
                    <a:lumMod val="50000"/>
                  </a:schemeClr>
                </a:solidFill>
              </a:rPr>
              <a:t>BATCH: MBE4</a:t>
            </a:r>
          </a:p>
          <a:p>
            <a:endParaRPr lang="en-IN" dirty="0"/>
          </a:p>
        </p:txBody>
      </p:sp>
      <p:pic>
        <p:nvPicPr>
          <p:cNvPr id="7" name="Picture 6">
            <a:extLst>
              <a:ext uri="{FF2B5EF4-FFF2-40B4-BE49-F238E27FC236}">
                <a16:creationId xmlns:a16="http://schemas.microsoft.com/office/drawing/2014/main" id="{A6B97EF5-2573-364E-3A05-44604C039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95" y="2604247"/>
            <a:ext cx="4345641" cy="2756647"/>
          </a:xfrm>
          <a:prstGeom prst="rect">
            <a:avLst/>
          </a:prstGeom>
        </p:spPr>
      </p:pic>
    </p:spTree>
    <p:extLst>
      <p:ext uri="{BB962C8B-B14F-4D97-AF65-F5344CB8AC3E}">
        <p14:creationId xmlns:p14="http://schemas.microsoft.com/office/powerpoint/2010/main" val="4167123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1B986-22F5-E512-DC88-75DF21918D51}"/>
              </a:ext>
            </a:extLst>
          </p:cNvPr>
          <p:cNvSpPr>
            <a:spLocks noGrp="1"/>
          </p:cNvSpPr>
          <p:nvPr>
            <p:ph idx="1"/>
          </p:nvPr>
        </p:nvSpPr>
        <p:spPr>
          <a:xfrm>
            <a:off x="677334" y="71719"/>
            <a:ext cx="8596668" cy="5969644"/>
          </a:xfrm>
        </p:spPr>
        <p:txBody>
          <a:bodyPr>
            <a:normAutofit lnSpcReduction="10000"/>
          </a:bodyPr>
          <a:lstStyle/>
          <a:p>
            <a:pPr algn="just">
              <a:buFont typeface="Arial" panose="020B0604020202020204" pitchFamily="34" charset="0"/>
              <a:buChar char="•"/>
            </a:pPr>
            <a:r>
              <a:rPr lang="en-IN" dirty="0"/>
              <a:t>   </a:t>
            </a:r>
            <a:r>
              <a:rPr lang="en-US" b="1" i="0" dirty="0">
                <a:solidFill>
                  <a:srgbClr val="0D0D0D"/>
                </a:solidFill>
                <a:effectLst/>
                <a:latin typeface="Times New Roman" panose="02020603050405020304" pitchFamily="18" charset="0"/>
                <a:cs typeface="Times New Roman" panose="02020603050405020304" pitchFamily="18" charset="0"/>
              </a:rPr>
              <a:t>Unclear Navigation:</a:t>
            </a:r>
            <a:endParaRPr lang="en-US" b="0" i="0" dirty="0">
              <a:solidFill>
                <a:srgbClr val="0D0D0D"/>
              </a:solidFill>
              <a:effectLs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800" b="1" i="0" dirty="0">
                <a:solidFill>
                  <a:srgbClr val="0D0D0D"/>
                </a:solidFill>
                <a:effectLst/>
                <a:latin typeface="Times New Roman" panose="02020603050405020304" pitchFamily="18" charset="0"/>
                <a:cs typeface="Times New Roman" panose="02020603050405020304" pitchFamily="18" charset="0"/>
              </a:rPr>
              <a:t>Mistake to Avoid:</a:t>
            </a:r>
            <a:r>
              <a:rPr lang="en-US" sz="1800" b="0" i="0" dirty="0">
                <a:solidFill>
                  <a:srgbClr val="0D0D0D"/>
                </a:solidFill>
                <a:effectLst/>
                <a:latin typeface="Times New Roman" panose="02020603050405020304" pitchFamily="18" charset="0"/>
                <a:cs typeface="Times New Roman" panose="02020603050405020304" pitchFamily="18" charset="0"/>
              </a:rPr>
              <a:t> Complex or unclear navigation structures that make it difficult for users to find the information they are looking for.</a:t>
            </a:r>
          </a:p>
          <a:p>
            <a:pPr lvl="1" algn="just">
              <a:buFont typeface="Arial" panose="020B0604020202020204" pitchFamily="34" charset="0"/>
              <a:buChar char="•"/>
            </a:pPr>
            <a:r>
              <a:rPr lang="en-US" sz="1800" b="1" i="0" dirty="0">
                <a:solidFill>
                  <a:srgbClr val="0D0D0D"/>
                </a:solidFill>
                <a:effectLst/>
                <a:latin typeface="Times New Roman" panose="02020603050405020304" pitchFamily="18" charset="0"/>
                <a:cs typeface="Times New Roman" panose="02020603050405020304" pitchFamily="18" charset="0"/>
              </a:rPr>
              <a:t>Recommendation:</a:t>
            </a:r>
            <a:r>
              <a:rPr lang="en-US" sz="1800" b="0" i="0" dirty="0">
                <a:solidFill>
                  <a:srgbClr val="0D0D0D"/>
                </a:solidFill>
                <a:effectLst/>
                <a:latin typeface="Times New Roman" panose="02020603050405020304" pitchFamily="18" charset="0"/>
                <a:cs typeface="Times New Roman" panose="02020603050405020304" pitchFamily="18" charset="0"/>
              </a:rPr>
              <a:t> Implement a clear and intuitive navigation menu. Group related pages, use descriptive labels, and consider a user-friendly hierarchy. Include a search function for easy access to specific content.</a:t>
            </a:r>
          </a:p>
          <a:p>
            <a:pPr algn="just">
              <a:buFont typeface="Arial" panose="020B0604020202020204" pitchFamily="34" charset="0"/>
              <a:buChar char="•"/>
            </a:pPr>
            <a:br>
              <a:rPr lang="en-US" dirty="0">
                <a:latin typeface="Times New Roman" panose="02020603050405020304" pitchFamily="18" charset="0"/>
                <a:cs typeface="Times New Roman" panose="02020603050405020304" pitchFamily="18" charset="0"/>
              </a:rPr>
            </a:br>
            <a:r>
              <a:rPr lang="en-US" b="1" i="0" dirty="0">
                <a:solidFill>
                  <a:srgbClr val="0D0D0D"/>
                </a:solidFill>
                <a:effectLst/>
                <a:latin typeface="Times New Roman" panose="02020603050405020304" pitchFamily="18" charset="0"/>
                <a:cs typeface="Times New Roman" panose="02020603050405020304" pitchFamily="18" charset="0"/>
              </a:rPr>
              <a:t>Inconsistent Branding:</a:t>
            </a:r>
            <a:endParaRPr lang="en-US" b="0" i="0" dirty="0">
              <a:solidFill>
                <a:srgbClr val="0D0D0D"/>
              </a:solidFill>
              <a:effectLs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800" b="1" i="0" dirty="0">
                <a:solidFill>
                  <a:srgbClr val="0D0D0D"/>
                </a:solidFill>
                <a:effectLst/>
                <a:latin typeface="Times New Roman" panose="02020603050405020304" pitchFamily="18" charset="0"/>
                <a:cs typeface="Times New Roman" panose="02020603050405020304" pitchFamily="18" charset="0"/>
              </a:rPr>
              <a:t>Mistake to Avoid:</a:t>
            </a:r>
            <a:r>
              <a:rPr lang="en-US" sz="1800" b="0" i="0" dirty="0">
                <a:solidFill>
                  <a:srgbClr val="0D0D0D"/>
                </a:solidFill>
                <a:effectLst/>
                <a:latin typeface="Times New Roman" panose="02020603050405020304" pitchFamily="18" charset="0"/>
                <a:cs typeface="Times New Roman" panose="02020603050405020304" pitchFamily="18" charset="0"/>
              </a:rPr>
              <a:t> Inconsistent use of colors, fonts, and branding elements across the website.</a:t>
            </a:r>
          </a:p>
          <a:p>
            <a:pPr lvl="1" algn="just">
              <a:buFont typeface="Arial" panose="020B0604020202020204" pitchFamily="34" charset="0"/>
              <a:buChar char="•"/>
            </a:pPr>
            <a:r>
              <a:rPr lang="en-US" sz="1800" b="1" i="0" dirty="0">
                <a:solidFill>
                  <a:srgbClr val="0D0D0D"/>
                </a:solidFill>
                <a:effectLst/>
                <a:latin typeface="Times New Roman" panose="02020603050405020304" pitchFamily="18" charset="0"/>
                <a:cs typeface="Times New Roman" panose="02020603050405020304" pitchFamily="18" charset="0"/>
              </a:rPr>
              <a:t>Recommendation:</a:t>
            </a:r>
            <a:r>
              <a:rPr lang="en-US" sz="1800" b="0" i="0" dirty="0">
                <a:solidFill>
                  <a:srgbClr val="0D0D0D"/>
                </a:solidFill>
                <a:effectLst/>
                <a:latin typeface="Times New Roman" panose="02020603050405020304" pitchFamily="18" charset="0"/>
                <a:cs typeface="Times New Roman" panose="02020603050405020304" pitchFamily="18" charset="0"/>
              </a:rPr>
              <a:t> Maintain a consistent brand identity throughout the website. Use a cohesive color scheme, typography, and imagery that align with the brand guidelines. Consistency helps in building trust and recognition.</a:t>
            </a:r>
          </a:p>
          <a:p>
            <a:pPr algn="just">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Lack of Mobile Responsiveness:</a:t>
            </a:r>
            <a:endParaRPr lang="en-US" b="0" i="0" dirty="0">
              <a:solidFill>
                <a:srgbClr val="0D0D0D"/>
              </a:solidFill>
              <a:effectLs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800" b="1" i="0" dirty="0">
                <a:solidFill>
                  <a:srgbClr val="0D0D0D"/>
                </a:solidFill>
                <a:effectLst/>
                <a:latin typeface="Times New Roman" panose="02020603050405020304" pitchFamily="18" charset="0"/>
                <a:cs typeface="Times New Roman" panose="02020603050405020304" pitchFamily="18" charset="0"/>
              </a:rPr>
              <a:t>Mistake to Avoid:</a:t>
            </a:r>
            <a:r>
              <a:rPr lang="en-US" sz="1800" b="0" i="0" dirty="0">
                <a:solidFill>
                  <a:srgbClr val="0D0D0D"/>
                </a:solidFill>
                <a:effectLst/>
                <a:latin typeface="Times New Roman" panose="02020603050405020304" pitchFamily="18" charset="0"/>
                <a:cs typeface="Times New Roman" panose="02020603050405020304" pitchFamily="18" charset="0"/>
              </a:rPr>
              <a:t> Neglecting the mobile user experience, leading to a website that is difficult to navigate on smartphones and tablets.</a:t>
            </a:r>
          </a:p>
          <a:p>
            <a:pPr lvl="1" algn="just">
              <a:buFont typeface="Arial" panose="020B0604020202020204" pitchFamily="34" charset="0"/>
              <a:buChar char="•"/>
            </a:pPr>
            <a:r>
              <a:rPr lang="en-US" sz="1800" b="1" i="0" dirty="0">
                <a:solidFill>
                  <a:srgbClr val="0D0D0D"/>
                </a:solidFill>
                <a:effectLst/>
                <a:latin typeface="Times New Roman" panose="02020603050405020304" pitchFamily="18" charset="0"/>
                <a:cs typeface="Times New Roman" panose="02020603050405020304" pitchFamily="18" charset="0"/>
              </a:rPr>
              <a:t>Recommendation:</a:t>
            </a:r>
            <a:r>
              <a:rPr lang="en-US" sz="1800" b="0" i="0" dirty="0">
                <a:solidFill>
                  <a:srgbClr val="0D0D0D"/>
                </a:solidFill>
                <a:effectLst/>
                <a:latin typeface="Times New Roman" panose="02020603050405020304" pitchFamily="18" charset="0"/>
                <a:cs typeface="Times New Roman" panose="02020603050405020304" pitchFamily="18" charset="0"/>
              </a:rPr>
              <a:t> Ensure the website is mobile-responsive, adapting seamlessly to various screen sizes. Test the website on different devices to guarantee a positive experience for users accessing it from smartphones or tablets.</a:t>
            </a:r>
          </a:p>
          <a:p>
            <a:endParaRPr lang="en-IN" dirty="0"/>
          </a:p>
        </p:txBody>
      </p:sp>
      <p:pic>
        <p:nvPicPr>
          <p:cNvPr id="4" name="Picture 3">
            <a:extLst>
              <a:ext uri="{FF2B5EF4-FFF2-40B4-BE49-F238E27FC236}">
                <a16:creationId xmlns:a16="http://schemas.microsoft.com/office/drawing/2014/main" id="{B630C474-76F6-C586-0D27-93818B05D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4793" y="3270997"/>
            <a:ext cx="2257425" cy="1714500"/>
          </a:xfrm>
          <a:prstGeom prst="rect">
            <a:avLst/>
          </a:prstGeom>
        </p:spPr>
      </p:pic>
    </p:spTree>
    <p:extLst>
      <p:ext uri="{BB962C8B-B14F-4D97-AF65-F5344CB8AC3E}">
        <p14:creationId xmlns:p14="http://schemas.microsoft.com/office/powerpoint/2010/main" val="324604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8A8E-B3CB-3729-6A6D-17A14E311B7C}"/>
              </a:ext>
            </a:extLst>
          </p:cNvPr>
          <p:cNvSpPr>
            <a:spLocks noGrp="1"/>
          </p:cNvSpPr>
          <p:nvPr>
            <p:ph type="title"/>
          </p:nvPr>
        </p:nvSpPr>
        <p:spPr/>
        <p:txBody>
          <a:bodyPr>
            <a:normAutofit fontScale="90000"/>
          </a:bodyPr>
          <a:lstStyle/>
          <a:p>
            <a:r>
              <a:rPr lang="en-IN" sz="2700" b="1"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Task 5: </a:t>
            </a:r>
            <a:r>
              <a:rPr lang="en-US" sz="2700" b="1"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Provide a list of best practices for creating visually appealing and user-friendly website designs. </a:t>
            </a:r>
            <a:br>
              <a:rPr lang="en-IN" sz="3600" b="1" dirty="0">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2D0414F3-206E-709E-DAE2-E28A47A659C9}"/>
              </a:ext>
            </a:extLst>
          </p:cNvPr>
          <p:cNvSpPr>
            <a:spLocks noGrp="1"/>
          </p:cNvSpPr>
          <p:nvPr>
            <p:ph idx="1"/>
          </p:nvPr>
        </p:nvSpPr>
        <p:spPr>
          <a:xfrm>
            <a:off x="677334" y="1595719"/>
            <a:ext cx="8596668" cy="4445644"/>
          </a:xfrm>
        </p:spPr>
        <p:txBody>
          <a:bodyPr>
            <a:normAutofit fontScale="70000" lnSpcReduction="20000"/>
          </a:bodyPr>
          <a:lstStyle/>
          <a:p>
            <a:pPr algn="l">
              <a:buFont typeface="Arial" panose="020B0604020202020204" pitchFamily="34" charset="0"/>
              <a:buChar char="•"/>
            </a:pPr>
            <a:r>
              <a:rPr lang="en-US" sz="2600" b="1" i="0" dirty="0">
                <a:solidFill>
                  <a:srgbClr val="0D0D0D"/>
                </a:solidFill>
                <a:effectLst/>
                <a:latin typeface="Times New Roman" panose="02020603050405020304" pitchFamily="18" charset="0"/>
                <a:cs typeface="Times New Roman" panose="02020603050405020304" pitchFamily="18" charset="0"/>
              </a:rPr>
              <a:t>Intuitive Navigation:</a:t>
            </a:r>
          </a:p>
          <a:p>
            <a:pPr lvl="1" algn="l">
              <a:buFont typeface="Arial" panose="020B0604020202020204" pitchFamily="34" charset="0"/>
              <a:buChar char="•"/>
            </a:pPr>
            <a:r>
              <a:rPr lang="en-US" sz="2600" i="0" dirty="0">
                <a:solidFill>
                  <a:srgbClr val="0D0D0D"/>
                </a:solidFill>
                <a:effectLst/>
                <a:latin typeface="Times New Roman" panose="02020603050405020304" pitchFamily="18" charset="0"/>
                <a:cs typeface="Times New Roman" panose="02020603050405020304" pitchFamily="18" charset="0"/>
              </a:rPr>
              <a:t>Design a clear and intuitive navigation menu that helps users easily find the information they're looking for.</a:t>
            </a:r>
          </a:p>
          <a:p>
            <a:pPr lvl="1" algn="l">
              <a:buFont typeface="Arial" panose="020B0604020202020204" pitchFamily="34" charset="0"/>
              <a:buChar char="•"/>
            </a:pPr>
            <a:r>
              <a:rPr lang="en-US" sz="2600" i="0" dirty="0">
                <a:solidFill>
                  <a:srgbClr val="0D0D0D"/>
                </a:solidFill>
                <a:effectLst/>
                <a:latin typeface="Times New Roman" panose="02020603050405020304" pitchFamily="18" charset="0"/>
                <a:cs typeface="Times New Roman" panose="02020603050405020304" pitchFamily="18" charset="0"/>
              </a:rPr>
              <a:t>Use descriptive labels and organize content logically to guide visitors through the website seamlessly.</a:t>
            </a:r>
          </a:p>
          <a:p>
            <a:pPr algn="l">
              <a:buFont typeface="Arial" panose="020B0604020202020204" pitchFamily="34" charset="0"/>
              <a:buChar char="•"/>
            </a:pPr>
            <a:r>
              <a:rPr lang="en-US" sz="2600" b="1" i="0" dirty="0">
                <a:solidFill>
                  <a:srgbClr val="0D0D0D"/>
                </a:solidFill>
                <a:effectLst/>
                <a:latin typeface="Times New Roman" panose="02020603050405020304" pitchFamily="18" charset="0"/>
                <a:cs typeface="Times New Roman" panose="02020603050405020304" pitchFamily="18" charset="0"/>
              </a:rPr>
              <a:t>Mobile Responsiveness:</a:t>
            </a:r>
          </a:p>
          <a:p>
            <a:pPr lvl="1" algn="l">
              <a:buFont typeface="Arial" panose="020B0604020202020204" pitchFamily="34" charset="0"/>
              <a:buChar char="•"/>
            </a:pPr>
            <a:r>
              <a:rPr lang="en-US" sz="2600" i="0" dirty="0">
                <a:solidFill>
                  <a:srgbClr val="0D0D0D"/>
                </a:solidFill>
                <a:effectLst/>
                <a:latin typeface="Times New Roman" panose="02020603050405020304" pitchFamily="18" charset="0"/>
                <a:cs typeface="Times New Roman" panose="02020603050405020304" pitchFamily="18" charset="0"/>
              </a:rPr>
              <a:t>Ensure the website is responsive and adapts well to various devices, providing a consistent and user-friendly experience across desktops, tablets, and smartphones.</a:t>
            </a:r>
          </a:p>
          <a:p>
            <a:pPr algn="l">
              <a:buFont typeface="Arial" panose="020B0604020202020204" pitchFamily="34" charset="0"/>
              <a:buChar char="•"/>
            </a:pPr>
            <a:r>
              <a:rPr lang="en-US" sz="2600" b="1" i="0" dirty="0">
                <a:solidFill>
                  <a:srgbClr val="0D0D0D"/>
                </a:solidFill>
                <a:effectLst/>
                <a:latin typeface="Times New Roman" panose="02020603050405020304" pitchFamily="18" charset="0"/>
                <a:cs typeface="Times New Roman" panose="02020603050405020304" pitchFamily="18" charset="0"/>
              </a:rPr>
              <a:t>Clean and Consistent Design:</a:t>
            </a:r>
          </a:p>
          <a:p>
            <a:pPr lvl="1" algn="l">
              <a:buFont typeface="Arial" panose="020B0604020202020204" pitchFamily="34" charset="0"/>
              <a:buChar char="•"/>
            </a:pPr>
            <a:r>
              <a:rPr lang="en-US" sz="2600" i="0" dirty="0">
                <a:solidFill>
                  <a:srgbClr val="0D0D0D"/>
                </a:solidFill>
                <a:effectLst/>
                <a:latin typeface="Times New Roman" panose="02020603050405020304" pitchFamily="18" charset="0"/>
                <a:cs typeface="Times New Roman" panose="02020603050405020304" pitchFamily="18" charset="0"/>
              </a:rPr>
              <a:t>Maintain a clean and consistent design throughout the website. Consistency in colors, fonts, and branding elements enhances brand recognition and professionalism.</a:t>
            </a:r>
          </a:p>
          <a:p>
            <a:pPr algn="l">
              <a:buFont typeface="Arial" panose="020B0604020202020204" pitchFamily="34" charset="0"/>
              <a:buChar char="•"/>
            </a:pPr>
            <a:r>
              <a:rPr lang="en-US" sz="2600" b="1" i="0" dirty="0">
                <a:solidFill>
                  <a:srgbClr val="0D0D0D"/>
                </a:solidFill>
                <a:effectLst/>
                <a:latin typeface="Times New Roman" panose="02020603050405020304" pitchFamily="18" charset="0"/>
                <a:cs typeface="Times New Roman" panose="02020603050405020304" pitchFamily="18" charset="0"/>
              </a:rPr>
              <a:t>Prioritize Readability:</a:t>
            </a:r>
          </a:p>
          <a:p>
            <a:pPr lvl="1" algn="l">
              <a:buFont typeface="Arial" panose="020B0604020202020204" pitchFamily="34" charset="0"/>
              <a:buChar char="•"/>
            </a:pPr>
            <a:r>
              <a:rPr lang="en-US" sz="2600" i="0" dirty="0">
                <a:solidFill>
                  <a:srgbClr val="0D0D0D"/>
                </a:solidFill>
                <a:effectLst/>
                <a:latin typeface="Times New Roman" panose="02020603050405020304" pitchFamily="18" charset="0"/>
                <a:cs typeface="Times New Roman" panose="02020603050405020304" pitchFamily="18" charset="0"/>
              </a:rPr>
              <a:t>Choose readable fonts and maintain an appropriate font size. Ensure there is enough contrast between text and background colors to enhance readability.</a:t>
            </a:r>
          </a:p>
          <a:p>
            <a:endParaRPr lang="en-IN" dirty="0"/>
          </a:p>
        </p:txBody>
      </p:sp>
    </p:spTree>
    <p:extLst>
      <p:ext uri="{BB962C8B-B14F-4D97-AF65-F5344CB8AC3E}">
        <p14:creationId xmlns:p14="http://schemas.microsoft.com/office/powerpoint/2010/main" val="3671753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E0DAA-2977-1146-89AD-70FE49A73574}"/>
              </a:ext>
            </a:extLst>
          </p:cNvPr>
          <p:cNvSpPr>
            <a:spLocks noGrp="1"/>
          </p:cNvSpPr>
          <p:nvPr>
            <p:ph idx="1"/>
          </p:nvPr>
        </p:nvSpPr>
        <p:spPr>
          <a:xfrm>
            <a:off x="677333" y="206188"/>
            <a:ext cx="9623113" cy="6651811"/>
          </a:xfrm>
        </p:spPr>
        <p:txBody>
          <a:bodyPr/>
          <a:lstStyle/>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Optimize Images and Media:</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Compress and optimize images to ensure fast loading times without compromising quality. Consider lazy loading for images to improve page speed.</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Whitespace Utilization:</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Use whitespace effectively to avoid a cluttered look. It enhances readability, directs focus, and gives a clean and modern appearance to the website.</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Call-to-Action (CTA) Placement:</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Strategically place CTAs to encourage user interaction. Whether it's making a purchase, filling out a form, or navigating to another page, CTAs should be noticeable and compelling.</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User-Centric Content:</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Create content with the user in mind. Use concise and clear language, break content into scannable sections, and incorporate visuals to aid understanding.</a:t>
            </a: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Page Loading Speed:</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Optimize the website for speed by minimizing HTTP requests, leveraging browser caching, and using content delivery networks (CDNs) to ensure quick loading times.</a:t>
            </a:r>
          </a:p>
          <a:p>
            <a:endParaRPr lang="en-IN" dirty="0"/>
          </a:p>
        </p:txBody>
      </p:sp>
    </p:spTree>
    <p:extLst>
      <p:ext uri="{BB962C8B-B14F-4D97-AF65-F5344CB8AC3E}">
        <p14:creationId xmlns:p14="http://schemas.microsoft.com/office/powerpoint/2010/main" val="23064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84582-FD6F-8ADC-76B3-3EF72A34B8A4}"/>
              </a:ext>
            </a:extLst>
          </p:cNvPr>
          <p:cNvSpPr>
            <a:spLocks noGrp="1"/>
          </p:cNvSpPr>
          <p:nvPr>
            <p:ph idx="1"/>
          </p:nvPr>
        </p:nvSpPr>
        <p:spPr>
          <a:xfrm>
            <a:off x="677334" y="152401"/>
            <a:ext cx="8596668" cy="5888962"/>
          </a:xfrm>
        </p:spPr>
        <p:txBody>
          <a:bodyPr>
            <a:normAutofit/>
          </a:bodyPr>
          <a:lstStyle/>
          <a:p>
            <a:pPr>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Browser Compatibility:</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Test the website on different browsers to ensure compatibility. This includes popular browsers such as Chrome, Firefox, Safari, and Edge.</a:t>
            </a:r>
          </a:p>
          <a:p>
            <a:pPr>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Feedback and Error Handling:</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Provide clear feedback messages and error handling to guide users in case of form submissions, login attempts, or any other interactive elements.</a:t>
            </a:r>
          </a:p>
          <a:p>
            <a:pPr>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Security Measures: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Implement necessary security measures, such as SSL certificates, to ensure a secure browsing experience for users, especially if the website involves transactions or personal data.</a:t>
            </a:r>
          </a:p>
          <a:p>
            <a:pPr>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Accessibility Considerations:</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Design with accessibility in mind. Ensure the website is navigable and understandable for users with disabilities, following accessibility standards like WCAG.</a:t>
            </a:r>
          </a:p>
          <a:p>
            <a:endParaRPr lang="en-IN" dirty="0"/>
          </a:p>
        </p:txBody>
      </p:sp>
    </p:spTree>
    <p:extLst>
      <p:ext uri="{BB962C8B-B14F-4D97-AF65-F5344CB8AC3E}">
        <p14:creationId xmlns:p14="http://schemas.microsoft.com/office/powerpoint/2010/main" val="181117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0353C-764A-F57C-6A6A-AA37D1E570C0}"/>
              </a:ext>
            </a:extLst>
          </p:cNvPr>
          <p:cNvSpPr>
            <a:spLocks noGrp="1"/>
          </p:cNvSpPr>
          <p:nvPr>
            <p:ph type="title"/>
          </p:nvPr>
        </p:nvSpPr>
        <p:spPr/>
        <p:txBody>
          <a:bodyPr>
            <a:normAutofit fontScale="90000"/>
          </a:bodyPr>
          <a:lstStyle/>
          <a:p>
            <a:r>
              <a:rPr lang="en-IN" sz="2700" b="1" dirty="0">
                <a:solidFill>
                  <a:schemeClr val="tx1"/>
                </a:solidFill>
                <a:latin typeface="Calibri" panose="020F0502020204030204" pitchFamily="34" charset="0"/>
                <a:ea typeface="Calibri" panose="020F0502020204030204" pitchFamily="34" charset="0"/>
                <a:cs typeface="Calibri" panose="020F0502020204030204" pitchFamily="34" charset="0"/>
              </a:rPr>
              <a:t>Task 6: </a:t>
            </a:r>
            <a:r>
              <a:rPr lang="en-US" sz="2700" b="1" dirty="0">
                <a:solidFill>
                  <a:schemeClr val="tx1"/>
                </a:solidFill>
                <a:latin typeface="Calibri" panose="020F0502020204030204" pitchFamily="34" charset="0"/>
                <a:ea typeface="Calibri" panose="020F0502020204030204" pitchFamily="34" charset="0"/>
                <a:cs typeface="Calibri" panose="020F0502020204030204" pitchFamily="34" charset="0"/>
              </a:rPr>
              <a:t>Design a landing page for their product or service to generate leads. (Use Mockup or Figma or Any other tools to show the design)</a:t>
            </a:r>
            <a:br>
              <a:rPr lang="en-IN" sz="3600" b="1" dirty="0">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647C8C24-363C-3C2E-5070-57F1F896397E}"/>
              </a:ext>
            </a:extLst>
          </p:cNvPr>
          <p:cNvSpPr>
            <a:spLocks noGrp="1"/>
          </p:cNvSpPr>
          <p:nvPr>
            <p:ph idx="1"/>
          </p:nvPr>
        </p:nvSpPr>
        <p:spPr>
          <a:xfrm>
            <a:off x="784910" y="2079906"/>
            <a:ext cx="8596668" cy="3880773"/>
          </a:xfrm>
        </p:spPr>
        <p:txBody>
          <a:bodyPr/>
          <a:lstStyle/>
          <a:p>
            <a:r>
              <a:rPr lang="en-IN" dirty="0">
                <a:hlinkClick r:id="rId2"/>
              </a:rPr>
              <a:t>https://judithraj23.wixsite.com/it-solutions</a:t>
            </a:r>
            <a:endParaRPr lang="en-IN" dirty="0"/>
          </a:p>
          <a:p>
            <a:endParaRPr lang="en-IN" dirty="0"/>
          </a:p>
          <a:p>
            <a:pPr marL="0" indent="0">
              <a:buNone/>
            </a:pPr>
            <a:endParaRPr lang="en-IN" dirty="0"/>
          </a:p>
        </p:txBody>
      </p:sp>
      <p:sp>
        <p:nvSpPr>
          <p:cNvPr id="4" name="Rectangle 3">
            <a:extLst>
              <a:ext uri="{FF2B5EF4-FFF2-40B4-BE49-F238E27FC236}">
                <a16:creationId xmlns:a16="http://schemas.microsoft.com/office/drawing/2014/main" id="{9BFDEEA8-9138-684E-65A4-4C75939991DE}"/>
              </a:ext>
            </a:extLst>
          </p:cNvPr>
          <p:cNvSpPr/>
          <p:nvPr/>
        </p:nvSpPr>
        <p:spPr>
          <a:xfrm>
            <a:off x="784911" y="2967335"/>
            <a:ext cx="3885702"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Thank you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Picture 5">
            <a:extLst>
              <a:ext uri="{FF2B5EF4-FFF2-40B4-BE49-F238E27FC236}">
                <a16:creationId xmlns:a16="http://schemas.microsoft.com/office/drawing/2014/main" id="{F6D02BE5-D5B2-0AE5-2C8C-B671ECA19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026" y="1837782"/>
            <a:ext cx="2563906" cy="2765595"/>
          </a:xfrm>
          <a:prstGeom prst="rect">
            <a:avLst/>
          </a:prstGeom>
        </p:spPr>
      </p:pic>
    </p:spTree>
    <p:extLst>
      <p:ext uri="{BB962C8B-B14F-4D97-AF65-F5344CB8AC3E}">
        <p14:creationId xmlns:p14="http://schemas.microsoft.com/office/powerpoint/2010/main" val="275485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54B0-CC03-06CC-3ACE-45F1F553EE29}"/>
              </a:ext>
            </a:extLst>
          </p:cNvPr>
          <p:cNvSpPr>
            <a:spLocks noGrp="1"/>
          </p:cNvSpPr>
          <p:nvPr>
            <p:ph type="title"/>
          </p:nvPr>
        </p:nvSpPr>
        <p:spPr/>
        <p:txBody>
          <a:bodyPr>
            <a:normAutofit/>
          </a:bodyPr>
          <a:lstStyle/>
          <a:p>
            <a:r>
              <a:rPr lang="en-US" sz="2200" b="1"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Project task 1: Understand their products or services and create short descriptions for a minimum of 3 and a maximum of 5 products or services.</a:t>
            </a:r>
            <a:endParaRPr lang="en-IN" dirty="0">
              <a:solidFill>
                <a:schemeClr val="accent5">
                  <a:lumMod val="60000"/>
                  <a:lumOff val="40000"/>
                </a:schemeClr>
              </a:solidFill>
            </a:endParaRPr>
          </a:p>
        </p:txBody>
      </p:sp>
      <p:sp>
        <p:nvSpPr>
          <p:cNvPr id="3" name="Content Placeholder 2">
            <a:extLst>
              <a:ext uri="{FF2B5EF4-FFF2-40B4-BE49-F238E27FC236}">
                <a16:creationId xmlns:a16="http://schemas.microsoft.com/office/drawing/2014/main" id="{9223FE5D-C007-CA4D-BDE2-60BB854CAF3A}"/>
              </a:ext>
            </a:extLst>
          </p:cNvPr>
          <p:cNvSpPr>
            <a:spLocks noGrp="1"/>
          </p:cNvSpPr>
          <p:nvPr>
            <p:ph idx="1"/>
          </p:nvPr>
        </p:nvSpPr>
        <p:spPr/>
        <p:txBody>
          <a:bodyPr>
            <a:normAutofit/>
          </a:bodyPr>
          <a:lstStyle/>
          <a:p>
            <a:r>
              <a:rPr lang="en-US" sz="1600" b="0" i="0" dirty="0">
                <a:solidFill>
                  <a:srgbClr val="0D0D0D"/>
                </a:solidFill>
                <a:effectLst/>
                <a:latin typeface="Times New Roman" panose="02020603050405020304" pitchFamily="18" charset="0"/>
                <a:cs typeface="Times New Roman" panose="02020603050405020304" pitchFamily="18" charset="0"/>
              </a:rPr>
              <a:t>Intellect Design Arena is a global technology and innovation company that provides various solutions in the financial technology FinTech sector. Products introduced by Intellect Design Arena since then. Here are short descriptions for up to five of their products or services </a:t>
            </a:r>
          </a:p>
          <a:p>
            <a:r>
              <a:rPr lang="en-US" sz="16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Intellect Digital Core (IDC): </a:t>
            </a:r>
            <a:r>
              <a:rPr lang="en-US" sz="16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i="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Intellect Digital Core is a comprehensive banking solution designed to transform traditional banking operations into a modern and efficient digital experience. It encompasses a range of modules, including core banking, lending, and treasury management, to streamline processes and enhance customer engagement in the digital era.</a:t>
            </a:r>
          </a:p>
          <a:p>
            <a:r>
              <a:rPr lang="en-US" sz="1600" b="1" i="0" dirty="0">
                <a:solidFill>
                  <a:srgbClr val="0D0D0D"/>
                </a:solidFill>
                <a:effectLst/>
                <a:latin typeface="Times New Roman" panose="02020603050405020304" pitchFamily="18" charset="0"/>
                <a:cs typeface="Times New Roman" panose="02020603050405020304" pitchFamily="18" charset="0"/>
              </a:rPr>
              <a:t>Intellect Global Transaction Banking (</a:t>
            </a:r>
            <a:r>
              <a:rPr lang="en-US" sz="1600" b="1" i="0" dirty="0" err="1">
                <a:solidFill>
                  <a:srgbClr val="0D0D0D"/>
                </a:solidFill>
                <a:effectLst/>
                <a:latin typeface="Times New Roman" panose="02020603050405020304" pitchFamily="18" charset="0"/>
                <a:cs typeface="Times New Roman" panose="02020603050405020304" pitchFamily="18" charset="0"/>
              </a:rPr>
              <a:t>iGTB</a:t>
            </a:r>
            <a:r>
              <a:rPr lang="en-US" sz="1600" b="1" i="0" dirty="0">
                <a:solidFill>
                  <a:srgbClr val="0D0D0D"/>
                </a:solidFill>
                <a:effectLst/>
                <a:latin typeface="Times New Roman" panose="02020603050405020304" pitchFamily="18" charset="0"/>
                <a:cs typeface="Times New Roman" panose="02020603050405020304" pitchFamily="18" charset="0"/>
              </a:rPr>
              <a:t>):</a:t>
            </a:r>
            <a:r>
              <a:rPr lang="en-US" sz="1600" b="0" i="0" dirty="0">
                <a:solidFill>
                  <a:srgbClr val="0D0D0D"/>
                </a:solidFill>
                <a:effectLst/>
                <a:latin typeface="Times New Roman" panose="02020603050405020304" pitchFamily="18" charset="0"/>
                <a:cs typeface="Times New Roman" panose="02020603050405020304" pitchFamily="18" charset="0"/>
              </a:rPr>
              <a:t> </a:t>
            </a:r>
            <a:r>
              <a:rPr lang="en-US" sz="1600" b="0" i="1" dirty="0" err="1">
                <a:solidFill>
                  <a:srgbClr val="0D0D0D"/>
                </a:solidFill>
                <a:effectLst/>
                <a:latin typeface="Times New Roman" panose="02020603050405020304" pitchFamily="18" charset="0"/>
                <a:cs typeface="Times New Roman" panose="02020603050405020304" pitchFamily="18" charset="0"/>
              </a:rPr>
              <a:t>iGTB</a:t>
            </a:r>
            <a:r>
              <a:rPr lang="en-US" sz="1600" b="0" i="1" dirty="0">
                <a:solidFill>
                  <a:srgbClr val="0D0D0D"/>
                </a:solidFill>
                <a:effectLst/>
                <a:latin typeface="Times New Roman" panose="02020603050405020304" pitchFamily="18" charset="0"/>
                <a:cs typeface="Times New Roman" panose="02020603050405020304" pitchFamily="18" charset="0"/>
              </a:rPr>
              <a:t> is Intellect's suite of transaction banking solutions, providing banks and financial institutions with advanced tools for managing global transactions. This product covers areas such as cash management, trade finance, and supply chain finance, empowering institutions to optimize their transaction processes and offer innovative services to their clients.</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7558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E467F2-8D09-5E95-FF9B-634D75D90BB4}"/>
              </a:ext>
            </a:extLst>
          </p:cNvPr>
          <p:cNvSpPr>
            <a:spLocks noGrp="1"/>
          </p:cNvSpPr>
          <p:nvPr>
            <p:ph idx="1"/>
          </p:nvPr>
        </p:nvSpPr>
        <p:spPr>
          <a:xfrm>
            <a:off x="1295401" y="842682"/>
            <a:ext cx="9601196" cy="5033186"/>
          </a:xfrm>
        </p:spPr>
        <p:txBody>
          <a:bodyPr>
            <a:normAutofit/>
          </a:bodyPr>
          <a:lstStyle/>
          <a:p>
            <a:endParaRPr lang="en-US" sz="1600" b="1" i="0" dirty="0">
              <a:solidFill>
                <a:srgbClr val="0D0D0D"/>
              </a:solidFill>
              <a:effectLst/>
              <a:latin typeface="Times New Roman" panose="02020603050405020304" pitchFamily="18" charset="0"/>
              <a:cs typeface="Times New Roman" panose="02020603050405020304" pitchFamily="18" charset="0"/>
            </a:endParaRPr>
          </a:p>
          <a:p>
            <a:r>
              <a:rPr lang="en-US" sz="1600" b="1" i="0" dirty="0">
                <a:solidFill>
                  <a:srgbClr val="0D0D0D"/>
                </a:solidFill>
                <a:effectLst/>
                <a:latin typeface="Times New Roman" panose="02020603050405020304" pitchFamily="18" charset="0"/>
                <a:cs typeface="Times New Roman" panose="02020603050405020304" pitchFamily="18" charset="0"/>
              </a:rPr>
              <a:t>Intellect Risk Analyst:</a:t>
            </a:r>
            <a:r>
              <a:rPr lang="en-US" sz="1600" b="0" i="0" dirty="0">
                <a:solidFill>
                  <a:srgbClr val="0D0D0D"/>
                </a:solidFill>
                <a:effectLst/>
                <a:latin typeface="Times New Roman" panose="02020603050405020304" pitchFamily="18" charset="0"/>
                <a:cs typeface="Times New Roman" panose="02020603050405020304" pitchFamily="18" charset="0"/>
              </a:rPr>
              <a:t> </a:t>
            </a:r>
            <a:r>
              <a:rPr lang="en-US" sz="1600" b="0" i="1" dirty="0">
                <a:solidFill>
                  <a:srgbClr val="0D0D0D"/>
                </a:solidFill>
                <a:effectLst/>
                <a:latin typeface="Times New Roman" panose="02020603050405020304" pitchFamily="18" charset="0"/>
                <a:cs typeface="Times New Roman" panose="02020603050405020304" pitchFamily="18" charset="0"/>
              </a:rPr>
              <a:t>Intellect Risk Analyst is a sophisticated risk management solution tailored for financial institutions. It leverages advanced analytics and real-time data to assess and mitigate risks effectively. From credit risk to market risk, this product provides actionable insights, helping organizations make informed decisions in a dynamic financial landscape.</a:t>
            </a:r>
          </a:p>
          <a:p>
            <a:endParaRPr lang="en-US" sz="1600" b="0" i="1" dirty="0">
              <a:solidFill>
                <a:srgbClr val="0D0D0D"/>
              </a:solidFill>
              <a:effectLst/>
              <a:latin typeface="Times New Roman" panose="02020603050405020304" pitchFamily="18" charset="0"/>
              <a:cs typeface="Times New Roman" panose="02020603050405020304" pitchFamily="18" charset="0"/>
            </a:endParaRPr>
          </a:p>
          <a:p>
            <a:r>
              <a:rPr lang="en-US" sz="1600" b="1" i="0" dirty="0">
                <a:solidFill>
                  <a:srgbClr val="0D0D0D"/>
                </a:solidFill>
                <a:effectLst/>
                <a:latin typeface="Times New Roman" panose="02020603050405020304" pitchFamily="18" charset="0"/>
                <a:cs typeface="Times New Roman" panose="02020603050405020304" pitchFamily="18" charset="0"/>
              </a:rPr>
              <a:t>Intellect Wealth </a:t>
            </a:r>
            <a:r>
              <a:rPr lang="en-US" sz="1600" b="1" i="0" dirty="0" err="1">
                <a:solidFill>
                  <a:srgbClr val="0D0D0D"/>
                </a:solidFill>
                <a:effectLst/>
                <a:latin typeface="Times New Roman" panose="02020603050405020304" pitchFamily="18" charset="0"/>
                <a:cs typeface="Times New Roman" panose="02020603050405020304" pitchFamily="18" charset="0"/>
              </a:rPr>
              <a:t>Qube</a:t>
            </a:r>
            <a:r>
              <a:rPr lang="en-US" sz="1600" b="1" i="0" dirty="0">
                <a:solidFill>
                  <a:srgbClr val="0D0D0D"/>
                </a:solidFill>
                <a:effectLst/>
                <a:latin typeface="Times New Roman" panose="02020603050405020304" pitchFamily="18" charset="0"/>
                <a:cs typeface="Times New Roman" panose="02020603050405020304" pitchFamily="18" charset="0"/>
              </a:rPr>
              <a:t>:</a:t>
            </a:r>
            <a:r>
              <a:rPr lang="en-US" sz="1600" b="0" i="0" dirty="0">
                <a:solidFill>
                  <a:srgbClr val="0D0D0D"/>
                </a:solidFill>
                <a:effectLst/>
                <a:latin typeface="Times New Roman" panose="02020603050405020304" pitchFamily="18" charset="0"/>
                <a:cs typeface="Times New Roman" panose="02020603050405020304" pitchFamily="18" charset="0"/>
              </a:rPr>
              <a:t> </a:t>
            </a:r>
            <a:r>
              <a:rPr lang="en-US" sz="1600" b="0" i="1" dirty="0">
                <a:solidFill>
                  <a:srgbClr val="0D0D0D"/>
                </a:solidFill>
                <a:effectLst/>
                <a:latin typeface="Times New Roman" panose="02020603050405020304" pitchFamily="18" charset="0"/>
                <a:cs typeface="Times New Roman" panose="02020603050405020304" pitchFamily="18" charset="0"/>
              </a:rPr>
              <a:t>Wealth </a:t>
            </a:r>
            <a:r>
              <a:rPr lang="en-US" sz="1600" b="0" i="1" dirty="0" err="1">
                <a:solidFill>
                  <a:srgbClr val="0D0D0D"/>
                </a:solidFill>
                <a:effectLst/>
                <a:latin typeface="Times New Roman" panose="02020603050405020304" pitchFamily="18" charset="0"/>
                <a:cs typeface="Times New Roman" panose="02020603050405020304" pitchFamily="18" charset="0"/>
              </a:rPr>
              <a:t>Qube</a:t>
            </a:r>
            <a:r>
              <a:rPr lang="en-US" sz="1600" b="0" i="1" dirty="0">
                <a:solidFill>
                  <a:srgbClr val="0D0D0D"/>
                </a:solidFill>
                <a:effectLst/>
                <a:latin typeface="Times New Roman" panose="02020603050405020304" pitchFamily="18" charset="0"/>
                <a:cs typeface="Times New Roman" panose="02020603050405020304" pitchFamily="18" charset="0"/>
              </a:rPr>
              <a:t> is Intellect's wealth management solution, designed to empower financial institutions in delivering personalized and efficient wealth management services. This platform offers tools for portfolio management, investment advisory, and client relationship management, ensuring a seamless experience for both wealth managers and their clients.</a:t>
            </a:r>
          </a:p>
          <a:p>
            <a:endParaRPr lang="en-US" sz="1600" i="1" dirty="0">
              <a:solidFill>
                <a:srgbClr val="0D0D0D"/>
              </a:solidFill>
              <a:latin typeface="Times New Roman" panose="02020603050405020304" pitchFamily="18" charset="0"/>
              <a:cs typeface="Times New Roman" panose="02020603050405020304" pitchFamily="18" charset="0"/>
            </a:endParaRPr>
          </a:p>
          <a:p>
            <a:r>
              <a:rPr lang="en-US" sz="1600" b="1" i="0" dirty="0">
                <a:solidFill>
                  <a:srgbClr val="0D0D0D"/>
                </a:solidFill>
                <a:effectLst/>
                <a:latin typeface="Times New Roman" panose="02020603050405020304" pitchFamily="18" charset="0"/>
                <a:cs typeface="Times New Roman" panose="02020603050405020304" pitchFamily="18" charset="0"/>
              </a:rPr>
              <a:t>Intellect Payments:</a:t>
            </a:r>
            <a:r>
              <a:rPr lang="en-US" sz="1600" b="0" i="0" dirty="0">
                <a:solidFill>
                  <a:srgbClr val="0D0D0D"/>
                </a:solidFill>
                <a:effectLst/>
                <a:latin typeface="Times New Roman" panose="02020603050405020304" pitchFamily="18" charset="0"/>
                <a:cs typeface="Times New Roman" panose="02020603050405020304" pitchFamily="18" charset="0"/>
              </a:rPr>
              <a:t> </a:t>
            </a:r>
            <a:r>
              <a:rPr lang="en-US" sz="1600" b="0" i="1" dirty="0">
                <a:solidFill>
                  <a:srgbClr val="0D0D0D"/>
                </a:solidFill>
                <a:effectLst/>
                <a:latin typeface="Times New Roman" panose="02020603050405020304" pitchFamily="18" charset="0"/>
                <a:cs typeface="Times New Roman" panose="02020603050405020304" pitchFamily="18" charset="0"/>
              </a:rPr>
              <a:t>Intellect Payments is a comprehensive payment solution that enables financial institutions to manage diverse payment types efficiently. This includes real-time payments, bulk payments, and cross-border transactions. The platform is designed to enhance operational efficiency, reduce costs, and meet the evolving demands of the modern payments landscape.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98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91DAF-0E41-0337-AAAC-4C502D2A4F42}"/>
              </a:ext>
            </a:extLst>
          </p:cNvPr>
          <p:cNvSpPr>
            <a:spLocks noGrp="1"/>
          </p:cNvSpPr>
          <p:nvPr>
            <p:ph type="title"/>
          </p:nvPr>
        </p:nvSpPr>
        <p:spPr>
          <a:xfrm>
            <a:off x="677334" y="609600"/>
            <a:ext cx="8596668" cy="824753"/>
          </a:xfrm>
        </p:spPr>
        <p:txBody>
          <a:bodyPr>
            <a:normAutofit fontScale="90000"/>
          </a:bodyPr>
          <a:lstStyle/>
          <a:p>
            <a:r>
              <a:rPr lang="en-US" sz="2700" b="1"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Task 2: Determine the platform on which the website is developed (Use online tools to identify). </a:t>
            </a:r>
            <a:br>
              <a:rPr lang="en-IN" sz="3600" b="1" dirty="0"/>
            </a:br>
            <a:br>
              <a:rPr lang="en-IN" sz="3600" b="1" dirty="0"/>
            </a:br>
            <a:r>
              <a:rPr lang="en-IN" sz="1800" b="1" dirty="0">
                <a:solidFill>
                  <a:schemeClr val="tx1"/>
                </a:solidFill>
                <a:latin typeface="Times New Roman" panose="02020603050405020304" pitchFamily="18" charset="0"/>
                <a:cs typeface="Times New Roman" panose="02020603050405020304" pitchFamily="18" charset="0"/>
              </a:rPr>
              <a:t>CMS   </a:t>
            </a:r>
            <a:r>
              <a:rPr lang="en-IN" sz="1800" dirty="0">
                <a:solidFill>
                  <a:schemeClr val="tx1"/>
                </a:solidFill>
                <a:latin typeface="Times New Roman" panose="02020603050405020304" pitchFamily="18" charset="0"/>
                <a:cs typeface="Times New Roman" panose="02020603050405020304" pitchFamily="18" charset="0"/>
              </a:rPr>
              <a:t>                                                </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WordPress 6.3.21</a:t>
            </a:r>
            <a:br>
              <a:rPr lang="en-IN" sz="1800" dirty="0">
                <a:solidFill>
                  <a:schemeClr val="tx1"/>
                </a:solidFill>
                <a:latin typeface="Times New Roman" panose="02020603050405020304" pitchFamily="18" charset="0"/>
                <a:cs typeface="Times New Roman" panose="02020603050405020304" pitchFamily="18" charset="0"/>
              </a:rPr>
            </a:br>
            <a:br>
              <a:rPr lang="en-IN" sz="1800"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Blogs</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WordPress 6.3.21</a:t>
            </a:r>
            <a:br>
              <a:rPr lang="en-IN" sz="1800" dirty="0">
                <a:solidFill>
                  <a:schemeClr val="tx1"/>
                </a:solidFill>
                <a:latin typeface="Times New Roman" panose="02020603050405020304" pitchFamily="18" charset="0"/>
                <a:cs typeface="Times New Roman" panose="02020603050405020304" pitchFamily="18" charset="0"/>
              </a:rPr>
            </a:br>
            <a:br>
              <a:rPr lang="en-IN" sz="1800"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Widgets</a:t>
            </a:r>
            <a:br>
              <a:rPr lang="en-IN" sz="1800" dirty="0">
                <a:solidFill>
                  <a:schemeClr val="tx1"/>
                </a:solidFill>
                <a:latin typeface="Times New Roman" panose="02020603050405020304" pitchFamily="18" charset="0"/>
                <a:cs typeface="Times New Roman" panose="02020603050405020304" pitchFamily="18" charset="0"/>
              </a:rPr>
            </a:br>
            <a:r>
              <a:rPr lang="en-IN" sz="1800" dirty="0" err="1">
                <a:solidFill>
                  <a:schemeClr val="tx1"/>
                </a:solidFill>
                <a:latin typeface="Times New Roman" panose="02020603050405020304" pitchFamily="18" charset="0"/>
                <a:cs typeface="Times New Roman" panose="02020603050405020304" pitchFamily="18" charset="0"/>
              </a:rPr>
              <a:t>AddToAny</a:t>
            </a:r>
            <a:r>
              <a:rPr lang="en-IN" sz="1800" dirty="0">
                <a:solidFill>
                  <a:schemeClr val="tx1"/>
                </a:solidFill>
                <a:latin typeface="Times New Roman" panose="02020603050405020304" pitchFamily="18" charset="0"/>
                <a:cs typeface="Times New Roman" panose="02020603050405020304" pitchFamily="18" charset="0"/>
              </a:rPr>
              <a:t>.</a:t>
            </a:r>
            <a:br>
              <a:rPr lang="en-IN" sz="1800" dirty="0">
                <a:solidFill>
                  <a:schemeClr val="tx1"/>
                </a:solidFill>
                <a:latin typeface="Times New Roman" panose="02020603050405020304" pitchFamily="18" charset="0"/>
                <a:cs typeface="Times New Roman" panose="02020603050405020304" pitchFamily="18" charset="0"/>
              </a:rPr>
            </a:br>
            <a:br>
              <a:rPr lang="en-IN" sz="1800"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Video players</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You Tube</a:t>
            </a:r>
            <a:br>
              <a:rPr lang="en-IN" sz="1800" dirty="0">
                <a:solidFill>
                  <a:schemeClr val="tx1"/>
                </a:solidFill>
                <a:latin typeface="Times New Roman" panose="02020603050405020304" pitchFamily="18" charset="0"/>
                <a:cs typeface="Times New Roman" panose="02020603050405020304" pitchFamily="18" charset="0"/>
              </a:rPr>
            </a:br>
            <a:br>
              <a:rPr lang="en-IN" sz="1800"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Analytics</a:t>
            </a:r>
            <a:br>
              <a:rPr lang="en-IN" sz="1800" dirty="0">
                <a:solidFill>
                  <a:schemeClr val="tx1"/>
                </a:solidFill>
                <a:latin typeface="Times New Roman" panose="02020603050405020304" pitchFamily="18" charset="0"/>
                <a:cs typeface="Times New Roman" panose="02020603050405020304" pitchFamily="18" charset="0"/>
              </a:rPr>
            </a:br>
            <a:r>
              <a:rPr lang="en-IN" sz="1800" dirty="0" err="1">
                <a:solidFill>
                  <a:schemeClr val="tx1"/>
                </a:solidFill>
                <a:latin typeface="Times New Roman" panose="02020603050405020304" pitchFamily="18" charset="0"/>
                <a:cs typeface="Times New Roman" panose="02020603050405020304" pitchFamily="18" charset="0"/>
              </a:rPr>
              <a:t>Leadfeeder</a:t>
            </a:r>
            <a:br>
              <a:rPr lang="en-IN" sz="1800" dirty="0">
                <a:solidFill>
                  <a:schemeClr val="tx1"/>
                </a:solidFill>
                <a:latin typeface="Times New Roman" panose="02020603050405020304" pitchFamily="18" charset="0"/>
                <a:cs typeface="Times New Roman" panose="02020603050405020304" pitchFamily="18" charset="0"/>
              </a:rPr>
            </a:br>
            <a:r>
              <a:rPr lang="en-IN" sz="1800" dirty="0" err="1">
                <a:solidFill>
                  <a:schemeClr val="tx1"/>
                </a:solidFill>
                <a:latin typeface="Times New Roman" panose="02020603050405020304" pitchFamily="18" charset="0"/>
                <a:cs typeface="Times New Roman" panose="02020603050405020304" pitchFamily="18" charset="0"/>
              </a:rPr>
              <a:t>Linkedin</a:t>
            </a:r>
            <a:r>
              <a:rPr lang="en-IN" sz="1800" dirty="0">
                <a:solidFill>
                  <a:schemeClr val="tx1"/>
                </a:solidFill>
                <a:latin typeface="Times New Roman" panose="02020603050405020304" pitchFamily="18" charset="0"/>
                <a:cs typeface="Times New Roman" panose="02020603050405020304" pitchFamily="18" charset="0"/>
              </a:rPr>
              <a:t> </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Insight Tag</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Google Analytics GA4</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Facebook Pixel2.9.147</a:t>
            </a:r>
          </a:p>
        </p:txBody>
      </p:sp>
      <p:pic>
        <p:nvPicPr>
          <p:cNvPr id="6" name="Picture 5">
            <a:extLst>
              <a:ext uri="{FF2B5EF4-FFF2-40B4-BE49-F238E27FC236}">
                <a16:creationId xmlns:a16="http://schemas.microsoft.com/office/drawing/2014/main" id="{A98D4189-F26B-2D28-2298-D13BDE7CA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362" y="805702"/>
            <a:ext cx="1714500" cy="1714500"/>
          </a:xfrm>
          <a:prstGeom prst="rect">
            <a:avLst/>
          </a:prstGeom>
        </p:spPr>
      </p:pic>
      <p:pic>
        <p:nvPicPr>
          <p:cNvPr id="8" name="Picture 7">
            <a:extLst>
              <a:ext uri="{FF2B5EF4-FFF2-40B4-BE49-F238E27FC236}">
                <a16:creationId xmlns:a16="http://schemas.microsoft.com/office/drawing/2014/main" id="{59D8E247-89CB-391D-52E0-863DFCBA9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7262" y="4875679"/>
            <a:ext cx="3276600" cy="1714500"/>
          </a:xfrm>
          <a:prstGeom prst="rect">
            <a:avLst/>
          </a:prstGeom>
        </p:spPr>
      </p:pic>
    </p:spTree>
    <p:extLst>
      <p:ext uri="{BB962C8B-B14F-4D97-AF65-F5344CB8AC3E}">
        <p14:creationId xmlns:p14="http://schemas.microsoft.com/office/powerpoint/2010/main" val="176115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1A0A5AD-EF88-8514-5798-B3DF0D1C9728}"/>
              </a:ext>
            </a:extLst>
          </p:cNvPr>
          <p:cNvSpPr>
            <a:spLocks noGrp="1"/>
          </p:cNvSpPr>
          <p:nvPr>
            <p:ph idx="1"/>
          </p:nvPr>
        </p:nvSpPr>
        <p:spPr>
          <a:xfrm>
            <a:off x="677863" y="331788"/>
            <a:ext cx="8596312" cy="6203950"/>
          </a:xfrm>
        </p:spPr>
        <p:txBody>
          <a:bodyPr>
            <a:normAutofit fontScale="97500"/>
          </a:bodyPr>
          <a:lstStyle/>
          <a:p>
            <a:pPr marL="0" indent="0">
              <a:buNone/>
            </a:pPr>
            <a:r>
              <a:rPr lang="en-IN" dirty="0">
                <a:latin typeface="Times New Roman" panose="02020603050405020304" pitchFamily="18" charset="0"/>
                <a:cs typeface="Times New Roman" panose="02020603050405020304" pitchFamily="18" charset="0"/>
              </a:rPr>
              <a:t>    </a:t>
            </a:r>
            <a:r>
              <a:rPr lang="en-IN" sz="1600" b="1" dirty="0">
                <a:solidFill>
                  <a:schemeClr val="tx1"/>
                </a:solidFill>
                <a:latin typeface="Times New Roman" panose="02020603050405020304" pitchFamily="18" charset="0"/>
                <a:cs typeface="Times New Roman" panose="02020603050405020304" pitchFamily="18" charset="0"/>
              </a:rPr>
              <a:t>Security</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     HSTS</a:t>
            </a: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r>
              <a:rPr lang="en-IN" sz="1600" dirty="0">
                <a:solidFill>
                  <a:schemeClr val="tx1"/>
                </a:solidFill>
                <a:latin typeface="Times New Roman" panose="02020603050405020304" pitchFamily="18" charset="0"/>
                <a:cs typeface="Times New Roman" panose="02020603050405020304" pitchFamily="18" charset="0"/>
              </a:rPr>
              <a:t>     </a:t>
            </a:r>
            <a:r>
              <a:rPr lang="en-IN" sz="1600" b="1" dirty="0">
                <a:solidFill>
                  <a:schemeClr val="tx1"/>
                </a:solidFill>
                <a:latin typeface="Times New Roman" panose="02020603050405020304" pitchFamily="18" charset="0"/>
                <a:cs typeface="Times New Roman" panose="02020603050405020304" pitchFamily="18" charset="0"/>
              </a:rPr>
              <a:t>Font scripts</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     Google Font AP!</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     </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      </a:t>
            </a:r>
            <a:r>
              <a:rPr lang="en-IN" sz="1600" b="1" dirty="0">
                <a:solidFill>
                  <a:schemeClr val="tx1"/>
                </a:solidFill>
                <a:latin typeface="Times New Roman" panose="02020603050405020304" pitchFamily="18" charset="0"/>
                <a:cs typeface="Times New Roman" panose="02020603050405020304" pitchFamily="18" charset="0"/>
              </a:rPr>
              <a:t>Miscellaneous</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      Open Graph</a:t>
            </a: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r>
              <a:rPr lang="en-IN" sz="1600" dirty="0">
                <a:solidFill>
                  <a:schemeClr val="tx1"/>
                </a:solidFill>
                <a:latin typeface="Times New Roman" panose="02020603050405020304" pitchFamily="18" charset="0"/>
                <a:cs typeface="Times New Roman" panose="02020603050405020304" pitchFamily="18" charset="0"/>
              </a:rPr>
              <a:t>      </a:t>
            </a:r>
            <a:r>
              <a:rPr lang="en-IN" sz="1600" b="1" dirty="0">
                <a:solidFill>
                  <a:schemeClr val="tx1"/>
                </a:solidFill>
                <a:latin typeface="Times New Roman" panose="02020603050405020304" pitchFamily="18" charset="0"/>
                <a:cs typeface="Times New Roman" panose="02020603050405020304" pitchFamily="18" charset="0"/>
              </a:rPr>
              <a:t>Databases</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      MySQL</a:t>
            </a:r>
          </a:p>
          <a:p>
            <a:pPr marL="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buNone/>
            </a:pPr>
            <a:r>
              <a:rPr lang="en-IN" sz="1600" dirty="0">
                <a:solidFill>
                  <a:schemeClr val="tx1"/>
                </a:solidFill>
                <a:latin typeface="Times New Roman" panose="02020603050405020304" pitchFamily="18" charset="0"/>
                <a:cs typeface="Times New Roman" panose="02020603050405020304" pitchFamily="18" charset="0"/>
              </a:rPr>
              <a:t>      </a:t>
            </a:r>
            <a:r>
              <a:rPr lang="en-IN" sz="1600" b="1" dirty="0">
                <a:solidFill>
                  <a:schemeClr val="tx1"/>
                </a:solidFill>
                <a:latin typeface="Times New Roman" panose="02020603050405020304" pitchFamily="18" charset="0"/>
                <a:cs typeface="Times New Roman" panose="02020603050405020304" pitchFamily="18" charset="0"/>
              </a:rPr>
              <a:t>Programming languages</a:t>
            </a:r>
          </a:p>
          <a:p>
            <a:pPr marL="0" indent="0">
              <a:buNone/>
            </a:pPr>
            <a:r>
              <a:rPr lang="en-IN" sz="1600" dirty="0">
                <a:solidFill>
                  <a:schemeClr val="tx1"/>
                </a:solidFill>
                <a:latin typeface="Times New Roman" panose="02020603050405020304" pitchFamily="18" charset="0"/>
                <a:cs typeface="Times New Roman" panose="02020603050405020304" pitchFamily="18" charset="0"/>
              </a:rPr>
              <a:t>        PHP 82.10</a:t>
            </a:r>
          </a:p>
        </p:txBody>
      </p:sp>
      <p:pic>
        <p:nvPicPr>
          <p:cNvPr id="8" name="Picture 7">
            <a:extLst>
              <a:ext uri="{FF2B5EF4-FFF2-40B4-BE49-F238E27FC236}">
                <a16:creationId xmlns:a16="http://schemas.microsoft.com/office/drawing/2014/main" id="{9C39DF6A-91B5-F390-2349-E36BD3107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5359" y="133582"/>
            <a:ext cx="2590801" cy="2097741"/>
          </a:xfrm>
          <a:prstGeom prst="rect">
            <a:avLst/>
          </a:prstGeom>
        </p:spPr>
      </p:pic>
      <p:pic>
        <p:nvPicPr>
          <p:cNvPr id="27" name="Picture 26">
            <a:extLst>
              <a:ext uri="{FF2B5EF4-FFF2-40B4-BE49-F238E27FC236}">
                <a16:creationId xmlns:a16="http://schemas.microsoft.com/office/drawing/2014/main" id="{B8ECEBEC-2DA0-6D14-B8DB-A3187E7281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495" y="3621742"/>
            <a:ext cx="1828800" cy="2256013"/>
          </a:xfrm>
          <a:prstGeom prst="rect">
            <a:avLst/>
          </a:prstGeom>
        </p:spPr>
      </p:pic>
    </p:spTree>
    <p:extLst>
      <p:ext uri="{BB962C8B-B14F-4D97-AF65-F5344CB8AC3E}">
        <p14:creationId xmlns:p14="http://schemas.microsoft.com/office/powerpoint/2010/main" val="685252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1DF99-F9F2-0875-4A6D-7F9057979A53}"/>
              </a:ext>
            </a:extLst>
          </p:cNvPr>
          <p:cNvSpPr>
            <a:spLocks noGrp="1"/>
          </p:cNvSpPr>
          <p:nvPr>
            <p:ph idx="1"/>
          </p:nvPr>
        </p:nvSpPr>
        <p:spPr>
          <a:xfrm>
            <a:off x="677334" y="206187"/>
            <a:ext cx="8596668" cy="6347013"/>
          </a:xfrm>
        </p:spPr>
        <p:txBody>
          <a:bodyPr/>
          <a:lstStyle/>
          <a:p>
            <a:pPr marL="0" indent="0">
              <a:buNone/>
            </a:pPr>
            <a:r>
              <a:rPr lang="en-IN" dirty="0"/>
              <a:t>     </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r>
              <a:rPr lang="en-IN" sz="1600" b="1" dirty="0">
                <a:solidFill>
                  <a:schemeClr val="tx1"/>
                </a:solidFill>
                <a:latin typeface="Times New Roman" panose="02020603050405020304" pitchFamily="18" charset="0"/>
                <a:cs typeface="Times New Roman" panose="02020603050405020304" pitchFamily="18" charset="0"/>
              </a:rPr>
              <a:t>Tag managers</a:t>
            </a:r>
          </a:p>
          <a:p>
            <a:pPr marL="0" indent="0" algn="just">
              <a:buNone/>
            </a:pPr>
            <a:r>
              <a:rPr lang="en-IN" sz="1600" dirty="0">
                <a:solidFill>
                  <a:schemeClr val="tx1"/>
                </a:solidFill>
                <a:latin typeface="Times New Roman" panose="02020603050405020304" pitchFamily="18" charset="0"/>
                <a:cs typeface="Times New Roman" panose="02020603050405020304" pitchFamily="18" charset="0"/>
              </a:rPr>
              <a:t>    Google Tag Manager</a:t>
            </a:r>
          </a:p>
          <a:p>
            <a:pPr marL="0" indent="0" algn="just">
              <a:buNone/>
            </a:pPr>
            <a:r>
              <a:rPr lang="en-IN" sz="16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en-IN" sz="1600" dirty="0">
                <a:solidFill>
                  <a:schemeClr val="tx1"/>
                </a:solidFill>
                <a:latin typeface="Times New Roman" panose="02020603050405020304" pitchFamily="18" charset="0"/>
                <a:cs typeface="Times New Roman" panose="02020603050405020304" pitchFamily="18" charset="0"/>
              </a:rPr>
              <a:t>    </a:t>
            </a:r>
            <a:r>
              <a:rPr lang="en-IN" sz="1600" b="1" dirty="0">
                <a:solidFill>
                  <a:schemeClr val="tx1"/>
                </a:solidFill>
                <a:latin typeface="Times New Roman" panose="02020603050405020304" pitchFamily="18" charset="0"/>
                <a:cs typeface="Times New Roman" panose="02020603050405020304" pitchFamily="18" charset="0"/>
              </a:rPr>
              <a:t>JavaScript libraries</a:t>
            </a:r>
          </a:p>
          <a:p>
            <a:pPr marL="0" indent="0" algn="just">
              <a:buNone/>
            </a:pPr>
            <a:r>
              <a:rPr lang="en-IN" sz="1600" dirty="0">
                <a:solidFill>
                  <a:schemeClr val="tx1"/>
                </a:solidFill>
                <a:latin typeface="Times New Roman" panose="02020603050405020304" pitchFamily="18" charset="0"/>
                <a:cs typeface="Times New Roman" panose="02020603050405020304" pitchFamily="18" charset="0"/>
              </a:rPr>
              <a:t>     core-is 3.0.0</a:t>
            </a:r>
          </a:p>
          <a:p>
            <a:pPr marL="0" indent="0" algn="just">
              <a:buNone/>
            </a:pPr>
            <a:r>
              <a:rPr lang="en-IN" sz="1600" dirty="0">
                <a:solidFill>
                  <a:schemeClr val="tx1"/>
                </a:solidFill>
                <a:latin typeface="Times New Roman" panose="02020603050405020304" pitchFamily="18" charset="0"/>
                <a:cs typeface="Times New Roman" panose="02020603050405020304" pitchFamily="18" charset="0"/>
              </a:rPr>
              <a:t>     Slick</a:t>
            </a:r>
          </a:p>
          <a:p>
            <a:pPr marL="0" indent="0" algn="just">
              <a:buNone/>
            </a:pPr>
            <a:r>
              <a:rPr lang="en-IN" sz="1600" dirty="0">
                <a:solidFill>
                  <a:schemeClr val="tx1"/>
                </a:solidFill>
                <a:latin typeface="Times New Roman" panose="02020603050405020304" pitchFamily="18" charset="0"/>
                <a:cs typeface="Times New Roman" panose="02020603050405020304" pitchFamily="18" charset="0"/>
              </a:rPr>
              <a:t>     jQuery Migrate</a:t>
            </a:r>
          </a:p>
          <a:p>
            <a:pPr marL="0" indent="0" algn="just">
              <a:buNone/>
            </a:pPr>
            <a:r>
              <a:rPr lang="en-IN" sz="1600" dirty="0">
                <a:solidFill>
                  <a:schemeClr val="tx1"/>
                </a:solidFill>
                <a:latin typeface="Times New Roman" panose="02020603050405020304" pitchFamily="18" charset="0"/>
                <a:cs typeface="Times New Roman" panose="02020603050405020304" pitchFamily="18" charset="0"/>
              </a:rPr>
              <a:t>     Query, 35.1</a:t>
            </a:r>
          </a:p>
          <a:p>
            <a:pPr marL="0" indent="0" algn="just">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1600" b="1" dirty="0">
                <a:solidFill>
                  <a:schemeClr val="tx1"/>
                </a:solidFill>
                <a:latin typeface="Times New Roman" panose="02020603050405020304" pitchFamily="18" charset="0"/>
                <a:cs typeface="Times New Roman" panose="02020603050405020304" pitchFamily="18" charset="0"/>
              </a:rPr>
              <a:t>      SEO</a:t>
            </a:r>
          </a:p>
          <a:p>
            <a:pPr marL="0" indent="0" algn="just">
              <a:buNone/>
            </a:pPr>
            <a:r>
              <a:rPr lang="en-IN" sz="1600" dirty="0">
                <a:solidFill>
                  <a:schemeClr val="tx1"/>
                </a:solidFill>
                <a:latin typeface="Times New Roman" panose="02020603050405020304" pitchFamily="18" charset="0"/>
                <a:cs typeface="Times New Roman" panose="02020603050405020304" pitchFamily="18" charset="0"/>
              </a:rPr>
              <a:t>      Yoast SEO 21.6</a:t>
            </a:r>
          </a:p>
          <a:p>
            <a:pPr marL="0" indent="0" algn="just">
              <a:buNone/>
            </a:pPr>
            <a:endParaRPr lang="en-IN" sz="1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1600" dirty="0">
                <a:solidFill>
                  <a:schemeClr val="tx1"/>
                </a:solidFill>
                <a:latin typeface="Times New Roman" panose="02020603050405020304" pitchFamily="18" charset="0"/>
                <a:cs typeface="Times New Roman" panose="02020603050405020304" pitchFamily="18" charset="0"/>
              </a:rPr>
              <a:t>      </a:t>
            </a:r>
            <a:r>
              <a:rPr lang="en-IN" sz="1600" b="1" dirty="0">
                <a:solidFill>
                  <a:schemeClr val="tx1"/>
                </a:solidFill>
                <a:latin typeface="Times New Roman" panose="02020603050405020304" pitchFamily="18" charset="0"/>
                <a:cs typeface="Times New Roman" panose="02020603050405020304" pitchFamily="18" charset="0"/>
              </a:rPr>
              <a:t>Form builders</a:t>
            </a:r>
          </a:p>
          <a:p>
            <a:pPr marL="0" indent="0" algn="just">
              <a:buNone/>
            </a:pPr>
            <a:r>
              <a:rPr lang="en-IN" sz="1600" dirty="0">
                <a:solidFill>
                  <a:schemeClr val="tx1"/>
                </a:solidFill>
                <a:latin typeface="Times New Roman" panose="02020603050405020304" pitchFamily="18" charset="0"/>
                <a:cs typeface="Times New Roman" panose="02020603050405020304" pitchFamily="18" charset="0"/>
              </a:rPr>
              <a:t>      Contact Form 7 5.8.4</a:t>
            </a:r>
          </a:p>
          <a:p>
            <a:pPr marL="0" indent="0" algn="just">
              <a:buNone/>
            </a:pPr>
            <a:endParaRPr lang="en-IN" sz="1600" dirty="0"/>
          </a:p>
          <a:p>
            <a:pPr marL="0" indent="0" algn="just">
              <a:buNone/>
            </a:pPr>
            <a:endParaRPr lang="en-IN" sz="1600" dirty="0"/>
          </a:p>
          <a:p>
            <a:pPr marL="0" indent="0" algn="just">
              <a:buNone/>
            </a:pPr>
            <a:endParaRPr lang="en-IN" sz="1600" dirty="0"/>
          </a:p>
        </p:txBody>
      </p:sp>
      <p:sp>
        <p:nvSpPr>
          <p:cNvPr id="7" name="TextBox 6">
            <a:extLst>
              <a:ext uri="{FF2B5EF4-FFF2-40B4-BE49-F238E27FC236}">
                <a16:creationId xmlns:a16="http://schemas.microsoft.com/office/drawing/2014/main" id="{E1636E4F-01E2-59E3-9B3A-71C201C5735B}"/>
              </a:ext>
            </a:extLst>
          </p:cNvPr>
          <p:cNvSpPr txBox="1"/>
          <p:nvPr/>
        </p:nvSpPr>
        <p:spPr>
          <a:xfrm>
            <a:off x="600635" y="5756511"/>
            <a:ext cx="10949681"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 have used </a:t>
            </a:r>
            <a:r>
              <a:rPr lang="en-IN" b="1" dirty="0">
                <a:latin typeface="Times New Roman" panose="02020603050405020304" pitchFamily="18" charset="0"/>
                <a:cs typeface="Times New Roman" panose="02020603050405020304" pitchFamily="18" charset="0"/>
              </a:rPr>
              <a:t>Wappalyzer</a:t>
            </a:r>
            <a:r>
              <a:rPr lang="en-IN" dirty="0">
                <a:latin typeface="Times New Roman" panose="02020603050405020304" pitchFamily="18" charset="0"/>
                <a:cs typeface="Times New Roman" panose="02020603050405020304" pitchFamily="18" charset="0"/>
              </a:rPr>
              <a:t> online tool to identify on which platform this Website is developed.</a:t>
            </a:r>
          </a:p>
        </p:txBody>
      </p:sp>
      <p:pic>
        <p:nvPicPr>
          <p:cNvPr id="11" name="Picture 10">
            <a:extLst>
              <a:ext uri="{FF2B5EF4-FFF2-40B4-BE49-F238E27FC236}">
                <a16:creationId xmlns:a16="http://schemas.microsoft.com/office/drawing/2014/main" id="{46FD3B22-CBAC-11EC-9D06-D2040A916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588" y="489161"/>
            <a:ext cx="2321860" cy="1940873"/>
          </a:xfrm>
          <a:prstGeom prst="rect">
            <a:avLst/>
          </a:prstGeom>
        </p:spPr>
      </p:pic>
      <p:pic>
        <p:nvPicPr>
          <p:cNvPr id="14" name="Picture 13">
            <a:extLst>
              <a:ext uri="{FF2B5EF4-FFF2-40B4-BE49-F238E27FC236}">
                <a16:creationId xmlns:a16="http://schemas.microsoft.com/office/drawing/2014/main" id="{10A5DEC4-3D7E-0550-1D5F-C889DEB27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387" y="3457530"/>
            <a:ext cx="2115671" cy="1940873"/>
          </a:xfrm>
          <a:prstGeom prst="rect">
            <a:avLst/>
          </a:prstGeom>
        </p:spPr>
      </p:pic>
    </p:spTree>
    <p:extLst>
      <p:ext uri="{BB962C8B-B14F-4D97-AF65-F5344CB8AC3E}">
        <p14:creationId xmlns:p14="http://schemas.microsoft.com/office/powerpoint/2010/main" val="1581566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7F47-2BCB-8CFF-1EA8-0FE9DFB9575F}"/>
              </a:ext>
            </a:extLst>
          </p:cNvPr>
          <p:cNvSpPr>
            <a:spLocks noGrp="1"/>
          </p:cNvSpPr>
          <p:nvPr>
            <p:ph type="title"/>
          </p:nvPr>
        </p:nvSpPr>
        <p:spPr>
          <a:xfrm>
            <a:off x="677333" y="609599"/>
            <a:ext cx="8681819" cy="1380565"/>
          </a:xfrm>
        </p:spPr>
        <p:txBody>
          <a:bodyPr>
            <a:normAutofit fontScale="90000"/>
          </a:bodyPr>
          <a:lstStyle/>
          <a:p>
            <a:r>
              <a:rPr lang="en-US" sz="2700" b="1" dirty="0">
                <a:solidFill>
                  <a:schemeClr val="accent5">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Task 3: Test the website's responsive design and mobile optimization (Share the report). Test a minimum of 5 pages (Use Online Tools to find). </a:t>
            </a:r>
            <a:br>
              <a:rPr lang="en-IN" sz="3600" b="1" dirty="0">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93BD5A94-8272-1FF1-625B-4E16AC188E58}"/>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PAGE 1</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Mobile View (375 x 667)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iPad View (1024 x 768)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Laptop View (1440 x 900)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Desktop View (1920 x 1080)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PAGE 2</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Mobile View (375 x 667)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iPad View (1024 x 768)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Laptop View (1440 x 900)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Desktop View (1920 x 1080)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endParaRPr lang="en-IN" dirty="0"/>
          </a:p>
          <a:p>
            <a:endParaRPr lang="en-IN" dirty="0"/>
          </a:p>
        </p:txBody>
      </p:sp>
    </p:spTree>
    <p:extLst>
      <p:ext uri="{BB962C8B-B14F-4D97-AF65-F5344CB8AC3E}">
        <p14:creationId xmlns:p14="http://schemas.microsoft.com/office/powerpoint/2010/main" val="822267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FB25C-C35B-A173-A343-EB2B3D8BE257}"/>
              </a:ext>
            </a:extLst>
          </p:cNvPr>
          <p:cNvSpPr>
            <a:spLocks noGrp="1"/>
          </p:cNvSpPr>
          <p:nvPr>
            <p:ph idx="1"/>
          </p:nvPr>
        </p:nvSpPr>
        <p:spPr>
          <a:xfrm>
            <a:off x="677334" y="1"/>
            <a:ext cx="8596668" cy="6615952"/>
          </a:xfrm>
        </p:spPr>
        <p:txBody>
          <a:bodyPr>
            <a:normAutofit/>
          </a:bodyPr>
          <a:lstStyle/>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PAGE 3</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Mobile View (375 x 667)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iPad View (1024 x 768)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Laptop View (1440 x 900)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Desktop View (1920 x 1080)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PAGE 4</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Mobile View (375 x 667)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iPad View (1024 x 768)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Laptop View (1440 x 900)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Desktop View (1920 x 1080)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PAGE 5</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Mobile View (375 x 667)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iPad View (1024 x 768)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Laptop View (1440 x 900)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Desktop View (1920 x 1080)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All looks Good in Page presence.</a:t>
            </a:r>
          </a:p>
          <a:p>
            <a:endParaRPr lang="en-IN" dirty="0"/>
          </a:p>
          <a:p>
            <a:pPr marL="285750" indent="-285750">
              <a:buFont typeface="Arial" panose="020B0604020202020204" pitchFamily="34" charset="0"/>
              <a:buChar char="•"/>
            </a:pPr>
            <a:endParaRPr lang="en-IN"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168918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88A0-2F24-5B3D-ED78-DCB176F64BB7}"/>
              </a:ext>
            </a:extLst>
          </p:cNvPr>
          <p:cNvSpPr>
            <a:spLocks noGrp="1"/>
          </p:cNvSpPr>
          <p:nvPr>
            <p:ph type="title"/>
          </p:nvPr>
        </p:nvSpPr>
        <p:spPr/>
        <p:txBody>
          <a:bodyPr>
            <a:normAutofit fontScale="90000"/>
          </a:bodyPr>
          <a:lstStyle/>
          <a:p>
            <a:r>
              <a:rPr lang="en-IN" sz="2700" b="1"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Task 4: </a:t>
            </a:r>
            <a:r>
              <a:rPr lang="en-US" sz="2700" b="1" dirty="0">
                <a:solidFill>
                  <a:schemeClr val="accent5">
                    <a:lumMod val="60000"/>
                    <a:lumOff val="40000"/>
                  </a:schemeClr>
                </a:solidFill>
                <a:latin typeface="Calibri" panose="020F0502020204030204" pitchFamily="34" charset="0"/>
                <a:ea typeface="Calibri" panose="020F0502020204030204" pitchFamily="34" charset="0"/>
                <a:cs typeface="Calibri" panose="020F0502020204030204" pitchFamily="34" charset="0"/>
              </a:rPr>
              <a:t>Identify common website design mistakes to avoid, such as cluttered layouts and slow loading times. (List at least 5 suggestions). </a:t>
            </a:r>
            <a:br>
              <a:rPr lang="en-US" sz="2700" b="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US" sz="2700" b="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IN" sz="3600" b="1" dirty="0">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C35E46F4-E926-2AE6-BED4-BE4036E5005E}"/>
              </a:ext>
            </a:extLst>
          </p:cNvPr>
          <p:cNvSpPr>
            <a:spLocks noGrp="1"/>
          </p:cNvSpPr>
          <p:nvPr>
            <p:ph idx="1"/>
          </p:nvPr>
        </p:nvSpPr>
        <p:spPr>
          <a:xfrm>
            <a:off x="677334" y="1810871"/>
            <a:ext cx="8596668" cy="4527176"/>
          </a:xfrm>
        </p:spPr>
        <p:txBody>
          <a:bodyPr>
            <a:normAutofit/>
          </a:bodyPr>
          <a:lstStyle/>
          <a:p>
            <a:pPr algn="l"/>
            <a:endParaRPr lang="en-US" b="1" i="0" dirty="0">
              <a:solidFill>
                <a:srgbClr val="0D0D0D"/>
              </a:solidFill>
              <a:effectLst/>
              <a:latin typeface="Times New Roman" panose="02020603050405020304" pitchFamily="18" charset="0"/>
              <a:cs typeface="Times New Roman" panose="02020603050405020304" pitchFamily="18" charset="0"/>
            </a:endParaRPr>
          </a:p>
          <a:p>
            <a:pPr algn="l"/>
            <a:r>
              <a:rPr lang="en-US" b="1" i="0" dirty="0">
                <a:solidFill>
                  <a:srgbClr val="0D0D0D"/>
                </a:solidFill>
                <a:effectLst/>
                <a:latin typeface="Times New Roman" panose="02020603050405020304" pitchFamily="18" charset="0"/>
                <a:cs typeface="Times New Roman" panose="02020603050405020304" pitchFamily="18" charset="0"/>
              </a:rPr>
              <a:t>Cluttered Layouts:</a:t>
            </a:r>
            <a:endParaRPr lang="en-US"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Mistake to Avoid:</a:t>
            </a:r>
            <a:r>
              <a:rPr lang="en-US" b="0" i="0" dirty="0">
                <a:solidFill>
                  <a:srgbClr val="0D0D0D"/>
                </a:solidFill>
                <a:effectLst/>
                <a:latin typeface="Times New Roman" panose="02020603050405020304" pitchFamily="18" charset="0"/>
                <a:cs typeface="Times New Roman" panose="02020603050405020304" pitchFamily="18" charset="0"/>
              </a:rPr>
              <a:t> Overloading the website with too much information, graphics, or features on a single page.</a:t>
            </a:r>
          </a:p>
          <a:p>
            <a:pPr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Recommendation:</a:t>
            </a:r>
            <a:r>
              <a:rPr lang="en-US" b="0" i="0" dirty="0">
                <a:solidFill>
                  <a:srgbClr val="0D0D0D"/>
                </a:solidFill>
                <a:effectLst/>
                <a:latin typeface="Times New Roman" panose="02020603050405020304" pitchFamily="18" charset="0"/>
                <a:cs typeface="Times New Roman" panose="02020603050405020304" pitchFamily="18" charset="0"/>
              </a:rPr>
              <a:t> Prioritize a clean and organized layout. Use whitespace effectively, group related content, and ensure a logical flow for visitors. Simplify navigation to guide users through the website seamlessly.</a:t>
            </a:r>
          </a:p>
          <a:p>
            <a:pPr algn="l"/>
            <a:r>
              <a:rPr lang="en-US" b="1" i="0" dirty="0">
                <a:solidFill>
                  <a:srgbClr val="0D0D0D"/>
                </a:solidFill>
                <a:effectLst/>
                <a:latin typeface="Times New Roman" panose="02020603050405020304" pitchFamily="18" charset="0"/>
                <a:cs typeface="Times New Roman" panose="02020603050405020304" pitchFamily="18" charset="0"/>
              </a:rPr>
              <a:t>Slow Loading Times:</a:t>
            </a:r>
            <a:endParaRPr lang="en-US"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Mistake to Avoid:</a:t>
            </a:r>
            <a:r>
              <a:rPr lang="en-US" b="0" i="0" dirty="0">
                <a:solidFill>
                  <a:srgbClr val="0D0D0D"/>
                </a:solidFill>
                <a:effectLst/>
                <a:latin typeface="Times New Roman" panose="02020603050405020304" pitchFamily="18" charset="0"/>
                <a:cs typeface="Times New Roman" panose="02020603050405020304" pitchFamily="18" charset="0"/>
              </a:rPr>
              <a:t> Large image files, excessive use of plugins, or inefficient coding leading to slow page loading times.</a:t>
            </a:r>
          </a:p>
          <a:p>
            <a:pPr algn="l">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Recommendation:</a:t>
            </a:r>
            <a:r>
              <a:rPr lang="en-US" b="0" i="0" dirty="0">
                <a:solidFill>
                  <a:srgbClr val="0D0D0D"/>
                </a:solidFill>
                <a:effectLst/>
                <a:latin typeface="Times New Roman" panose="02020603050405020304" pitchFamily="18" charset="0"/>
                <a:cs typeface="Times New Roman" panose="02020603050405020304" pitchFamily="18" charset="0"/>
              </a:rPr>
              <a:t> Optimize images, minimize HTTP requests, and leverage browser caching. Prioritize performance optimization to ensure quick and responsive website loading, enhancing the user experience.</a:t>
            </a:r>
          </a:p>
          <a:p>
            <a:pPr algn="l">
              <a:buFont typeface="Arial" panose="020B0604020202020204" pitchFamily="34" charset="0"/>
              <a:buChar char="•"/>
            </a:pPr>
            <a:endParaRPr lang="en-US" b="0" i="0" dirty="0">
              <a:solidFill>
                <a:srgbClr val="0D0D0D"/>
              </a:solidFill>
              <a:effectLst/>
              <a:latin typeface="Söhne"/>
            </a:endParaRPr>
          </a:p>
        </p:txBody>
      </p:sp>
      <p:pic>
        <p:nvPicPr>
          <p:cNvPr id="5" name="Picture 4">
            <a:extLst>
              <a:ext uri="{FF2B5EF4-FFF2-40B4-BE49-F238E27FC236}">
                <a16:creationId xmlns:a16="http://schemas.microsoft.com/office/drawing/2014/main" id="{C0CE4A8B-8C7C-F872-81D3-9A9CA4255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5828" y="1388409"/>
            <a:ext cx="2586878" cy="4868956"/>
          </a:xfrm>
          <a:prstGeom prst="rect">
            <a:avLst/>
          </a:prstGeom>
        </p:spPr>
      </p:pic>
    </p:spTree>
    <p:extLst>
      <p:ext uri="{BB962C8B-B14F-4D97-AF65-F5344CB8AC3E}">
        <p14:creationId xmlns:p14="http://schemas.microsoft.com/office/powerpoint/2010/main" val="12074276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432</TotalTime>
  <Words>1641</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Söhne</vt:lpstr>
      <vt:lpstr>Times New Roman</vt:lpstr>
      <vt:lpstr>Trebuchet MS</vt:lpstr>
      <vt:lpstr>Wingdings 3</vt:lpstr>
      <vt:lpstr>Facet</vt:lpstr>
      <vt:lpstr>Project Title: Crafting Compelling Web Presences</vt:lpstr>
      <vt:lpstr>Project task 1: Understand their products or services and create short descriptions for a minimum of 3 and a maximum of 5 products or services.</vt:lpstr>
      <vt:lpstr>PowerPoint Presentation</vt:lpstr>
      <vt:lpstr>Task 2: Determine the platform on which the website is developed (Use online tools to identify).   CMS                                                    WordPress 6.3.21  Blogs WordPress 6.3.21  Widgets AddToAny.  Video players You Tube  Analytics Leadfeeder Linkedin  Insight Tag Google Analytics GA4 Facebook Pixel2.9.147</vt:lpstr>
      <vt:lpstr>PowerPoint Presentation</vt:lpstr>
      <vt:lpstr>PowerPoint Presentation</vt:lpstr>
      <vt:lpstr>Task 3: Test the website's responsive design and mobile optimization (Share the report). Test a minimum of 5 pages (Use Online Tools to find).  </vt:lpstr>
      <vt:lpstr>PowerPoint Presentation</vt:lpstr>
      <vt:lpstr>Task 4: Identify common website design mistakes to avoid, such as cluttered layouts and slow loading times. (List at least 5 suggestions).    </vt:lpstr>
      <vt:lpstr>PowerPoint Presentation</vt:lpstr>
      <vt:lpstr>Task 5: Provide a list of best practices for creating visually appealing and user-friendly website designs.  </vt:lpstr>
      <vt:lpstr>PowerPoint Presentation</vt:lpstr>
      <vt:lpstr>PowerPoint Presentation</vt:lpstr>
      <vt:lpstr>Task 6: Design a landing page for their product or service to generate leads. (Use Mockup or Figma or Any other tools to show the design)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Crafting Compelling Web Presences</dc:title>
  <dc:creator>sherin pradeep</dc:creator>
  <cp:lastModifiedBy>sherin pradeep</cp:lastModifiedBy>
  <cp:revision>6</cp:revision>
  <dcterms:created xsi:type="dcterms:W3CDTF">2024-03-08T15:51:35Z</dcterms:created>
  <dcterms:modified xsi:type="dcterms:W3CDTF">2024-03-09T14:18:18Z</dcterms:modified>
</cp:coreProperties>
</file>