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701360"/>
            <a:ext cx="4108680" cy="1371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409680"/>
            <a:ext cx="8229240" cy="320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66280" y="514800"/>
            <a:ext cx="2726280" cy="2750760"/>
          </a:xfrm>
          <a:custGeom>
            <a:avLst/>
            <a:gdLst/>
            <a:ahLst/>
            <a:rect l="l" t="t" r="r" b="b"/>
            <a:pathLst>
              <a:path w="77433" h="78123">
                <a:moveTo>
                  <a:pt x="38716" y="1"/>
                </a:moveTo>
                <a:cubicBezTo>
                  <a:pt x="17339" y="1"/>
                  <a:pt x="0" y="17477"/>
                  <a:pt x="0" y="39052"/>
                </a:cubicBezTo>
                <a:cubicBezTo>
                  <a:pt x="0" y="60626"/>
                  <a:pt x="17339" y="78122"/>
                  <a:pt x="38716" y="78122"/>
                </a:cubicBezTo>
                <a:cubicBezTo>
                  <a:pt x="60114" y="78122"/>
                  <a:pt x="77432" y="60626"/>
                  <a:pt x="77432" y="39052"/>
                </a:cubicBezTo>
                <a:cubicBezTo>
                  <a:pt x="77432" y="17477"/>
                  <a:pt x="60114" y="1"/>
                  <a:pt x="38716" y="1"/>
                </a:cubicBezTo>
                <a:close/>
              </a:path>
            </a:pathLst>
          </a:custGeom>
          <a:solidFill>
            <a:srgbClr val="e0e0e0">
              <a:alpha val="50000"/>
            </a:srgbClr>
          </a:solidFill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2"/>
          <p:cNvSpPr txBox="1"/>
          <p:nvPr/>
        </p:nvSpPr>
        <p:spPr>
          <a:xfrm>
            <a:off x="755640" y="1204920"/>
            <a:ext cx="4108680" cy="187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uz-Latn-UZ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L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oyi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hani </a:t>
            </a:r>
            <a:br/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bos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hqa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rish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ni 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rejal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asht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irish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79640" y="4542120"/>
            <a:ext cx="4392000" cy="344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Fan: 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Dasturiy 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ta’minot 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loyihalarini 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boshqarish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6228360" y="987480"/>
            <a:ext cx="3047400" cy="163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0" spc="-1" strike="noStrike">
                <a:solidFill>
                  <a:srgbClr val="9f83a1"/>
                </a:solidFill>
                <a:latin typeface="Fira Sans Extra Condensed Medium"/>
                <a:ea typeface="Fira Sans Extra Condensed Medium"/>
              </a:rPr>
              <a:t>P</a:t>
            </a:r>
            <a:r>
              <a:rPr b="0" lang="en" sz="15000" spc="-1" strike="noStrike">
                <a:solidFill>
                  <a:srgbClr val="500153"/>
                </a:solidFill>
                <a:latin typeface="Fira Sans Extra Condensed Medium"/>
                <a:ea typeface="Fira Sans Extra Condensed Medium"/>
              </a:rPr>
              <a:t>M</a:t>
            </a:r>
            <a:endParaRPr b="0" lang="en-US" sz="1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804920" y="4334400"/>
            <a:ext cx="3249720" cy="399240"/>
          </a:xfrm>
          <a:custGeom>
            <a:avLst/>
            <a:gdLst/>
            <a:ahLst/>
            <a:rect l="l" t="t" r="r" b="b"/>
            <a:pathLst>
              <a:path w="92289" h="11350">
                <a:moveTo>
                  <a:pt x="46144" y="1"/>
                </a:moveTo>
                <a:cubicBezTo>
                  <a:pt x="20649" y="1"/>
                  <a:pt x="0" y="2542"/>
                  <a:pt x="0" y="5675"/>
                </a:cubicBezTo>
                <a:cubicBezTo>
                  <a:pt x="0" y="8808"/>
                  <a:pt x="20649" y="11349"/>
                  <a:pt x="46144" y="11349"/>
                </a:cubicBezTo>
                <a:cubicBezTo>
                  <a:pt x="71640" y="11349"/>
                  <a:pt x="92288" y="8808"/>
                  <a:pt x="92288" y="5675"/>
                </a:cubicBezTo>
                <a:cubicBezTo>
                  <a:pt x="92288" y="2542"/>
                  <a:pt x="71640" y="1"/>
                  <a:pt x="4614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7490160" y="2514960"/>
            <a:ext cx="1413720" cy="1068120"/>
          </a:xfrm>
          <a:custGeom>
            <a:avLst/>
            <a:gdLst/>
            <a:ahLst/>
            <a:rect l="l" t="t" r="r" b="b"/>
            <a:pathLst>
              <a:path w="40155" h="30344">
                <a:moveTo>
                  <a:pt x="5241" y="1"/>
                </a:moveTo>
                <a:lnTo>
                  <a:pt x="0" y="8513"/>
                </a:lnTo>
                <a:lnTo>
                  <a:pt x="34914" y="30343"/>
                </a:lnTo>
                <a:lnTo>
                  <a:pt x="40155" y="21832"/>
                </a:lnTo>
                <a:lnTo>
                  <a:pt x="5241" y="1"/>
                </a:lnTo>
                <a:close/>
              </a:path>
            </a:pathLst>
          </a:custGeom>
          <a:solidFill>
            <a:srgbClr val="377f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7508880" y="2526120"/>
            <a:ext cx="721440" cy="336240"/>
          </a:xfrm>
          <a:custGeom>
            <a:avLst/>
            <a:gdLst/>
            <a:ahLst/>
            <a:rect l="l" t="t" r="r" b="b"/>
            <a:pathLst>
              <a:path w="20492" h="9557">
                <a:moveTo>
                  <a:pt x="5222" y="0"/>
                </a:moveTo>
                <a:cubicBezTo>
                  <a:pt x="5222" y="0"/>
                  <a:pt x="2778" y="5064"/>
                  <a:pt x="0" y="8512"/>
                </a:cubicBezTo>
                <a:lnTo>
                  <a:pt x="20491" y="9556"/>
                </a:lnTo>
                <a:lnTo>
                  <a:pt x="5222" y="0"/>
                </a:lnTo>
                <a:close/>
              </a:path>
            </a:pathLst>
          </a:custGeom>
          <a:solidFill>
            <a:srgbClr val="256c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>
            <a:off x="8411040" y="3069720"/>
            <a:ext cx="1657800" cy="1258560"/>
          </a:xfrm>
          <a:custGeom>
            <a:avLst/>
            <a:gdLst/>
            <a:ahLst/>
            <a:rect l="l" t="t" r="r" b="b"/>
            <a:pathLst>
              <a:path w="47091" h="35747">
                <a:moveTo>
                  <a:pt x="7725" y="0"/>
                </a:moveTo>
                <a:cubicBezTo>
                  <a:pt x="7443" y="0"/>
                  <a:pt x="7167" y="144"/>
                  <a:pt x="7015" y="411"/>
                </a:cubicBezTo>
                <a:lnTo>
                  <a:pt x="237" y="11405"/>
                </a:lnTo>
                <a:cubicBezTo>
                  <a:pt x="1" y="11799"/>
                  <a:pt x="119" y="12331"/>
                  <a:pt x="513" y="12587"/>
                </a:cubicBezTo>
                <a:lnTo>
                  <a:pt x="36313" y="34970"/>
                </a:lnTo>
                <a:cubicBezTo>
                  <a:pt x="37150" y="35495"/>
                  <a:pt x="38084" y="35747"/>
                  <a:pt x="39008" y="35747"/>
                </a:cubicBezTo>
                <a:cubicBezTo>
                  <a:pt x="40715" y="35747"/>
                  <a:pt x="42388" y="34888"/>
                  <a:pt x="43347" y="33315"/>
                </a:cubicBezTo>
                <a:lnTo>
                  <a:pt x="45613" y="29630"/>
                </a:lnTo>
                <a:cubicBezTo>
                  <a:pt x="47091" y="27207"/>
                  <a:pt x="46362" y="24035"/>
                  <a:pt x="43958" y="22518"/>
                </a:cubicBezTo>
                <a:lnTo>
                  <a:pt x="8178" y="135"/>
                </a:lnTo>
                <a:cubicBezTo>
                  <a:pt x="8037" y="44"/>
                  <a:pt x="7880" y="0"/>
                  <a:pt x="7725" y="0"/>
                </a:cubicBezTo>
                <a:close/>
              </a:path>
            </a:pathLst>
          </a:custGeom>
          <a:solidFill>
            <a:srgbClr val="0a4d47"/>
          </a:solidFill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9"/>
          <p:cNvSpPr/>
          <p:nvPr/>
        </p:nvSpPr>
        <p:spPr>
          <a:xfrm>
            <a:off x="4762440" y="415440"/>
            <a:ext cx="3334320" cy="2948400"/>
          </a:xfrm>
          <a:custGeom>
            <a:avLst/>
            <a:gdLst/>
            <a:ahLst/>
            <a:rect l="l" t="t" r="r" b="b"/>
            <a:pathLst>
              <a:path w="94693" h="83741">
                <a:moveTo>
                  <a:pt x="47427" y="3814"/>
                </a:moveTo>
                <a:cubicBezTo>
                  <a:pt x="54207" y="3814"/>
                  <a:pt x="61068" y="5653"/>
                  <a:pt x="67246" y="9513"/>
                </a:cubicBezTo>
                <a:cubicBezTo>
                  <a:pt x="84920" y="20586"/>
                  <a:pt x="90377" y="44091"/>
                  <a:pt x="79423" y="61922"/>
                </a:cubicBezTo>
                <a:cubicBezTo>
                  <a:pt x="72283" y="73536"/>
                  <a:pt x="59922" y="79920"/>
                  <a:pt x="47289" y="79920"/>
                </a:cubicBezTo>
                <a:cubicBezTo>
                  <a:pt x="40505" y="79920"/>
                  <a:pt x="33642" y="78079"/>
                  <a:pt x="27466" y="74217"/>
                </a:cubicBezTo>
                <a:cubicBezTo>
                  <a:pt x="9793" y="63144"/>
                  <a:pt x="4335" y="39638"/>
                  <a:pt x="15290" y="21807"/>
                </a:cubicBezTo>
                <a:cubicBezTo>
                  <a:pt x="22432" y="10203"/>
                  <a:pt x="34790" y="3814"/>
                  <a:pt x="47427" y="3814"/>
                </a:cubicBezTo>
                <a:close/>
                <a:moveTo>
                  <a:pt x="47425" y="0"/>
                </a:moveTo>
                <a:cubicBezTo>
                  <a:pt x="33524" y="0"/>
                  <a:pt x="19924" y="7030"/>
                  <a:pt x="12078" y="19798"/>
                </a:cubicBezTo>
                <a:cubicBezTo>
                  <a:pt x="1" y="39422"/>
                  <a:pt x="6010" y="65291"/>
                  <a:pt x="25476" y="77468"/>
                </a:cubicBezTo>
                <a:cubicBezTo>
                  <a:pt x="32271" y="81715"/>
                  <a:pt x="39821" y="83740"/>
                  <a:pt x="47284" y="83740"/>
                </a:cubicBezTo>
                <a:cubicBezTo>
                  <a:pt x="61181" y="83740"/>
                  <a:pt x="74776" y="76719"/>
                  <a:pt x="82634" y="63952"/>
                </a:cubicBezTo>
                <a:cubicBezTo>
                  <a:pt x="94692" y="44328"/>
                  <a:pt x="88683" y="18458"/>
                  <a:pt x="69236" y="6281"/>
                </a:cubicBezTo>
                <a:cubicBezTo>
                  <a:pt x="62442" y="2027"/>
                  <a:pt x="54890" y="0"/>
                  <a:pt x="47425" y="0"/>
                </a:cubicBezTo>
                <a:close/>
              </a:path>
            </a:pathLst>
          </a:custGeom>
          <a:solidFill>
            <a:srgbClr val="7b9895"/>
          </a:solidFill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0"/>
          <p:cNvSpPr/>
          <p:nvPr/>
        </p:nvSpPr>
        <p:spPr>
          <a:xfrm>
            <a:off x="5625360" y="685080"/>
            <a:ext cx="1036440" cy="499680"/>
          </a:xfrm>
          <a:custGeom>
            <a:avLst/>
            <a:gdLst/>
            <a:ahLst/>
            <a:rect l="l" t="t" r="r" b="b"/>
            <a:pathLst>
              <a:path w="29440" h="14199">
                <a:moveTo>
                  <a:pt x="21265" y="0"/>
                </a:moveTo>
                <a:cubicBezTo>
                  <a:pt x="17492" y="0"/>
                  <a:pt x="13695" y="847"/>
                  <a:pt x="10274" y="2350"/>
                </a:cubicBezTo>
                <a:cubicBezTo>
                  <a:pt x="5782" y="4340"/>
                  <a:pt x="1427" y="8103"/>
                  <a:pt x="147" y="13029"/>
                </a:cubicBezTo>
                <a:cubicBezTo>
                  <a:pt x="0" y="13587"/>
                  <a:pt x="465" y="14199"/>
                  <a:pt x="980" y="14199"/>
                </a:cubicBezTo>
                <a:cubicBezTo>
                  <a:pt x="1157" y="14199"/>
                  <a:pt x="1340" y="14126"/>
                  <a:pt x="1506" y="13955"/>
                </a:cubicBezTo>
                <a:cubicBezTo>
                  <a:pt x="4541" y="10803"/>
                  <a:pt x="7732" y="8044"/>
                  <a:pt x="11791" y="6330"/>
                </a:cubicBezTo>
                <a:cubicBezTo>
                  <a:pt x="14905" y="5005"/>
                  <a:pt x="18135" y="4669"/>
                  <a:pt x="21402" y="4669"/>
                </a:cubicBezTo>
                <a:cubicBezTo>
                  <a:pt x="22994" y="4669"/>
                  <a:pt x="24594" y="4749"/>
                  <a:pt x="26194" y="4833"/>
                </a:cubicBezTo>
                <a:cubicBezTo>
                  <a:pt x="26237" y="4835"/>
                  <a:pt x="26280" y="4837"/>
                  <a:pt x="26322" y="4837"/>
                </a:cubicBezTo>
                <a:cubicBezTo>
                  <a:pt x="28554" y="4837"/>
                  <a:pt x="29440" y="1314"/>
                  <a:pt x="27081" y="715"/>
                </a:cubicBezTo>
                <a:cubicBezTo>
                  <a:pt x="25186" y="229"/>
                  <a:pt x="23228" y="0"/>
                  <a:pt x="212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409680"/>
            <a:ext cx="8229240" cy="32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Loyiha boshqaruvi nima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802400" y="3456720"/>
            <a:ext cx="2938680" cy="1283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Mo’jallangan vaqtga asosan natijani kutilgandek olish.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802400" y="3147840"/>
            <a:ext cx="2936160" cy="483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NATIJA OLISH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816680" y="4063680"/>
            <a:ext cx="732240" cy="67212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4º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400760" y="1459440"/>
            <a:ext cx="2941200" cy="1283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Ideada tug’ilgan fikrni loyiha ko’rinishiga keltirish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1400760" y="1150560"/>
            <a:ext cx="2938680" cy="483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LOYIHA IDEASI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594720" y="1152000"/>
            <a:ext cx="732240" cy="670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1º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1400760" y="3456720"/>
            <a:ext cx="2941200" cy="1283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Tasklarni bajarilishini nazorat qilish.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1400760" y="3147840"/>
            <a:ext cx="2938680" cy="483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NAZORAT QILISH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593280" y="4065480"/>
            <a:ext cx="735120" cy="6685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3º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4742640" y="1554480"/>
            <a:ext cx="2938320" cy="1283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Komandani shakllantirish va butun bir detallar asosida umumiy kartinani ko’rish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4742640" y="1192320"/>
            <a:ext cx="2936160" cy="3621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KOMANDANI SHAKLLANTIRISH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7815240" y="1153080"/>
            <a:ext cx="735120" cy="668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2º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821680" y="571680"/>
            <a:ext cx="2180520" cy="1767600"/>
          </a:xfrm>
          <a:custGeom>
            <a:avLst/>
            <a:gdLst/>
            <a:ahLst/>
            <a:rect l="l" t="t" r="r" b="b"/>
            <a:pathLst>
              <a:path w="5828" h="4727">
                <a:moveTo>
                  <a:pt x="4726" y="1262"/>
                </a:moveTo>
                <a:lnTo>
                  <a:pt x="4726" y="0"/>
                </a:lnTo>
                <a:lnTo>
                  <a:pt x="0" y="0"/>
                </a:lnTo>
                <a:lnTo>
                  <a:pt x="0" y="4726"/>
                </a:lnTo>
                <a:lnTo>
                  <a:pt x="1262" y="4726"/>
                </a:lnTo>
                <a:lnTo>
                  <a:pt x="1262" y="4726"/>
                </a:lnTo>
                <a:cubicBezTo>
                  <a:pt x="1262" y="4118"/>
                  <a:pt x="1755" y="3625"/>
                  <a:pt x="2363" y="3625"/>
                </a:cubicBezTo>
                <a:lnTo>
                  <a:pt x="2363" y="3625"/>
                </a:lnTo>
                <a:cubicBezTo>
                  <a:pt x="2971" y="3625"/>
                  <a:pt x="3464" y="4118"/>
                  <a:pt x="3464" y="4726"/>
                </a:cubicBezTo>
                <a:lnTo>
                  <a:pt x="4726" y="4726"/>
                </a:lnTo>
                <a:lnTo>
                  <a:pt x="4726" y="3464"/>
                </a:lnTo>
                <a:lnTo>
                  <a:pt x="4726" y="3464"/>
                </a:lnTo>
                <a:cubicBezTo>
                  <a:pt x="5335" y="3464"/>
                  <a:pt x="5827" y="2971"/>
                  <a:pt x="5827" y="2363"/>
                </a:cubicBezTo>
                <a:lnTo>
                  <a:pt x="5827" y="2363"/>
                </a:lnTo>
                <a:cubicBezTo>
                  <a:pt x="5827" y="1755"/>
                  <a:pt x="5335" y="1262"/>
                  <a:pt x="4726" y="1262"/>
                </a:cubicBezTo>
              </a:path>
            </a:pathLst>
          </a:custGeom>
          <a:solidFill>
            <a:schemeClr val="accent1"/>
          </a:solidFill>
          <a:ln w="284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4599720" y="571320"/>
            <a:ext cx="1767960" cy="2178360"/>
          </a:xfrm>
          <a:custGeom>
            <a:avLst/>
            <a:gdLst/>
            <a:ahLst/>
            <a:rect l="l" t="t" r="r" b="b"/>
            <a:pathLst>
              <a:path w="4726" h="5827">
                <a:moveTo>
                  <a:pt x="3464" y="4726"/>
                </a:moveTo>
                <a:lnTo>
                  <a:pt x="4725" y="4726"/>
                </a:lnTo>
                <a:lnTo>
                  <a:pt x="4725" y="0"/>
                </a:lnTo>
                <a:lnTo>
                  <a:pt x="0" y="0"/>
                </a:lnTo>
                <a:lnTo>
                  <a:pt x="0" y="1262"/>
                </a:lnTo>
                <a:lnTo>
                  <a:pt x="0" y="1262"/>
                </a:lnTo>
                <a:cubicBezTo>
                  <a:pt x="608" y="1262"/>
                  <a:pt x="1101" y="1755"/>
                  <a:pt x="1101" y="2363"/>
                </a:cubicBezTo>
                <a:lnTo>
                  <a:pt x="1101" y="2363"/>
                </a:lnTo>
                <a:cubicBezTo>
                  <a:pt x="1101" y="2971"/>
                  <a:pt x="608" y="3464"/>
                  <a:pt x="0" y="3464"/>
                </a:cubicBezTo>
                <a:lnTo>
                  <a:pt x="0" y="4726"/>
                </a:lnTo>
                <a:lnTo>
                  <a:pt x="1262" y="4726"/>
                </a:lnTo>
                <a:lnTo>
                  <a:pt x="1262" y="4726"/>
                </a:lnTo>
                <a:cubicBezTo>
                  <a:pt x="1262" y="5333"/>
                  <a:pt x="1755" y="5826"/>
                  <a:pt x="2363" y="5826"/>
                </a:cubicBezTo>
                <a:lnTo>
                  <a:pt x="2363" y="5826"/>
                </a:lnTo>
                <a:cubicBezTo>
                  <a:pt x="2971" y="5826"/>
                  <a:pt x="3464" y="5333"/>
                  <a:pt x="3464" y="4726"/>
                </a:cubicBezTo>
              </a:path>
            </a:pathLst>
          </a:custGeom>
          <a:solidFill>
            <a:schemeClr val="accent2"/>
          </a:solidFill>
          <a:ln w="284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4187520" y="2339640"/>
            <a:ext cx="2178720" cy="1779120"/>
          </a:xfrm>
          <a:custGeom>
            <a:avLst/>
            <a:gdLst/>
            <a:ahLst/>
            <a:rect l="l" t="t" r="r" b="b"/>
            <a:pathLst>
              <a:path w="5826" h="4726">
                <a:moveTo>
                  <a:pt x="1100" y="3464"/>
                </a:moveTo>
                <a:lnTo>
                  <a:pt x="1100" y="4725"/>
                </a:lnTo>
                <a:lnTo>
                  <a:pt x="5825" y="4725"/>
                </a:lnTo>
                <a:lnTo>
                  <a:pt x="5825" y="0"/>
                </a:lnTo>
                <a:lnTo>
                  <a:pt x="4564" y="0"/>
                </a:lnTo>
                <a:lnTo>
                  <a:pt x="4564" y="0"/>
                </a:lnTo>
                <a:cubicBezTo>
                  <a:pt x="4564" y="608"/>
                  <a:pt x="4071" y="1101"/>
                  <a:pt x="3463" y="1101"/>
                </a:cubicBezTo>
                <a:lnTo>
                  <a:pt x="3463" y="1101"/>
                </a:lnTo>
                <a:cubicBezTo>
                  <a:pt x="2855" y="1101"/>
                  <a:pt x="2362" y="608"/>
                  <a:pt x="2362" y="0"/>
                </a:cubicBezTo>
                <a:lnTo>
                  <a:pt x="1100" y="0"/>
                </a:lnTo>
                <a:lnTo>
                  <a:pt x="1100" y="1262"/>
                </a:lnTo>
                <a:lnTo>
                  <a:pt x="1100" y="1262"/>
                </a:lnTo>
                <a:cubicBezTo>
                  <a:pt x="492" y="1262"/>
                  <a:pt x="0" y="1755"/>
                  <a:pt x="0" y="2363"/>
                </a:cubicBezTo>
                <a:lnTo>
                  <a:pt x="0" y="2363"/>
                </a:lnTo>
                <a:cubicBezTo>
                  <a:pt x="0" y="2971"/>
                  <a:pt x="492" y="3464"/>
                  <a:pt x="1100" y="3464"/>
                </a:cubicBezTo>
              </a:path>
            </a:pathLst>
          </a:custGeom>
          <a:solidFill>
            <a:schemeClr val="accent3"/>
          </a:solidFill>
          <a:ln w="284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2821680" y="1935000"/>
            <a:ext cx="1767960" cy="2178000"/>
          </a:xfrm>
          <a:custGeom>
            <a:avLst/>
            <a:gdLst/>
            <a:ahLst/>
            <a:rect l="l" t="t" r="r" b="b"/>
            <a:pathLst>
              <a:path w="4727" h="5826">
                <a:moveTo>
                  <a:pt x="1262" y="1100"/>
                </a:moveTo>
                <a:lnTo>
                  <a:pt x="0" y="1100"/>
                </a:lnTo>
                <a:lnTo>
                  <a:pt x="0" y="5825"/>
                </a:lnTo>
                <a:lnTo>
                  <a:pt x="4726" y="5825"/>
                </a:lnTo>
                <a:lnTo>
                  <a:pt x="4726" y="4563"/>
                </a:lnTo>
                <a:lnTo>
                  <a:pt x="4726" y="4563"/>
                </a:lnTo>
                <a:cubicBezTo>
                  <a:pt x="4118" y="4563"/>
                  <a:pt x="3625" y="4071"/>
                  <a:pt x="3625" y="3463"/>
                </a:cubicBezTo>
                <a:lnTo>
                  <a:pt x="3625" y="3463"/>
                </a:lnTo>
                <a:cubicBezTo>
                  <a:pt x="3625" y="2854"/>
                  <a:pt x="4118" y="2361"/>
                  <a:pt x="4726" y="2361"/>
                </a:cubicBezTo>
                <a:lnTo>
                  <a:pt x="4726" y="1100"/>
                </a:lnTo>
                <a:lnTo>
                  <a:pt x="3464" y="1100"/>
                </a:lnTo>
                <a:lnTo>
                  <a:pt x="3464" y="1100"/>
                </a:lnTo>
                <a:cubicBezTo>
                  <a:pt x="3464" y="492"/>
                  <a:pt x="2971" y="0"/>
                  <a:pt x="2363" y="0"/>
                </a:cubicBezTo>
                <a:lnTo>
                  <a:pt x="2363" y="0"/>
                </a:lnTo>
                <a:cubicBezTo>
                  <a:pt x="1755" y="0"/>
                  <a:pt x="1262" y="492"/>
                  <a:pt x="1262" y="1100"/>
                </a:cubicBezTo>
              </a:path>
            </a:pathLst>
          </a:custGeom>
          <a:solidFill>
            <a:schemeClr val="accent4"/>
          </a:solidFill>
          <a:ln w="284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2821680" y="1454040"/>
            <a:ext cx="176832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Risklarni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baholash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4599720" y="3585960"/>
            <a:ext cx="176832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Integratsiya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285520" y="2969280"/>
            <a:ext cx="385920" cy="388080"/>
          </a:xfrm>
          <a:custGeom>
            <a:avLst/>
            <a:gdLst/>
            <a:ahLst/>
            <a:rect l="l" t="t" r="r" b="b"/>
            <a:pathLst>
              <a:path w="2972097" h="2986802">
                <a:moveTo>
                  <a:pt x="1293719" y="2283220"/>
                </a:moveTo>
                <a:lnTo>
                  <a:pt x="1041756" y="2573752"/>
                </a:lnTo>
                <a:lnTo>
                  <a:pt x="1072437" y="2587661"/>
                </a:lnTo>
                <a:cubicBezTo>
                  <a:pt x="1336218" y="2688588"/>
                  <a:pt x="1629193" y="2689892"/>
                  <a:pt x="1893728" y="2591571"/>
                </a:cubicBezTo>
                <a:lnTo>
                  <a:pt x="1928681" y="2576445"/>
                </a:lnTo>
                <a:lnTo>
                  <a:pt x="1672127" y="2283607"/>
                </a:lnTo>
                <a:lnTo>
                  <a:pt x="1640690" y="2291426"/>
                </a:lnTo>
                <a:cubicBezTo>
                  <a:pt x="1588646" y="2301705"/>
                  <a:pt x="1535675" y="2306891"/>
                  <a:pt x="1482334" y="2306891"/>
                </a:cubicBezTo>
                <a:cubicBezTo>
                  <a:pt x="1430475" y="2306891"/>
                  <a:pt x="1378245" y="2301705"/>
                  <a:pt x="1326571" y="2291426"/>
                </a:cubicBezTo>
                <a:lnTo>
                  <a:pt x="1293719" y="2283220"/>
                </a:lnTo>
                <a:close/>
                <a:moveTo>
                  <a:pt x="829234" y="1977841"/>
                </a:moveTo>
                <a:lnTo>
                  <a:pt x="432018" y="2315206"/>
                </a:lnTo>
                <a:lnTo>
                  <a:pt x="650256" y="2539345"/>
                </a:lnTo>
                <a:lnTo>
                  <a:pt x="997982" y="2142716"/>
                </a:lnTo>
                <a:lnTo>
                  <a:pt x="901511" y="2063892"/>
                </a:lnTo>
                <a:lnTo>
                  <a:pt x="829234" y="1977841"/>
                </a:lnTo>
                <a:close/>
                <a:moveTo>
                  <a:pt x="2140380" y="1976877"/>
                </a:moveTo>
                <a:lnTo>
                  <a:pt x="2069084" y="2063892"/>
                </a:lnTo>
                <a:lnTo>
                  <a:pt x="1971904" y="2141732"/>
                </a:lnTo>
                <a:lnTo>
                  <a:pt x="2320493" y="2539345"/>
                </a:lnTo>
                <a:lnTo>
                  <a:pt x="2538732" y="2315206"/>
                </a:lnTo>
                <a:lnTo>
                  <a:pt x="2140380" y="1976877"/>
                </a:lnTo>
                <a:close/>
                <a:moveTo>
                  <a:pt x="402244" y="1064989"/>
                </a:moveTo>
                <a:lnTo>
                  <a:pt x="366039" y="1172461"/>
                </a:lnTo>
                <a:cubicBezTo>
                  <a:pt x="300798" y="1405208"/>
                  <a:pt x="308353" y="1654307"/>
                  <a:pt x="388705" y="1883266"/>
                </a:cubicBezTo>
                <a:lnTo>
                  <a:pt x="404491" y="1920911"/>
                </a:lnTo>
                <a:lnTo>
                  <a:pt x="686631" y="1678367"/>
                </a:lnTo>
                <a:lnTo>
                  <a:pt x="679813" y="1650496"/>
                </a:lnTo>
                <a:cubicBezTo>
                  <a:pt x="669626" y="1597896"/>
                  <a:pt x="664440" y="1543813"/>
                  <a:pt x="664440" y="1488990"/>
                </a:cubicBezTo>
                <a:cubicBezTo>
                  <a:pt x="664440" y="1434167"/>
                  <a:pt x="669626" y="1379714"/>
                  <a:pt x="679813" y="1326558"/>
                </a:cubicBezTo>
                <a:lnTo>
                  <a:pt x="683281" y="1312206"/>
                </a:lnTo>
                <a:lnTo>
                  <a:pt x="402244" y="1064989"/>
                </a:lnTo>
                <a:close/>
                <a:moveTo>
                  <a:pt x="2570859" y="1057730"/>
                </a:moveTo>
                <a:lnTo>
                  <a:pt x="2285483" y="1308763"/>
                </a:lnTo>
                <a:lnTo>
                  <a:pt x="2289949" y="1326558"/>
                </a:lnTo>
                <a:cubicBezTo>
                  <a:pt x="2300599" y="1379714"/>
                  <a:pt x="2306155" y="1434167"/>
                  <a:pt x="2306155" y="1488990"/>
                </a:cubicBezTo>
                <a:cubicBezTo>
                  <a:pt x="2306155" y="1543813"/>
                  <a:pt x="2300599" y="1597896"/>
                  <a:pt x="2289949" y="1650496"/>
                </a:cubicBezTo>
                <a:lnTo>
                  <a:pt x="2282036" y="1681647"/>
                </a:lnTo>
                <a:lnTo>
                  <a:pt x="2569479" y="1928750"/>
                </a:lnTo>
                <a:lnTo>
                  <a:pt x="2581964" y="1899586"/>
                </a:lnTo>
                <a:cubicBezTo>
                  <a:pt x="2679752" y="1633610"/>
                  <a:pt x="2678455" y="1339039"/>
                  <a:pt x="2578075" y="1073820"/>
                </a:cubicBezTo>
                <a:lnTo>
                  <a:pt x="2570859" y="1057730"/>
                </a:lnTo>
                <a:close/>
                <a:moveTo>
                  <a:pt x="1482334" y="985211"/>
                </a:moveTo>
                <a:cubicBezTo>
                  <a:pt x="1449737" y="985211"/>
                  <a:pt x="1417140" y="988545"/>
                  <a:pt x="1385098" y="995027"/>
                </a:cubicBezTo>
                <a:lnTo>
                  <a:pt x="1335965" y="1010048"/>
                </a:lnTo>
                <a:lnTo>
                  <a:pt x="1006140" y="1349443"/>
                </a:lnTo>
                <a:lnTo>
                  <a:pt x="994209" y="1389253"/>
                </a:lnTo>
                <a:cubicBezTo>
                  <a:pt x="987820" y="1421573"/>
                  <a:pt x="984486" y="1454911"/>
                  <a:pt x="984486" y="1488990"/>
                </a:cubicBezTo>
                <a:cubicBezTo>
                  <a:pt x="984486" y="1521588"/>
                  <a:pt x="987820" y="1553815"/>
                  <a:pt x="994209" y="1585301"/>
                </a:cubicBezTo>
                <a:lnTo>
                  <a:pt x="1015115" y="1653747"/>
                </a:lnTo>
                <a:lnTo>
                  <a:pt x="1322345" y="1960980"/>
                </a:lnTo>
                <a:lnTo>
                  <a:pt x="1386140" y="1980360"/>
                </a:lnTo>
                <a:cubicBezTo>
                  <a:pt x="1449621" y="1992955"/>
                  <a:pt x="1515047" y="1992955"/>
                  <a:pt x="1578528" y="1980360"/>
                </a:cubicBezTo>
                <a:lnTo>
                  <a:pt x="1642586" y="1960900"/>
                </a:lnTo>
                <a:lnTo>
                  <a:pt x="1957254" y="1646228"/>
                </a:lnTo>
                <a:lnTo>
                  <a:pt x="1976294" y="1585301"/>
                </a:lnTo>
                <a:cubicBezTo>
                  <a:pt x="1982776" y="1553815"/>
                  <a:pt x="1986110" y="1521588"/>
                  <a:pt x="1986110" y="1488990"/>
                </a:cubicBezTo>
                <a:cubicBezTo>
                  <a:pt x="1986110" y="1454911"/>
                  <a:pt x="1982776" y="1421573"/>
                  <a:pt x="1976294" y="1389253"/>
                </a:cubicBezTo>
                <a:lnTo>
                  <a:pt x="1966565" y="1357526"/>
                </a:lnTo>
                <a:lnTo>
                  <a:pt x="1627335" y="1008452"/>
                </a:lnTo>
                <a:lnTo>
                  <a:pt x="1582904" y="995027"/>
                </a:lnTo>
                <a:cubicBezTo>
                  <a:pt x="1550122" y="988545"/>
                  <a:pt x="1516413" y="985211"/>
                  <a:pt x="1482334" y="985211"/>
                </a:cubicBezTo>
                <a:close/>
                <a:moveTo>
                  <a:pt x="2320493" y="437739"/>
                </a:moveTo>
                <a:lnTo>
                  <a:pt x="1978071" y="833368"/>
                </a:lnTo>
                <a:lnTo>
                  <a:pt x="2069084" y="908162"/>
                </a:lnTo>
                <a:lnTo>
                  <a:pt x="2145950" y="1002689"/>
                </a:lnTo>
                <a:lnTo>
                  <a:pt x="2538732" y="664777"/>
                </a:lnTo>
                <a:lnTo>
                  <a:pt x="2320493" y="437739"/>
                </a:lnTo>
                <a:close/>
                <a:moveTo>
                  <a:pt x="650256" y="437739"/>
                </a:moveTo>
                <a:lnTo>
                  <a:pt x="432018" y="664777"/>
                </a:lnTo>
                <a:lnTo>
                  <a:pt x="823586" y="1001645"/>
                </a:lnTo>
                <a:lnTo>
                  <a:pt x="901511" y="908162"/>
                </a:lnTo>
                <a:lnTo>
                  <a:pt x="992340" y="832977"/>
                </a:lnTo>
                <a:lnTo>
                  <a:pt x="650256" y="437739"/>
                </a:lnTo>
                <a:close/>
                <a:moveTo>
                  <a:pt x="1485310" y="317997"/>
                </a:moveTo>
                <a:cubicBezTo>
                  <a:pt x="1346755" y="317997"/>
                  <a:pt x="1206901" y="344118"/>
                  <a:pt x="1074273" y="395135"/>
                </a:cubicBezTo>
                <a:lnTo>
                  <a:pt x="1044435" y="408749"/>
                </a:lnTo>
                <a:lnTo>
                  <a:pt x="1283268" y="690170"/>
                </a:lnTo>
                <a:lnTo>
                  <a:pt x="1321571" y="680628"/>
                </a:lnTo>
                <a:cubicBezTo>
                  <a:pt x="1373800" y="670349"/>
                  <a:pt x="1427512" y="665163"/>
                  <a:pt x="1482334" y="665163"/>
                </a:cubicBezTo>
                <a:cubicBezTo>
                  <a:pt x="1537157" y="665163"/>
                  <a:pt x="1591239" y="670349"/>
                  <a:pt x="1644024" y="680628"/>
                </a:cubicBezTo>
                <a:lnTo>
                  <a:pt x="1682425" y="690078"/>
                </a:lnTo>
                <a:lnTo>
                  <a:pt x="1925172" y="406934"/>
                </a:lnTo>
                <a:lnTo>
                  <a:pt x="1899303" y="395135"/>
                </a:lnTo>
                <a:cubicBezTo>
                  <a:pt x="1766664" y="344118"/>
                  <a:pt x="1626636" y="317997"/>
                  <a:pt x="1485310" y="317997"/>
                </a:cubicBezTo>
                <a:close/>
                <a:moveTo>
                  <a:pt x="1486049" y="0"/>
                </a:moveTo>
                <a:cubicBezTo>
                  <a:pt x="1664439" y="0"/>
                  <a:pt x="1842990" y="31997"/>
                  <a:pt x="2012191" y="95993"/>
                </a:cubicBezTo>
                <a:lnTo>
                  <a:pt x="2141722" y="154346"/>
                </a:lnTo>
                <a:lnTo>
                  <a:pt x="2190730" y="97183"/>
                </a:lnTo>
                <a:cubicBezTo>
                  <a:pt x="2220221" y="61335"/>
                  <a:pt x="2261510" y="43411"/>
                  <a:pt x="2302798" y="37436"/>
                </a:cubicBezTo>
                <a:cubicBezTo>
                  <a:pt x="2349985" y="37436"/>
                  <a:pt x="2391273" y="61335"/>
                  <a:pt x="2420765" y="91208"/>
                </a:cubicBezTo>
                <a:lnTo>
                  <a:pt x="2886734" y="557232"/>
                </a:lnTo>
                <a:cubicBezTo>
                  <a:pt x="2916226" y="587106"/>
                  <a:pt x="2933921" y="628929"/>
                  <a:pt x="2933921" y="676726"/>
                </a:cubicBezTo>
                <a:cubicBezTo>
                  <a:pt x="2928022" y="724523"/>
                  <a:pt x="2910327" y="760371"/>
                  <a:pt x="2874937" y="790245"/>
                </a:cubicBezTo>
                <a:lnTo>
                  <a:pt x="2820237" y="838362"/>
                </a:lnTo>
                <a:lnTo>
                  <a:pt x="2880171" y="973765"/>
                </a:lnTo>
                <a:cubicBezTo>
                  <a:pt x="3014856" y="1340424"/>
                  <a:pt x="3001542" y="1749686"/>
                  <a:pt x="2840226" y="2107920"/>
                </a:cubicBezTo>
                <a:lnTo>
                  <a:pt x="2820950" y="2144929"/>
                </a:lnTo>
                <a:lnTo>
                  <a:pt x="2874937" y="2191339"/>
                </a:lnTo>
                <a:cubicBezTo>
                  <a:pt x="2910327" y="2220831"/>
                  <a:pt x="2928022" y="2262120"/>
                  <a:pt x="2933921" y="2303409"/>
                </a:cubicBezTo>
                <a:cubicBezTo>
                  <a:pt x="2933921" y="2350596"/>
                  <a:pt x="2916226" y="2397783"/>
                  <a:pt x="2886734" y="2427275"/>
                </a:cubicBezTo>
                <a:lnTo>
                  <a:pt x="2420765" y="2887350"/>
                </a:lnTo>
                <a:cubicBezTo>
                  <a:pt x="2391273" y="2910944"/>
                  <a:pt x="2355883" y="2934538"/>
                  <a:pt x="2308697" y="2934538"/>
                </a:cubicBezTo>
                <a:lnTo>
                  <a:pt x="2302798" y="2934538"/>
                </a:lnTo>
                <a:cubicBezTo>
                  <a:pt x="2261510" y="2934538"/>
                  <a:pt x="2220221" y="2910944"/>
                  <a:pt x="2190730" y="2875554"/>
                </a:cubicBezTo>
                <a:lnTo>
                  <a:pt x="2150394" y="2829514"/>
                </a:lnTo>
                <a:lnTo>
                  <a:pt x="2013253" y="2891543"/>
                </a:lnTo>
                <a:cubicBezTo>
                  <a:pt x="1844254" y="2955457"/>
                  <a:pt x="1665432" y="2986802"/>
                  <a:pt x="1485310" y="2986802"/>
                </a:cubicBezTo>
                <a:cubicBezTo>
                  <a:pt x="1307960" y="2986802"/>
                  <a:pt x="1130610" y="2955457"/>
                  <a:pt x="962392" y="2891543"/>
                </a:cubicBezTo>
                <a:lnTo>
                  <a:pt x="821581" y="2827631"/>
                </a:lnTo>
                <a:lnTo>
                  <a:pt x="780020" y="2875554"/>
                </a:lnTo>
                <a:cubicBezTo>
                  <a:pt x="750528" y="2910944"/>
                  <a:pt x="709240" y="2934538"/>
                  <a:pt x="662053" y="2934538"/>
                </a:cubicBezTo>
                <a:cubicBezTo>
                  <a:pt x="614866" y="2934538"/>
                  <a:pt x="579476" y="2910944"/>
                  <a:pt x="549984" y="2887350"/>
                </a:cubicBezTo>
                <a:lnTo>
                  <a:pt x="84015" y="2427275"/>
                </a:lnTo>
                <a:cubicBezTo>
                  <a:pt x="54524" y="2397783"/>
                  <a:pt x="36829" y="2350596"/>
                  <a:pt x="36829" y="2303409"/>
                </a:cubicBezTo>
                <a:cubicBezTo>
                  <a:pt x="42727" y="2262120"/>
                  <a:pt x="60422" y="2220831"/>
                  <a:pt x="89914" y="2191339"/>
                </a:cubicBezTo>
                <a:lnTo>
                  <a:pt x="150801" y="2138997"/>
                </a:lnTo>
                <a:lnTo>
                  <a:pt x="123426" y="2085924"/>
                </a:lnTo>
                <a:cubicBezTo>
                  <a:pt x="-33433" y="1725646"/>
                  <a:pt x="-40781" y="1316251"/>
                  <a:pt x="101382" y="951371"/>
                </a:cubicBezTo>
                <a:lnTo>
                  <a:pt x="150608" y="843635"/>
                </a:lnTo>
                <a:lnTo>
                  <a:pt x="89914" y="790245"/>
                </a:lnTo>
                <a:cubicBezTo>
                  <a:pt x="60422" y="760371"/>
                  <a:pt x="42727" y="724523"/>
                  <a:pt x="36829" y="676726"/>
                </a:cubicBezTo>
                <a:cubicBezTo>
                  <a:pt x="36829" y="628929"/>
                  <a:pt x="54524" y="587106"/>
                  <a:pt x="84015" y="557232"/>
                </a:cubicBezTo>
                <a:lnTo>
                  <a:pt x="549984" y="91208"/>
                </a:lnTo>
                <a:cubicBezTo>
                  <a:pt x="579476" y="61335"/>
                  <a:pt x="620765" y="37436"/>
                  <a:pt x="662053" y="37436"/>
                </a:cubicBezTo>
                <a:cubicBezTo>
                  <a:pt x="709240" y="43411"/>
                  <a:pt x="750528" y="61335"/>
                  <a:pt x="780020" y="97183"/>
                </a:cubicBezTo>
                <a:lnTo>
                  <a:pt x="829480" y="155462"/>
                </a:lnTo>
                <a:lnTo>
                  <a:pt x="960881" y="95994"/>
                </a:lnTo>
                <a:cubicBezTo>
                  <a:pt x="1129432" y="31998"/>
                  <a:pt x="1307660" y="0"/>
                  <a:pt x="14860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4599720" y="1454040"/>
            <a:ext cx="176832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Vaqtni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boshqarish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5300640" y="862560"/>
            <a:ext cx="354600" cy="364320"/>
          </a:xfrm>
          <a:custGeom>
            <a:avLst/>
            <a:gdLst/>
            <a:ahLst/>
            <a:rect l="l" t="t" r="r" b="b"/>
            <a:pathLst>
              <a:path w="472" h="487">
                <a:moveTo>
                  <a:pt x="390" y="430"/>
                </a:moveTo>
                <a:lnTo>
                  <a:pt x="390" y="430"/>
                </a:lnTo>
                <a:cubicBezTo>
                  <a:pt x="390" y="431"/>
                  <a:pt x="389" y="432"/>
                  <a:pt x="388" y="432"/>
                </a:cubicBezTo>
                <a:lnTo>
                  <a:pt x="55" y="432"/>
                </a:lnTo>
                <a:cubicBezTo>
                  <a:pt x="53" y="432"/>
                  <a:pt x="55" y="431"/>
                  <a:pt x="55" y="430"/>
                </a:cubicBezTo>
                <a:lnTo>
                  <a:pt x="55" y="240"/>
                </a:lnTo>
                <a:cubicBezTo>
                  <a:pt x="55" y="239"/>
                  <a:pt x="53" y="235"/>
                  <a:pt x="55" y="235"/>
                </a:cubicBezTo>
                <a:lnTo>
                  <a:pt x="114" y="235"/>
                </a:lnTo>
                <a:cubicBezTo>
                  <a:pt x="116" y="235"/>
                  <a:pt x="116" y="239"/>
                  <a:pt x="116" y="240"/>
                </a:cubicBezTo>
                <a:lnTo>
                  <a:pt x="116" y="357"/>
                </a:lnTo>
                <a:cubicBezTo>
                  <a:pt x="116" y="371"/>
                  <a:pt x="127" y="384"/>
                  <a:pt x="143" y="384"/>
                </a:cubicBezTo>
                <a:cubicBezTo>
                  <a:pt x="157" y="384"/>
                  <a:pt x="169" y="371"/>
                  <a:pt x="169" y="357"/>
                </a:cubicBezTo>
                <a:lnTo>
                  <a:pt x="169" y="260"/>
                </a:lnTo>
                <a:lnTo>
                  <a:pt x="313" y="55"/>
                </a:lnTo>
                <a:cubicBezTo>
                  <a:pt x="313" y="55"/>
                  <a:pt x="315" y="54"/>
                  <a:pt x="316" y="54"/>
                </a:cubicBezTo>
                <a:cubicBezTo>
                  <a:pt x="316" y="54"/>
                  <a:pt x="317" y="54"/>
                  <a:pt x="318" y="55"/>
                </a:cubicBezTo>
                <a:cubicBezTo>
                  <a:pt x="318" y="56"/>
                  <a:pt x="318" y="57"/>
                  <a:pt x="318" y="57"/>
                </a:cubicBezTo>
                <a:lnTo>
                  <a:pt x="288" y="166"/>
                </a:lnTo>
                <a:cubicBezTo>
                  <a:pt x="283" y="183"/>
                  <a:pt x="287" y="200"/>
                  <a:pt x="298" y="214"/>
                </a:cubicBezTo>
                <a:cubicBezTo>
                  <a:pt x="309" y="228"/>
                  <a:pt x="325" y="235"/>
                  <a:pt x="343" y="235"/>
                </a:cubicBezTo>
                <a:lnTo>
                  <a:pt x="413" y="235"/>
                </a:lnTo>
                <a:cubicBezTo>
                  <a:pt x="413" y="235"/>
                  <a:pt x="414" y="236"/>
                  <a:pt x="414" y="237"/>
                </a:cubicBezTo>
                <a:cubicBezTo>
                  <a:pt x="415" y="238"/>
                  <a:pt x="415" y="240"/>
                  <a:pt x="415" y="240"/>
                </a:cubicBezTo>
                <a:lnTo>
                  <a:pt x="390" y="430"/>
                </a:lnTo>
                <a:close/>
                <a:moveTo>
                  <a:pt x="455" y="201"/>
                </a:moveTo>
                <a:lnTo>
                  <a:pt x="455" y="201"/>
                </a:lnTo>
                <a:cubicBezTo>
                  <a:pt x="444" y="189"/>
                  <a:pt x="429" y="180"/>
                  <a:pt x="413" y="180"/>
                </a:cubicBezTo>
                <a:lnTo>
                  <a:pt x="343" y="180"/>
                </a:lnTo>
                <a:cubicBezTo>
                  <a:pt x="342" y="180"/>
                  <a:pt x="342" y="182"/>
                  <a:pt x="340" y="181"/>
                </a:cubicBezTo>
                <a:cubicBezTo>
                  <a:pt x="340" y="180"/>
                  <a:pt x="340" y="180"/>
                  <a:pt x="340" y="180"/>
                </a:cubicBezTo>
                <a:lnTo>
                  <a:pt x="370" y="71"/>
                </a:lnTo>
                <a:cubicBezTo>
                  <a:pt x="375" y="54"/>
                  <a:pt x="372" y="36"/>
                  <a:pt x="360" y="22"/>
                </a:cubicBezTo>
                <a:cubicBezTo>
                  <a:pt x="350" y="8"/>
                  <a:pt x="333" y="0"/>
                  <a:pt x="316" y="0"/>
                </a:cubicBezTo>
                <a:cubicBezTo>
                  <a:pt x="298" y="0"/>
                  <a:pt x="280" y="9"/>
                  <a:pt x="269" y="24"/>
                </a:cubicBezTo>
                <a:lnTo>
                  <a:pt x="149" y="195"/>
                </a:lnTo>
                <a:cubicBezTo>
                  <a:pt x="139" y="187"/>
                  <a:pt x="128" y="180"/>
                  <a:pt x="114" y="180"/>
                </a:cubicBezTo>
                <a:lnTo>
                  <a:pt x="55" y="180"/>
                </a:lnTo>
                <a:cubicBezTo>
                  <a:pt x="23" y="180"/>
                  <a:pt x="0" y="209"/>
                  <a:pt x="0" y="240"/>
                </a:cubicBezTo>
                <a:lnTo>
                  <a:pt x="0" y="430"/>
                </a:lnTo>
                <a:cubicBezTo>
                  <a:pt x="0" y="461"/>
                  <a:pt x="23" y="486"/>
                  <a:pt x="55" y="486"/>
                </a:cubicBezTo>
                <a:lnTo>
                  <a:pt x="388" y="486"/>
                </a:lnTo>
                <a:cubicBezTo>
                  <a:pt x="416" y="486"/>
                  <a:pt x="440" y="465"/>
                  <a:pt x="444" y="437"/>
                </a:cubicBezTo>
                <a:lnTo>
                  <a:pt x="469" y="247"/>
                </a:lnTo>
                <a:cubicBezTo>
                  <a:pt x="471" y="230"/>
                  <a:pt x="465" y="213"/>
                  <a:pt x="455" y="2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2821680" y="3585960"/>
            <a:ext cx="176832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Hayot sikli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3513240" y="2989080"/>
            <a:ext cx="381600" cy="365760"/>
          </a:xfrm>
          <a:custGeom>
            <a:avLst/>
            <a:gdLst/>
            <a:ahLst/>
            <a:rect l="l" t="t" r="r" b="b"/>
            <a:pathLst>
              <a:path w="2092467" h="2034264">
                <a:moveTo>
                  <a:pt x="970774" y="1575573"/>
                </a:moveTo>
                <a:cubicBezTo>
                  <a:pt x="909616" y="1575573"/>
                  <a:pt x="857194" y="1627995"/>
                  <a:pt x="857194" y="1684785"/>
                </a:cubicBezTo>
                <a:cubicBezTo>
                  <a:pt x="857194" y="1750312"/>
                  <a:pt x="909616" y="1798366"/>
                  <a:pt x="970774" y="1798366"/>
                </a:cubicBezTo>
                <a:cubicBezTo>
                  <a:pt x="1031933" y="1798366"/>
                  <a:pt x="1079987" y="1750312"/>
                  <a:pt x="1079987" y="1684785"/>
                </a:cubicBezTo>
                <a:cubicBezTo>
                  <a:pt x="1079987" y="1627995"/>
                  <a:pt x="1031933" y="1575573"/>
                  <a:pt x="970774" y="1575573"/>
                </a:cubicBezTo>
                <a:close/>
                <a:moveTo>
                  <a:pt x="970774" y="1339675"/>
                </a:moveTo>
                <a:cubicBezTo>
                  <a:pt x="1090908" y="1339675"/>
                  <a:pt x="1195683" y="1401107"/>
                  <a:pt x="1257370" y="1493041"/>
                </a:cubicBezTo>
                <a:lnTo>
                  <a:pt x="1279389" y="1533829"/>
                </a:lnTo>
                <a:lnTo>
                  <a:pt x="1973527" y="1533829"/>
                </a:lnTo>
                <a:cubicBezTo>
                  <a:pt x="2039605" y="1533829"/>
                  <a:pt x="2092467" y="1584663"/>
                  <a:pt x="2092467" y="1648205"/>
                </a:cubicBezTo>
                <a:cubicBezTo>
                  <a:pt x="2092467" y="1711747"/>
                  <a:pt x="2039605" y="1762581"/>
                  <a:pt x="1973527" y="1762581"/>
                </a:cubicBezTo>
                <a:lnTo>
                  <a:pt x="1307025" y="1762581"/>
                </a:lnTo>
                <a:lnTo>
                  <a:pt x="1288991" y="1822324"/>
                </a:lnTo>
                <a:cubicBezTo>
                  <a:pt x="1236979" y="1948259"/>
                  <a:pt x="1114935" y="2034264"/>
                  <a:pt x="970774" y="2034264"/>
                </a:cubicBezTo>
                <a:cubicBezTo>
                  <a:pt x="826614" y="2034264"/>
                  <a:pt x="702113" y="1948259"/>
                  <a:pt x="648872" y="1822324"/>
                </a:cubicBezTo>
                <a:lnTo>
                  <a:pt x="630390" y="1762581"/>
                </a:lnTo>
                <a:lnTo>
                  <a:pt x="118940" y="1762581"/>
                </a:lnTo>
                <a:cubicBezTo>
                  <a:pt x="52862" y="1762581"/>
                  <a:pt x="0" y="1711747"/>
                  <a:pt x="0" y="1648205"/>
                </a:cubicBezTo>
                <a:cubicBezTo>
                  <a:pt x="0" y="1584663"/>
                  <a:pt x="52862" y="1533829"/>
                  <a:pt x="118940" y="1533829"/>
                </a:cubicBezTo>
                <a:lnTo>
                  <a:pt x="658686" y="1533829"/>
                </a:lnTo>
                <a:lnTo>
                  <a:pt x="681192" y="1493041"/>
                </a:lnTo>
                <a:cubicBezTo>
                  <a:pt x="744159" y="1401107"/>
                  <a:pt x="850641" y="1339675"/>
                  <a:pt x="970774" y="1339675"/>
                </a:cubicBezTo>
                <a:close/>
                <a:moveTo>
                  <a:pt x="504806" y="912543"/>
                </a:moveTo>
                <a:cubicBezTo>
                  <a:pt x="439278" y="912543"/>
                  <a:pt x="391225" y="965294"/>
                  <a:pt x="391225" y="1022442"/>
                </a:cubicBezTo>
                <a:cubicBezTo>
                  <a:pt x="391225" y="1088381"/>
                  <a:pt x="439278" y="1136737"/>
                  <a:pt x="504806" y="1136737"/>
                </a:cubicBezTo>
                <a:cubicBezTo>
                  <a:pt x="565964" y="1136737"/>
                  <a:pt x="614018" y="1088381"/>
                  <a:pt x="614018" y="1022442"/>
                </a:cubicBezTo>
                <a:cubicBezTo>
                  <a:pt x="614018" y="965294"/>
                  <a:pt x="565964" y="912543"/>
                  <a:pt x="504806" y="912543"/>
                </a:cubicBezTo>
                <a:close/>
                <a:moveTo>
                  <a:pt x="504806" y="679557"/>
                </a:moveTo>
                <a:cubicBezTo>
                  <a:pt x="622209" y="679557"/>
                  <a:pt x="727667" y="741375"/>
                  <a:pt x="790250" y="832815"/>
                </a:cubicBezTo>
                <a:lnTo>
                  <a:pt x="812882" y="873746"/>
                </a:lnTo>
                <a:lnTo>
                  <a:pt x="1973527" y="873746"/>
                </a:lnTo>
                <a:cubicBezTo>
                  <a:pt x="2039605" y="873746"/>
                  <a:pt x="2092467" y="932338"/>
                  <a:pt x="2092467" y="999944"/>
                </a:cubicBezTo>
                <a:cubicBezTo>
                  <a:pt x="2092467" y="1067550"/>
                  <a:pt x="2039605" y="1121634"/>
                  <a:pt x="1973527" y="1121634"/>
                </a:cubicBezTo>
                <a:lnTo>
                  <a:pt x="833962" y="1121634"/>
                </a:lnTo>
                <a:lnTo>
                  <a:pt x="822408" y="1158991"/>
                </a:lnTo>
                <a:cubicBezTo>
                  <a:pt x="769372" y="1285100"/>
                  <a:pt x="645689" y="1374118"/>
                  <a:pt x="504806" y="1374118"/>
                </a:cubicBezTo>
                <a:cubicBezTo>
                  <a:pt x="360646" y="1374118"/>
                  <a:pt x="236144" y="1285100"/>
                  <a:pt x="182903" y="1158991"/>
                </a:cubicBezTo>
                <a:lnTo>
                  <a:pt x="171315" y="1121634"/>
                </a:lnTo>
                <a:lnTo>
                  <a:pt x="118940" y="1121634"/>
                </a:lnTo>
                <a:cubicBezTo>
                  <a:pt x="52862" y="1121634"/>
                  <a:pt x="0" y="1067550"/>
                  <a:pt x="0" y="999944"/>
                </a:cubicBezTo>
                <a:cubicBezTo>
                  <a:pt x="0" y="932338"/>
                  <a:pt x="52862" y="873746"/>
                  <a:pt x="118940" y="873746"/>
                </a:cubicBezTo>
                <a:lnTo>
                  <a:pt x="192477" y="873746"/>
                </a:lnTo>
                <a:lnTo>
                  <a:pt x="215223" y="832815"/>
                </a:lnTo>
                <a:cubicBezTo>
                  <a:pt x="278190" y="741375"/>
                  <a:pt x="384672" y="679557"/>
                  <a:pt x="504806" y="679557"/>
                </a:cubicBezTo>
                <a:close/>
                <a:moveTo>
                  <a:pt x="1529463" y="235898"/>
                </a:moveTo>
                <a:cubicBezTo>
                  <a:pt x="1468304" y="235898"/>
                  <a:pt x="1420251" y="283952"/>
                  <a:pt x="1420251" y="345110"/>
                </a:cubicBezTo>
                <a:cubicBezTo>
                  <a:pt x="1420251" y="406269"/>
                  <a:pt x="1468304" y="458691"/>
                  <a:pt x="1529463" y="458691"/>
                </a:cubicBezTo>
                <a:cubicBezTo>
                  <a:pt x="1590622" y="458691"/>
                  <a:pt x="1643044" y="406269"/>
                  <a:pt x="1643044" y="345110"/>
                </a:cubicBezTo>
                <a:cubicBezTo>
                  <a:pt x="1643044" y="283952"/>
                  <a:pt x="1590622" y="235898"/>
                  <a:pt x="1529463" y="235898"/>
                </a:cubicBezTo>
                <a:close/>
                <a:moveTo>
                  <a:pt x="1529463" y="0"/>
                </a:moveTo>
                <a:cubicBezTo>
                  <a:pt x="1673623" y="0"/>
                  <a:pt x="1798125" y="86005"/>
                  <a:pt x="1851366" y="210097"/>
                </a:cubicBezTo>
                <a:lnTo>
                  <a:pt x="1856041" y="232988"/>
                </a:lnTo>
                <a:lnTo>
                  <a:pt x="1973527" y="232988"/>
                </a:lnTo>
                <a:cubicBezTo>
                  <a:pt x="2039605" y="232988"/>
                  <a:pt x="2092467" y="288058"/>
                  <a:pt x="2092467" y="347364"/>
                </a:cubicBezTo>
                <a:cubicBezTo>
                  <a:pt x="2092467" y="410906"/>
                  <a:pt x="2039605" y="461740"/>
                  <a:pt x="1973527" y="461740"/>
                </a:cubicBezTo>
                <a:lnTo>
                  <a:pt x="1855240" y="461740"/>
                </a:lnTo>
                <a:lnTo>
                  <a:pt x="1851366" y="480806"/>
                </a:lnTo>
                <a:cubicBezTo>
                  <a:pt x="1798125" y="606127"/>
                  <a:pt x="1673623" y="694589"/>
                  <a:pt x="1529463" y="694589"/>
                </a:cubicBezTo>
                <a:cubicBezTo>
                  <a:pt x="1385303" y="694589"/>
                  <a:pt x="1263259" y="606127"/>
                  <a:pt x="1211246" y="480806"/>
                </a:cubicBezTo>
                <a:lnTo>
                  <a:pt x="1207468" y="461740"/>
                </a:lnTo>
                <a:lnTo>
                  <a:pt x="118940" y="461740"/>
                </a:lnTo>
                <a:cubicBezTo>
                  <a:pt x="52862" y="461740"/>
                  <a:pt x="0" y="410906"/>
                  <a:pt x="0" y="347364"/>
                </a:cubicBezTo>
                <a:cubicBezTo>
                  <a:pt x="0" y="288058"/>
                  <a:pt x="52862" y="232988"/>
                  <a:pt x="118940" y="232988"/>
                </a:cubicBezTo>
                <a:lnTo>
                  <a:pt x="1206687" y="232988"/>
                </a:lnTo>
                <a:lnTo>
                  <a:pt x="1211246" y="210097"/>
                </a:lnTo>
                <a:cubicBezTo>
                  <a:pt x="1263259" y="86005"/>
                  <a:pt x="1385303" y="0"/>
                  <a:pt x="15294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2"/>
          <p:cNvSpPr/>
          <p:nvPr/>
        </p:nvSpPr>
        <p:spPr>
          <a:xfrm flipH="1">
            <a:off x="3490920" y="863640"/>
            <a:ext cx="426240" cy="421560"/>
          </a:xfrm>
          <a:custGeom>
            <a:avLst/>
            <a:gdLst/>
            <a:ahLst/>
            <a:rect l="l" t="t" r="r" b="b"/>
            <a:pathLst>
              <a:path w="11816" h="11689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09680"/>
            <a:ext cx="8229240" cy="32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Loyiha menejeri vazifalari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207600" y="1476360"/>
            <a:ext cx="1317600" cy="1317600"/>
          </a:xfrm>
          <a:custGeom>
            <a:avLst/>
            <a:gdLst/>
            <a:ahLst/>
            <a:rect l="l" t="t" r="r" b="b"/>
            <a:pathLst>
              <a:path w="4836540" h="4836539">
                <a:moveTo>
                  <a:pt x="4836540" y="0"/>
                </a:moveTo>
                <a:lnTo>
                  <a:pt x="4836540" y="1523412"/>
                </a:lnTo>
                <a:lnTo>
                  <a:pt x="4795969" y="1524438"/>
                </a:lnTo>
                <a:cubicBezTo>
                  <a:pt x="3029975" y="1613957"/>
                  <a:pt x="1613955" y="3029976"/>
                  <a:pt x="1524437" y="4795970"/>
                </a:cubicBezTo>
                <a:lnTo>
                  <a:pt x="1523411" y="4836539"/>
                </a:lnTo>
                <a:lnTo>
                  <a:pt x="0" y="4836539"/>
                </a:lnTo>
                <a:lnTo>
                  <a:pt x="3008" y="4717576"/>
                </a:lnTo>
                <a:cubicBezTo>
                  <a:pt x="132013" y="2172622"/>
                  <a:pt x="2172622" y="132012"/>
                  <a:pt x="4717576" y="3008"/>
                </a:cubicBezTo>
                <a:lnTo>
                  <a:pt x="48365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4609800" y="1476360"/>
            <a:ext cx="1317600" cy="1317600"/>
          </a:xfrm>
          <a:custGeom>
            <a:avLst/>
            <a:gdLst/>
            <a:ahLst/>
            <a:rect l="l" t="t" r="r" b="b"/>
            <a:pathLst>
              <a:path w="4836539" h="4836539">
                <a:moveTo>
                  <a:pt x="0" y="0"/>
                </a:moveTo>
                <a:lnTo>
                  <a:pt x="118964" y="3008"/>
                </a:lnTo>
                <a:cubicBezTo>
                  <a:pt x="2663918" y="132012"/>
                  <a:pt x="4704527" y="2172622"/>
                  <a:pt x="4833531" y="4717576"/>
                </a:cubicBezTo>
                <a:lnTo>
                  <a:pt x="4836539" y="4836539"/>
                </a:lnTo>
                <a:lnTo>
                  <a:pt x="3313127" y="4836539"/>
                </a:lnTo>
                <a:lnTo>
                  <a:pt x="3312101" y="4795970"/>
                </a:lnTo>
                <a:cubicBezTo>
                  <a:pt x="3222583" y="3029976"/>
                  <a:pt x="1806563" y="1613957"/>
                  <a:pt x="40569" y="1524438"/>
                </a:cubicBezTo>
                <a:lnTo>
                  <a:pt x="0" y="15234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3207600" y="2878200"/>
            <a:ext cx="1317600" cy="1317600"/>
          </a:xfrm>
          <a:custGeom>
            <a:avLst/>
            <a:gdLst/>
            <a:ahLst/>
            <a:rect l="l" t="t" r="r" b="b"/>
            <a:pathLst>
              <a:path w="4836540" h="4836541">
                <a:moveTo>
                  <a:pt x="0" y="0"/>
                </a:moveTo>
                <a:lnTo>
                  <a:pt x="1523411" y="0"/>
                </a:lnTo>
                <a:lnTo>
                  <a:pt x="1524437" y="40571"/>
                </a:lnTo>
                <a:cubicBezTo>
                  <a:pt x="1613955" y="1806565"/>
                  <a:pt x="3029975" y="3222585"/>
                  <a:pt x="4795969" y="3312103"/>
                </a:cubicBezTo>
                <a:lnTo>
                  <a:pt x="4836540" y="3313129"/>
                </a:lnTo>
                <a:lnTo>
                  <a:pt x="4836540" y="4836541"/>
                </a:lnTo>
                <a:lnTo>
                  <a:pt x="4717576" y="4833533"/>
                </a:lnTo>
                <a:cubicBezTo>
                  <a:pt x="2172622" y="4704529"/>
                  <a:pt x="132013" y="2663919"/>
                  <a:pt x="3008" y="1189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4609800" y="2878200"/>
            <a:ext cx="1317600" cy="1317600"/>
          </a:xfrm>
          <a:custGeom>
            <a:avLst/>
            <a:gdLst/>
            <a:ahLst/>
            <a:rect l="l" t="t" r="r" b="b"/>
            <a:pathLst>
              <a:path w="4836539" h="4836541">
                <a:moveTo>
                  <a:pt x="3313127" y="0"/>
                </a:moveTo>
                <a:lnTo>
                  <a:pt x="4836539" y="0"/>
                </a:lnTo>
                <a:lnTo>
                  <a:pt x="4833531" y="118965"/>
                </a:lnTo>
                <a:cubicBezTo>
                  <a:pt x="4704527" y="2663919"/>
                  <a:pt x="2663918" y="4704529"/>
                  <a:pt x="118964" y="4833533"/>
                </a:cubicBezTo>
                <a:lnTo>
                  <a:pt x="0" y="4836541"/>
                </a:lnTo>
                <a:lnTo>
                  <a:pt x="0" y="3313129"/>
                </a:lnTo>
                <a:lnTo>
                  <a:pt x="40569" y="3312103"/>
                </a:lnTo>
                <a:cubicBezTo>
                  <a:pt x="1806563" y="3222585"/>
                  <a:pt x="3222583" y="1806565"/>
                  <a:pt x="3312101" y="40571"/>
                </a:cubicBezTo>
                <a:lnTo>
                  <a:pt x="33131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2846880" y="1054440"/>
            <a:ext cx="1326240" cy="13258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2836440" y="3300120"/>
            <a:ext cx="1326240" cy="1325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"/>
          <p:cNvSpPr/>
          <p:nvPr/>
        </p:nvSpPr>
        <p:spPr>
          <a:xfrm>
            <a:off x="4980960" y="3300120"/>
            <a:ext cx="1326240" cy="1325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"/>
          <p:cNvSpPr/>
          <p:nvPr/>
        </p:nvSpPr>
        <p:spPr>
          <a:xfrm>
            <a:off x="4980960" y="1054440"/>
            <a:ext cx="1326240" cy="1325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0"/>
          <p:cNvSpPr/>
          <p:nvPr/>
        </p:nvSpPr>
        <p:spPr>
          <a:xfrm>
            <a:off x="2918880" y="1476360"/>
            <a:ext cx="119088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Loyihani rejalashtirish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5044680" y="1476360"/>
            <a:ext cx="119088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z-Latn-UZ" sz="1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H</a:t>
            </a:r>
            <a:r>
              <a:rPr b="0" lang="en" sz="1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isobot berish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2918880" y="3799800"/>
            <a:ext cx="119088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Tavakkal boshqaruv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5044680" y="3799800"/>
            <a:ext cx="119088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Hodimlarni boshqarish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3787560" y="2450880"/>
            <a:ext cx="156852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MANAGEMENT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PROCESS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609840" y="1294560"/>
            <a:ext cx="200772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uz-Latn-UZ" sz="1300" spc="-1" strike="noStrike">
                <a:solidFill>
                  <a:srgbClr val="000000"/>
                </a:solidFill>
                <a:latin typeface="Roboto"/>
                <a:ea typeface="Roboto"/>
              </a:rPr>
              <a:t>R</a:t>
            </a:r>
            <a:r>
              <a:rPr b="0" lang="en" sz="1300" spc="-1" strike="noStrike">
                <a:solidFill>
                  <a:srgbClr val="000000"/>
                </a:solidFill>
                <a:latin typeface="Roboto"/>
                <a:ea typeface="Roboto"/>
              </a:rPr>
              <a:t>ejalashtirishga baxolash va loyiha rivojlanish strategiyasiga mas’ul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609840" y="4069080"/>
            <a:ext cx="200772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uz-Latn-UZ" sz="1300" spc="-1" strike="noStrike">
                <a:solidFill>
                  <a:srgbClr val="000000"/>
                </a:solidFill>
                <a:latin typeface="Roboto"/>
                <a:ea typeface="Roboto"/>
              </a:rPr>
              <a:t>L</a:t>
            </a:r>
            <a:r>
              <a:rPr b="0" lang="en" sz="1300" spc="-1" strike="noStrike">
                <a:solidFill>
                  <a:srgbClr val="000000"/>
                </a:solidFill>
                <a:latin typeface="Roboto"/>
                <a:ea typeface="Roboto"/>
              </a:rPr>
              <a:t>oyihaga ta’sir etishi mumkin bo’lgan hatarlarni baholash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6526080" y="1294560"/>
            <a:ext cx="200772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uz-Latn-UZ" sz="1300" spc="-1" strike="noStrike">
                <a:solidFill>
                  <a:srgbClr val="000000"/>
                </a:solidFill>
                <a:latin typeface="Roboto"/>
                <a:ea typeface="Roboto"/>
              </a:rPr>
              <a:t>M</a:t>
            </a:r>
            <a:r>
              <a:rPr b="0" lang="en" sz="1300" spc="-1" strike="noStrike">
                <a:solidFill>
                  <a:srgbClr val="000000"/>
                </a:solidFill>
                <a:latin typeface="Roboto"/>
                <a:ea typeface="Roboto"/>
              </a:rPr>
              <a:t>ijoz yoki dast. </a:t>
            </a: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Roboto"/>
              </a:rPr>
              <a:t>t</a:t>
            </a:r>
            <a:r>
              <a:rPr b="0" lang="en" sz="1300" spc="-1" strike="noStrike">
                <a:solidFill>
                  <a:srgbClr val="000000"/>
                </a:solidFill>
                <a:latin typeface="Roboto"/>
                <a:ea typeface="Roboto"/>
              </a:rPr>
              <a:t>a’minot egasiga loyiha ketishi bo’yicha ma’lumot beradi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18"/>
          <p:cNvSpPr/>
          <p:nvPr/>
        </p:nvSpPr>
        <p:spPr>
          <a:xfrm>
            <a:off x="6526080" y="4069080"/>
            <a:ext cx="200772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Roboto"/>
                <a:ea typeface="Roboto"/>
              </a:rPr>
              <a:t>Hodimlarni tanlash va samarali boshqaruvni ta’minlash</a:t>
            </a:r>
            <a:endParaRPr b="0" lang="en-US" sz="1300" spc="-1" strike="noStrike">
              <a:latin typeface="Arial"/>
            </a:endParaRPr>
          </a:p>
        </p:txBody>
      </p:sp>
      <p:grpSp>
        <p:nvGrpSpPr>
          <p:cNvPr id="167" name="Group 19"/>
          <p:cNvGrpSpPr/>
          <p:nvPr/>
        </p:nvGrpSpPr>
        <p:grpSpPr>
          <a:xfrm>
            <a:off x="690120" y="947880"/>
            <a:ext cx="355320" cy="339840"/>
            <a:chOff x="690120" y="947880"/>
            <a:chExt cx="355320" cy="339840"/>
          </a:xfrm>
        </p:grpSpPr>
        <p:sp>
          <p:nvSpPr>
            <p:cNvPr id="168" name="CustomShape 20"/>
            <p:cNvSpPr/>
            <p:nvPr/>
          </p:nvSpPr>
          <p:spPr>
            <a:xfrm flipH="1">
              <a:off x="689760" y="947880"/>
              <a:ext cx="355320" cy="339840"/>
            </a:xfrm>
            <a:custGeom>
              <a:avLst/>
              <a:gdLst/>
              <a:ahLst/>
              <a:rect l="l" t="t" r="r" b="b"/>
              <a:pathLst>
                <a:path w="20204" h="1932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1"/>
            <p:cNvSpPr/>
            <p:nvPr/>
          </p:nvSpPr>
          <p:spPr>
            <a:xfrm flipH="1">
              <a:off x="733320" y="987480"/>
              <a:ext cx="194040" cy="178920"/>
            </a:xfrm>
            <a:custGeom>
              <a:avLst/>
              <a:gdLst/>
              <a:ahLst/>
              <a:rect l="l" t="t" r="r" b="b"/>
              <a:pathLst>
                <a:path w="11040" h="10176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" name="Group 22"/>
          <p:cNvGrpSpPr/>
          <p:nvPr/>
        </p:nvGrpSpPr>
        <p:grpSpPr>
          <a:xfrm>
            <a:off x="8005680" y="3686040"/>
            <a:ext cx="300960" cy="339120"/>
            <a:chOff x="8005680" y="3686040"/>
            <a:chExt cx="300960" cy="339120"/>
          </a:xfrm>
        </p:grpSpPr>
        <p:sp>
          <p:nvSpPr>
            <p:cNvPr id="171" name="CustomShape 23"/>
            <p:cNvSpPr/>
            <p:nvPr/>
          </p:nvSpPr>
          <p:spPr>
            <a:xfrm>
              <a:off x="8005680" y="3745800"/>
              <a:ext cx="300960" cy="279360"/>
            </a:xfrm>
            <a:custGeom>
              <a:avLst/>
              <a:gdLst/>
              <a:ahLst/>
              <a:rect l="l" t="t" r="r" b="b"/>
              <a:pathLst>
                <a:path w="17109" h="15892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4"/>
            <p:cNvSpPr/>
            <p:nvPr/>
          </p:nvSpPr>
          <p:spPr>
            <a:xfrm>
              <a:off x="8123760" y="3686040"/>
              <a:ext cx="32400" cy="39600"/>
            </a:xfrm>
            <a:custGeom>
              <a:avLst/>
              <a:gdLst/>
              <a:ahLst/>
              <a:rect l="l" t="t" r="r" b="b"/>
              <a:pathLst>
                <a:path w="1861" h="2266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5"/>
            <p:cNvSpPr/>
            <p:nvPr/>
          </p:nvSpPr>
          <p:spPr>
            <a:xfrm>
              <a:off x="8193600" y="3686040"/>
              <a:ext cx="32400" cy="39600"/>
            </a:xfrm>
            <a:custGeom>
              <a:avLst/>
              <a:gdLst/>
              <a:ahLst/>
              <a:rect l="l" t="t" r="r" b="b"/>
              <a:pathLst>
                <a:path w="1861" h="2267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6"/>
            <p:cNvSpPr/>
            <p:nvPr/>
          </p:nvSpPr>
          <p:spPr>
            <a:xfrm>
              <a:off x="8224920" y="3745800"/>
              <a:ext cx="39600" cy="19440"/>
            </a:xfrm>
            <a:custGeom>
              <a:avLst/>
              <a:gdLst/>
              <a:ahLst/>
              <a:rect l="l" t="t" r="r" b="b"/>
              <a:pathLst>
                <a:path w="2262" h="1133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7"/>
            <p:cNvSpPr/>
            <p:nvPr/>
          </p:nvSpPr>
          <p:spPr>
            <a:xfrm>
              <a:off x="8085240" y="3745800"/>
              <a:ext cx="39600" cy="19440"/>
            </a:xfrm>
            <a:custGeom>
              <a:avLst/>
              <a:gdLst/>
              <a:ahLst/>
              <a:rect l="l" t="t" r="r" b="b"/>
              <a:pathLst>
                <a:path w="2262" h="1133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" name="Group 28"/>
          <p:cNvGrpSpPr/>
          <p:nvPr/>
        </p:nvGrpSpPr>
        <p:grpSpPr>
          <a:xfrm>
            <a:off x="698040" y="3715920"/>
            <a:ext cx="339840" cy="339840"/>
            <a:chOff x="698040" y="3715920"/>
            <a:chExt cx="339840" cy="339840"/>
          </a:xfrm>
        </p:grpSpPr>
        <p:sp>
          <p:nvSpPr>
            <p:cNvPr id="177" name="CustomShape 29"/>
            <p:cNvSpPr/>
            <p:nvPr/>
          </p:nvSpPr>
          <p:spPr>
            <a:xfrm>
              <a:off x="698040" y="3715920"/>
              <a:ext cx="339840" cy="339840"/>
            </a:xfrm>
            <a:custGeom>
              <a:avLst/>
              <a:gdLst/>
              <a:ahLst/>
              <a:rect l="l" t="t" r="r" b="b"/>
              <a:pathLst>
                <a:path w="19325" h="19326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30"/>
            <p:cNvSpPr/>
            <p:nvPr/>
          </p:nvSpPr>
          <p:spPr>
            <a:xfrm>
              <a:off x="758520" y="3755520"/>
              <a:ext cx="59400" cy="199440"/>
            </a:xfrm>
            <a:custGeom>
              <a:avLst/>
              <a:gdLst/>
              <a:ahLst/>
              <a:rect l="l" t="t" r="r" b="b"/>
              <a:pathLst>
                <a:path w="3395" h="1136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31"/>
            <p:cNvSpPr/>
            <p:nvPr/>
          </p:nvSpPr>
          <p:spPr>
            <a:xfrm>
              <a:off x="838440" y="3755520"/>
              <a:ext cx="59400" cy="199440"/>
            </a:xfrm>
            <a:custGeom>
              <a:avLst/>
              <a:gdLst/>
              <a:ahLst/>
              <a:rect l="l" t="t" r="r" b="b"/>
              <a:pathLst>
                <a:path w="3395" h="1136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32"/>
            <p:cNvSpPr/>
            <p:nvPr/>
          </p:nvSpPr>
          <p:spPr>
            <a:xfrm>
              <a:off x="918000" y="3755520"/>
              <a:ext cx="59400" cy="199440"/>
            </a:xfrm>
            <a:custGeom>
              <a:avLst/>
              <a:gdLst/>
              <a:ahLst/>
              <a:rect l="l" t="t" r="r" b="b"/>
              <a:pathLst>
                <a:path w="3395" h="1136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" name="Group 33"/>
          <p:cNvGrpSpPr/>
          <p:nvPr/>
        </p:nvGrpSpPr>
        <p:grpSpPr>
          <a:xfrm>
            <a:off x="8094960" y="939240"/>
            <a:ext cx="351720" cy="348120"/>
            <a:chOff x="8094960" y="939240"/>
            <a:chExt cx="351720" cy="348120"/>
          </a:xfrm>
        </p:grpSpPr>
        <p:sp>
          <p:nvSpPr>
            <p:cNvPr id="182" name="CustomShape 34"/>
            <p:cNvSpPr/>
            <p:nvPr/>
          </p:nvSpPr>
          <p:spPr>
            <a:xfrm>
              <a:off x="8156160" y="1144800"/>
              <a:ext cx="82440" cy="59400"/>
            </a:xfrm>
            <a:custGeom>
              <a:avLst/>
              <a:gdLst/>
              <a:ahLst/>
              <a:rect l="l" t="t" r="r" b="b"/>
              <a:pathLst>
                <a:path w="2805" h="2021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35"/>
            <p:cNvSpPr/>
            <p:nvPr/>
          </p:nvSpPr>
          <p:spPr>
            <a:xfrm>
              <a:off x="8156160" y="1083600"/>
              <a:ext cx="82440" cy="60120"/>
            </a:xfrm>
            <a:custGeom>
              <a:avLst/>
              <a:gdLst/>
              <a:ahLst/>
              <a:rect l="l" t="t" r="r" b="b"/>
              <a:pathLst>
                <a:path w="2805" h="2046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6"/>
            <p:cNvSpPr/>
            <p:nvPr/>
          </p:nvSpPr>
          <p:spPr>
            <a:xfrm>
              <a:off x="8156160" y="1022040"/>
              <a:ext cx="82440" cy="60120"/>
            </a:xfrm>
            <a:custGeom>
              <a:avLst/>
              <a:gdLst/>
              <a:ahLst/>
              <a:rect l="l" t="t" r="r" b="b"/>
              <a:pathLst>
                <a:path w="2805" h="204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7"/>
            <p:cNvSpPr/>
            <p:nvPr/>
          </p:nvSpPr>
          <p:spPr>
            <a:xfrm>
              <a:off x="8094960" y="939240"/>
              <a:ext cx="351720" cy="348120"/>
            </a:xfrm>
            <a:custGeom>
              <a:avLst/>
              <a:gdLst/>
              <a:ahLst/>
              <a:rect l="l" t="t" r="r" b="b"/>
              <a:pathLst>
                <a:path w="11941" h="11816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60960" y="1083960"/>
            <a:ext cx="1472040" cy="190836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5760" bIns="914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uz-Latn-UZ" sz="1200" spc="-1" strike="noStrike">
                <a:solidFill>
                  <a:srgbClr val="000000"/>
                </a:solidFill>
                <a:latin typeface="Roboto"/>
                <a:ea typeface="Roboto"/>
              </a:rPr>
              <a:t>Uzoq muddatli maqsadlarni qanday belgilash va ular uchun ko'rsatkichlarni aniqlash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3600" y="1287360"/>
            <a:ext cx="1886400" cy="392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13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Biznes strategiyasini ishlab chiqish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80200" y="2989440"/>
            <a:ext cx="1033200" cy="1033200"/>
          </a:xfrm>
          <a:prstGeom prst="ellipse">
            <a:avLst/>
          </a:prstGeom>
          <a:solidFill>
            <a:srgbClr val="829d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989280" y="3098520"/>
            <a:ext cx="815040" cy="815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1168200" y="3294720"/>
            <a:ext cx="456840" cy="422640"/>
          </a:xfrm>
          <a:custGeom>
            <a:avLst/>
            <a:gdLst/>
            <a:ahLst/>
            <a:rect l="l" t="t" r="r" b="b"/>
            <a:pathLst>
              <a:path w="12005" h="11060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2774880" y="1083960"/>
            <a:ext cx="1472040" cy="190836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576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1200" spc="-1" strike="noStrike">
                <a:solidFill>
                  <a:srgbClr val="000000"/>
                </a:solidFill>
                <a:latin typeface="Roboto"/>
                <a:ea typeface="Roboto"/>
              </a:rPr>
              <a:t>Moliyaviy modellarni yarati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2567880" y="1287360"/>
            <a:ext cx="1886400" cy="392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13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Moliyaviy modellarni yarati</a:t>
            </a:r>
            <a:r>
              <a:rPr b="0" lang="en-US" sz="13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sh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2994480" y="2989440"/>
            <a:ext cx="1033200" cy="1033200"/>
          </a:xfrm>
          <a:prstGeom prst="ellipse">
            <a:avLst/>
          </a:prstGeom>
          <a:solidFill>
            <a:srgbClr val="478c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3103560" y="3098520"/>
            <a:ext cx="815040" cy="815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3282480" y="3277440"/>
            <a:ext cx="456840" cy="456840"/>
          </a:xfrm>
          <a:custGeom>
            <a:avLst/>
            <a:gdLst/>
            <a:ahLst/>
            <a:rect l="l" t="t" r="r" b="b"/>
            <a:pathLst>
              <a:path w="11815" h="11784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1"/>
          <p:cNvSpPr/>
          <p:nvPr/>
        </p:nvSpPr>
        <p:spPr>
          <a:xfrm>
            <a:off x="4889160" y="1083960"/>
            <a:ext cx="1472040" cy="190836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8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576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1200" spc="-1" strike="noStrike">
                <a:solidFill>
                  <a:srgbClr val="000000"/>
                </a:solidFill>
                <a:latin typeface="Roboto"/>
                <a:ea typeface="Roboto"/>
              </a:rPr>
              <a:t>Eng ko'p daromad keltiradigan biznes jarayonlarini qanday topish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4682160" y="1287360"/>
            <a:ext cx="1886400" cy="392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13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Biznes jarayonlarini tahlil qilish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5108760" y="2989440"/>
            <a:ext cx="1033200" cy="1033200"/>
          </a:xfrm>
          <a:prstGeom prst="ellipse">
            <a:avLst/>
          </a:prstGeom>
          <a:solidFill>
            <a:srgbClr val="195d5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4"/>
          <p:cNvSpPr/>
          <p:nvPr/>
        </p:nvSpPr>
        <p:spPr>
          <a:xfrm>
            <a:off x="5217840" y="3098520"/>
            <a:ext cx="815040" cy="815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0" name="Group 15"/>
          <p:cNvGrpSpPr/>
          <p:nvPr/>
        </p:nvGrpSpPr>
        <p:grpSpPr>
          <a:xfrm>
            <a:off x="5396760" y="3306960"/>
            <a:ext cx="456840" cy="398160"/>
            <a:chOff x="5396760" y="3306960"/>
            <a:chExt cx="456840" cy="398160"/>
          </a:xfrm>
        </p:grpSpPr>
        <p:sp>
          <p:nvSpPr>
            <p:cNvPr id="201" name="CustomShape 16"/>
            <p:cNvSpPr/>
            <p:nvPr/>
          </p:nvSpPr>
          <p:spPr>
            <a:xfrm>
              <a:off x="5396760" y="3491640"/>
              <a:ext cx="454320" cy="213480"/>
            </a:xfrm>
            <a:custGeom>
              <a:avLst/>
              <a:gdLst/>
              <a:ahLst/>
              <a:rect l="l" t="t" r="r" b="b"/>
              <a:pathLst>
                <a:path w="11910" h="5609">
                  <a:moveTo>
                    <a:pt x="4569" y="1386"/>
                  </a:moveTo>
                  <a:cubicBezTo>
                    <a:pt x="4538" y="1575"/>
                    <a:pt x="4506" y="1828"/>
                    <a:pt x="4443" y="2111"/>
                  </a:cubicBezTo>
                  <a:lnTo>
                    <a:pt x="757" y="2111"/>
                  </a:lnTo>
                  <a:lnTo>
                    <a:pt x="757" y="1386"/>
                  </a:lnTo>
                  <a:close/>
                  <a:moveTo>
                    <a:pt x="11185" y="1386"/>
                  </a:moveTo>
                  <a:lnTo>
                    <a:pt x="11185" y="2111"/>
                  </a:lnTo>
                  <a:lnTo>
                    <a:pt x="7530" y="2111"/>
                  </a:lnTo>
                  <a:cubicBezTo>
                    <a:pt x="7467" y="1828"/>
                    <a:pt x="7436" y="1575"/>
                    <a:pt x="7373" y="1386"/>
                  </a:cubicBezTo>
                  <a:close/>
                  <a:moveTo>
                    <a:pt x="5955" y="725"/>
                  </a:moveTo>
                  <a:cubicBezTo>
                    <a:pt x="6270" y="725"/>
                    <a:pt x="6396" y="788"/>
                    <a:pt x="6491" y="1071"/>
                  </a:cubicBezTo>
                  <a:cubicBezTo>
                    <a:pt x="6743" y="1639"/>
                    <a:pt x="6900" y="2804"/>
                    <a:pt x="7247" y="4852"/>
                  </a:cubicBezTo>
                  <a:lnTo>
                    <a:pt x="4664" y="4852"/>
                  </a:lnTo>
                  <a:cubicBezTo>
                    <a:pt x="5010" y="2804"/>
                    <a:pt x="5168" y="1639"/>
                    <a:pt x="5388" y="1071"/>
                  </a:cubicBezTo>
                  <a:cubicBezTo>
                    <a:pt x="5514" y="788"/>
                    <a:pt x="5640" y="725"/>
                    <a:pt x="5955" y="725"/>
                  </a:cubicBezTo>
                  <a:close/>
                  <a:moveTo>
                    <a:pt x="5955" y="0"/>
                  </a:moveTo>
                  <a:cubicBezTo>
                    <a:pt x="5357" y="0"/>
                    <a:pt x="5010" y="221"/>
                    <a:pt x="4758" y="725"/>
                  </a:cubicBezTo>
                  <a:lnTo>
                    <a:pt x="347" y="725"/>
                  </a:lnTo>
                  <a:cubicBezTo>
                    <a:pt x="158" y="725"/>
                    <a:pt x="1" y="882"/>
                    <a:pt x="1" y="1071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4254" y="2804"/>
                  </a:lnTo>
                  <a:cubicBezTo>
                    <a:pt x="4191" y="3371"/>
                    <a:pt x="4065" y="4064"/>
                    <a:pt x="3907" y="4884"/>
                  </a:cubicBezTo>
                  <a:lnTo>
                    <a:pt x="3498" y="4884"/>
                  </a:lnTo>
                  <a:cubicBezTo>
                    <a:pt x="3309" y="4884"/>
                    <a:pt x="3151" y="5041"/>
                    <a:pt x="3151" y="5262"/>
                  </a:cubicBezTo>
                  <a:cubicBezTo>
                    <a:pt x="3151" y="5451"/>
                    <a:pt x="3309" y="5608"/>
                    <a:pt x="3498" y="5608"/>
                  </a:cubicBezTo>
                  <a:lnTo>
                    <a:pt x="8350" y="5608"/>
                  </a:lnTo>
                  <a:cubicBezTo>
                    <a:pt x="8539" y="5608"/>
                    <a:pt x="8696" y="5451"/>
                    <a:pt x="8696" y="5262"/>
                  </a:cubicBezTo>
                  <a:cubicBezTo>
                    <a:pt x="8696" y="5041"/>
                    <a:pt x="8539" y="4884"/>
                    <a:pt x="8350" y="4884"/>
                  </a:cubicBezTo>
                  <a:lnTo>
                    <a:pt x="7972" y="4884"/>
                  </a:lnTo>
                  <a:cubicBezTo>
                    <a:pt x="7814" y="4064"/>
                    <a:pt x="7688" y="3403"/>
                    <a:pt x="7593" y="2804"/>
                  </a:cubicBezTo>
                  <a:lnTo>
                    <a:pt x="11500" y="2804"/>
                  </a:lnTo>
                  <a:cubicBezTo>
                    <a:pt x="11689" y="2804"/>
                    <a:pt x="11847" y="2647"/>
                    <a:pt x="11847" y="2458"/>
                  </a:cubicBezTo>
                  <a:lnTo>
                    <a:pt x="11847" y="1071"/>
                  </a:lnTo>
                  <a:cubicBezTo>
                    <a:pt x="11910" y="882"/>
                    <a:pt x="11752" y="725"/>
                    <a:pt x="11532" y="725"/>
                  </a:cubicBezTo>
                  <a:lnTo>
                    <a:pt x="7121" y="725"/>
                  </a:lnTo>
                  <a:cubicBezTo>
                    <a:pt x="6900" y="252"/>
                    <a:pt x="655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7"/>
            <p:cNvSpPr/>
            <p:nvPr/>
          </p:nvSpPr>
          <p:spPr>
            <a:xfrm>
              <a:off x="5695200" y="3306960"/>
              <a:ext cx="158400" cy="184680"/>
            </a:xfrm>
            <a:custGeom>
              <a:avLst/>
              <a:gdLst/>
              <a:ahLst/>
              <a:rect l="l" t="t" r="r" b="b"/>
              <a:pathLst>
                <a:path w="4159" h="4853">
                  <a:moveTo>
                    <a:pt x="1985" y="725"/>
                  </a:moveTo>
                  <a:cubicBezTo>
                    <a:pt x="2394" y="725"/>
                    <a:pt x="2709" y="1040"/>
                    <a:pt x="2709" y="1450"/>
                  </a:cubicBezTo>
                  <a:cubicBezTo>
                    <a:pt x="2709" y="1828"/>
                    <a:pt x="2394" y="2143"/>
                    <a:pt x="1985" y="2143"/>
                  </a:cubicBezTo>
                  <a:cubicBezTo>
                    <a:pt x="1607" y="2143"/>
                    <a:pt x="1292" y="1828"/>
                    <a:pt x="1292" y="1450"/>
                  </a:cubicBezTo>
                  <a:cubicBezTo>
                    <a:pt x="1292" y="1040"/>
                    <a:pt x="1638" y="725"/>
                    <a:pt x="1985" y="725"/>
                  </a:cubicBezTo>
                  <a:close/>
                  <a:moveTo>
                    <a:pt x="1985" y="2804"/>
                  </a:moveTo>
                  <a:cubicBezTo>
                    <a:pt x="2741" y="2804"/>
                    <a:pt x="3371" y="3435"/>
                    <a:pt x="3371" y="4191"/>
                  </a:cubicBezTo>
                  <a:lnTo>
                    <a:pt x="630" y="4191"/>
                  </a:lnTo>
                  <a:cubicBezTo>
                    <a:pt x="630" y="3435"/>
                    <a:pt x="1260" y="2804"/>
                    <a:pt x="1985" y="2804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65"/>
                    <a:pt x="819" y="2111"/>
                    <a:pt x="1040" y="2332"/>
                  </a:cubicBezTo>
                  <a:cubicBezTo>
                    <a:pt x="410" y="2710"/>
                    <a:pt x="0" y="3372"/>
                    <a:pt x="0" y="4159"/>
                  </a:cubicBezTo>
                  <a:lnTo>
                    <a:pt x="0" y="4506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506"/>
                  </a:cubicBezTo>
                  <a:lnTo>
                    <a:pt x="4159" y="4159"/>
                  </a:lnTo>
                  <a:cubicBezTo>
                    <a:pt x="4096" y="3403"/>
                    <a:pt x="3655" y="2710"/>
                    <a:pt x="3025" y="2332"/>
                  </a:cubicBezTo>
                  <a:cubicBezTo>
                    <a:pt x="3245" y="2111"/>
                    <a:pt x="3403" y="1765"/>
                    <a:pt x="3403" y="1387"/>
                  </a:cubicBezTo>
                  <a:cubicBezTo>
                    <a:pt x="3403" y="631"/>
                    <a:pt x="2772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8"/>
            <p:cNvSpPr/>
            <p:nvPr/>
          </p:nvSpPr>
          <p:spPr>
            <a:xfrm>
              <a:off x="5400360" y="3309480"/>
              <a:ext cx="158400" cy="184680"/>
            </a:xfrm>
            <a:custGeom>
              <a:avLst/>
              <a:gdLst/>
              <a:ahLst/>
              <a:rect l="l" t="t" r="r" b="b"/>
              <a:pathLst>
                <a:path w="4159" h="4853">
                  <a:moveTo>
                    <a:pt x="2048" y="662"/>
                  </a:moveTo>
                  <a:cubicBezTo>
                    <a:pt x="2426" y="662"/>
                    <a:pt x="2741" y="977"/>
                    <a:pt x="2741" y="1387"/>
                  </a:cubicBezTo>
                  <a:cubicBezTo>
                    <a:pt x="2741" y="1765"/>
                    <a:pt x="2426" y="2080"/>
                    <a:pt x="2048" y="2080"/>
                  </a:cubicBezTo>
                  <a:cubicBezTo>
                    <a:pt x="1639" y="2080"/>
                    <a:pt x="1324" y="1765"/>
                    <a:pt x="1324" y="1387"/>
                  </a:cubicBezTo>
                  <a:cubicBezTo>
                    <a:pt x="1324" y="977"/>
                    <a:pt x="1670" y="662"/>
                    <a:pt x="2048" y="662"/>
                  </a:cubicBezTo>
                  <a:close/>
                  <a:moveTo>
                    <a:pt x="2048" y="2710"/>
                  </a:moveTo>
                  <a:cubicBezTo>
                    <a:pt x="2773" y="2710"/>
                    <a:pt x="3403" y="3340"/>
                    <a:pt x="3403" y="4096"/>
                  </a:cubicBezTo>
                  <a:lnTo>
                    <a:pt x="662" y="4096"/>
                  </a:lnTo>
                  <a:cubicBezTo>
                    <a:pt x="662" y="3340"/>
                    <a:pt x="1292" y="2710"/>
                    <a:pt x="2048" y="2710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33"/>
                    <a:pt x="882" y="2080"/>
                    <a:pt x="1134" y="2332"/>
                  </a:cubicBezTo>
                  <a:cubicBezTo>
                    <a:pt x="410" y="2647"/>
                    <a:pt x="0" y="3340"/>
                    <a:pt x="0" y="4128"/>
                  </a:cubicBezTo>
                  <a:lnTo>
                    <a:pt x="0" y="4474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474"/>
                  </a:cubicBezTo>
                  <a:lnTo>
                    <a:pt x="4159" y="4128"/>
                  </a:lnTo>
                  <a:cubicBezTo>
                    <a:pt x="4159" y="3340"/>
                    <a:pt x="3718" y="2678"/>
                    <a:pt x="3088" y="2332"/>
                  </a:cubicBezTo>
                  <a:cubicBezTo>
                    <a:pt x="3340" y="2080"/>
                    <a:pt x="3497" y="1733"/>
                    <a:pt x="3497" y="1387"/>
                  </a:cubicBezTo>
                  <a:cubicBezTo>
                    <a:pt x="3497" y="631"/>
                    <a:pt x="2867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CustomShape 19"/>
          <p:cNvSpPr/>
          <p:nvPr/>
        </p:nvSpPr>
        <p:spPr>
          <a:xfrm>
            <a:off x="7003440" y="1083960"/>
            <a:ext cx="1472040" cy="190836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576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1200" spc="-1" strike="noStrike">
                <a:solidFill>
                  <a:srgbClr val="000000"/>
                </a:solidFill>
                <a:latin typeface="Roboto"/>
                <a:ea typeface="Roboto"/>
              </a:rPr>
              <a:t>Daromadning tez o'sishi uchun imkoniyatlarni top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ish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20"/>
          <p:cNvSpPr/>
          <p:nvPr/>
        </p:nvSpPr>
        <p:spPr>
          <a:xfrm>
            <a:off x="6796440" y="1287360"/>
            <a:ext cx="1886400" cy="392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13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Savdolarni boshqarish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7223040" y="2989440"/>
            <a:ext cx="1033200" cy="1033200"/>
          </a:xfrm>
          <a:prstGeom prst="ellipse">
            <a:avLst/>
          </a:prstGeom>
          <a:solidFill>
            <a:srgbClr val="7b64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2"/>
          <p:cNvSpPr/>
          <p:nvPr/>
        </p:nvSpPr>
        <p:spPr>
          <a:xfrm>
            <a:off x="7332120" y="3098520"/>
            <a:ext cx="815040" cy="815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3"/>
          <p:cNvSpPr/>
          <p:nvPr/>
        </p:nvSpPr>
        <p:spPr>
          <a:xfrm>
            <a:off x="7511040" y="3283560"/>
            <a:ext cx="456840" cy="444960"/>
          </a:xfrm>
          <a:custGeom>
            <a:avLst/>
            <a:gdLst/>
            <a:ahLst/>
            <a:rect l="l" t="t" r="r" b="b"/>
            <a:pathLst>
              <a:path w="11973" h="11910">
                <a:moveTo>
                  <a:pt x="11027" y="662"/>
                </a:moveTo>
                <a:lnTo>
                  <a:pt x="11027" y="1387"/>
                </a:lnTo>
                <a:lnTo>
                  <a:pt x="8601" y="1387"/>
                </a:lnTo>
                <a:cubicBezTo>
                  <a:pt x="8412" y="1387"/>
                  <a:pt x="8255" y="1229"/>
                  <a:pt x="8255" y="1040"/>
                </a:cubicBezTo>
                <a:cubicBezTo>
                  <a:pt x="8255" y="820"/>
                  <a:pt x="8412" y="662"/>
                  <a:pt x="8601" y="662"/>
                </a:cubicBezTo>
                <a:close/>
                <a:moveTo>
                  <a:pt x="10366" y="2048"/>
                </a:moveTo>
                <a:lnTo>
                  <a:pt x="10366" y="2773"/>
                </a:lnTo>
                <a:lnTo>
                  <a:pt x="7940" y="2773"/>
                </a:lnTo>
                <a:cubicBezTo>
                  <a:pt x="7926" y="2775"/>
                  <a:pt x="7912" y="2776"/>
                  <a:pt x="7899" y="2776"/>
                </a:cubicBezTo>
                <a:cubicBezTo>
                  <a:pt x="7728" y="2776"/>
                  <a:pt x="7593" y="2599"/>
                  <a:pt x="7593" y="2395"/>
                </a:cubicBezTo>
                <a:cubicBezTo>
                  <a:pt x="7593" y="2206"/>
                  <a:pt x="7751" y="2048"/>
                  <a:pt x="7940" y="2048"/>
                </a:cubicBezTo>
                <a:close/>
                <a:moveTo>
                  <a:pt x="11027" y="3466"/>
                </a:moveTo>
                <a:lnTo>
                  <a:pt x="11027" y="4191"/>
                </a:lnTo>
                <a:lnTo>
                  <a:pt x="8601" y="4191"/>
                </a:lnTo>
                <a:cubicBezTo>
                  <a:pt x="8412" y="4191"/>
                  <a:pt x="8255" y="4033"/>
                  <a:pt x="8255" y="3812"/>
                </a:cubicBezTo>
                <a:cubicBezTo>
                  <a:pt x="8255" y="3623"/>
                  <a:pt x="8412" y="3466"/>
                  <a:pt x="8601" y="3466"/>
                </a:cubicBezTo>
                <a:close/>
                <a:moveTo>
                  <a:pt x="1292" y="4884"/>
                </a:moveTo>
                <a:lnTo>
                  <a:pt x="1292" y="5608"/>
                </a:lnTo>
                <a:lnTo>
                  <a:pt x="568" y="5608"/>
                </a:lnTo>
                <a:lnTo>
                  <a:pt x="568" y="4884"/>
                </a:lnTo>
                <a:close/>
                <a:moveTo>
                  <a:pt x="11027" y="4884"/>
                </a:moveTo>
                <a:lnTo>
                  <a:pt x="11027" y="5608"/>
                </a:lnTo>
                <a:lnTo>
                  <a:pt x="6207" y="5608"/>
                </a:lnTo>
                <a:lnTo>
                  <a:pt x="6207" y="4884"/>
                </a:lnTo>
                <a:close/>
                <a:moveTo>
                  <a:pt x="3718" y="2080"/>
                </a:moveTo>
                <a:cubicBezTo>
                  <a:pt x="4663" y="2080"/>
                  <a:pt x="5482" y="2867"/>
                  <a:pt x="5482" y="3844"/>
                </a:cubicBezTo>
                <a:lnTo>
                  <a:pt x="5482" y="5955"/>
                </a:lnTo>
                <a:cubicBezTo>
                  <a:pt x="5482" y="6144"/>
                  <a:pt x="5325" y="6301"/>
                  <a:pt x="5136" y="6301"/>
                </a:cubicBezTo>
                <a:lnTo>
                  <a:pt x="2300" y="6301"/>
                </a:lnTo>
                <a:cubicBezTo>
                  <a:pt x="2111" y="6301"/>
                  <a:pt x="1954" y="6144"/>
                  <a:pt x="1954" y="5955"/>
                </a:cubicBezTo>
                <a:lnTo>
                  <a:pt x="1954" y="3844"/>
                </a:lnTo>
                <a:cubicBezTo>
                  <a:pt x="1954" y="2899"/>
                  <a:pt x="2742" y="2080"/>
                  <a:pt x="3718" y="2080"/>
                </a:cubicBezTo>
                <a:close/>
                <a:moveTo>
                  <a:pt x="11027" y="6301"/>
                </a:moveTo>
                <a:lnTo>
                  <a:pt x="11027" y="7688"/>
                </a:lnTo>
                <a:lnTo>
                  <a:pt x="7593" y="7688"/>
                </a:lnTo>
                <a:lnTo>
                  <a:pt x="7593" y="6301"/>
                </a:lnTo>
                <a:lnTo>
                  <a:pt x="8948" y="6301"/>
                </a:lnTo>
                <a:lnTo>
                  <a:pt x="8948" y="6648"/>
                </a:lnTo>
                <a:cubicBezTo>
                  <a:pt x="8948" y="6868"/>
                  <a:pt x="9106" y="7026"/>
                  <a:pt x="9326" y="7026"/>
                </a:cubicBezTo>
                <a:cubicBezTo>
                  <a:pt x="9515" y="7026"/>
                  <a:pt x="9673" y="6868"/>
                  <a:pt x="9673" y="6648"/>
                </a:cubicBezTo>
                <a:lnTo>
                  <a:pt x="9673" y="6301"/>
                </a:lnTo>
                <a:close/>
                <a:moveTo>
                  <a:pt x="4443" y="8349"/>
                </a:moveTo>
                <a:cubicBezTo>
                  <a:pt x="4852" y="8349"/>
                  <a:pt x="5293" y="8633"/>
                  <a:pt x="5419" y="9074"/>
                </a:cubicBezTo>
                <a:lnTo>
                  <a:pt x="2080" y="9074"/>
                </a:lnTo>
                <a:cubicBezTo>
                  <a:pt x="2237" y="8664"/>
                  <a:pt x="2616" y="8349"/>
                  <a:pt x="3057" y="8349"/>
                </a:cubicBezTo>
                <a:close/>
                <a:moveTo>
                  <a:pt x="11027" y="8349"/>
                </a:moveTo>
                <a:lnTo>
                  <a:pt x="11027" y="9735"/>
                </a:lnTo>
                <a:lnTo>
                  <a:pt x="7593" y="9735"/>
                </a:lnTo>
                <a:lnTo>
                  <a:pt x="7593" y="8349"/>
                </a:lnTo>
                <a:lnTo>
                  <a:pt x="8948" y="8349"/>
                </a:lnTo>
                <a:lnTo>
                  <a:pt x="8948" y="8696"/>
                </a:lnTo>
                <a:cubicBezTo>
                  <a:pt x="8948" y="8916"/>
                  <a:pt x="9106" y="9074"/>
                  <a:pt x="9326" y="9074"/>
                </a:cubicBezTo>
                <a:cubicBezTo>
                  <a:pt x="9515" y="9074"/>
                  <a:pt x="9673" y="8916"/>
                  <a:pt x="9673" y="8696"/>
                </a:cubicBezTo>
                <a:lnTo>
                  <a:pt x="9673" y="8349"/>
                </a:lnTo>
                <a:close/>
                <a:moveTo>
                  <a:pt x="8633" y="0"/>
                </a:moveTo>
                <a:cubicBezTo>
                  <a:pt x="8066" y="0"/>
                  <a:pt x="7625" y="473"/>
                  <a:pt x="7625" y="1040"/>
                </a:cubicBezTo>
                <a:cubicBezTo>
                  <a:pt x="7625" y="1135"/>
                  <a:pt x="7656" y="1292"/>
                  <a:pt x="7688" y="1418"/>
                </a:cubicBezTo>
                <a:cubicBezTo>
                  <a:pt x="7278" y="1544"/>
                  <a:pt x="6963" y="1922"/>
                  <a:pt x="6963" y="2395"/>
                </a:cubicBezTo>
                <a:cubicBezTo>
                  <a:pt x="6963" y="2678"/>
                  <a:pt x="7058" y="2962"/>
                  <a:pt x="7278" y="3151"/>
                </a:cubicBezTo>
                <a:cubicBezTo>
                  <a:pt x="7373" y="3308"/>
                  <a:pt x="7530" y="3403"/>
                  <a:pt x="7751" y="3434"/>
                </a:cubicBezTo>
                <a:cubicBezTo>
                  <a:pt x="7688" y="3560"/>
                  <a:pt x="7656" y="3655"/>
                  <a:pt x="7656" y="3812"/>
                </a:cubicBezTo>
                <a:cubicBezTo>
                  <a:pt x="7656" y="3939"/>
                  <a:pt x="7688" y="4065"/>
                  <a:pt x="7751" y="4191"/>
                </a:cubicBezTo>
                <a:lnTo>
                  <a:pt x="6270" y="4191"/>
                </a:lnTo>
                <a:lnTo>
                  <a:pt x="6270" y="3812"/>
                </a:lnTo>
                <a:cubicBezTo>
                  <a:pt x="6270" y="2489"/>
                  <a:pt x="5167" y="1387"/>
                  <a:pt x="3844" y="1387"/>
                </a:cubicBezTo>
                <a:cubicBezTo>
                  <a:pt x="2490" y="1387"/>
                  <a:pt x="1387" y="2489"/>
                  <a:pt x="1387" y="3812"/>
                </a:cubicBezTo>
                <a:lnTo>
                  <a:pt x="1387" y="4191"/>
                </a:lnTo>
                <a:lnTo>
                  <a:pt x="379" y="4191"/>
                </a:lnTo>
                <a:cubicBezTo>
                  <a:pt x="158" y="4191"/>
                  <a:pt x="1" y="4348"/>
                  <a:pt x="1" y="4537"/>
                </a:cubicBezTo>
                <a:lnTo>
                  <a:pt x="1" y="11500"/>
                </a:lnTo>
                <a:cubicBezTo>
                  <a:pt x="1" y="11689"/>
                  <a:pt x="158" y="11846"/>
                  <a:pt x="379" y="11846"/>
                </a:cubicBezTo>
                <a:cubicBezTo>
                  <a:pt x="568" y="11846"/>
                  <a:pt x="725" y="11689"/>
                  <a:pt x="725" y="11500"/>
                </a:cubicBezTo>
                <a:lnTo>
                  <a:pt x="725" y="6301"/>
                </a:lnTo>
                <a:lnTo>
                  <a:pt x="1481" y="6301"/>
                </a:lnTo>
                <a:cubicBezTo>
                  <a:pt x="1639" y="6711"/>
                  <a:pt x="1985" y="7026"/>
                  <a:pt x="2458" y="7026"/>
                </a:cubicBezTo>
                <a:lnTo>
                  <a:pt x="3529" y="7026"/>
                </a:lnTo>
                <a:lnTo>
                  <a:pt x="3529" y="7719"/>
                </a:lnTo>
                <a:lnTo>
                  <a:pt x="3151" y="7719"/>
                </a:lnTo>
                <a:cubicBezTo>
                  <a:pt x="2237" y="7719"/>
                  <a:pt x="1387" y="8507"/>
                  <a:pt x="1387" y="9452"/>
                </a:cubicBezTo>
                <a:cubicBezTo>
                  <a:pt x="1387" y="9641"/>
                  <a:pt x="1544" y="9798"/>
                  <a:pt x="1733" y="9798"/>
                </a:cubicBezTo>
                <a:lnTo>
                  <a:pt x="3529" y="9798"/>
                </a:lnTo>
                <a:lnTo>
                  <a:pt x="3529" y="10523"/>
                </a:lnTo>
                <a:lnTo>
                  <a:pt x="2458" y="10523"/>
                </a:lnTo>
                <a:cubicBezTo>
                  <a:pt x="1859" y="10523"/>
                  <a:pt x="1418" y="10996"/>
                  <a:pt x="1418" y="11531"/>
                </a:cubicBezTo>
                <a:cubicBezTo>
                  <a:pt x="1418" y="11752"/>
                  <a:pt x="1576" y="11909"/>
                  <a:pt x="1796" y="11909"/>
                </a:cubicBezTo>
                <a:cubicBezTo>
                  <a:pt x="1985" y="11909"/>
                  <a:pt x="2143" y="11752"/>
                  <a:pt x="2143" y="11531"/>
                </a:cubicBezTo>
                <a:cubicBezTo>
                  <a:pt x="2143" y="11342"/>
                  <a:pt x="2300" y="11185"/>
                  <a:pt x="2490" y="11185"/>
                </a:cubicBezTo>
                <a:lnTo>
                  <a:pt x="3561" y="11185"/>
                </a:lnTo>
                <a:lnTo>
                  <a:pt x="3561" y="11531"/>
                </a:lnTo>
                <a:cubicBezTo>
                  <a:pt x="3561" y="11752"/>
                  <a:pt x="3718" y="11909"/>
                  <a:pt x="3907" y="11909"/>
                </a:cubicBezTo>
                <a:cubicBezTo>
                  <a:pt x="4096" y="11909"/>
                  <a:pt x="4254" y="11752"/>
                  <a:pt x="4254" y="11531"/>
                </a:cubicBezTo>
                <a:lnTo>
                  <a:pt x="4254" y="11185"/>
                </a:lnTo>
                <a:lnTo>
                  <a:pt x="5325" y="11185"/>
                </a:lnTo>
                <a:cubicBezTo>
                  <a:pt x="5514" y="11185"/>
                  <a:pt x="5672" y="11342"/>
                  <a:pt x="5672" y="11531"/>
                </a:cubicBezTo>
                <a:cubicBezTo>
                  <a:pt x="5672" y="11752"/>
                  <a:pt x="5829" y="11909"/>
                  <a:pt x="6050" y="11909"/>
                </a:cubicBezTo>
                <a:cubicBezTo>
                  <a:pt x="6239" y="11909"/>
                  <a:pt x="6396" y="11752"/>
                  <a:pt x="6396" y="11531"/>
                </a:cubicBezTo>
                <a:cubicBezTo>
                  <a:pt x="6396" y="10964"/>
                  <a:pt x="5924" y="10523"/>
                  <a:pt x="5356" y="10523"/>
                </a:cubicBezTo>
                <a:lnTo>
                  <a:pt x="4317" y="10523"/>
                </a:lnTo>
                <a:lnTo>
                  <a:pt x="4317" y="9798"/>
                </a:lnTo>
                <a:lnTo>
                  <a:pt x="6081" y="9798"/>
                </a:lnTo>
                <a:cubicBezTo>
                  <a:pt x="6270" y="9798"/>
                  <a:pt x="6428" y="9641"/>
                  <a:pt x="6428" y="9452"/>
                </a:cubicBezTo>
                <a:cubicBezTo>
                  <a:pt x="6428" y="8507"/>
                  <a:pt x="5640" y="7719"/>
                  <a:pt x="4663" y="7719"/>
                </a:cubicBezTo>
                <a:lnTo>
                  <a:pt x="4317" y="7719"/>
                </a:lnTo>
                <a:lnTo>
                  <a:pt x="4317" y="7026"/>
                </a:lnTo>
                <a:lnTo>
                  <a:pt x="5356" y="7026"/>
                </a:lnTo>
                <a:cubicBezTo>
                  <a:pt x="5798" y="7026"/>
                  <a:pt x="6207" y="6742"/>
                  <a:pt x="6365" y="6301"/>
                </a:cubicBezTo>
                <a:lnTo>
                  <a:pt x="7089" y="6301"/>
                </a:lnTo>
                <a:lnTo>
                  <a:pt x="7089" y="11500"/>
                </a:lnTo>
                <a:cubicBezTo>
                  <a:pt x="7089" y="11689"/>
                  <a:pt x="7247" y="11846"/>
                  <a:pt x="7467" y="11846"/>
                </a:cubicBezTo>
                <a:cubicBezTo>
                  <a:pt x="7656" y="11846"/>
                  <a:pt x="7814" y="11689"/>
                  <a:pt x="7814" y="11500"/>
                </a:cubicBezTo>
                <a:lnTo>
                  <a:pt x="7814" y="10492"/>
                </a:lnTo>
                <a:lnTo>
                  <a:pt x="11279" y="10492"/>
                </a:lnTo>
                <a:lnTo>
                  <a:pt x="11279" y="11500"/>
                </a:lnTo>
                <a:cubicBezTo>
                  <a:pt x="11279" y="11689"/>
                  <a:pt x="11437" y="11846"/>
                  <a:pt x="11626" y="11846"/>
                </a:cubicBezTo>
                <a:cubicBezTo>
                  <a:pt x="11815" y="11846"/>
                  <a:pt x="11972" y="11689"/>
                  <a:pt x="11972" y="11500"/>
                </a:cubicBezTo>
                <a:lnTo>
                  <a:pt x="11972" y="3151"/>
                </a:lnTo>
                <a:cubicBezTo>
                  <a:pt x="11972" y="2962"/>
                  <a:pt x="11815" y="2804"/>
                  <a:pt x="11626" y="2804"/>
                </a:cubicBezTo>
                <a:lnTo>
                  <a:pt x="11279" y="2804"/>
                </a:lnTo>
                <a:lnTo>
                  <a:pt x="11279" y="2080"/>
                </a:lnTo>
                <a:lnTo>
                  <a:pt x="11626" y="2080"/>
                </a:lnTo>
                <a:cubicBezTo>
                  <a:pt x="11815" y="2080"/>
                  <a:pt x="11972" y="1922"/>
                  <a:pt x="11972" y="1733"/>
                </a:cubicBezTo>
                <a:lnTo>
                  <a:pt x="11972" y="347"/>
                </a:lnTo>
                <a:cubicBezTo>
                  <a:pt x="11752" y="158"/>
                  <a:pt x="11594" y="0"/>
                  <a:pt x="114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-312480" y="843480"/>
            <a:ext cx="4755960" cy="32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Loyiha boshqarish</a:t>
            </a:r>
            <a:br/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 uchun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2" descr="ProjectManager-ning Gantt diagrammasi loyihani boshqarish bo'yicha hamkorlik xususiyatlariga ega"/>
          <p:cNvPicPr/>
          <p:nvPr/>
        </p:nvPicPr>
        <p:blipFill>
          <a:blip r:embed="rId1"/>
          <a:stretch/>
        </p:blipFill>
        <p:spPr>
          <a:xfrm>
            <a:off x="4212000" y="123480"/>
            <a:ext cx="4829400" cy="251604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186480" y="1635480"/>
            <a:ext cx="3737160" cy="3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186480" y="1779840"/>
            <a:ext cx="3665160" cy="30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20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Loyihani boshqarish - bu loyihalarni rejalashtirish, amalga oshirish va yakunlash intizomi. Loyiha menejerlari bunga o'z jamoalarini boshqarish va resurslarni boshqarish uchun metodologiyalar, jarayonlar va vositalar to'plamidan foydalanish orqali erishadilar.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212000" y="2783880"/>
            <a:ext cx="4825800" cy="22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4794120" y="2888280"/>
            <a:ext cx="3665160" cy="19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uz-Latn-UZ" sz="18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Bugungi kunda loyihalarni boshqarish bo'yicha mutaxassislarning aksariyati loyihalarni rejalashtirish, bajarish va nazorat qilish uchun loyihalarni boshqarish dasturidan foydalanadilar. Masalan, ProjectManager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452880" y="1014840"/>
            <a:ext cx="2458080" cy="1668240"/>
            <a:chOff x="452880" y="1014840"/>
            <a:chExt cx="2458080" cy="1668240"/>
          </a:xfrm>
        </p:grpSpPr>
        <p:sp>
          <p:nvSpPr>
            <p:cNvPr id="216" name="CustomShape 2"/>
            <p:cNvSpPr/>
            <p:nvPr/>
          </p:nvSpPr>
          <p:spPr>
            <a:xfrm>
              <a:off x="452880" y="1014840"/>
              <a:ext cx="2386080" cy="27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uz-Latn-UZ" sz="2000" spc="-1" strike="noStrike">
                  <a:solidFill>
                    <a:srgbClr val="99b68e"/>
                  </a:solidFill>
                  <a:latin typeface="Fira Sans Extra Condensed Medium"/>
                  <a:ea typeface="Fira Sans Extra Condensed Medium"/>
                </a:rPr>
                <a:t>Integratsiya</a:t>
              </a:r>
              <a:r>
                <a:rPr b="0" lang="en-US" sz="2000" spc="-1" strike="noStrike">
                  <a:solidFill>
                    <a:srgbClr val="99b68e"/>
                  </a:solidFill>
                  <a:latin typeface="Fira Sans Extra Condensed Medium"/>
                  <a:ea typeface="Fira Sans Extra Condensed Medium"/>
                </a:rPr>
                <a:t> </a:t>
              </a:r>
              <a:r>
                <a:rPr b="0" lang="uz-Latn-UZ" sz="2000" spc="-1" strike="noStrike">
                  <a:solidFill>
                    <a:srgbClr val="99b68e"/>
                  </a:solidFill>
                  <a:latin typeface="Fira Sans Extra Condensed Medium"/>
                  <a:ea typeface="Fira Sans Extra Condensed Medium"/>
                </a:rPr>
                <a:t>menejmenti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7" name="CustomShape 3"/>
            <p:cNvSpPr/>
            <p:nvPr/>
          </p:nvSpPr>
          <p:spPr>
            <a:xfrm>
              <a:off x="452880" y="1467720"/>
              <a:ext cx="2458080" cy="121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" name="Group 4"/>
          <p:cNvGrpSpPr/>
          <p:nvPr/>
        </p:nvGrpSpPr>
        <p:grpSpPr>
          <a:xfrm>
            <a:off x="444960" y="3190320"/>
            <a:ext cx="2019960" cy="1320840"/>
            <a:chOff x="444960" y="3190320"/>
            <a:chExt cx="2019960" cy="1320840"/>
          </a:xfrm>
        </p:grpSpPr>
        <p:sp>
          <p:nvSpPr>
            <p:cNvPr id="219" name="CustomShape 5"/>
            <p:cNvSpPr/>
            <p:nvPr/>
          </p:nvSpPr>
          <p:spPr>
            <a:xfrm>
              <a:off x="457200" y="3190320"/>
              <a:ext cx="2007720" cy="27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uz-Latn-UZ" sz="2000" spc="-1" strike="noStrike">
                  <a:solidFill>
                    <a:srgbClr val="9f83a1"/>
                  </a:solidFill>
                  <a:latin typeface="Fira Sans Extra Condensed Medium"/>
                  <a:ea typeface="Fira Sans Extra Condensed Medium"/>
                </a:rPr>
                <a:t>Jadvalni boshqarish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0" name="CustomShape 6"/>
            <p:cNvSpPr/>
            <p:nvPr/>
          </p:nvSpPr>
          <p:spPr>
            <a:xfrm>
              <a:off x="444960" y="3700800"/>
              <a:ext cx="2007720" cy="81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" name="Group 7"/>
          <p:cNvGrpSpPr/>
          <p:nvPr/>
        </p:nvGrpSpPr>
        <p:grpSpPr>
          <a:xfrm>
            <a:off x="6156360" y="1097280"/>
            <a:ext cx="2530440" cy="1442880"/>
            <a:chOff x="6156360" y="1097280"/>
            <a:chExt cx="2530440" cy="1442880"/>
          </a:xfrm>
        </p:grpSpPr>
        <p:sp>
          <p:nvSpPr>
            <p:cNvPr id="222" name="CustomShape 8"/>
            <p:cNvSpPr/>
            <p:nvPr/>
          </p:nvSpPr>
          <p:spPr>
            <a:xfrm>
              <a:off x="6156360" y="1097280"/>
              <a:ext cx="2530080" cy="27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uz-Latn-UZ" sz="2000" spc="-1" strike="noStrike">
                  <a:solidFill>
                    <a:srgbClr val="64bbb3"/>
                  </a:solidFill>
                  <a:latin typeface="Fira Sans Extra Condensed Medium"/>
                  <a:ea typeface="Fira Sans Extra Condensed Medium"/>
                </a:rPr>
                <a:t>Qo'llanish doirasini boshqarish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3" name="CustomShape 9"/>
            <p:cNvSpPr/>
            <p:nvPr/>
          </p:nvSpPr>
          <p:spPr>
            <a:xfrm>
              <a:off x="6444720" y="1729800"/>
              <a:ext cx="2242080" cy="81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roup 10"/>
          <p:cNvGrpSpPr/>
          <p:nvPr/>
        </p:nvGrpSpPr>
        <p:grpSpPr>
          <a:xfrm>
            <a:off x="6400800" y="3652560"/>
            <a:ext cx="2530080" cy="279360"/>
            <a:chOff x="6400800" y="3652560"/>
            <a:chExt cx="2530080" cy="279360"/>
          </a:xfrm>
        </p:grpSpPr>
        <p:sp>
          <p:nvSpPr>
            <p:cNvPr id="225" name="CustomShape 11"/>
            <p:cNvSpPr/>
            <p:nvPr/>
          </p:nvSpPr>
          <p:spPr>
            <a:xfrm>
              <a:off x="6400800" y="3652560"/>
              <a:ext cx="2530080" cy="67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uz-Latn-UZ" sz="2000" spc="-1" strike="noStrike">
                  <a:solidFill>
                    <a:srgbClr val="217a72"/>
                  </a:solidFill>
                  <a:latin typeface="Fira Sans Extra Condensed Medium"/>
                  <a:ea typeface="Fira Sans Extra Condensed Medium"/>
                </a:rPr>
                <a:t>Xarajatlarni </a:t>
              </a:r>
              <a:endParaRPr b="0" lang="en-US" sz="2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b="0" lang="uz-Latn-UZ" sz="2000" spc="-1" strike="noStrike">
                  <a:solidFill>
                    <a:srgbClr val="217a72"/>
                  </a:solidFill>
                  <a:latin typeface="Fira Sans Extra Condensed Medium"/>
                  <a:ea typeface="Fira Sans Extra Condensed Medium"/>
                </a:rPr>
                <a:t>Boshqarish</a:t>
              </a:r>
              <a:endParaRPr b="0" lang="en-US" sz="2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2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" name="CustomShape 12"/>
            <p:cNvSpPr/>
            <p:nvPr/>
          </p:nvSpPr>
          <p:spPr>
            <a:xfrm>
              <a:off x="6906240" y="3735360"/>
              <a:ext cx="2007720" cy="19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uz-Latn-UZ" sz="13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.</a:t>
              </a:r>
              <a:endParaRPr b="0" lang="en-US" sz="1300" spc="-1" strike="noStrike">
                <a:latin typeface="Arial"/>
              </a:endParaRPr>
            </a:p>
          </p:txBody>
        </p:sp>
      </p:grpSp>
      <p:grpSp>
        <p:nvGrpSpPr>
          <p:cNvPr id="227" name="Group 13"/>
          <p:cNvGrpSpPr/>
          <p:nvPr/>
        </p:nvGrpSpPr>
        <p:grpSpPr>
          <a:xfrm>
            <a:off x="3115800" y="1386000"/>
            <a:ext cx="2912400" cy="2909520"/>
            <a:chOff x="3115800" y="1386000"/>
            <a:chExt cx="2912400" cy="2909520"/>
          </a:xfrm>
        </p:grpSpPr>
        <p:sp>
          <p:nvSpPr>
            <p:cNvPr id="228" name="CustomShape 14"/>
            <p:cNvSpPr/>
            <p:nvPr/>
          </p:nvSpPr>
          <p:spPr>
            <a:xfrm flipH="1">
              <a:off x="4409640" y="1386000"/>
              <a:ext cx="1615320" cy="606240"/>
            </a:xfrm>
            <a:custGeom>
              <a:avLst/>
              <a:gdLst/>
              <a:ahLst/>
              <a:rect l="l" t="t" r="r" b="b"/>
              <a:pathLst>
                <a:path w="26867" h="10086">
                  <a:moveTo>
                    <a:pt x="10086" y="0"/>
                  </a:moveTo>
                  <a:lnTo>
                    <a:pt x="0" y="10086"/>
                  </a:lnTo>
                  <a:lnTo>
                    <a:pt x="26866" y="10086"/>
                  </a:lnTo>
                  <a:lnTo>
                    <a:pt x="268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5"/>
            <p:cNvSpPr/>
            <p:nvPr/>
          </p:nvSpPr>
          <p:spPr>
            <a:xfrm>
              <a:off x="3124800" y="1386000"/>
              <a:ext cx="603360" cy="1615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6"/>
            <p:cNvSpPr/>
            <p:nvPr/>
          </p:nvSpPr>
          <p:spPr>
            <a:xfrm flipH="1">
              <a:off x="5416560" y="2679480"/>
              <a:ext cx="606240" cy="1615320"/>
            </a:xfrm>
            <a:custGeom>
              <a:avLst/>
              <a:gdLst/>
              <a:ahLst/>
              <a:rect l="l" t="t" r="r" b="b"/>
              <a:pathLst>
                <a:path w="10086" h="26867">
                  <a:moveTo>
                    <a:pt x="0" y="1"/>
                  </a:moveTo>
                  <a:lnTo>
                    <a:pt x="0" y="16782"/>
                  </a:lnTo>
                  <a:lnTo>
                    <a:pt x="10085" y="26867"/>
                  </a:lnTo>
                  <a:lnTo>
                    <a:pt x="100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7"/>
            <p:cNvSpPr/>
            <p:nvPr/>
          </p:nvSpPr>
          <p:spPr>
            <a:xfrm>
              <a:off x="3124800" y="1386000"/>
              <a:ext cx="1936080" cy="60624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8"/>
            <p:cNvSpPr/>
            <p:nvPr/>
          </p:nvSpPr>
          <p:spPr>
            <a:xfrm flipH="1">
              <a:off x="3116160" y="3688920"/>
              <a:ext cx="1615320" cy="606240"/>
            </a:xfrm>
            <a:custGeom>
              <a:avLst/>
              <a:gdLst/>
              <a:ahLst/>
              <a:rect l="l" t="t" r="r" b="b"/>
              <a:pathLst>
                <a:path w="26867" h="10086">
                  <a:moveTo>
                    <a:pt x="1" y="1"/>
                  </a:moveTo>
                  <a:lnTo>
                    <a:pt x="1" y="10086"/>
                  </a:lnTo>
                  <a:lnTo>
                    <a:pt x="16782" y="10086"/>
                  </a:lnTo>
                  <a:lnTo>
                    <a:pt x="268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9"/>
            <p:cNvSpPr/>
            <p:nvPr/>
          </p:nvSpPr>
          <p:spPr>
            <a:xfrm rot="16200000">
              <a:off x="2454480" y="3020400"/>
              <a:ext cx="1944000" cy="60624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0"/>
            <p:cNvSpPr/>
            <p:nvPr/>
          </p:nvSpPr>
          <p:spPr>
            <a:xfrm rot="5400000">
              <a:off x="4748040" y="2054880"/>
              <a:ext cx="1944000" cy="60624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1"/>
            <p:cNvSpPr/>
            <p:nvPr/>
          </p:nvSpPr>
          <p:spPr>
            <a:xfrm rot="10800000">
              <a:off x="4080960" y="3688920"/>
              <a:ext cx="1944000" cy="60624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2"/>
            <p:cNvSpPr/>
            <p:nvPr/>
          </p:nvSpPr>
          <p:spPr>
            <a:xfrm rot="5400000">
              <a:off x="3117240" y="1386000"/>
              <a:ext cx="399600" cy="399600"/>
            </a:xfrm>
            <a:prstGeom prst="rtTriangle">
              <a:avLst/>
            </a:pr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3"/>
            <p:cNvSpPr/>
            <p:nvPr/>
          </p:nvSpPr>
          <p:spPr>
            <a:xfrm flipH="1" rot="16200000">
              <a:off x="5628600" y="1386000"/>
              <a:ext cx="399600" cy="399600"/>
            </a:xfrm>
            <a:prstGeom prst="rtTriangle">
              <a:avLst/>
            </a:pr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4"/>
            <p:cNvSpPr/>
            <p:nvPr/>
          </p:nvSpPr>
          <p:spPr>
            <a:xfrm flipH="1" rot="5400000">
              <a:off x="3115800" y="3895920"/>
              <a:ext cx="399600" cy="399600"/>
            </a:xfrm>
            <a:prstGeom prst="rtTriangle">
              <a:avLst/>
            </a:pr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5"/>
            <p:cNvSpPr/>
            <p:nvPr/>
          </p:nvSpPr>
          <p:spPr>
            <a:xfrm rot="16200000">
              <a:off x="5627160" y="3895920"/>
              <a:ext cx="399600" cy="399600"/>
            </a:xfrm>
            <a:prstGeom prst="rtTriangle">
              <a:avLst/>
            </a:prstGeom>
            <a:solidFill>
              <a:schemeClr val="lt1"/>
            </a:solidFill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" name="CustomShape 26"/>
          <p:cNvSpPr/>
          <p:nvPr/>
        </p:nvSpPr>
        <p:spPr>
          <a:xfrm flipH="1">
            <a:off x="5577840" y="2708640"/>
            <a:ext cx="300960" cy="279360"/>
          </a:xfrm>
          <a:custGeom>
            <a:avLst/>
            <a:gdLst/>
            <a:ahLst/>
            <a:rect l="l" t="t" r="r" b="b"/>
            <a:pathLst>
              <a:path w="17109" h="15892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1" name="Group 27"/>
          <p:cNvGrpSpPr/>
          <p:nvPr/>
        </p:nvGrpSpPr>
        <p:grpSpPr>
          <a:xfrm>
            <a:off x="4395960" y="3817800"/>
            <a:ext cx="351720" cy="348120"/>
            <a:chOff x="4395960" y="3817800"/>
            <a:chExt cx="351720" cy="348120"/>
          </a:xfrm>
        </p:grpSpPr>
        <p:sp>
          <p:nvSpPr>
            <p:cNvPr id="242" name="CustomShape 28"/>
            <p:cNvSpPr/>
            <p:nvPr/>
          </p:nvSpPr>
          <p:spPr>
            <a:xfrm>
              <a:off x="4457160" y="4023000"/>
              <a:ext cx="82440" cy="59400"/>
            </a:xfrm>
            <a:custGeom>
              <a:avLst/>
              <a:gdLst/>
              <a:ahLst/>
              <a:rect l="l" t="t" r="r" b="b"/>
              <a:pathLst>
                <a:path w="2805" h="2021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9"/>
            <p:cNvSpPr/>
            <p:nvPr/>
          </p:nvSpPr>
          <p:spPr>
            <a:xfrm>
              <a:off x="4457160" y="3961800"/>
              <a:ext cx="82440" cy="60120"/>
            </a:xfrm>
            <a:custGeom>
              <a:avLst/>
              <a:gdLst/>
              <a:ahLst/>
              <a:rect l="l" t="t" r="r" b="b"/>
              <a:pathLst>
                <a:path w="2805" h="2046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30"/>
            <p:cNvSpPr/>
            <p:nvPr/>
          </p:nvSpPr>
          <p:spPr>
            <a:xfrm>
              <a:off x="4457160" y="3900600"/>
              <a:ext cx="82440" cy="60120"/>
            </a:xfrm>
            <a:custGeom>
              <a:avLst/>
              <a:gdLst/>
              <a:ahLst/>
              <a:rect l="l" t="t" r="r" b="b"/>
              <a:pathLst>
                <a:path w="2805" h="204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31"/>
            <p:cNvSpPr/>
            <p:nvPr/>
          </p:nvSpPr>
          <p:spPr>
            <a:xfrm>
              <a:off x="4395960" y="3817800"/>
              <a:ext cx="351720" cy="348120"/>
            </a:xfrm>
            <a:custGeom>
              <a:avLst/>
              <a:gdLst/>
              <a:ahLst/>
              <a:rect l="l" t="t" r="r" b="b"/>
              <a:pathLst>
                <a:path w="11941" h="11816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6" name="Group 32"/>
          <p:cNvGrpSpPr/>
          <p:nvPr/>
        </p:nvGrpSpPr>
        <p:grpSpPr>
          <a:xfrm>
            <a:off x="3265200" y="2678400"/>
            <a:ext cx="339840" cy="339840"/>
            <a:chOff x="3265200" y="2678400"/>
            <a:chExt cx="339840" cy="339840"/>
          </a:xfrm>
        </p:grpSpPr>
        <p:sp>
          <p:nvSpPr>
            <p:cNvPr id="247" name="CustomShape 33"/>
            <p:cNvSpPr/>
            <p:nvPr/>
          </p:nvSpPr>
          <p:spPr>
            <a:xfrm>
              <a:off x="3265200" y="2678400"/>
              <a:ext cx="339840" cy="339840"/>
            </a:xfrm>
            <a:custGeom>
              <a:avLst/>
              <a:gdLst/>
              <a:ahLst/>
              <a:rect l="l" t="t" r="r" b="b"/>
              <a:pathLst>
                <a:path w="19325" h="19326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34"/>
            <p:cNvSpPr/>
            <p:nvPr/>
          </p:nvSpPr>
          <p:spPr>
            <a:xfrm>
              <a:off x="3325680" y="2718360"/>
              <a:ext cx="59400" cy="199440"/>
            </a:xfrm>
            <a:custGeom>
              <a:avLst/>
              <a:gdLst/>
              <a:ahLst/>
              <a:rect l="l" t="t" r="r" b="b"/>
              <a:pathLst>
                <a:path w="3395" h="1136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35"/>
            <p:cNvSpPr/>
            <p:nvPr/>
          </p:nvSpPr>
          <p:spPr>
            <a:xfrm>
              <a:off x="3405240" y="2718360"/>
              <a:ext cx="59400" cy="199440"/>
            </a:xfrm>
            <a:custGeom>
              <a:avLst/>
              <a:gdLst/>
              <a:ahLst/>
              <a:rect l="l" t="t" r="r" b="b"/>
              <a:pathLst>
                <a:path w="3395" h="1136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36"/>
            <p:cNvSpPr/>
            <p:nvPr/>
          </p:nvSpPr>
          <p:spPr>
            <a:xfrm>
              <a:off x="3485160" y="2718360"/>
              <a:ext cx="59400" cy="199440"/>
            </a:xfrm>
            <a:custGeom>
              <a:avLst/>
              <a:gdLst/>
              <a:ahLst/>
              <a:rect l="l" t="t" r="r" b="b"/>
              <a:pathLst>
                <a:path w="3395" h="1136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CustomShape 37"/>
          <p:cNvSpPr/>
          <p:nvPr/>
        </p:nvSpPr>
        <p:spPr>
          <a:xfrm>
            <a:off x="4352040" y="1437840"/>
            <a:ext cx="439920" cy="420840"/>
          </a:xfrm>
          <a:custGeom>
            <a:avLst/>
            <a:gdLst/>
            <a:ahLst/>
            <a:rect l="l" t="t" r="r" b="b"/>
            <a:pathLst>
              <a:path w="12193" h="11674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2" name="Group 38"/>
          <p:cNvGrpSpPr/>
          <p:nvPr/>
        </p:nvGrpSpPr>
        <p:grpSpPr>
          <a:xfrm>
            <a:off x="8313840" y="1794240"/>
            <a:ext cx="2530440" cy="1442880"/>
            <a:chOff x="8313840" y="1794240"/>
            <a:chExt cx="2530440" cy="1442880"/>
          </a:xfrm>
        </p:grpSpPr>
        <p:sp>
          <p:nvSpPr>
            <p:cNvPr id="253" name="CustomShape 39"/>
            <p:cNvSpPr/>
            <p:nvPr/>
          </p:nvSpPr>
          <p:spPr>
            <a:xfrm>
              <a:off x="8313840" y="1794240"/>
              <a:ext cx="2530080" cy="27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uz-Latn-UZ" sz="2000" spc="-1" strike="noStrike">
                  <a:solidFill>
                    <a:srgbClr val="64bbb3"/>
                  </a:solidFill>
                  <a:latin typeface="Fira Sans Extra Condensed Medium"/>
                  <a:ea typeface="Fira Sans Extra Condensed Medium"/>
                </a:rPr>
                <a:t>Qo'llanish </a:t>
              </a:r>
              <a:r>
                <a:rPr b="0" lang="uz-Latn-UZ" sz="2000" spc="-1" strike="noStrike">
                  <a:solidFill>
                    <a:srgbClr val="64bbb3"/>
                  </a:solidFill>
                  <a:latin typeface="Fira Sans Extra Condensed Medium"/>
                  <a:ea typeface="Fira Sans Extra Condensed Medium"/>
                </a:rPr>
                <a:t>doirasini </a:t>
              </a:r>
              <a:r>
                <a:rPr b="0" lang="uz-Latn-UZ" sz="2000" spc="-1" strike="noStrike">
                  <a:solidFill>
                    <a:srgbClr val="64bbb3"/>
                  </a:solidFill>
                  <a:latin typeface="Fira Sans Extra Condensed Medium"/>
                  <a:ea typeface="Fira Sans Extra Condensed Medium"/>
                </a:rPr>
                <a:t>boshqarish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" name="CustomShape 40"/>
            <p:cNvSpPr/>
            <p:nvPr/>
          </p:nvSpPr>
          <p:spPr>
            <a:xfrm>
              <a:off x="8602200" y="2426760"/>
              <a:ext cx="2242080" cy="81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Loyiha hamda topshiriqlarni boshqarish vositalari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" name="Group 2"/>
          <p:cNvGrpSpPr/>
          <p:nvPr/>
        </p:nvGrpSpPr>
        <p:grpSpPr>
          <a:xfrm>
            <a:off x="6874200" y="1729440"/>
            <a:ext cx="1446120" cy="2858400"/>
            <a:chOff x="6874200" y="1729440"/>
            <a:chExt cx="1446120" cy="2858400"/>
          </a:xfrm>
        </p:grpSpPr>
        <p:grpSp>
          <p:nvGrpSpPr>
            <p:cNvPr id="257" name="Group 3"/>
            <p:cNvGrpSpPr/>
            <p:nvPr/>
          </p:nvGrpSpPr>
          <p:grpSpPr>
            <a:xfrm>
              <a:off x="6901200" y="1729440"/>
              <a:ext cx="934200" cy="921960"/>
              <a:chOff x="6901200" y="1729440"/>
              <a:chExt cx="934200" cy="921960"/>
            </a:xfrm>
          </p:grpSpPr>
          <p:grpSp>
            <p:nvGrpSpPr>
              <p:cNvPr id="258" name="Group 4"/>
              <p:cNvGrpSpPr/>
              <p:nvPr/>
            </p:nvGrpSpPr>
            <p:grpSpPr>
              <a:xfrm>
                <a:off x="6901200" y="1729440"/>
                <a:ext cx="934200" cy="921960"/>
                <a:chOff x="6901200" y="1729440"/>
                <a:chExt cx="934200" cy="921960"/>
              </a:xfrm>
            </p:grpSpPr>
            <p:sp>
              <p:nvSpPr>
                <p:cNvPr id="259" name="CustomShape 5"/>
                <p:cNvSpPr/>
                <p:nvPr/>
              </p:nvSpPr>
              <p:spPr>
                <a:xfrm>
                  <a:off x="6901200" y="172944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3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0" name="CustomShape 6"/>
                <p:cNvSpPr/>
                <p:nvPr/>
              </p:nvSpPr>
              <p:spPr>
                <a:xfrm>
                  <a:off x="6972840" y="1785960"/>
                  <a:ext cx="244080" cy="243720"/>
                </a:xfrm>
                <a:custGeom>
                  <a:avLst/>
                  <a:gdLst/>
                  <a:ahLst/>
                  <a:rect l="l" t="t" r="r" b="b"/>
                  <a:pathLst>
                    <a:path w="11955" h="11943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61" name="CustomShape 7"/>
              <p:cNvSpPr/>
              <p:nvPr/>
            </p:nvSpPr>
            <p:spPr>
              <a:xfrm>
                <a:off x="7209000" y="2031480"/>
                <a:ext cx="318240" cy="318600"/>
              </a:xfrm>
              <a:custGeom>
                <a:avLst/>
                <a:gdLst/>
                <a:ahLst/>
                <a:rect l="l" t="t" r="r" b="b"/>
                <a:pathLst>
                  <a:path w="10860" h="10872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2" name="Group 8"/>
            <p:cNvGrpSpPr/>
            <p:nvPr/>
          </p:nvGrpSpPr>
          <p:grpSpPr>
            <a:xfrm>
              <a:off x="7386120" y="2215800"/>
              <a:ext cx="934200" cy="921960"/>
              <a:chOff x="7386120" y="2215800"/>
              <a:chExt cx="934200" cy="921960"/>
            </a:xfrm>
          </p:grpSpPr>
          <p:grpSp>
            <p:nvGrpSpPr>
              <p:cNvPr id="263" name="Group 9"/>
              <p:cNvGrpSpPr/>
              <p:nvPr/>
            </p:nvGrpSpPr>
            <p:grpSpPr>
              <a:xfrm>
                <a:off x="7386120" y="2215800"/>
                <a:ext cx="934200" cy="921960"/>
                <a:chOff x="7386120" y="2215800"/>
                <a:chExt cx="934200" cy="921960"/>
              </a:xfrm>
            </p:grpSpPr>
            <p:sp>
              <p:nvSpPr>
                <p:cNvPr id="264" name="CustomShape 10"/>
                <p:cNvSpPr/>
                <p:nvPr/>
              </p:nvSpPr>
              <p:spPr>
                <a:xfrm>
                  <a:off x="7386120" y="221580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5" name="CustomShape 11"/>
                <p:cNvSpPr/>
                <p:nvPr/>
              </p:nvSpPr>
              <p:spPr>
                <a:xfrm>
                  <a:off x="7968600" y="2290320"/>
                  <a:ext cx="244080" cy="244080"/>
                </a:xfrm>
                <a:custGeom>
                  <a:avLst/>
                  <a:gdLst/>
                  <a:ahLst/>
                  <a:rect l="l" t="t" r="r" b="b"/>
                  <a:pathLst>
                    <a:path w="11955" h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66" name="Group 12"/>
              <p:cNvGrpSpPr/>
              <p:nvPr/>
            </p:nvGrpSpPr>
            <p:grpSpPr>
              <a:xfrm>
                <a:off x="7693920" y="2517480"/>
                <a:ext cx="318600" cy="318240"/>
                <a:chOff x="7693920" y="2517480"/>
                <a:chExt cx="318600" cy="318240"/>
              </a:xfrm>
            </p:grpSpPr>
            <p:sp>
              <p:nvSpPr>
                <p:cNvPr id="267" name="CustomShape 13"/>
                <p:cNvSpPr/>
                <p:nvPr/>
              </p:nvSpPr>
              <p:spPr>
                <a:xfrm>
                  <a:off x="7693920" y="2517480"/>
                  <a:ext cx="318600" cy="318240"/>
                </a:xfrm>
                <a:custGeom>
                  <a:avLst/>
                  <a:gdLst/>
                  <a:ahLst/>
                  <a:rect l="l" t="t" r="r" b="b"/>
                  <a:pathLst>
                    <a:path w="10872" h="1086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8" name="CustomShape 14"/>
                <p:cNvSpPr/>
                <p:nvPr/>
              </p:nvSpPr>
              <p:spPr>
                <a:xfrm>
                  <a:off x="7753680" y="2577600"/>
                  <a:ext cx="198000" cy="198000"/>
                </a:xfrm>
                <a:custGeom>
                  <a:avLst/>
                  <a:gdLst/>
                  <a:ahLst/>
                  <a:rect l="l" t="t" r="r" b="b"/>
                  <a:pathLst>
                    <a:path w="6764" h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9" name="CustomShape 15"/>
                <p:cNvSpPr/>
                <p:nvPr/>
              </p:nvSpPr>
              <p:spPr>
                <a:xfrm>
                  <a:off x="7799760" y="2624760"/>
                  <a:ext cx="105480" cy="103680"/>
                </a:xfrm>
                <a:custGeom>
                  <a:avLst/>
                  <a:gdLst/>
                  <a:ahLst/>
                  <a:rect l="l" t="t" r="r" b="b"/>
                  <a:pathLst>
                    <a:path w="3607" h="3542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0" name="CustomShape 16"/>
                <p:cNvSpPr/>
                <p:nvPr/>
              </p:nvSpPr>
              <p:spPr>
                <a:xfrm>
                  <a:off x="7893000" y="2603160"/>
                  <a:ext cx="27000" cy="26640"/>
                </a:xfrm>
                <a:custGeom>
                  <a:avLst/>
                  <a:gdLst/>
                  <a:ahLst/>
                  <a:rect l="l" t="t" r="r" b="b"/>
                  <a:pathLst>
                    <a:path w="929" h="918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71" name="Group 17"/>
            <p:cNvGrpSpPr/>
            <p:nvPr/>
          </p:nvGrpSpPr>
          <p:grpSpPr>
            <a:xfrm>
              <a:off x="6891480" y="2692800"/>
              <a:ext cx="934200" cy="921960"/>
              <a:chOff x="6891480" y="2692800"/>
              <a:chExt cx="934200" cy="921960"/>
            </a:xfrm>
          </p:grpSpPr>
          <p:grpSp>
            <p:nvGrpSpPr>
              <p:cNvPr id="272" name="Group 18"/>
              <p:cNvGrpSpPr/>
              <p:nvPr/>
            </p:nvGrpSpPr>
            <p:grpSpPr>
              <a:xfrm>
                <a:off x="6891480" y="2692800"/>
                <a:ext cx="934200" cy="921960"/>
                <a:chOff x="6891480" y="2692800"/>
                <a:chExt cx="934200" cy="921960"/>
              </a:xfrm>
            </p:grpSpPr>
            <p:sp>
              <p:nvSpPr>
                <p:cNvPr id="273" name="CustomShape 19"/>
                <p:cNvSpPr/>
                <p:nvPr/>
              </p:nvSpPr>
              <p:spPr>
                <a:xfrm>
                  <a:off x="6891480" y="269280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4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4" name="CustomShape 20"/>
                <p:cNvSpPr/>
                <p:nvPr/>
              </p:nvSpPr>
              <p:spPr>
                <a:xfrm>
                  <a:off x="6973560" y="2767680"/>
                  <a:ext cx="243720" cy="244080"/>
                </a:xfrm>
                <a:custGeom>
                  <a:avLst/>
                  <a:gdLst/>
                  <a:ahLst/>
                  <a:rect l="l" t="t" r="r" b="b"/>
                  <a:pathLst>
                    <a:path w="11943" h="11955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5" name="Group 21"/>
              <p:cNvGrpSpPr/>
              <p:nvPr/>
            </p:nvGrpSpPr>
            <p:grpSpPr>
              <a:xfrm>
                <a:off x="7199280" y="2994840"/>
                <a:ext cx="318600" cy="318240"/>
                <a:chOff x="7199280" y="2994840"/>
                <a:chExt cx="318600" cy="318240"/>
              </a:xfrm>
            </p:grpSpPr>
            <p:sp>
              <p:nvSpPr>
                <p:cNvPr id="276" name="CustomShape 22"/>
                <p:cNvSpPr/>
                <p:nvPr/>
              </p:nvSpPr>
              <p:spPr>
                <a:xfrm>
                  <a:off x="7199280" y="2994840"/>
                  <a:ext cx="318600" cy="318240"/>
                </a:xfrm>
                <a:custGeom>
                  <a:avLst/>
                  <a:gdLst/>
                  <a:ahLst/>
                  <a:rect l="l" t="t" r="r" b="b"/>
                  <a:pathLst>
                    <a:path w="10872" h="1086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7" name="CustomShape 23"/>
                <p:cNvSpPr/>
                <p:nvPr/>
              </p:nvSpPr>
              <p:spPr>
                <a:xfrm>
                  <a:off x="7272720" y="3122280"/>
                  <a:ext cx="43560" cy="110880"/>
                </a:xfrm>
                <a:custGeom>
                  <a:avLst/>
                  <a:gdLst/>
                  <a:ahLst/>
                  <a:rect l="l" t="t" r="r" b="b"/>
                  <a:pathLst>
                    <a:path w="1502" h="3787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8" name="CustomShape 24"/>
                <p:cNvSpPr/>
                <p:nvPr/>
              </p:nvSpPr>
              <p:spPr>
                <a:xfrm>
                  <a:off x="7266240" y="3061800"/>
                  <a:ext cx="50400" cy="50400"/>
                </a:xfrm>
                <a:custGeom>
                  <a:avLst/>
                  <a:gdLst/>
                  <a:ahLst/>
                  <a:rect l="l" t="t" r="r" b="b"/>
                  <a:pathLst>
                    <a:path w="1728" h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9" name="CustomShape 25"/>
                <p:cNvSpPr/>
                <p:nvPr/>
              </p:nvSpPr>
              <p:spPr>
                <a:xfrm>
                  <a:off x="7339680" y="3122280"/>
                  <a:ext cx="117720" cy="110880"/>
                </a:xfrm>
                <a:custGeom>
                  <a:avLst/>
                  <a:gdLst/>
                  <a:ahLst/>
                  <a:rect l="l" t="t" r="r" b="b"/>
                  <a:pathLst>
                    <a:path w="4026" h="3787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80" name="Group 26"/>
            <p:cNvGrpSpPr/>
            <p:nvPr/>
          </p:nvGrpSpPr>
          <p:grpSpPr>
            <a:xfrm>
              <a:off x="7368120" y="3188160"/>
              <a:ext cx="934200" cy="921960"/>
              <a:chOff x="7368120" y="3188160"/>
              <a:chExt cx="934200" cy="921960"/>
            </a:xfrm>
          </p:grpSpPr>
          <p:grpSp>
            <p:nvGrpSpPr>
              <p:cNvPr id="281" name="Group 27"/>
              <p:cNvGrpSpPr/>
              <p:nvPr/>
            </p:nvGrpSpPr>
            <p:grpSpPr>
              <a:xfrm>
                <a:off x="7368120" y="3188160"/>
                <a:ext cx="934200" cy="921960"/>
                <a:chOff x="7368120" y="3188160"/>
                <a:chExt cx="934200" cy="921960"/>
              </a:xfrm>
            </p:grpSpPr>
            <p:sp>
              <p:nvSpPr>
                <p:cNvPr id="282" name="CustomShape 28"/>
                <p:cNvSpPr/>
                <p:nvPr/>
              </p:nvSpPr>
              <p:spPr>
                <a:xfrm>
                  <a:off x="7368120" y="318816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3" name="CustomShape 29"/>
                <p:cNvSpPr/>
                <p:nvPr/>
              </p:nvSpPr>
              <p:spPr>
                <a:xfrm>
                  <a:off x="7977240" y="3244680"/>
                  <a:ext cx="244080" cy="244080"/>
                </a:xfrm>
                <a:custGeom>
                  <a:avLst/>
                  <a:gdLst/>
                  <a:ahLst/>
                  <a:rect l="l" t="t" r="r" b="b"/>
                  <a:pathLst>
                    <a:path w="11955" h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84" name="Group 30"/>
              <p:cNvGrpSpPr/>
              <p:nvPr/>
            </p:nvGrpSpPr>
            <p:grpSpPr>
              <a:xfrm>
                <a:off x="7693920" y="3490200"/>
                <a:ext cx="318600" cy="318240"/>
                <a:chOff x="7693920" y="3490200"/>
                <a:chExt cx="318600" cy="318240"/>
              </a:xfrm>
            </p:grpSpPr>
            <p:sp>
              <p:nvSpPr>
                <p:cNvPr id="285" name="CustomShape 31"/>
                <p:cNvSpPr/>
                <p:nvPr/>
              </p:nvSpPr>
              <p:spPr>
                <a:xfrm>
                  <a:off x="7693920" y="3490200"/>
                  <a:ext cx="318600" cy="318240"/>
                </a:xfrm>
                <a:custGeom>
                  <a:avLst/>
                  <a:gdLst/>
                  <a:ahLst/>
                  <a:rect l="l" t="t" r="r" b="b"/>
                  <a:pathLst>
                    <a:path w="10871" h="1086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6" name="CustomShape 32"/>
                <p:cNvSpPr/>
                <p:nvPr/>
              </p:nvSpPr>
              <p:spPr>
                <a:xfrm>
                  <a:off x="7758360" y="3570480"/>
                  <a:ext cx="209160" cy="170640"/>
                </a:xfrm>
                <a:custGeom>
                  <a:avLst/>
                  <a:gdLst/>
                  <a:ahLst/>
                  <a:rect l="l" t="t" r="r" b="b"/>
                  <a:pathLst>
                    <a:path w="7144" h="5835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87" name="Group 33"/>
            <p:cNvGrpSpPr/>
            <p:nvPr/>
          </p:nvGrpSpPr>
          <p:grpSpPr>
            <a:xfrm>
              <a:off x="6874200" y="3665880"/>
              <a:ext cx="934200" cy="921960"/>
              <a:chOff x="6874200" y="3665880"/>
              <a:chExt cx="934200" cy="921960"/>
            </a:xfrm>
          </p:grpSpPr>
          <p:grpSp>
            <p:nvGrpSpPr>
              <p:cNvPr id="288" name="Group 34"/>
              <p:cNvGrpSpPr/>
              <p:nvPr/>
            </p:nvGrpSpPr>
            <p:grpSpPr>
              <a:xfrm>
                <a:off x="6874200" y="3665880"/>
                <a:ext cx="934200" cy="921960"/>
                <a:chOff x="6874200" y="3665880"/>
                <a:chExt cx="934200" cy="921960"/>
              </a:xfrm>
            </p:grpSpPr>
            <p:sp>
              <p:nvSpPr>
                <p:cNvPr id="289" name="CustomShape 35"/>
                <p:cNvSpPr/>
                <p:nvPr/>
              </p:nvSpPr>
              <p:spPr>
                <a:xfrm>
                  <a:off x="6874200" y="366588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4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0" name="CustomShape 36"/>
                <p:cNvSpPr/>
                <p:nvPr/>
              </p:nvSpPr>
              <p:spPr>
                <a:xfrm>
                  <a:off x="6974640" y="3767760"/>
                  <a:ext cx="244080" cy="243720"/>
                </a:xfrm>
                <a:custGeom>
                  <a:avLst/>
                  <a:gdLst/>
                  <a:ahLst/>
                  <a:rect l="l" t="t" r="r" b="b"/>
                  <a:pathLst>
                    <a:path w="11955" h="11942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91" name="Group 37"/>
              <p:cNvGrpSpPr/>
              <p:nvPr/>
            </p:nvGrpSpPr>
            <p:grpSpPr>
              <a:xfrm>
                <a:off x="7189560" y="3962880"/>
                <a:ext cx="303480" cy="303120"/>
                <a:chOff x="7189560" y="3962880"/>
                <a:chExt cx="303480" cy="303120"/>
              </a:xfrm>
            </p:grpSpPr>
            <p:sp>
              <p:nvSpPr>
                <p:cNvPr id="292" name="CustomShape 38"/>
                <p:cNvSpPr/>
                <p:nvPr/>
              </p:nvSpPr>
              <p:spPr>
                <a:xfrm>
                  <a:off x="7189560" y="3962880"/>
                  <a:ext cx="303480" cy="303120"/>
                </a:xfrm>
                <a:custGeom>
                  <a:avLst/>
                  <a:gdLst/>
                  <a:ahLst/>
                  <a:rect l="l" t="t" r="r" b="b"/>
                  <a:pathLst>
                    <a:path w="11229" h="11216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3" name="CustomShape 39"/>
                <p:cNvSpPr/>
                <p:nvPr/>
              </p:nvSpPr>
              <p:spPr>
                <a:xfrm>
                  <a:off x="7283160" y="4179240"/>
                  <a:ext cx="117000" cy="27360"/>
                </a:xfrm>
                <a:custGeom>
                  <a:avLst/>
                  <a:gdLst/>
                  <a:ahLst/>
                  <a:rect l="l" t="t" r="r" b="b"/>
                  <a:pathLst>
                    <a:path w="4335" h="1022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4" name="CustomShape 40"/>
                <p:cNvSpPr/>
                <p:nvPr/>
              </p:nvSpPr>
              <p:spPr>
                <a:xfrm>
                  <a:off x="7216200" y="3994200"/>
                  <a:ext cx="251280" cy="239400"/>
                </a:xfrm>
                <a:custGeom>
                  <a:avLst/>
                  <a:gdLst/>
                  <a:ahLst/>
                  <a:rect l="l" t="t" r="r" b="b"/>
                  <a:pathLst>
                    <a:path w="9299" h="886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5" name="CustomShape 41"/>
                <p:cNvSpPr/>
                <p:nvPr/>
              </p:nvSpPr>
              <p:spPr>
                <a:xfrm>
                  <a:off x="7273080" y="4103640"/>
                  <a:ext cx="47880" cy="47880"/>
                </a:xfrm>
                <a:custGeom>
                  <a:avLst/>
                  <a:gdLst/>
                  <a:ahLst/>
                  <a:rect l="l" t="t" r="r" b="b"/>
                  <a:pathLst>
                    <a:path w="1787" h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6" name="CustomShape 42"/>
                <p:cNvSpPr/>
                <p:nvPr/>
              </p:nvSpPr>
              <p:spPr>
                <a:xfrm>
                  <a:off x="7362720" y="4103640"/>
                  <a:ext cx="47880" cy="47880"/>
                </a:xfrm>
                <a:custGeom>
                  <a:avLst/>
                  <a:gdLst/>
                  <a:ahLst/>
                  <a:rect l="l" t="t" r="r" b="b"/>
                  <a:pathLst>
                    <a:path w="1787" h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239400" y="1068480"/>
            <a:ext cx="6514920" cy="104724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2402640" y="2365920"/>
            <a:ext cx="6324120" cy="1037880"/>
          </a:xfrm>
          <a:prstGeom prst="rect">
            <a:avLst/>
          </a:prstGeom>
          <a:ln>
            <a:noFill/>
          </a:ln>
        </p:spPr>
      </p:pic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195480" y="3581280"/>
            <a:ext cx="6057720" cy="105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Loyiha hamda topshiriqlarni boshqarish vositalari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1" name="Group 2"/>
          <p:cNvGrpSpPr/>
          <p:nvPr/>
        </p:nvGrpSpPr>
        <p:grpSpPr>
          <a:xfrm>
            <a:off x="6874200" y="1729440"/>
            <a:ext cx="1446120" cy="2858400"/>
            <a:chOff x="6874200" y="1729440"/>
            <a:chExt cx="1446120" cy="2858400"/>
          </a:xfrm>
        </p:grpSpPr>
        <p:grpSp>
          <p:nvGrpSpPr>
            <p:cNvPr id="302" name="Group 3"/>
            <p:cNvGrpSpPr/>
            <p:nvPr/>
          </p:nvGrpSpPr>
          <p:grpSpPr>
            <a:xfrm>
              <a:off x="6901200" y="1729440"/>
              <a:ext cx="934200" cy="921960"/>
              <a:chOff x="6901200" y="1729440"/>
              <a:chExt cx="934200" cy="921960"/>
            </a:xfrm>
          </p:grpSpPr>
          <p:grpSp>
            <p:nvGrpSpPr>
              <p:cNvPr id="303" name="Group 4"/>
              <p:cNvGrpSpPr/>
              <p:nvPr/>
            </p:nvGrpSpPr>
            <p:grpSpPr>
              <a:xfrm>
                <a:off x="6901200" y="1729440"/>
                <a:ext cx="934200" cy="921960"/>
                <a:chOff x="6901200" y="1729440"/>
                <a:chExt cx="934200" cy="921960"/>
              </a:xfrm>
            </p:grpSpPr>
            <p:sp>
              <p:nvSpPr>
                <p:cNvPr id="304" name="CustomShape 5"/>
                <p:cNvSpPr/>
                <p:nvPr/>
              </p:nvSpPr>
              <p:spPr>
                <a:xfrm>
                  <a:off x="6901200" y="172944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3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5" name="CustomShape 6"/>
                <p:cNvSpPr/>
                <p:nvPr/>
              </p:nvSpPr>
              <p:spPr>
                <a:xfrm>
                  <a:off x="6972840" y="1785960"/>
                  <a:ext cx="244080" cy="243720"/>
                </a:xfrm>
                <a:custGeom>
                  <a:avLst/>
                  <a:gdLst/>
                  <a:ahLst/>
                  <a:rect l="l" t="t" r="r" b="b"/>
                  <a:pathLst>
                    <a:path w="11955" h="11943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6" name="CustomShape 7"/>
              <p:cNvSpPr/>
              <p:nvPr/>
            </p:nvSpPr>
            <p:spPr>
              <a:xfrm>
                <a:off x="7209000" y="2031480"/>
                <a:ext cx="318240" cy="318600"/>
              </a:xfrm>
              <a:custGeom>
                <a:avLst/>
                <a:gdLst/>
                <a:ahLst/>
                <a:rect l="l" t="t" r="r" b="b"/>
                <a:pathLst>
                  <a:path w="10860" h="10872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7" name="Group 8"/>
            <p:cNvGrpSpPr/>
            <p:nvPr/>
          </p:nvGrpSpPr>
          <p:grpSpPr>
            <a:xfrm>
              <a:off x="7386120" y="2215800"/>
              <a:ext cx="934200" cy="921960"/>
              <a:chOff x="7386120" y="2215800"/>
              <a:chExt cx="934200" cy="921960"/>
            </a:xfrm>
          </p:grpSpPr>
          <p:grpSp>
            <p:nvGrpSpPr>
              <p:cNvPr id="308" name="Group 9"/>
              <p:cNvGrpSpPr/>
              <p:nvPr/>
            </p:nvGrpSpPr>
            <p:grpSpPr>
              <a:xfrm>
                <a:off x="7386120" y="2215800"/>
                <a:ext cx="934200" cy="921960"/>
                <a:chOff x="7386120" y="2215800"/>
                <a:chExt cx="934200" cy="921960"/>
              </a:xfrm>
            </p:grpSpPr>
            <p:sp>
              <p:nvSpPr>
                <p:cNvPr id="309" name="CustomShape 10"/>
                <p:cNvSpPr/>
                <p:nvPr/>
              </p:nvSpPr>
              <p:spPr>
                <a:xfrm>
                  <a:off x="7386120" y="221580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0" name="CustomShape 11"/>
                <p:cNvSpPr/>
                <p:nvPr/>
              </p:nvSpPr>
              <p:spPr>
                <a:xfrm>
                  <a:off x="7968600" y="2290320"/>
                  <a:ext cx="244080" cy="244080"/>
                </a:xfrm>
                <a:custGeom>
                  <a:avLst/>
                  <a:gdLst/>
                  <a:ahLst/>
                  <a:rect l="l" t="t" r="r" b="b"/>
                  <a:pathLst>
                    <a:path w="11955" h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11" name="Group 12"/>
              <p:cNvGrpSpPr/>
              <p:nvPr/>
            </p:nvGrpSpPr>
            <p:grpSpPr>
              <a:xfrm>
                <a:off x="7693920" y="2517480"/>
                <a:ext cx="318600" cy="318240"/>
                <a:chOff x="7693920" y="2517480"/>
                <a:chExt cx="318600" cy="318240"/>
              </a:xfrm>
            </p:grpSpPr>
            <p:sp>
              <p:nvSpPr>
                <p:cNvPr id="312" name="CustomShape 13"/>
                <p:cNvSpPr/>
                <p:nvPr/>
              </p:nvSpPr>
              <p:spPr>
                <a:xfrm>
                  <a:off x="7693920" y="2517480"/>
                  <a:ext cx="318600" cy="318240"/>
                </a:xfrm>
                <a:custGeom>
                  <a:avLst/>
                  <a:gdLst/>
                  <a:ahLst/>
                  <a:rect l="l" t="t" r="r" b="b"/>
                  <a:pathLst>
                    <a:path w="10872" h="1086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3" name="CustomShape 14"/>
                <p:cNvSpPr/>
                <p:nvPr/>
              </p:nvSpPr>
              <p:spPr>
                <a:xfrm>
                  <a:off x="7753680" y="2577600"/>
                  <a:ext cx="198000" cy="198000"/>
                </a:xfrm>
                <a:custGeom>
                  <a:avLst/>
                  <a:gdLst/>
                  <a:ahLst/>
                  <a:rect l="l" t="t" r="r" b="b"/>
                  <a:pathLst>
                    <a:path w="6764" h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4" name="CustomShape 15"/>
                <p:cNvSpPr/>
                <p:nvPr/>
              </p:nvSpPr>
              <p:spPr>
                <a:xfrm>
                  <a:off x="7799760" y="2624760"/>
                  <a:ext cx="105480" cy="103680"/>
                </a:xfrm>
                <a:custGeom>
                  <a:avLst/>
                  <a:gdLst/>
                  <a:ahLst/>
                  <a:rect l="l" t="t" r="r" b="b"/>
                  <a:pathLst>
                    <a:path w="3607" h="3542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5" name="CustomShape 16"/>
                <p:cNvSpPr/>
                <p:nvPr/>
              </p:nvSpPr>
              <p:spPr>
                <a:xfrm>
                  <a:off x="7893000" y="2603160"/>
                  <a:ext cx="27000" cy="26640"/>
                </a:xfrm>
                <a:custGeom>
                  <a:avLst/>
                  <a:gdLst/>
                  <a:ahLst/>
                  <a:rect l="l" t="t" r="r" b="b"/>
                  <a:pathLst>
                    <a:path w="929" h="918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16" name="Group 17"/>
            <p:cNvGrpSpPr/>
            <p:nvPr/>
          </p:nvGrpSpPr>
          <p:grpSpPr>
            <a:xfrm>
              <a:off x="6891480" y="2692800"/>
              <a:ext cx="934200" cy="921960"/>
              <a:chOff x="6891480" y="2692800"/>
              <a:chExt cx="934200" cy="921960"/>
            </a:xfrm>
          </p:grpSpPr>
          <p:grpSp>
            <p:nvGrpSpPr>
              <p:cNvPr id="317" name="Group 18"/>
              <p:cNvGrpSpPr/>
              <p:nvPr/>
            </p:nvGrpSpPr>
            <p:grpSpPr>
              <a:xfrm>
                <a:off x="6891480" y="2692800"/>
                <a:ext cx="934200" cy="921960"/>
                <a:chOff x="6891480" y="2692800"/>
                <a:chExt cx="934200" cy="921960"/>
              </a:xfrm>
            </p:grpSpPr>
            <p:sp>
              <p:nvSpPr>
                <p:cNvPr id="318" name="CustomShape 19"/>
                <p:cNvSpPr/>
                <p:nvPr/>
              </p:nvSpPr>
              <p:spPr>
                <a:xfrm>
                  <a:off x="6891480" y="269280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4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9" name="CustomShape 20"/>
                <p:cNvSpPr/>
                <p:nvPr/>
              </p:nvSpPr>
              <p:spPr>
                <a:xfrm>
                  <a:off x="6973560" y="2767680"/>
                  <a:ext cx="243720" cy="244080"/>
                </a:xfrm>
                <a:custGeom>
                  <a:avLst/>
                  <a:gdLst/>
                  <a:ahLst/>
                  <a:rect l="l" t="t" r="r" b="b"/>
                  <a:pathLst>
                    <a:path w="11943" h="11955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20" name="Group 21"/>
              <p:cNvGrpSpPr/>
              <p:nvPr/>
            </p:nvGrpSpPr>
            <p:grpSpPr>
              <a:xfrm>
                <a:off x="7199280" y="2994840"/>
                <a:ext cx="318600" cy="318240"/>
                <a:chOff x="7199280" y="2994840"/>
                <a:chExt cx="318600" cy="318240"/>
              </a:xfrm>
            </p:grpSpPr>
            <p:sp>
              <p:nvSpPr>
                <p:cNvPr id="321" name="CustomShape 22"/>
                <p:cNvSpPr/>
                <p:nvPr/>
              </p:nvSpPr>
              <p:spPr>
                <a:xfrm>
                  <a:off x="7199280" y="2994840"/>
                  <a:ext cx="318600" cy="318240"/>
                </a:xfrm>
                <a:custGeom>
                  <a:avLst/>
                  <a:gdLst/>
                  <a:ahLst/>
                  <a:rect l="l" t="t" r="r" b="b"/>
                  <a:pathLst>
                    <a:path w="10872" h="1086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2" name="CustomShape 23"/>
                <p:cNvSpPr/>
                <p:nvPr/>
              </p:nvSpPr>
              <p:spPr>
                <a:xfrm>
                  <a:off x="7272720" y="3122280"/>
                  <a:ext cx="43560" cy="110880"/>
                </a:xfrm>
                <a:custGeom>
                  <a:avLst/>
                  <a:gdLst/>
                  <a:ahLst/>
                  <a:rect l="l" t="t" r="r" b="b"/>
                  <a:pathLst>
                    <a:path w="1502" h="3787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3" name="CustomShape 24"/>
                <p:cNvSpPr/>
                <p:nvPr/>
              </p:nvSpPr>
              <p:spPr>
                <a:xfrm>
                  <a:off x="7266240" y="3061800"/>
                  <a:ext cx="50400" cy="50400"/>
                </a:xfrm>
                <a:custGeom>
                  <a:avLst/>
                  <a:gdLst/>
                  <a:ahLst/>
                  <a:rect l="l" t="t" r="r" b="b"/>
                  <a:pathLst>
                    <a:path w="1728" h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4" name="CustomShape 25"/>
                <p:cNvSpPr/>
                <p:nvPr/>
              </p:nvSpPr>
              <p:spPr>
                <a:xfrm>
                  <a:off x="7339680" y="3122280"/>
                  <a:ext cx="117720" cy="110880"/>
                </a:xfrm>
                <a:custGeom>
                  <a:avLst/>
                  <a:gdLst/>
                  <a:ahLst/>
                  <a:rect l="l" t="t" r="r" b="b"/>
                  <a:pathLst>
                    <a:path w="4026" h="3787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25" name="Group 26"/>
            <p:cNvGrpSpPr/>
            <p:nvPr/>
          </p:nvGrpSpPr>
          <p:grpSpPr>
            <a:xfrm>
              <a:off x="7368120" y="3188160"/>
              <a:ext cx="934200" cy="921960"/>
              <a:chOff x="7368120" y="3188160"/>
              <a:chExt cx="934200" cy="921960"/>
            </a:xfrm>
          </p:grpSpPr>
          <p:grpSp>
            <p:nvGrpSpPr>
              <p:cNvPr id="326" name="Group 27"/>
              <p:cNvGrpSpPr/>
              <p:nvPr/>
            </p:nvGrpSpPr>
            <p:grpSpPr>
              <a:xfrm>
                <a:off x="7368120" y="3188160"/>
                <a:ext cx="934200" cy="921960"/>
                <a:chOff x="7368120" y="3188160"/>
                <a:chExt cx="934200" cy="921960"/>
              </a:xfrm>
            </p:grpSpPr>
            <p:sp>
              <p:nvSpPr>
                <p:cNvPr id="327" name="CustomShape 28"/>
                <p:cNvSpPr/>
                <p:nvPr/>
              </p:nvSpPr>
              <p:spPr>
                <a:xfrm>
                  <a:off x="7368120" y="318816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8" name="CustomShape 29"/>
                <p:cNvSpPr/>
                <p:nvPr/>
              </p:nvSpPr>
              <p:spPr>
                <a:xfrm>
                  <a:off x="7977240" y="3244680"/>
                  <a:ext cx="244080" cy="244080"/>
                </a:xfrm>
                <a:custGeom>
                  <a:avLst/>
                  <a:gdLst/>
                  <a:ahLst/>
                  <a:rect l="l" t="t" r="r" b="b"/>
                  <a:pathLst>
                    <a:path w="11955" h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29" name="Group 30"/>
              <p:cNvGrpSpPr/>
              <p:nvPr/>
            </p:nvGrpSpPr>
            <p:grpSpPr>
              <a:xfrm>
                <a:off x="7693920" y="3490200"/>
                <a:ext cx="318600" cy="318240"/>
                <a:chOff x="7693920" y="3490200"/>
                <a:chExt cx="318600" cy="318240"/>
              </a:xfrm>
            </p:grpSpPr>
            <p:sp>
              <p:nvSpPr>
                <p:cNvPr id="330" name="CustomShape 31"/>
                <p:cNvSpPr/>
                <p:nvPr/>
              </p:nvSpPr>
              <p:spPr>
                <a:xfrm>
                  <a:off x="7693920" y="3490200"/>
                  <a:ext cx="318600" cy="318240"/>
                </a:xfrm>
                <a:custGeom>
                  <a:avLst/>
                  <a:gdLst/>
                  <a:ahLst/>
                  <a:rect l="l" t="t" r="r" b="b"/>
                  <a:pathLst>
                    <a:path w="10871" h="1086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1" name="CustomShape 32"/>
                <p:cNvSpPr/>
                <p:nvPr/>
              </p:nvSpPr>
              <p:spPr>
                <a:xfrm>
                  <a:off x="7758360" y="3570480"/>
                  <a:ext cx="209160" cy="170640"/>
                </a:xfrm>
                <a:custGeom>
                  <a:avLst/>
                  <a:gdLst/>
                  <a:ahLst/>
                  <a:rect l="l" t="t" r="r" b="b"/>
                  <a:pathLst>
                    <a:path w="7144" h="5835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32" name="Group 33"/>
            <p:cNvGrpSpPr/>
            <p:nvPr/>
          </p:nvGrpSpPr>
          <p:grpSpPr>
            <a:xfrm>
              <a:off x="6874200" y="3665880"/>
              <a:ext cx="934200" cy="921960"/>
              <a:chOff x="6874200" y="3665880"/>
              <a:chExt cx="934200" cy="921960"/>
            </a:xfrm>
          </p:grpSpPr>
          <p:grpSp>
            <p:nvGrpSpPr>
              <p:cNvPr id="333" name="Group 34"/>
              <p:cNvGrpSpPr/>
              <p:nvPr/>
            </p:nvGrpSpPr>
            <p:grpSpPr>
              <a:xfrm>
                <a:off x="6874200" y="3665880"/>
                <a:ext cx="934200" cy="921960"/>
                <a:chOff x="6874200" y="3665880"/>
                <a:chExt cx="934200" cy="921960"/>
              </a:xfrm>
            </p:grpSpPr>
            <p:sp>
              <p:nvSpPr>
                <p:cNvPr id="334" name="CustomShape 35"/>
                <p:cNvSpPr/>
                <p:nvPr/>
              </p:nvSpPr>
              <p:spPr>
                <a:xfrm>
                  <a:off x="6874200" y="3665880"/>
                  <a:ext cx="934200" cy="921960"/>
                </a:xfrm>
                <a:custGeom>
                  <a:avLst/>
                  <a:gdLst/>
                  <a:ahLst/>
                  <a:rect l="l" t="t" r="r" b="b"/>
                  <a:pathLst>
                    <a:path w="45721" h="45134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" name="CustomShape 36"/>
                <p:cNvSpPr/>
                <p:nvPr/>
              </p:nvSpPr>
              <p:spPr>
                <a:xfrm>
                  <a:off x="6974640" y="3767760"/>
                  <a:ext cx="244080" cy="243720"/>
                </a:xfrm>
                <a:custGeom>
                  <a:avLst/>
                  <a:gdLst/>
                  <a:ahLst/>
                  <a:rect l="l" t="t" r="r" b="b"/>
                  <a:pathLst>
                    <a:path w="11955" h="11942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36" name="Group 37"/>
              <p:cNvGrpSpPr/>
              <p:nvPr/>
            </p:nvGrpSpPr>
            <p:grpSpPr>
              <a:xfrm>
                <a:off x="7189560" y="3962880"/>
                <a:ext cx="303480" cy="303120"/>
                <a:chOff x="7189560" y="3962880"/>
                <a:chExt cx="303480" cy="303120"/>
              </a:xfrm>
            </p:grpSpPr>
            <p:sp>
              <p:nvSpPr>
                <p:cNvPr id="337" name="CustomShape 38"/>
                <p:cNvSpPr/>
                <p:nvPr/>
              </p:nvSpPr>
              <p:spPr>
                <a:xfrm>
                  <a:off x="7189560" y="3962880"/>
                  <a:ext cx="303480" cy="303120"/>
                </a:xfrm>
                <a:custGeom>
                  <a:avLst/>
                  <a:gdLst/>
                  <a:ahLst/>
                  <a:rect l="l" t="t" r="r" b="b"/>
                  <a:pathLst>
                    <a:path w="11229" h="11216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8" name="CustomShape 39"/>
                <p:cNvSpPr/>
                <p:nvPr/>
              </p:nvSpPr>
              <p:spPr>
                <a:xfrm>
                  <a:off x="7283160" y="4179240"/>
                  <a:ext cx="117000" cy="27360"/>
                </a:xfrm>
                <a:custGeom>
                  <a:avLst/>
                  <a:gdLst/>
                  <a:ahLst/>
                  <a:rect l="l" t="t" r="r" b="b"/>
                  <a:pathLst>
                    <a:path w="4335" h="1022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9" name="CustomShape 40"/>
                <p:cNvSpPr/>
                <p:nvPr/>
              </p:nvSpPr>
              <p:spPr>
                <a:xfrm>
                  <a:off x="7216200" y="3994200"/>
                  <a:ext cx="251280" cy="239400"/>
                </a:xfrm>
                <a:custGeom>
                  <a:avLst/>
                  <a:gdLst/>
                  <a:ahLst/>
                  <a:rect l="l" t="t" r="r" b="b"/>
                  <a:pathLst>
                    <a:path w="9299" h="886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0" name="CustomShape 41"/>
                <p:cNvSpPr/>
                <p:nvPr/>
              </p:nvSpPr>
              <p:spPr>
                <a:xfrm>
                  <a:off x="7273080" y="4103640"/>
                  <a:ext cx="47880" cy="47880"/>
                </a:xfrm>
                <a:custGeom>
                  <a:avLst/>
                  <a:gdLst/>
                  <a:ahLst/>
                  <a:rect l="l" t="t" r="r" b="b"/>
                  <a:pathLst>
                    <a:path w="1787" h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1" name="CustomShape 42"/>
                <p:cNvSpPr/>
                <p:nvPr/>
              </p:nvSpPr>
              <p:spPr>
                <a:xfrm>
                  <a:off x="7362720" y="4103640"/>
                  <a:ext cx="47880" cy="47880"/>
                </a:xfrm>
                <a:custGeom>
                  <a:avLst/>
                  <a:gdLst/>
                  <a:ahLst/>
                  <a:rect l="l" t="t" r="r" b="b"/>
                  <a:pathLst>
                    <a:path w="1787" h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304200" y="960120"/>
            <a:ext cx="6467040" cy="120924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2305080" y="2435040"/>
            <a:ext cx="6248160" cy="980640"/>
          </a:xfrm>
          <a:prstGeom prst="rect">
            <a:avLst/>
          </a:prstGeom>
          <a:ln>
            <a:noFill/>
          </a:ln>
        </p:spPr>
      </p:pic>
      <p:pic>
        <p:nvPicPr>
          <p:cNvPr id="344" name="" descr=""/>
          <p:cNvPicPr/>
          <p:nvPr/>
        </p:nvPicPr>
        <p:blipFill>
          <a:blip r:embed="rId3"/>
          <a:stretch/>
        </p:blipFill>
        <p:spPr>
          <a:xfrm>
            <a:off x="302760" y="3772440"/>
            <a:ext cx="652428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9292"/>
      </a:dk2>
      <a:lt2>
        <a:srgbClr val="e0e0e0"/>
      </a:lt2>
      <a:accent1>
        <a:srgbClr val="99b68e"/>
      </a:accent1>
      <a:accent2>
        <a:srgbClr val="64bbb3"/>
      </a:accent2>
      <a:accent3>
        <a:srgbClr val="217a72"/>
      </a:accent3>
      <a:accent4>
        <a:srgbClr val="9f83a1"/>
      </a:accent4>
      <a:accent5>
        <a:srgbClr val="8c2c9e"/>
      </a:accent5>
      <a:accent6>
        <a:srgbClr val="50015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9292"/>
      </a:dk2>
      <a:lt2>
        <a:srgbClr val="e0e0e0"/>
      </a:lt2>
      <a:accent1>
        <a:srgbClr val="99b68e"/>
      </a:accent1>
      <a:accent2>
        <a:srgbClr val="64bbb3"/>
      </a:accent2>
      <a:accent3>
        <a:srgbClr val="217a72"/>
      </a:accent3>
      <a:accent4>
        <a:srgbClr val="9f83a1"/>
      </a:accent4>
      <a:accent5>
        <a:srgbClr val="8c2c9e"/>
      </a:accent5>
      <a:accent6>
        <a:srgbClr val="50015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LibreOffice/6.4.7.2$Linux_X86_64 LibreOffice_project/40$Build-2</Application>
  <Words>283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en-US</dc:language>
  <cp:lastModifiedBy/>
  <dcterms:modified xsi:type="dcterms:W3CDTF">2022-12-24T11:43:32Z</dcterms:modified>
  <cp:revision>8</cp:revision>
  <dc:subject/>
  <dc:title>Loyihani  boshqarish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