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196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DAVID SÁNCHEZ DUEÑAS</a:t>
            </a:r>
          </a:p>
          <a:p>
            <a:r>
              <a:rPr lang="es-ES" dirty="0" smtClean="0"/>
              <a:t>SERGIO LÁZARO MATESANZ</a:t>
            </a:r>
          </a:p>
          <a:p>
            <a:r>
              <a:rPr lang="es-ES" dirty="0" smtClean="0"/>
              <a:t>SERGIO PÉREZ CASQUERO</a:t>
            </a:r>
          </a:p>
          <a:p>
            <a:r>
              <a:rPr lang="es-ES" dirty="0" smtClean="0"/>
              <a:t>Jaime muñoz </a:t>
            </a:r>
            <a:r>
              <a:rPr lang="es-ES" dirty="0" err="1" smtClean="0"/>
              <a:t>aparicio</a:t>
            </a:r>
            <a:endParaRPr lang="es-ES" dirty="0" smtClean="0"/>
          </a:p>
          <a:p>
            <a:r>
              <a:rPr lang="es-ES" dirty="0" smtClean="0"/>
              <a:t>Grupo e</a:t>
            </a:r>
          </a:p>
          <a:p>
            <a:r>
              <a:rPr lang="es-ES" dirty="0" err="1" smtClean="0"/>
              <a:t>gii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676400"/>
          </a:xfrm>
        </p:spPr>
        <p:txBody>
          <a:bodyPr/>
          <a:lstStyle/>
          <a:p>
            <a:r>
              <a:rPr lang="es-ES" dirty="0" smtClean="0"/>
              <a:t>AMPLIACIÓN </a:t>
            </a:r>
            <a:r>
              <a:rPr lang="es-ES" dirty="0" smtClean="0"/>
              <a:t>DE </a:t>
            </a:r>
            <a:r>
              <a:rPr lang="es-ES" dirty="0" smtClean="0"/>
              <a:t>INGENIERÍA </a:t>
            </a:r>
            <a:r>
              <a:rPr lang="es-ES" dirty="0" smtClean="0"/>
              <a:t>DEL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044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PLAN DE GESTIÓN DE CONFIGURACIÓN DEL SOFTWARE</a:t>
            </a:r>
          </a:p>
          <a:p>
            <a:pPr lvl="1"/>
            <a:r>
              <a:rPr lang="es-ES" dirty="0"/>
              <a:t>Elementos de configuración</a:t>
            </a:r>
          </a:p>
          <a:p>
            <a:pPr lvl="2"/>
            <a:r>
              <a:rPr lang="es-ES" dirty="0" smtClean="0"/>
              <a:t>Calendario</a:t>
            </a:r>
          </a:p>
          <a:p>
            <a:pPr lvl="2"/>
            <a:r>
              <a:rPr lang="es-ES" dirty="0" smtClean="0"/>
              <a:t>Plan de proyecto</a:t>
            </a:r>
          </a:p>
          <a:p>
            <a:pPr lvl="2"/>
            <a:r>
              <a:rPr lang="es-ES" dirty="0" smtClean="0"/>
              <a:t>Requisitos</a:t>
            </a:r>
          </a:p>
          <a:p>
            <a:pPr lvl="2"/>
            <a:r>
              <a:rPr lang="es-ES" dirty="0" smtClean="0"/>
              <a:t>Diseños</a:t>
            </a:r>
          </a:p>
          <a:p>
            <a:pPr lvl="2"/>
            <a:r>
              <a:rPr lang="es-ES" dirty="0" smtClean="0"/>
              <a:t>Implementaciones</a:t>
            </a:r>
          </a:p>
          <a:p>
            <a:pPr lvl="2"/>
            <a:r>
              <a:rPr lang="es-ES" dirty="0" smtClean="0"/>
              <a:t>Casos de prueba</a:t>
            </a:r>
          </a:p>
          <a:p>
            <a:pPr lvl="2"/>
            <a:r>
              <a:rPr lang="es-ES" dirty="0" smtClean="0"/>
              <a:t>Documentación</a:t>
            </a:r>
          </a:p>
          <a:p>
            <a:pPr lvl="2"/>
            <a:r>
              <a:rPr lang="es-ES" dirty="0" smtClean="0"/>
              <a:t>Manual de Usuario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375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PLAN DE GESTIÓN DE CONFIGURACIÓN DEL SOFTWARE</a:t>
            </a:r>
          </a:p>
          <a:p>
            <a:pPr lvl="1"/>
            <a:r>
              <a:rPr lang="es-ES" dirty="0" smtClean="0"/>
              <a:t>Líneas </a:t>
            </a:r>
            <a:r>
              <a:rPr lang="es-ES" dirty="0"/>
              <a:t>base (LB)</a:t>
            </a:r>
          </a:p>
          <a:p>
            <a:pPr lvl="2"/>
            <a:r>
              <a:rPr lang="es-ES" dirty="0" smtClean="0"/>
              <a:t>LB Planificación</a:t>
            </a:r>
          </a:p>
          <a:p>
            <a:pPr lvl="2"/>
            <a:r>
              <a:rPr lang="es-ES" dirty="0" smtClean="0"/>
              <a:t>LB Asignación</a:t>
            </a:r>
          </a:p>
          <a:p>
            <a:pPr lvl="2"/>
            <a:r>
              <a:rPr lang="es-ES" dirty="0" smtClean="0"/>
              <a:t>LB Diseño</a:t>
            </a:r>
          </a:p>
          <a:p>
            <a:pPr lvl="2"/>
            <a:r>
              <a:rPr lang="es-ES" dirty="0" smtClean="0"/>
              <a:t>LB Producto</a:t>
            </a:r>
          </a:p>
          <a:p>
            <a:pPr lvl="2"/>
            <a:r>
              <a:rPr lang="es-ES" dirty="0" smtClean="0"/>
              <a:t>LB Explotación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949952"/>
          </a:xfrm>
        </p:spPr>
        <p:txBody>
          <a:bodyPr/>
          <a:lstStyle/>
          <a:p>
            <a:r>
              <a:rPr lang="es-ES" dirty="0"/>
              <a:t>PLAN DE GESTIÓN DE CONFIGURACIÓN DEL SOFTWARE</a:t>
            </a:r>
          </a:p>
          <a:p>
            <a:pPr lvl="1"/>
            <a:r>
              <a:rPr lang="es-ES" dirty="0" smtClean="0"/>
              <a:t>Gestión </a:t>
            </a:r>
            <a:r>
              <a:rPr lang="es-ES" dirty="0"/>
              <a:t>y recursos de la </a:t>
            </a:r>
            <a:r>
              <a:rPr lang="es-ES" dirty="0" smtClean="0"/>
              <a:t>GCS</a:t>
            </a:r>
          </a:p>
          <a:p>
            <a:pPr lvl="2"/>
            <a:r>
              <a:rPr lang="es-ES" dirty="0" smtClean="0"/>
              <a:t>Herramienta de control de versiones: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Estrategia de cambios: control informal.</a:t>
            </a:r>
          </a:p>
          <a:p>
            <a:pPr marL="594360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8" descr="C:\Users\sergio\AppData\Local\Microsoft\Windows\INetCache\Content.Word\Nueva imagen (2)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1"/>
            <a:ext cx="3962400" cy="2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9" descr="C:\Users\sergio\AppData\Local\Microsoft\Windows\INetCache\Content.Word\Nueva imagen (3)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81401"/>
            <a:ext cx="4381731" cy="2514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93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ESPECIFICACION DE REQUISITOS</a:t>
            </a:r>
          </a:p>
          <a:p>
            <a:pPr lvl="1"/>
            <a:r>
              <a:rPr lang="es-ES" dirty="0" smtClean="0"/>
              <a:t>Diferenciar entre RF Y RNF.</a:t>
            </a:r>
          </a:p>
          <a:p>
            <a:pPr lvl="1"/>
            <a:r>
              <a:rPr lang="es-ES" dirty="0" smtClean="0"/>
              <a:t>Divididos en:</a:t>
            </a:r>
          </a:p>
          <a:p>
            <a:pPr lvl="2"/>
            <a:r>
              <a:rPr lang="es-ES" dirty="0" smtClean="0"/>
              <a:t>Requisitos de Interfaz</a:t>
            </a:r>
          </a:p>
          <a:p>
            <a:pPr lvl="2"/>
            <a:r>
              <a:rPr lang="es-ES" dirty="0" smtClean="0"/>
              <a:t>Requisitos de Jerarquía de Operaciones</a:t>
            </a:r>
          </a:p>
          <a:p>
            <a:pPr lvl="2"/>
            <a:r>
              <a:rPr lang="es-ES" dirty="0" smtClean="0"/>
              <a:t>Requisitos Generales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337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ESPECIFICACIÓN DE REQUISITOS</a:t>
            </a:r>
          </a:p>
          <a:p>
            <a:pPr lvl="1"/>
            <a:r>
              <a:rPr lang="es-ES" dirty="0" smtClean="0"/>
              <a:t>Requisitos de Interfaz</a:t>
            </a:r>
          </a:p>
          <a:p>
            <a:pPr lvl="2"/>
            <a:r>
              <a:rPr lang="es-ES" dirty="0" smtClean="0"/>
              <a:t>RNF01: Distribuir elementos de la interfaz.</a:t>
            </a:r>
          </a:p>
          <a:p>
            <a:pPr lvl="2"/>
            <a:r>
              <a:rPr lang="es-ES" dirty="0" smtClean="0"/>
              <a:t>RNF02: Tamaño de los elementos de la interfaz.</a:t>
            </a:r>
          </a:p>
          <a:p>
            <a:pPr lvl="2"/>
            <a:r>
              <a:rPr lang="es-ES" dirty="0" smtClean="0"/>
              <a:t>RNF03: Color de interfaz.</a:t>
            </a:r>
          </a:p>
          <a:p>
            <a:pPr lvl="2"/>
            <a:r>
              <a:rPr lang="es-ES" dirty="0" smtClean="0"/>
              <a:t>RNF04: Fuente de la interfaz.</a:t>
            </a:r>
          </a:p>
          <a:p>
            <a:pPr lvl="2"/>
            <a:r>
              <a:rPr lang="es-ES" dirty="0" smtClean="0"/>
              <a:t>RNF05: Elección de símbolos de interfaz.</a:t>
            </a:r>
          </a:p>
          <a:p>
            <a:pPr lvl="2"/>
            <a:r>
              <a:rPr lang="es-ES" dirty="0" smtClean="0"/>
              <a:t>RF01: Implementar interfaz.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41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ESPECIFICACIÓN DE REQUISITOS</a:t>
            </a:r>
          </a:p>
          <a:p>
            <a:pPr lvl="1"/>
            <a:r>
              <a:rPr lang="es-ES" dirty="0"/>
              <a:t>Requisitos de </a:t>
            </a:r>
            <a:r>
              <a:rPr lang="es-ES" dirty="0" smtClean="0"/>
              <a:t>Jerarquía de Operaciones</a:t>
            </a:r>
            <a:endParaRPr lang="es-ES" dirty="0"/>
          </a:p>
          <a:p>
            <a:pPr lvl="2"/>
            <a:r>
              <a:rPr lang="es-ES" dirty="0" smtClean="0"/>
              <a:t>RF02: Solicitar al usuario que introduzca la expresión matemática completa.</a:t>
            </a:r>
            <a:endParaRPr lang="es-ES" dirty="0"/>
          </a:p>
          <a:p>
            <a:pPr lvl="2"/>
            <a:r>
              <a:rPr lang="es-ES" dirty="0" smtClean="0"/>
              <a:t>RF03: Implementar jerarquía de operaciones.</a:t>
            </a:r>
            <a:endParaRPr lang="es-ES" dirty="0"/>
          </a:p>
          <a:p>
            <a:pPr lvl="2"/>
            <a:r>
              <a:rPr lang="es-ES" dirty="0" smtClean="0"/>
              <a:t>RF04</a:t>
            </a:r>
            <a:r>
              <a:rPr lang="es-ES" dirty="0"/>
              <a:t>: </a:t>
            </a:r>
            <a:r>
              <a:rPr lang="es-ES" dirty="0" smtClean="0"/>
              <a:t>Asociar funciones a los botones de la interfaz.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412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ESPECIFICACIÓN DE REQUISITOS</a:t>
            </a:r>
          </a:p>
          <a:p>
            <a:pPr lvl="1"/>
            <a:r>
              <a:rPr lang="es-ES" dirty="0"/>
              <a:t>Requisitos G</a:t>
            </a:r>
            <a:r>
              <a:rPr lang="es-ES" dirty="0" smtClean="0"/>
              <a:t>enerales</a:t>
            </a:r>
            <a:endParaRPr lang="es-ES" dirty="0"/>
          </a:p>
          <a:p>
            <a:pPr lvl="2"/>
            <a:r>
              <a:rPr lang="es-ES" dirty="0" smtClean="0"/>
              <a:t>RNF06: Código modular.</a:t>
            </a:r>
            <a:endParaRPr lang="es-ES" dirty="0"/>
          </a:p>
          <a:p>
            <a:pPr lvl="2"/>
            <a:r>
              <a:rPr lang="es-ES" dirty="0" smtClean="0"/>
              <a:t>RNF07: Comentar código.</a:t>
            </a:r>
            <a:endParaRPr lang="es-ES" dirty="0"/>
          </a:p>
          <a:p>
            <a:pPr lvl="2"/>
            <a:r>
              <a:rPr lang="es-ES" dirty="0" smtClean="0"/>
              <a:t>RNF08: Estructurar código.</a:t>
            </a:r>
            <a:endParaRPr lang="es-ES" dirty="0"/>
          </a:p>
          <a:p>
            <a:pPr lvl="2"/>
            <a:r>
              <a:rPr lang="es-ES" dirty="0" smtClean="0"/>
              <a:t>RF05: Manejo de excepciones.</a:t>
            </a:r>
            <a:endParaRPr lang="es-ES" dirty="0"/>
          </a:p>
          <a:p>
            <a:pPr lvl="2"/>
            <a:r>
              <a:rPr lang="es-ES" dirty="0" smtClean="0"/>
              <a:t>RNF09: Corrección de la funcionalidad.</a:t>
            </a:r>
            <a:endParaRPr lang="es-ES" dirty="0"/>
          </a:p>
          <a:p>
            <a:pPr lvl="2"/>
            <a:r>
              <a:rPr lang="es-ES" dirty="0" smtClean="0"/>
              <a:t>RNF10: Uso de lenguaje JAVA.</a:t>
            </a:r>
          </a:p>
          <a:p>
            <a:pPr lvl="2"/>
            <a:r>
              <a:rPr lang="es-ES" dirty="0" smtClean="0"/>
              <a:t>RNF11: Implementar funciones extras.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443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Diseño de Interfaz.</a:t>
            </a:r>
          </a:p>
          <a:p>
            <a:pPr lvl="1"/>
            <a:r>
              <a:rPr lang="es-ES" dirty="0" smtClean="0"/>
              <a:t>Botones</a:t>
            </a:r>
          </a:p>
          <a:p>
            <a:r>
              <a:rPr lang="es-ES" dirty="0" smtClean="0"/>
              <a:t>Diseño de Métodos.</a:t>
            </a:r>
          </a:p>
          <a:p>
            <a:pPr lvl="1"/>
            <a:r>
              <a:rPr lang="es-ES" dirty="0" smtClean="0"/>
              <a:t>Suma</a:t>
            </a:r>
          </a:p>
          <a:p>
            <a:pPr lvl="1"/>
            <a:r>
              <a:rPr lang="es-ES" dirty="0" smtClean="0"/>
              <a:t>Resta</a:t>
            </a:r>
          </a:p>
          <a:p>
            <a:pPr lvl="1"/>
            <a:r>
              <a:rPr lang="es-ES" dirty="0" smtClean="0"/>
              <a:t>Multiplicación</a:t>
            </a:r>
          </a:p>
          <a:p>
            <a:pPr lvl="1"/>
            <a:r>
              <a:rPr lang="es-ES" dirty="0" smtClean="0"/>
              <a:t>División</a:t>
            </a:r>
          </a:p>
          <a:p>
            <a:pPr lvl="1"/>
            <a:r>
              <a:rPr lang="es-ES" dirty="0" err="1" smtClean="0"/>
              <a:t>tramoParentesis</a:t>
            </a:r>
            <a:endParaRPr lang="es-ES" dirty="0" smtClean="0"/>
          </a:p>
          <a:p>
            <a:pPr lvl="1"/>
            <a:r>
              <a:rPr lang="es-ES" dirty="0" err="1" smtClean="0"/>
              <a:t>dividirOperacionesSimples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5980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Diseño de Interfaz.</a:t>
            </a:r>
          </a:p>
          <a:p>
            <a:pPr lvl="1"/>
            <a:r>
              <a:rPr lang="es-ES" dirty="0" smtClean="0"/>
              <a:t>Botones</a:t>
            </a:r>
          </a:p>
          <a:p>
            <a:pPr lvl="2"/>
            <a:r>
              <a:rPr lang="es-ES" dirty="0" smtClean="0"/>
              <a:t>Botones numéricos</a:t>
            </a:r>
          </a:p>
          <a:p>
            <a:pPr lvl="2"/>
            <a:r>
              <a:rPr lang="es-ES" dirty="0" smtClean="0"/>
              <a:t>=</a:t>
            </a:r>
          </a:p>
          <a:p>
            <a:pPr lvl="2"/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CE</a:t>
            </a:r>
          </a:p>
          <a:p>
            <a:pPr lvl="2"/>
            <a:r>
              <a:rPr lang="es-ES" dirty="0" smtClean="0"/>
              <a:t>C</a:t>
            </a:r>
          </a:p>
          <a:p>
            <a:pPr lvl="2"/>
            <a:r>
              <a:rPr lang="es-ES" dirty="0" smtClean="0"/>
              <a:t>Paréntesis</a:t>
            </a:r>
          </a:p>
          <a:p>
            <a:pPr lvl="2"/>
            <a:r>
              <a:rPr lang="es-ES" dirty="0" smtClean="0"/>
              <a:t>Operadores</a:t>
            </a:r>
          </a:p>
          <a:p>
            <a:pPr lvl="2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11" descr="C:\Users\sergio\Pictures\Nueva imagen (13)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3488055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491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Métodos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Suma, resta, multiplicación, división.</a:t>
            </a:r>
            <a:endParaRPr lang="es-ES" dirty="0"/>
          </a:p>
          <a:p>
            <a:pPr lvl="1"/>
            <a:r>
              <a:rPr lang="es-ES" dirty="0" err="1" smtClean="0"/>
              <a:t>tramoParentesis</a:t>
            </a:r>
            <a:endParaRPr lang="es-ES" dirty="0" smtClean="0"/>
          </a:p>
          <a:p>
            <a:pPr lvl="2"/>
            <a:r>
              <a:rPr lang="es-ES" dirty="0" smtClean="0"/>
              <a:t>Busca el tramo de paréntesis prioritario.</a:t>
            </a:r>
          </a:p>
          <a:p>
            <a:pPr lvl="2"/>
            <a:r>
              <a:rPr lang="es-ES" dirty="0" smtClean="0"/>
              <a:t>Manda las expresiones contenidas en ese tramo a </a:t>
            </a:r>
            <a:r>
              <a:rPr lang="es-ES" dirty="0" err="1" smtClean="0"/>
              <a:t>dividirOperacionesSimples</a:t>
            </a:r>
            <a:r>
              <a:rPr lang="es-ES" dirty="0"/>
              <a:t> </a:t>
            </a:r>
            <a:r>
              <a:rPr lang="es-ES" dirty="0" smtClean="0"/>
              <a:t>y recibirá un valor que colocará en dicho tramo.</a:t>
            </a:r>
          </a:p>
          <a:p>
            <a:pPr lvl="2"/>
            <a:r>
              <a:rPr lang="es-ES" dirty="0" smtClean="0"/>
              <a:t>Cuando ya no tiene expresiones que mandar a </a:t>
            </a:r>
            <a:r>
              <a:rPr lang="es-ES" dirty="0" err="1" smtClean="0"/>
              <a:t>dividirOperacionesSimples</a:t>
            </a:r>
            <a:r>
              <a:rPr lang="es-ES" dirty="0" smtClean="0"/>
              <a:t>, muestra el valor por el </a:t>
            </a:r>
            <a:r>
              <a:rPr lang="es-ES" dirty="0" err="1" smtClean="0"/>
              <a:t>display</a:t>
            </a:r>
            <a:r>
              <a:rPr lang="es-ES" dirty="0" smtClean="0"/>
              <a:t>.</a:t>
            </a:r>
            <a:endParaRPr lang="es-ES" dirty="0"/>
          </a:p>
          <a:p>
            <a:pPr lvl="1"/>
            <a:r>
              <a:rPr lang="es-ES" dirty="0" err="1" smtClean="0"/>
              <a:t>dividirOperacionesSimples</a:t>
            </a:r>
            <a:endParaRPr lang="es-ES" dirty="0"/>
          </a:p>
          <a:p>
            <a:pPr lvl="2"/>
            <a:r>
              <a:rPr lang="es-ES" dirty="0" smtClean="0"/>
              <a:t>Realiza una iteración por cada operando respetando la jerarquía de operaciones.</a:t>
            </a:r>
          </a:p>
          <a:p>
            <a:pPr lvl="2"/>
            <a:r>
              <a:rPr lang="es-ES" dirty="0" smtClean="0"/>
              <a:t>Llamará a un método que realice la operación y devolverá el valor que reciba a </a:t>
            </a:r>
            <a:r>
              <a:rPr lang="es-ES" dirty="0" err="1" smtClean="0"/>
              <a:t>tramoParentesis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132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8503920" cy="4572000"/>
          </a:xfrm>
        </p:spPr>
        <p:txBody>
          <a:bodyPr/>
          <a:lstStyle/>
          <a:p>
            <a:r>
              <a:rPr lang="es-ES" dirty="0" smtClean="0"/>
              <a:t>PLANIFICACIÓN</a:t>
            </a:r>
          </a:p>
          <a:p>
            <a:r>
              <a:rPr lang="es-ES" dirty="0" smtClean="0"/>
              <a:t>REQUISITOS</a:t>
            </a:r>
          </a:p>
          <a:p>
            <a:r>
              <a:rPr lang="es-ES" dirty="0" smtClean="0"/>
              <a:t>DISEÑO</a:t>
            </a:r>
          </a:p>
          <a:p>
            <a:r>
              <a:rPr lang="es-ES" dirty="0" smtClean="0"/>
              <a:t>PRUEBAS Y RESULTADOS</a:t>
            </a:r>
          </a:p>
          <a:p>
            <a:r>
              <a:rPr lang="es-ES" dirty="0" smtClean="0"/>
              <a:t>OTROS ASPECTOS DESTACABLES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555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y resultados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Método de prueba de Caja Negra.</a:t>
            </a:r>
          </a:p>
          <a:p>
            <a:pPr lvl="1"/>
            <a:r>
              <a:rPr lang="es-ES" dirty="0" smtClean="0"/>
              <a:t>Técnica empleada: Clases de equivalencia.</a:t>
            </a:r>
          </a:p>
          <a:p>
            <a:pPr lvl="2"/>
            <a:r>
              <a:rPr lang="es-ES" dirty="0" smtClean="0"/>
              <a:t>Identificación de casos de prueba.</a:t>
            </a:r>
          </a:p>
          <a:p>
            <a:pPr marL="594360" lvl="2" indent="0">
              <a:buNone/>
            </a:pP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3048000"/>
            <a:ext cx="43529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5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y resultados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Ejemplo de caso de prueba.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08534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14" y="3352800"/>
            <a:ext cx="466951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731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y resultados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Ejemplo de casos de prueba.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08534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86112"/>
            <a:ext cx="275477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86112"/>
            <a:ext cx="2755078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95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Aspectos Destacables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Manual de usuario.</a:t>
            </a:r>
          </a:p>
          <a:p>
            <a:pPr lvl="1"/>
            <a:r>
              <a:rPr lang="es-ES" dirty="0"/>
              <a:t>Restricciones de funcionamiento de la calculadora.</a:t>
            </a:r>
          </a:p>
          <a:p>
            <a:pPr lvl="1"/>
            <a:r>
              <a:rPr lang="es-ES" dirty="0"/>
              <a:t>Manual de uso de cada botón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Cambios en la documentación.</a:t>
            </a:r>
            <a:endParaRPr lang="es-ES" dirty="0"/>
          </a:p>
          <a:p>
            <a:pPr lvl="1"/>
            <a:r>
              <a:rPr lang="es-ES" dirty="0" smtClean="0"/>
              <a:t>Modificaciones realizadas durante el transcurso del proyecto.</a:t>
            </a:r>
          </a:p>
          <a:p>
            <a:pPr lvl="2"/>
            <a:r>
              <a:rPr lang="es-ES" dirty="0" smtClean="0"/>
              <a:t>Cambios en el calendario, en los requisitos, en los métodos…</a:t>
            </a:r>
          </a:p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27432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086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PLAN DE PROYECTO</a:t>
            </a:r>
          </a:p>
          <a:p>
            <a:pPr lvl="1"/>
            <a:r>
              <a:rPr lang="es-ES" dirty="0" smtClean="0"/>
              <a:t>Hitos</a:t>
            </a:r>
          </a:p>
          <a:p>
            <a:pPr lvl="1"/>
            <a:r>
              <a:rPr lang="es-ES" dirty="0" smtClean="0"/>
              <a:t>Método de trabajo</a:t>
            </a:r>
          </a:p>
          <a:p>
            <a:pPr lvl="1"/>
            <a:r>
              <a:rPr lang="es-ES" dirty="0" smtClean="0"/>
              <a:t>Tareas</a:t>
            </a:r>
          </a:p>
          <a:p>
            <a:pPr lvl="1"/>
            <a:r>
              <a:rPr lang="es-ES" dirty="0" smtClean="0"/>
              <a:t>Calendario</a:t>
            </a:r>
            <a:endParaRPr lang="es-ES" dirty="0"/>
          </a:p>
          <a:p>
            <a:pPr lvl="1"/>
            <a:endParaRPr lang="es-ES" dirty="0" smtClean="0"/>
          </a:p>
          <a:p>
            <a:r>
              <a:rPr lang="es-ES" dirty="0"/>
              <a:t>PLAN DE </a:t>
            </a:r>
            <a:r>
              <a:rPr lang="es-ES" dirty="0" smtClean="0"/>
              <a:t>GESTIÓN DE CONFIGURACIÓN DEL SOFTWARE</a:t>
            </a:r>
            <a:endParaRPr lang="es-ES" dirty="0"/>
          </a:p>
          <a:p>
            <a:pPr lvl="1"/>
            <a:r>
              <a:rPr lang="es-ES" dirty="0" smtClean="0"/>
              <a:t>Elementos de configuración</a:t>
            </a:r>
            <a:endParaRPr lang="es-ES" dirty="0"/>
          </a:p>
          <a:p>
            <a:pPr lvl="1"/>
            <a:r>
              <a:rPr lang="es-ES" dirty="0" smtClean="0"/>
              <a:t>Líneas base (LB)</a:t>
            </a:r>
            <a:endParaRPr lang="es-ES" dirty="0"/>
          </a:p>
          <a:p>
            <a:pPr lvl="1"/>
            <a:r>
              <a:rPr lang="es-ES" dirty="0" smtClean="0"/>
              <a:t>Gestión y recursos de la GCS</a:t>
            </a:r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6904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PLAN DE PROYECTO</a:t>
            </a:r>
          </a:p>
          <a:p>
            <a:pPr lvl="1"/>
            <a:r>
              <a:rPr lang="es-ES" dirty="0" smtClean="0"/>
              <a:t>Hitos</a:t>
            </a:r>
          </a:p>
          <a:p>
            <a:pPr lvl="2"/>
            <a:r>
              <a:rPr lang="es-ES" dirty="0" smtClean="0"/>
              <a:t>Realización de operaciones</a:t>
            </a:r>
          </a:p>
          <a:p>
            <a:pPr lvl="2"/>
            <a:r>
              <a:rPr lang="es-ES" dirty="0" smtClean="0"/>
              <a:t>Jerarquía de operaciones</a:t>
            </a:r>
          </a:p>
          <a:p>
            <a:pPr lvl="2"/>
            <a:r>
              <a:rPr lang="es-ES" dirty="0" smtClean="0"/>
              <a:t>Prevención y corrección de errores</a:t>
            </a:r>
          </a:p>
          <a:p>
            <a:pPr lvl="2"/>
            <a:r>
              <a:rPr lang="es-ES" dirty="0" smtClean="0"/>
              <a:t>Números decimales</a:t>
            </a:r>
          </a:p>
          <a:p>
            <a:pPr lvl="2"/>
            <a:r>
              <a:rPr lang="es-ES" dirty="0" smtClean="0"/>
              <a:t>Enlazar interfaz y código</a:t>
            </a:r>
          </a:p>
          <a:p>
            <a:pPr lvl="1"/>
            <a:r>
              <a:rPr lang="es-ES" dirty="0" smtClean="0"/>
              <a:t>Método de trabajo</a:t>
            </a:r>
          </a:p>
          <a:p>
            <a:pPr lvl="2"/>
            <a:r>
              <a:rPr lang="es-ES" dirty="0" smtClean="0"/>
              <a:t>Trabajo en equipo</a:t>
            </a:r>
          </a:p>
          <a:p>
            <a:pPr lvl="3"/>
            <a:r>
              <a:rPr lang="es-ES" dirty="0" smtClean="0"/>
              <a:t>Organigrama descentralizado democrático</a:t>
            </a:r>
            <a:endParaRPr lang="es-ES" dirty="0"/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6956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PLAN DE PROYECTO</a:t>
            </a:r>
          </a:p>
          <a:p>
            <a:pPr lvl="1"/>
            <a:r>
              <a:rPr lang="es-ES" dirty="0" smtClean="0"/>
              <a:t>Tareas</a:t>
            </a:r>
          </a:p>
          <a:p>
            <a:pPr lvl="2"/>
            <a:r>
              <a:rPr lang="es-ES" dirty="0" smtClean="0"/>
              <a:t>30 tareas</a:t>
            </a:r>
          </a:p>
          <a:p>
            <a:pPr lvl="3"/>
            <a:r>
              <a:rPr lang="es-ES" dirty="0" smtClean="0"/>
              <a:t>Requisitos</a:t>
            </a:r>
          </a:p>
          <a:p>
            <a:pPr lvl="3"/>
            <a:r>
              <a:rPr lang="es-ES" dirty="0" smtClean="0"/>
              <a:t>Planificación</a:t>
            </a:r>
          </a:p>
          <a:p>
            <a:pPr lvl="3"/>
            <a:r>
              <a:rPr lang="es-ES" dirty="0" smtClean="0"/>
              <a:t>Documentación</a:t>
            </a:r>
          </a:p>
          <a:p>
            <a:pPr lvl="3"/>
            <a:r>
              <a:rPr lang="es-ES" dirty="0" smtClean="0"/>
              <a:t>Análisis</a:t>
            </a:r>
          </a:p>
          <a:p>
            <a:pPr lvl="3"/>
            <a:r>
              <a:rPr lang="es-ES" dirty="0" smtClean="0"/>
              <a:t>Diseño de métodos</a:t>
            </a:r>
          </a:p>
          <a:p>
            <a:pPr lvl="3"/>
            <a:r>
              <a:rPr lang="es-ES" dirty="0" smtClean="0"/>
              <a:t>Diseño de interfaz</a:t>
            </a:r>
          </a:p>
          <a:p>
            <a:pPr lvl="3"/>
            <a:r>
              <a:rPr lang="es-ES" dirty="0" smtClean="0"/>
              <a:t>Implementaciones</a:t>
            </a:r>
          </a:p>
          <a:p>
            <a:pPr lvl="3"/>
            <a:r>
              <a:rPr lang="es-ES" dirty="0" smtClean="0"/>
              <a:t>Revisiones</a:t>
            </a:r>
          </a:p>
          <a:p>
            <a:pPr lvl="3"/>
            <a:r>
              <a:rPr lang="es-ES" dirty="0" smtClean="0"/>
              <a:t>Etc…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8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PLAN DE PROYECTO</a:t>
            </a:r>
          </a:p>
          <a:p>
            <a:pPr lvl="1"/>
            <a:r>
              <a:rPr lang="es-ES" dirty="0" smtClean="0"/>
              <a:t>Tareas</a:t>
            </a:r>
          </a:p>
          <a:p>
            <a:pPr lvl="2"/>
            <a:r>
              <a:rPr lang="es-ES" dirty="0" smtClean="0"/>
              <a:t>Establecer precedencia, duración y personal encargado.</a:t>
            </a:r>
          </a:p>
          <a:p>
            <a:pPr lvl="2"/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29415"/>
            <a:ext cx="4191000" cy="326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52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PLAN DE PROYECTO</a:t>
            </a:r>
          </a:p>
          <a:p>
            <a:pPr lvl="1"/>
            <a:r>
              <a:rPr lang="es-ES" dirty="0" smtClean="0"/>
              <a:t>Tareas</a:t>
            </a:r>
          </a:p>
          <a:p>
            <a:pPr lvl="2"/>
            <a:r>
              <a:rPr lang="es-ES" dirty="0" smtClean="0"/>
              <a:t>Tabla de Holguras.</a:t>
            </a:r>
          </a:p>
          <a:p>
            <a:pPr lvl="2"/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2472"/>
            <a:ext cx="36576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87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PLAN DE PROYECTO</a:t>
            </a:r>
          </a:p>
          <a:p>
            <a:pPr lvl="1"/>
            <a:r>
              <a:rPr lang="es-ES" dirty="0" smtClean="0"/>
              <a:t>Tareas</a:t>
            </a:r>
            <a:endParaRPr lang="es-ES" dirty="0"/>
          </a:p>
          <a:p>
            <a:pPr lvl="2"/>
            <a:r>
              <a:rPr lang="es-ES" dirty="0" smtClean="0"/>
              <a:t>Diagrama de </a:t>
            </a:r>
            <a:r>
              <a:rPr lang="es-ES" dirty="0" err="1" smtClean="0"/>
              <a:t>Pert</a:t>
            </a:r>
            <a:r>
              <a:rPr lang="es-ES" dirty="0" smtClean="0"/>
              <a:t>.</a:t>
            </a:r>
          </a:p>
          <a:p>
            <a:pPr lvl="2"/>
            <a:endParaRPr lang="es-ES" dirty="0" smtClean="0"/>
          </a:p>
          <a:p>
            <a:pPr lvl="2"/>
            <a:endParaRPr lang="es-ES" dirty="0"/>
          </a:p>
        </p:txBody>
      </p:sp>
      <p:pic>
        <p:nvPicPr>
          <p:cNvPr id="4" name="Imagen 35" descr="C:\Users\sergio\Desktop\Nueva carpeta\PertCritico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4219575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642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PLAN DE PROYECTO</a:t>
            </a:r>
          </a:p>
          <a:p>
            <a:pPr lvl="1"/>
            <a:r>
              <a:rPr lang="es-ES" dirty="0" smtClean="0"/>
              <a:t>Calendario</a:t>
            </a:r>
          </a:p>
          <a:p>
            <a:pPr lvl="2"/>
            <a:r>
              <a:rPr lang="es-ES" dirty="0" smtClean="0"/>
              <a:t>Diagrama de Gantt.</a:t>
            </a:r>
          </a:p>
          <a:p>
            <a:pPr lvl="1"/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650572" cy="29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72" y="2286000"/>
            <a:ext cx="110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856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</TotalTime>
  <Words>593</Words>
  <Application>Microsoft Office PowerPoint</Application>
  <PresentationFormat>Presentación en pantalla (4:3)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Georgia</vt:lpstr>
      <vt:lpstr>Wingdings</vt:lpstr>
      <vt:lpstr>Wingdings 2</vt:lpstr>
      <vt:lpstr>Civic</vt:lpstr>
      <vt:lpstr>AMPLIACIÓN DE INGENIERÍA DEL SOFTWARE</vt:lpstr>
      <vt:lpstr>INDICE</vt:lpstr>
      <vt:lpstr>PLANIFICACIÓN</vt:lpstr>
      <vt:lpstr>PLANIFICACIÓN</vt:lpstr>
      <vt:lpstr>PLANIFICACIÓN</vt:lpstr>
      <vt:lpstr>PLANIFICACIÓN</vt:lpstr>
      <vt:lpstr>PLANIFICACIÓN</vt:lpstr>
      <vt:lpstr>PLANIFICACIÓN</vt:lpstr>
      <vt:lpstr>PLANIFICACIÓN</vt:lpstr>
      <vt:lpstr>PLANIFICACIÓN</vt:lpstr>
      <vt:lpstr>PLANIFICACIÓN</vt:lpstr>
      <vt:lpstr>PLANIFICACIÓN</vt:lpstr>
      <vt:lpstr>REQUISITOS</vt:lpstr>
      <vt:lpstr>REQUISITOS</vt:lpstr>
      <vt:lpstr>REQUISITOS</vt:lpstr>
      <vt:lpstr>REQUISITOS</vt:lpstr>
      <vt:lpstr>DISEÑO</vt:lpstr>
      <vt:lpstr>DISEÑO</vt:lpstr>
      <vt:lpstr>DISEÑO</vt:lpstr>
      <vt:lpstr>Pruebas y resultados</vt:lpstr>
      <vt:lpstr>Pruebas y resultados</vt:lpstr>
      <vt:lpstr>Pruebas y resultados</vt:lpstr>
      <vt:lpstr>Otros Aspectos Destacables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AMPLIACION DE INGENIERIA DEL SOFTWARE</dc:title>
  <dc:creator>jaime</dc:creator>
  <cp:lastModifiedBy>sergio lazaro matesanz</cp:lastModifiedBy>
  <cp:revision>13</cp:revision>
  <dcterms:created xsi:type="dcterms:W3CDTF">2006-08-16T00:00:00Z</dcterms:created>
  <dcterms:modified xsi:type="dcterms:W3CDTF">2016-04-17T18:29:31Z</dcterms:modified>
</cp:coreProperties>
</file>