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B5355F-8F03-4864-8A6B-2E234D86E41F}">
  <a:tblStyle styleId="{0EB5355F-8F03-4864-8A6B-2E234D86E4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bcbac416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bcbac416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6bd2d021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6bd2d02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bd2d0215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bd2d0215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bd2d0215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6bd2d0215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bd2d0215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bd2d0215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bcbac416f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bcbac416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bcbac416f_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bcbac416f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bcbac416f_7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bcbac416f_7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bcbac416f_7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bcbac416f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bcbac416f_7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bcbac416f_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3c446318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3c446318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bcbac416f_7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bcbac416f_7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bd2d0215b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bd2d0215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bd2d0215b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bd2d0215b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bd2d0215b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6bd2d0215b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bd2d0215b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bd2d0215b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bd2d0215b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bd2d0215b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bd2d0215b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bd2d0215b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6bd2d0215b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6bd2d0215b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bcbac416f_5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bcbac416f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bcbac416f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bcbac416f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bcbac416f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bcbac416f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bcbac416f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6bcbac416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bcbac416f_5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bcbac416f_5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bcbac416f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bcbac416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bcbac416f_6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bcbac416f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ANALYSIS REPORT ON BANK CHURNERS</a:t>
            </a:r>
            <a:endParaRPr/>
          </a:p>
        </p:txBody>
      </p:sp>
      <p:sp>
        <p:nvSpPr>
          <p:cNvPr id="55" name="Google Shape;55;p13"/>
          <p:cNvSpPr txBox="1"/>
          <p:nvPr/>
        </p:nvSpPr>
        <p:spPr>
          <a:xfrm>
            <a:off x="6394200" y="3195125"/>
            <a:ext cx="2438100" cy="19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Presented by</a:t>
            </a:r>
            <a:endParaRPr sz="1800">
              <a:solidFill>
                <a:schemeClr val="dk2"/>
              </a:solidFill>
            </a:endParaRPr>
          </a:p>
          <a:p>
            <a:pPr marL="0" lvl="0" indent="0" algn="l" rtl="0">
              <a:spcBef>
                <a:spcPts val="0"/>
              </a:spcBef>
              <a:spcAft>
                <a:spcPts val="0"/>
              </a:spcAft>
              <a:buNone/>
            </a:pPr>
            <a:r>
              <a:rPr lang="en" sz="1300">
                <a:solidFill>
                  <a:schemeClr val="dk2"/>
                </a:solidFill>
              </a:rPr>
              <a:t>Anusree Vinod</a:t>
            </a:r>
            <a:endParaRPr sz="1300">
              <a:solidFill>
                <a:schemeClr val="dk2"/>
              </a:solidFill>
            </a:endParaRPr>
          </a:p>
          <a:p>
            <a:pPr marL="0" lvl="0" indent="0" algn="l" rtl="0">
              <a:spcBef>
                <a:spcPts val="0"/>
              </a:spcBef>
              <a:spcAft>
                <a:spcPts val="0"/>
              </a:spcAft>
              <a:buNone/>
            </a:pPr>
            <a:r>
              <a:rPr lang="en" sz="1300">
                <a:solidFill>
                  <a:schemeClr val="dk2"/>
                </a:solidFill>
              </a:rPr>
              <a:t>Irfana Fasila K</a:t>
            </a:r>
            <a:endParaRPr sz="1300">
              <a:solidFill>
                <a:schemeClr val="dk2"/>
              </a:solidFill>
            </a:endParaRPr>
          </a:p>
          <a:p>
            <a:pPr marL="0" lvl="0" indent="0" algn="l" rtl="0">
              <a:spcBef>
                <a:spcPts val="0"/>
              </a:spcBef>
              <a:spcAft>
                <a:spcPts val="0"/>
              </a:spcAft>
              <a:buNone/>
            </a:pPr>
            <a:r>
              <a:rPr lang="en" sz="1300">
                <a:solidFill>
                  <a:schemeClr val="dk2"/>
                </a:solidFill>
              </a:rPr>
              <a:t>Keerthana C</a:t>
            </a:r>
            <a:endParaRPr sz="1300">
              <a:solidFill>
                <a:schemeClr val="dk2"/>
              </a:solidFill>
            </a:endParaRPr>
          </a:p>
          <a:p>
            <a:pPr marL="0" lvl="0" indent="0" algn="l" rtl="0">
              <a:spcBef>
                <a:spcPts val="0"/>
              </a:spcBef>
              <a:spcAft>
                <a:spcPts val="0"/>
              </a:spcAft>
              <a:buNone/>
            </a:pPr>
            <a:r>
              <a:rPr lang="en" sz="1300">
                <a:solidFill>
                  <a:schemeClr val="dk2"/>
                </a:solidFill>
              </a:rPr>
              <a:t>Sherlin Daison</a:t>
            </a:r>
            <a:endParaRPr sz="1300">
              <a:solidFill>
                <a:schemeClr val="dk2"/>
              </a:solidFill>
            </a:endParaRPr>
          </a:p>
          <a:p>
            <a:pPr marL="0" lvl="0" indent="0" algn="l" rtl="0">
              <a:spcBef>
                <a:spcPts val="0"/>
              </a:spcBef>
              <a:spcAft>
                <a:spcPts val="0"/>
              </a:spcAft>
              <a:buNone/>
            </a:pPr>
            <a:r>
              <a:rPr lang="en" sz="1300">
                <a:solidFill>
                  <a:schemeClr val="dk2"/>
                </a:solidFill>
              </a:rPr>
              <a:t>Rahul K Ravindran</a:t>
            </a:r>
            <a:endParaRPr sz="1300">
              <a:solidFill>
                <a:schemeClr val="dk2"/>
              </a:solidFill>
            </a:endParaRPr>
          </a:p>
          <a:p>
            <a:pPr marL="0" lvl="0" indent="0" algn="l" rtl="0">
              <a:spcBef>
                <a:spcPts val="0"/>
              </a:spcBef>
              <a:spcAft>
                <a:spcPts val="0"/>
              </a:spcAft>
              <a:buNone/>
            </a:pPr>
            <a:r>
              <a:rPr lang="en" sz="1300">
                <a:solidFill>
                  <a:schemeClr val="dk2"/>
                </a:solidFill>
              </a:rPr>
              <a:t>Aleena Shaju</a:t>
            </a:r>
            <a:endParaRPr sz="13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1700" y="62275"/>
            <a:ext cx="8520600" cy="4982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100" b="1" u="sng">
                <a:solidFill>
                  <a:schemeClr val="dk1"/>
                </a:solidFill>
              </a:rPr>
              <a:t>Analysis of Mosaic plot</a:t>
            </a:r>
            <a:endParaRPr sz="2100" b="1" u="sng">
              <a:solidFill>
                <a:schemeClr val="dk1"/>
              </a:solidFill>
            </a:endParaRPr>
          </a:p>
          <a:p>
            <a:pPr marL="0" lvl="0" indent="0" algn="l" rtl="0">
              <a:spcBef>
                <a:spcPts val="1200"/>
              </a:spcBef>
              <a:spcAft>
                <a:spcPts val="0"/>
              </a:spcAft>
              <a:buNone/>
            </a:pPr>
            <a:r>
              <a:rPr lang="en" sz="1400">
                <a:solidFill>
                  <a:schemeClr val="dk1"/>
                </a:solidFill>
              </a:rPr>
              <a:t>From the dataset, it's evident that there's a high correlation between credit limit and transaction count. By utilizing these attributes along with attrition status as key values, we created a mosaic graph. It revealed that over 50% of individuals are leaving the bank despite having lower transaction counts and less credit control. One significant factor contributing to this attrition is the months of inactivity. When we added this factor into the mosaic plot, it became apparent that customers inactive for 2-3 months are more likely to leave the bank.</a:t>
            </a:r>
            <a:endParaRPr sz="1400">
              <a:solidFill>
                <a:schemeClr val="dk1"/>
              </a:solidFill>
            </a:endParaRPr>
          </a:p>
          <a:p>
            <a:pPr marL="0" lvl="0" indent="0" algn="l" rtl="0">
              <a:spcBef>
                <a:spcPts val="1200"/>
              </a:spcBef>
              <a:spcAft>
                <a:spcPts val="0"/>
              </a:spcAft>
              <a:buNone/>
            </a:pPr>
            <a:r>
              <a:rPr lang="en" sz="2100" b="1" u="sng">
                <a:solidFill>
                  <a:schemeClr val="dk1"/>
                </a:solidFill>
              </a:rPr>
              <a:t>Conclusion</a:t>
            </a:r>
            <a:endParaRPr sz="2100" b="1" u="sng">
              <a:solidFill>
                <a:schemeClr val="dk1"/>
              </a:solidFill>
            </a:endParaRPr>
          </a:p>
          <a:p>
            <a:pPr marL="0" lvl="0" indent="0" algn="l" rtl="0">
              <a:spcBef>
                <a:spcPts val="1200"/>
              </a:spcBef>
              <a:spcAft>
                <a:spcPts val="0"/>
              </a:spcAft>
              <a:buNone/>
            </a:pPr>
            <a:r>
              <a:rPr lang="en" sz="1498">
                <a:solidFill>
                  <a:schemeClr val="dk1"/>
                </a:solidFill>
              </a:rPr>
              <a:t>We can see that whenever the inactivity of the customer using a credit card increases the ratio of Attrition customer to overall customer increases which means inactivity is directly proportional to attrition.</a:t>
            </a:r>
            <a:endParaRPr sz="1498">
              <a:solidFill>
                <a:schemeClr val="dk1"/>
              </a:solidFill>
            </a:endParaRPr>
          </a:p>
          <a:p>
            <a:pPr marL="0" lvl="0" indent="0" algn="l" rtl="0">
              <a:spcBef>
                <a:spcPts val="1200"/>
              </a:spcBef>
              <a:spcAft>
                <a:spcPts val="0"/>
              </a:spcAft>
              <a:buNone/>
            </a:pPr>
            <a:r>
              <a:rPr lang="en" sz="2000" b="1" u="sng">
                <a:solidFill>
                  <a:schemeClr val="dk1"/>
                </a:solidFill>
              </a:rPr>
              <a:t>Solution</a:t>
            </a:r>
            <a:endParaRPr sz="2000" b="1" u="sng">
              <a:solidFill>
                <a:schemeClr val="dk1"/>
              </a:solidFill>
            </a:endParaRPr>
          </a:p>
          <a:p>
            <a:pPr marL="0" lvl="0" indent="0" algn="l" rtl="0">
              <a:spcBef>
                <a:spcPts val="1200"/>
              </a:spcBef>
              <a:spcAft>
                <a:spcPts val="0"/>
              </a:spcAft>
              <a:buNone/>
            </a:pPr>
            <a:r>
              <a:rPr lang="en" sz="1538">
                <a:solidFill>
                  <a:schemeClr val="dk1"/>
                </a:solidFill>
              </a:rPr>
              <a:t>To address this attrition issue, it's recommended to monitor the inactivity of customers for more than 1.5 months. If they remain inactive, proactive measures such as contacting them or providing credit card offers could be implemented.</a:t>
            </a:r>
            <a:endParaRPr sz="1538">
              <a:solidFill>
                <a:schemeClr val="dk1"/>
              </a:solidFill>
            </a:endParaRPr>
          </a:p>
          <a:p>
            <a:pPr marL="0" lvl="0" indent="0" algn="l" rtl="0">
              <a:spcBef>
                <a:spcPts val="1200"/>
              </a:spcBef>
              <a:spcAft>
                <a:spcPts val="0"/>
              </a:spcAft>
              <a:buClr>
                <a:schemeClr val="dk1"/>
              </a:buClr>
              <a:buSzPct val="55000"/>
              <a:buFont typeface="Arial"/>
              <a:buNone/>
            </a:pPr>
            <a:endParaRPr sz="2000" b="1" u="sng">
              <a:solidFill>
                <a:schemeClr val="dk1"/>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b="1"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279175"/>
            <a:ext cx="8520600" cy="69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Scatter Plot</a:t>
            </a:r>
            <a:endParaRPr sz="1200">
              <a:solidFill>
                <a:srgbClr val="0D0D0D"/>
              </a:solidFill>
              <a:highlight>
                <a:schemeClr val="lt1"/>
              </a:highlight>
              <a:latin typeface="Roboto"/>
              <a:ea typeface="Roboto"/>
              <a:cs typeface="Roboto"/>
              <a:sym typeface="Roboto"/>
            </a:endParaRPr>
          </a:p>
          <a:p>
            <a:pPr marL="0" lvl="0" indent="0" algn="l" rtl="0">
              <a:lnSpc>
                <a:spcPct val="115000"/>
              </a:lnSpc>
              <a:spcBef>
                <a:spcPts val="0"/>
              </a:spcBef>
              <a:spcAft>
                <a:spcPts val="0"/>
              </a:spcAft>
              <a:buNone/>
            </a:pPr>
            <a:r>
              <a:rPr lang="en" sz="1200" b="1">
                <a:solidFill>
                  <a:srgbClr val="0D0D0D"/>
                </a:solidFill>
                <a:highlight>
                  <a:schemeClr val="lt1"/>
                </a:highlight>
                <a:latin typeface="Roboto"/>
                <a:ea typeface="Roboto"/>
                <a:cs typeface="Roboto"/>
                <a:sym typeface="Roboto"/>
              </a:rPr>
              <a:t>Credit_Limit V/S Avg_Utilization_Ratio</a:t>
            </a:r>
            <a:endParaRPr sz="1200" b="1">
              <a:solidFill>
                <a:srgbClr val="0D0D0D"/>
              </a:solidFill>
              <a:highlight>
                <a:schemeClr val="lt1"/>
              </a:highlight>
              <a:latin typeface="Roboto"/>
              <a:ea typeface="Roboto"/>
              <a:cs typeface="Roboto"/>
              <a:sym typeface="Roboto"/>
            </a:endParaRPr>
          </a:p>
        </p:txBody>
      </p:sp>
      <p:pic>
        <p:nvPicPr>
          <p:cNvPr id="118" name="Google Shape;118;p23"/>
          <p:cNvPicPr preferRelativeResize="0"/>
          <p:nvPr/>
        </p:nvPicPr>
        <p:blipFill>
          <a:blip r:embed="rId3">
            <a:alphaModFix/>
          </a:blip>
          <a:stretch>
            <a:fillRect/>
          </a:stretch>
        </p:blipFill>
        <p:spPr>
          <a:xfrm>
            <a:off x="1416975" y="1346500"/>
            <a:ext cx="6310051" cy="3549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body" idx="1"/>
          </p:nvPr>
        </p:nvSpPr>
        <p:spPr>
          <a:xfrm>
            <a:off x="311700" y="370000"/>
            <a:ext cx="8520600" cy="41988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2100" b="1" u="sng">
                <a:solidFill>
                  <a:schemeClr val="dk1"/>
                </a:solidFill>
              </a:rPr>
              <a:t>Analysis of Scatter plot</a:t>
            </a:r>
            <a:endParaRPr sz="2100" b="1" u="sng">
              <a:solidFill>
                <a:schemeClr val="dk1"/>
              </a:solidFill>
            </a:endParaRPr>
          </a:p>
          <a:p>
            <a:pPr marL="457200" lvl="0" indent="-281940" algn="l" rtl="0">
              <a:spcBef>
                <a:spcPts val="120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Create a scatter plot with Credit_Limit on the x-axis and Avg_Utilization_Ratio on the y-axis.</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Color code the points based on Attrition_Flag to differentiate between churned and retained customers.</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Churned Customers (attitired customers)</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Retained Customers (existing customers)</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2100" b="1" u="sng">
                <a:solidFill>
                  <a:schemeClr val="dk1"/>
                </a:solidFill>
              </a:rPr>
              <a:t>Conclusion</a:t>
            </a:r>
            <a:endParaRPr sz="2100" b="1" u="sng">
              <a:solidFill>
                <a:schemeClr val="dk1"/>
              </a:solidFill>
            </a:endParaRPr>
          </a:p>
          <a:p>
            <a:pPr marL="0" lvl="0" indent="0" algn="l" rtl="0">
              <a:spcBef>
                <a:spcPts val="1200"/>
              </a:spcBef>
              <a:spcAft>
                <a:spcPts val="0"/>
              </a:spcAft>
              <a:buNone/>
            </a:pPr>
            <a:r>
              <a:rPr lang="en" sz="1200">
                <a:solidFill>
                  <a:srgbClr val="0D0D0D"/>
                </a:solidFill>
                <a:highlight>
                  <a:srgbClr val="FFFFFF"/>
                </a:highlight>
                <a:latin typeface="Roboto"/>
                <a:ea typeface="Roboto"/>
                <a:cs typeface="Roboto"/>
                <a:sym typeface="Roboto"/>
              </a:rPr>
              <a:t>Assess if customers are managing their credit responsibly or if there are signs of financial strain based on their utilization patterns.</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Higher levels of Avg_Utilization_Ratio among customers may indicate that customers who utilize a larger portion of their credit limits are more likely to attire.</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Customers with lower Credit_Limit and high Avg_Utilization_Ratio may represent a segment at higher risk of churn due to potential financial strain or dissatisfaction.</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2000" b="1" u="sng">
                <a:solidFill>
                  <a:schemeClr val="dk1"/>
                </a:solidFill>
              </a:rPr>
              <a:t>Solution</a:t>
            </a:r>
            <a:endParaRPr sz="2000" b="1" u="sng">
              <a:solidFill>
                <a:schemeClr val="dk1"/>
              </a:solidFill>
            </a:endParaRPr>
          </a:p>
          <a:p>
            <a:pPr marL="0" lvl="0" indent="0" algn="l" rtl="0">
              <a:spcBef>
                <a:spcPts val="1200"/>
              </a:spcBef>
              <a:spcAft>
                <a:spcPts val="0"/>
              </a:spcAft>
              <a:buNone/>
            </a:pPr>
            <a:r>
              <a:rPr lang="en" sz="1200">
                <a:solidFill>
                  <a:srgbClr val="0D0D0D"/>
                </a:solidFill>
                <a:highlight>
                  <a:srgbClr val="FFFFFF"/>
                </a:highlight>
                <a:latin typeface="Roboto"/>
                <a:ea typeface="Roboto"/>
                <a:cs typeface="Roboto"/>
                <a:sym typeface="Roboto"/>
              </a:rPr>
              <a:t>Targeted Customer Engagement</a:t>
            </a:r>
            <a:endParaRPr sz="2000" b="1" u="sng">
              <a:solidFill>
                <a:schemeClr val="dk1"/>
              </a:solidFill>
            </a:endParaRPr>
          </a:p>
          <a:p>
            <a:pPr marL="457200" lvl="0" indent="-281940" algn="l" rtl="0">
              <a:spcBef>
                <a:spcPts val="120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Identify customers with high Avg_Utilization_Ratio and low Credit_Limit who are at higher risk of attire.</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Proactively engage with these customers through personalized communication, offering financial advice, and promoting products/services that suit their needs.</a:t>
            </a:r>
            <a:endParaRPr sz="1200">
              <a:solidFill>
                <a:srgbClr val="0D0D0D"/>
              </a:solidFill>
              <a:highlight>
                <a:srgbClr val="FFFFFF"/>
              </a:highlight>
              <a:latin typeface="Roboto"/>
              <a:ea typeface="Roboto"/>
              <a:cs typeface="Roboto"/>
              <a:sym typeface="Roboto"/>
            </a:endParaRPr>
          </a:p>
          <a:p>
            <a:pPr marL="457200" lvl="0" indent="-281940" algn="l" rtl="0">
              <a:spcBef>
                <a:spcPts val="0"/>
              </a:spcBef>
              <a:spcAft>
                <a:spcPts val="0"/>
              </a:spcAft>
              <a:buClr>
                <a:srgbClr val="0D0D0D"/>
              </a:buClr>
              <a:buSzPct val="100000"/>
              <a:buFont typeface="Roboto"/>
              <a:buChar char="●"/>
            </a:pPr>
            <a:r>
              <a:rPr lang="en" sz="1200">
                <a:solidFill>
                  <a:srgbClr val="0D0D0D"/>
                </a:solidFill>
                <a:highlight>
                  <a:srgbClr val="FFFFFF"/>
                </a:highlight>
                <a:latin typeface="Roboto"/>
                <a:ea typeface="Roboto"/>
                <a:cs typeface="Roboto"/>
                <a:sym typeface="Roboto"/>
              </a:rPr>
              <a:t>For high-risk customers with high Avg_Utilization_Ratio and low Credit_Limit, evaluate the possibility of offering credit limit increases cautiously to mitigate attire risk.</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ct val="55000"/>
              <a:buFont typeface="Arial"/>
              <a:buNone/>
            </a:pPr>
            <a:endParaRPr sz="2000" b="1" u="sng">
              <a:solidFill>
                <a:schemeClr val="dk1"/>
              </a:solidFill>
            </a:endParaRPr>
          </a:p>
          <a:p>
            <a:pPr marL="0" lvl="0" indent="0" algn="l" rtl="0">
              <a:spcBef>
                <a:spcPts val="1200"/>
              </a:spcBef>
              <a:spcAft>
                <a:spcPts val="1200"/>
              </a:spcAft>
              <a:buClr>
                <a:schemeClr val="dk1"/>
              </a:buClr>
              <a:buSzPct val="61111"/>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182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Attrition flag v/s Relationship count</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pic>
        <p:nvPicPr>
          <p:cNvPr id="129" name="Google Shape;129;p25"/>
          <p:cNvPicPr preferRelativeResize="0"/>
          <p:nvPr/>
        </p:nvPicPr>
        <p:blipFill>
          <a:blip r:embed="rId3">
            <a:alphaModFix/>
          </a:blip>
          <a:stretch>
            <a:fillRect/>
          </a:stretch>
        </p:blipFill>
        <p:spPr>
          <a:xfrm>
            <a:off x="152400" y="907825"/>
            <a:ext cx="8223202" cy="408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311700" y="588300"/>
            <a:ext cx="8520600" cy="3966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Clr>
                <a:schemeClr val="dk1"/>
              </a:buClr>
              <a:buSzPct val="52380"/>
              <a:buFont typeface="Arial"/>
              <a:buNone/>
            </a:pPr>
            <a:r>
              <a:rPr lang="en" sz="2100" b="1" u="sng">
                <a:solidFill>
                  <a:schemeClr val="dk1"/>
                </a:solidFill>
              </a:rPr>
              <a:t>Analysis of Distribution</a:t>
            </a:r>
            <a:endParaRPr sz="2100" b="1" u="sng">
              <a:solidFill>
                <a:schemeClr val="dk1"/>
              </a:solidFill>
            </a:endParaRPr>
          </a:p>
          <a:p>
            <a:pPr marL="0" lvl="0" indent="0" algn="l" rtl="0">
              <a:spcBef>
                <a:spcPts val="1200"/>
              </a:spcBef>
              <a:spcAft>
                <a:spcPts val="0"/>
              </a:spcAft>
              <a:buClr>
                <a:schemeClr val="dk1"/>
              </a:buClr>
              <a:buSzPct val="70512"/>
              <a:buFont typeface="Arial"/>
              <a:buNone/>
            </a:pPr>
            <a:r>
              <a:rPr lang="en" sz="1560">
                <a:solidFill>
                  <a:schemeClr val="dk1"/>
                </a:solidFill>
              </a:rPr>
              <a:t>From the chart, it is clear that customers with five total relationships with the bank have a high retention rate; a significant majority remain as Existing Customers. In particular, 81.10% of customers with five relationships are still with the bank, while only 18.90% have attrited. This suggests that engagement with multiple products or services is a strong indicator of customer loyalty</a:t>
            </a:r>
            <a:r>
              <a:rPr lang="en" sz="1400">
                <a:solidFill>
                  <a:schemeClr val="dk1"/>
                </a:solidFill>
              </a:rPr>
              <a:t>.</a:t>
            </a:r>
            <a:endParaRPr sz="1400">
              <a:solidFill>
                <a:schemeClr val="dk1"/>
              </a:solidFill>
            </a:endParaRPr>
          </a:p>
          <a:p>
            <a:pPr marL="0" lvl="0" indent="0" algn="l" rtl="0">
              <a:spcBef>
                <a:spcPts val="1200"/>
              </a:spcBef>
              <a:spcAft>
                <a:spcPts val="0"/>
              </a:spcAft>
              <a:buClr>
                <a:schemeClr val="dk1"/>
              </a:buClr>
              <a:buSzPct val="52380"/>
              <a:buFont typeface="Arial"/>
              <a:buNone/>
            </a:pPr>
            <a:r>
              <a:rPr lang="en" sz="2100" b="1" u="sng">
                <a:solidFill>
                  <a:schemeClr val="dk1"/>
                </a:solidFill>
              </a:rPr>
              <a:t>Conclusion</a:t>
            </a:r>
            <a:endParaRPr sz="2100" b="1" u="sng">
              <a:solidFill>
                <a:schemeClr val="dk1"/>
              </a:solidFill>
            </a:endParaRPr>
          </a:p>
          <a:p>
            <a:pPr marL="0" lvl="0" indent="0" algn="l" rtl="0">
              <a:spcBef>
                <a:spcPts val="1200"/>
              </a:spcBef>
              <a:spcAft>
                <a:spcPts val="0"/>
              </a:spcAft>
              <a:buClr>
                <a:schemeClr val="dk1"/>
              </a:buClr>
              <a:buSzPct val="66322"/>
              <a:buFont typeface="Arial"/>
              <a:buNone/>
            </a:pPr>
            <a:r>
              <a:rPr lang="en" sz="1658">
                <a:solidFill>
                  <a:schemeClr val="dk1"/>
                </a:solidFill>
              </a:rPr>
              <a:t>The visual evidence implies that the number of relationships a customer has with the bank is inversely proportional to their likelihood of attrition. Customers engaged with more bank services or products tend to remain with the bank, indicating that a diversified relationship between the bank and its customers may lead to higher retention rates.</a:t>
            </a:r>
            <a:endParaRPr sz="1658">
              <a:solidFill>
                <a:schemeClr val="dk1"/>
              </a:solidFill>
            </a:endParaRPr>
          </a:p>
          <a:p>
            <a:pPr marL="0" lvl="0" indent="0" algn="l" rtl="0">
              <a:spcBef>
                <a:spcPts val="1200"/>
              </a:spcBef>
              <a:spcAft>
                <a:spcPts val="0"/>
              </a:spcAft>
              <a:buClr>
                <a:schemeClr val="dk1"/>
              </a:buClr>
              <a:buSzPct val="55000"/>
              <a:buFont typeface="Arial"/>
              <a:buNone/>
            </a:pPr>
            <a:r>
              <a:rPr lang="en" sz="2000" b="1" u="sng">
                <a:solidFill>
                  <a:schemeClr val="dk1"/>
                </a:solidFill>
              </a:rPr>
              <a:t>Solution</a:t>
            </a:r>
            <a:endParaRPr sz="2000" b="1" u="sng">
              <a:solidFill>
                <a:schemeClr val="dk1"/>
              </a:solidFill>
            </a:endParaRPr>
          </a:p>
          <a:p>
            <a:pPr marL="0" lvl="0" indent="0" algn="l" rtl="0">
              <a:spcBef>
                <a:spcPts val="1500"/>
              </a:spcBef>
              <a:spcAft>
                <a:spcPts val="0"/>
              </a:spcAft>
              <a:buNone/>
            </a:pPr>
            <a:r>
              <a:rPr lang="en" sz="1541">
                <a:solidFill>
                  <a:srgbClr val="0D0D0D"/>
                </a:solidFill>
                <a:highlight>
                  <a:srgbClr val="FFFFFF"/>
                </a:highlight>
                <a:latin typeface="Roboto"/>
                <a:ea typeface="Roboto"/>
                <a:cs typeface="Roboto"/>
                <a:sym typeface="Roboto"/>
              </a:rPr>
              <a:t>1.Bundle services for savings.</a:t>
            </a:r>
            <a:endParaRPr sz="1541">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541">
                <a:solidFill>
                  <a:srgbClr val="0D0D0D"/>
                </a:solidFill>
                <a:highlight>
                  <a:srgbClr val="FFFFFF"/>
                </a:highlight>
                <a:latin typeface="Roboto"/>
                <a:ea typeface="Roboto"/>
                <a:cs typeface="Roboto"/>
                <a:sym typeface="Roboto"/>
              </a:rPr>
              <a:t>2.Reward loyal customers with perks.</a:t>
            </a:r>
            <a:endParaRPr sz="1541">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541">
                <a:solidFill>
                  <a:srgbClr val="0D0D0D"/>
                </a:solidFill>
                <a:highlight>
                  <a:srgbClr val="FFFFFF"/>
                </a:highlight>
                <a:latin typeface="Roboto"/>
                <a:ea typeface="Roboto"/>
                <a:cs typeface="Roboto"/>
                <a:sym typeface="Roboto"/>
              </a:rPr>
              <a:t>3.Suggest personalized products.</a:t>
            </a:r>
            <a:endParaRPr sz="1541">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541">
                <a:solidFill>
                  <a:srgbClr val="0D0D0D"/>
                </a:solidFill>
                <a:highlight>
                  <a:srgbClr val="FFFFFF"/>
                </a:highlight>
                <a:latin typeface="Roboto"/>
                <a:ea typeface="Roboto"/>
                <a:cs typeface="Roboto"/>
                <a:sym typeface="Roboto"/>
              </a:rPr>
              <a:t>6.Educate on benefits of using more services.</a:t>
            </a:r>
            <a:endParaRPr sz="1541">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541">
                <a:solidFill>
                  <a:srgbClr val="0D0D0D"/>
                </a:solidFill>
                <a:highlight>
                  <a:srgbClr val="FFFFFF"/>
                </a:highlight>
                <a:latin typeface="Roboto"/>
                <a:ea typeface="Roboto"/>
                <a:cs typeface="Roboto"/>
                <a:sym typeface="Roboto"/>
              </a:rPr>
              <a:t>7.Simplify process to add new services.</a:t>
            </a:r>
            <a:endParaRPr sz="1880">
              <a:solidFill>
                <a:schemeClr val="dk1"/>
              </a:solidFill>
            </a:endParaRPr>
          </a:p>
          <a:p>
            <a:pPr marL="0" lvl="0" indent="0" algn="l" rtl="0">
              <a:spcBef>
                <a:spcPts val="0"/>
              </a:spcBef>
              <a:spcAft>
                <a:spcPts val="1200"/>
              </a:spcAft>
              <a:buNone/>
            </a:pPr>
            <a:endParaRPr sz="214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231900"/>
            <a:ext cx="8520600" cy="634200"/>
          </a:xfrm>
          <a:prstGeom prst="rect">
            <a:avLst/>
          </a:prstGeom>
        </p:spPr>
        <p:txBody>
          <a:bodyPr spcFirstLastPara="1" wrap="square" lIns="91425" tIns="91425" rIns="91425" bIns="91425" anchor="t" anchorCtr="0">
            <a:normAutofit fontScale="90000"/>
          </a:bodyPr>
          <a:lstStyle/>
          <a:p>
            <a:pPr marL="457200" lvl="0" indent="-228600" algn="l" rtl="0">
              <a:lnSpc>
                <a:spcPct val="115000"/>
              </a:lnSpc>
              <a:spcBef>
                <a:spcPts val="1200"/>
              </a:spcBef>
              <a:spcAft>
                <a:spcPts val="0"/>
              </a:spcAft>
              <a:buClr>
                <a:schemeClr val="dk1"/>
              </a:buClr>
              <a:buSzPct val="33333"/>
              <a:buFont typeface="Arial"/>
              <a:buNone/>
            </a:pPr>
            <a:r>
              <a:rPr lang="en" sz="3300"/>
              <a:t>	                         Model Building</a:t>
            </a:r>
            <a:endParaRPr sz="3300"/>
          </a:p>
          <a:p>
            <a:pPr marL="0" lvl="0" indent="0" algn="l" rtl="0">
              <a:spcBef>
                <a:spcPts val="1200"/>
              </a:spcBef>
              <a:spcAft>
                <a:spcPts val="0"/>
              </a:spcAft>
              <a:buNone/>
            </a:pPr>
            <a:endParaRPr/>
          </a:p>
        </p:txBody>
      </p:sp>
      <p:sp>
        <p:nvSpPr>
          <p:cNvPr id="140" name="Google Shape;140;p27"/>
          <p:cNvSpPr txBox="1">
            <a:spLocks noGrp="1"/>
          </p:cNvSpPr>
          <p:nvPr>
            <p:ph type="body" idx="1"/>
          </p:nvPr>
        </p:nvSpPr>
        <p:spPr>
          <a:xfrm>
            <a:off x="233925" y="866100"/>
            <a:ext cx="8520600" cy="399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Data modeling in data mining involves creating mathematical representations or structures that capture relationships and patterns within a dataset, facilitating the extraction of insights and predictions. It encompasses techniques such as regression, clustering, classification, and association to uncover hidden patterns and make informed decisions.</a:t>
            </a:r>
            <a:endParaRPr sz="1200">
              <a:solidFill>
                <a:srgbClr val="0D0D0D"/>
              </a:solidFill>
              <a:highlight>
                <a:srgbClr val="FFFFFF"/>
              </a:highlight>
              <a:latin typeface="Roboto"/>
              <a:ea typeface="Roboto"/>
              <a:cs typeface="Roboto"/>
              <a:sym typeface="Roboto"/>
            </a:endParaRPr>
          </a:p>
          <a:p>
            <a:pPr marL="457200" lvl="0" indent="-228600" algn="l" rtl="0">
              <a:spcBef>
                <a:spcPts val="1500"/>
              </a:spcBef>
              <a:spcAft>
                <a:spcPts val="0"/>
              </a:spcAft>
              <a:buClr>
                <a:schemeClr val="dk1"/>
              </a:buClr>
              <a:buSzPts val="1200"/>
              <a:buFont typeface="Roboto"/>
              <a:buNone/>
            </a:pPr>
            <a:r>
              <a:rPr lang="en" sz="1200">
                <a:solidFill>
                  <a:schemeClr val="dk1"/>
                </a:solidFill>
                <a:highlight>
                  <a:srgbClr val="FFFFFF"/>
                </a:highlight>
                <a:latin typeface="Roboto"/>
                <a:ea typeface="Roboto"/>
                <a:cs typeface="Roboto"/>
                <a:sym typeface="Roboto"/>
              </a:rPr>
              <a:t>Classification:</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Supervised learning method.</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Assigns predefined labels or categories to new data based on learned patterns from labeled training data.</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Predictive Modeling: The primary objective of classification is to build predictive models that accurately classify new instances into predefined categories based on input features.</a:t>
            </a:r>
            <a:endParaRPr sz="1200">
              <a:solidFill>
                <a:srgbClr val="0D0D0D"/>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rgbClr val="0D0D0D"/>
                </a:solidFill>
                <a:highlight>
                  <a:srgbClr val="FFFFFF"/>
                </a:highlight>
                <a:latin typeface="Roboto"/>
                <a:ea typeface="Roboto"/>
                <a:cs typeface="Roboto"/>
                <a:sym typeface="Roboto"/>
              </a:rPr>
              <a:t>Pattern Recognition</a:t>
            </a:r>
            <a:endParaRPr sz="1200">
              <a:solidFill>
                <a:srgbClr val="0D0D0D"/>
              </a:solidFill>
              <a:highlight>
                <a:srgbClr val="FFFFFF"/>
              </a:highlight>
              <a:latin typeface="Roboto"/>
              <a:ea typeface="Roboto"/>
              <a:cs typeface="Roboto"/>
              <a:sym typeface="Roboto"/>
            </a:endParaRPr>
          </a:p>
          <a:p>
            <a:pPr marL="914400" lvl="1"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Risk Assessment</a:t>
            </a:r>
            <a:endParaRPr sz="1200">
              <a:solidFill>
                <a:srgbClr val="0D0D0D"/>
              </a:solidFill>
              <a:highlight>
                <a:srgbClr val="FFFFFF"/>
              </a:highlight>
              <a:latin typeface="Roboto"/>
              <a:ea typeface="Roboto"/>
              <a:cs typeface="Roboto"/>
              <a:sym typeface="Roboto"/>
            </a:endParaRPr>
          </a:p>
          <a:p>
            <a:pPr marL="914400" lvl="1" indent="-304800" algn="l" rtl="0">
              <a:spcBef>
                <a:spcPts val="0"/>
              </a:spcBef>
              <a:spcAft>
                <a:spcPts val="0"/>
              </a:spcAft>
              <a:buClr>
                <a:srgbClr val="0D0D0D"/>
              </a:buClr>
              <a:buSzPts val="1200"/>
              <a:buFont typeface="Roboto"/>
              <a:buChar char="●"/>
            </a:pPr>
            <a:r>
              <a:rPr lang="en" sz="1200">
                <a:solidFill>
                  <a:srgbClr val="0D0D0D"/>
                </a:solidFill>
                <a:highlight>
                  <a:srgbClr val="FFFFFF"/>
                </a:highlight>
                <a:latin typeface="Roboto"/>
                <a:ea typeface="Roboto"/>
                <a:cs typeface="Roboto"/>
                <a:sym typeface="Roboto"/>
              </a:rPr>
              <a:t>Decision Making</a:t>
            </a:r>
            <a:endParaRPr sz="1200">
              <a:solidFill>
                <a:srgbClr val="0D0D0D"/>
              </a:solidFill>
              <a:highlight>
                <a:srgbClr val="FFFFFF"/>
              </a:highlight>
              <a:latin typeface="Roboto"/>
              <a:ea typeface="Roboto"/>
              <a:cs typeface="Roboto"/>
              <a:sym typeface="Roboto"/>
            </a:endParaRPr>
          </a:p>
          <a:p>
            <a:pPr marL="457200" lvl="0" indent="-228600" algn="l" rtl="0">
              <a:spcBef>
                <a:spcPts val="0"/>
              </a:spcBef>
              <a:spcAft>
                <a:spcPts val="0"/>
              </a:spcAft>
              <a:buClr>
                <a:schemeClr val="dk1"/>
              </a:buClr>
              <a:buSzPts val="1200"/>
              <a:buFont typeface="Roboto"/>
              <a:buNone/>
            </a:pPr>
            <a:r>
              <a:rPr lang="en" sz="1200">
                <a:solidFill>
                  <a:schemeClr val="dk1"/>
                </a:solidFill>
                <a:highlight>
                  <a:srgbClr val="FFFFFF"/>
                </a:highlight>
                <a:latin typeface="Roboto"/>
                <a:ea typeface="Roboto"/>
                <a:cs typeface="Roboto"/>
                <a:sym typeface="Roboto"/>
              </a:rPr>
              <a:t>Clustering:</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Unsupervised learning method.</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Groups similar data points together based on inherent similarities.</a:t>
            </a:r>
            <a:endParaRPr sz="1200">
              <a:solidFill>
                <a:schemeClr val="dk1"/>
              </a:solidFill>
              <a:highlight>
                <a:srgbClr val="FFFFFF"/>
              </a:highlight>
              <a:latin typeface="Roboto"/>
              <a:ea typeface="Roboto"/>
              <a:cs typeface="Roboto"/>
              <a:sym typeface="Roboto"/>
            </a:endParaRPr>
          </a:p>
          <a:p>
            <a:pPr marL="457200" lvl="0" indent="-228600" algn="l" rtl="0">
              <a:spcBef>
                <a:spcPts val="0"/>
              </a:spcBef>
              <a:spcAft>
                <a:spcPts val="0"/>
              </a:spcAft>
              <a:buClr>
                <a:schemeClr val="dk1"/>
              </a:buClr>
              <a:buSzPts val="1200"/>
              <a:buFont typeface="Roboto"/>
              <a:buNone/>
            </a:pPr>
            <a:r>
              <a:rPr lang="en" sz="1200">
                <a:solidFill>
                  <a:schemeClr val="dk1"/>
                </a:solidFill>
                <a:highlight>
                  <a:srgbClr val="FFFFFF"/>
                </a:highlight>
                <a:latin typeface="Roboto"/>
                <a:ea typeface="Roboto"/>
                <a:cs typeface="Roboto"/>
                <a:sym typeface="Roboto"/>
              </a:rPr>
              <a:t>Prediction:</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Involves forecasting numerical values based on historical data.</a:t>
            </a:r>
            <a:endParaRPr sz="1200">
              <a:solidFill>
                <a:schemeClr val="dk1"/>
              </a:solidFill>
              <a:highlight>
                <a:srgbClr val="FFFFFF"/>
              </a:highlight>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Utilizes various regression techniques to estimate future outcomes.</a:t>
            </a:r>
            <a:endParaRPr sz="1200">
              <a:solidFill>
                <a:schemeClr val="dk1"/>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chemeClr val="dk1"/>
              </a:solidFill>
              <a:highlight>
                <a:srgbClr val="FFFFFF"/>
              </a:highlight>
              <a:latin typeface="Roboto"/>
              <a:ea typeface="Roboto"/>
              <a:cs typeface="Roboto"/>
              <a:sym typeface="Roboto"/>
            </a:endParaRPr>
          </a:p>
          <a:p>
            <a:pPr marL="0" lvl="0" indent="0" algn="l" rtl="0">
              <a:spcBef>
                <a:spcPts val="1500"/>
              </a:spcBef>
              <a:spcAft>
                <a:spcPts val="12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231900"/>
            <a:ext cx="85206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Classification</a:t>
            </a:r>
            <a:endParaRPr/>
          </a:p>
        </p:txBody>
      </p:sp>
      <p:sp>
        <p:nvSpPr>
          <p:cNvPr id="146" name="Google Shape;146;p28"/>
          <p:cNvSpPr txBox="1">
            <a:spLocks noGrp="1"/>
          </p:cNvSpPr>
          <p:nvPr>
            <p:ph type="body" idx="1"/>
          </p:nvPr>
        </p:nvSpPr>
        <p:spPr>
          <a:xfrm>
            <a:off x="242500" y="856450"/>
            <a:ext cx="8520600" cy="4023600"/>
          </a:xfrm>
          <a:prstGeom prst="rect">
            <a:avLst/>
          </a:prstGeom>
        </p:spPr>
        <p:txBody>
          <a:bodyPr spcFirstLastPara="1" wrap="square" lIns="91425" tIns="91425" rIns="91425" bIns="91425" anchor="t" anchorCtr="0">
            <a:normAutofit fontScale="32500"/>
          </a:bodyPr>
          <a:lstStyle/>
          <a:p>
            <a:pPr marL="0" lvl="0" indent="0" algn="l" rtl="0">
              <a:spcBef>
                <a:spcPts val="0"/>
              </a:spcBef>
              <a:spcAft>
                <a:spcPts val="0"/>
              </a:spcAft>
              <a:buNone/>
            </a:pPr>
            <a:r>
              <a:rPr lang="en" sz="5600"/>
              <a:t>Here we classify the dataset using 4 types of classification models,they are</a:t>
            </a:r>
            <a:endParaRPr sz="5600"/>
          </a:p>
          <a:p>
            <a:pPr marL="457200" lvl="0" indent="-228600" algn="l" rtl="0">
              <a:spcBef>
                <a:spcPts val="1500"/>
              </a:spcBef>
              <a:spcAft>
                <a:spcPts val="0"/>
              </a:spcAft>
              <a:buClr>
                <a:srgbClr val="0D0D0D"/>
              </a:buClr>
              <a:buSzPct val="100000"/>
              <a:buFont typeface="Roboto"/>
              <a:buNone/>
            </a:pPr>
            <a:r>
              <a:rPr lang="en" sz="4450">
                <a:solidFill>
                  <a:srgbClr val="0D0D0D"/>
                </a:solidFill>
                <a:highlight>
                  <a:srgbClr val="FFFFFF"/>
                </a:highlight>
                <a:latin typeface="Roboto"/>
                <a:ea typeface="Roboto"/>
                <a:cs typeface="Roboto"/>
                <a:sym typeface="Roboto"/>
              </a:rPr>
              <a:t>Naive Bayes classification model</a:t>
            </a:r>
            <a:endParaRPr sz="4450">
              <a:solidFill>
                <a:srgbClr val="0D0D0D"/>
              </a:solidFill>
              <a:highlight>
                <a:srgbClr val="FFFFFF"/>
              </a:highlight>
              <a:latin typeface="Roboto"/>
              <a:ea typeface="Roboto"/>
              <a:cs typeface="Roboto"/>
              <a:sym typeface="Roboto"/>
            </a:endParaRPr>
          </a:p>
          <a:p>
            <a:pPr marL="457200" lvl="0" indent="-228600" algn="l" rtl="0">
              <a:spcBef>
                <a:spcPts val="0"/>
              </a:spcBef>
              <a:spcAft>
                <a:spcPts val="0"/>
              </a:spcAft>
              <a:buClr>
                <a:srgbClr val="0D0D0D"/>
              </a:buClr>
              <a:buSzPct val="100000"/>
              <a:buFont typeface="Roboto"/>
              <a:buNone/>
            </a:pP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Probabilistic classifier based on Bayes' theorem.</a:t>
            </a: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Assumes independence among features.</a:t>
            </a:r>
            <a:endParaRPr sz="365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3650">
                <a:solidFill>
                  <a:srgbClr val="0D0D0D"/>
                </a:solidFill>
                <a:highlight>
                  <a:srgbClr val="FFFFFF"/>
                </a:highlight>
                <a:latin typeface="Roboto"/>
                <a:ea typeface="Roboto"/>
                <a:cs typeface="Roboto"/>
                <a:sym typeface="Roboto"/>
              </a:rPr>
              <a:t>               </a:t>
            </a:r>
            <a:r>
              <a:rPr lang="en" sz="4450">
                <a:solidFill>
                  <a:srgbClr val="0D0D0D"/>
                </a:solidFill>
                <a:highlight>
                  <a:srgbClr val="FFFFFF"/>
                </a:highlight>
                <a:latin typeface="Roboto"/>
                <a:ea typeface="Roboto"/>
                <a:cs typeface="Roboto"/>
                <a:sym typeface="Roboto"/>
              </a:rPr>
              <a:t>K-Nearest Neighbors (KNN) classification model</a:t>
            </a:r>
            <a:endParaRPr sz="4450">
              <a:solidFill>
                <a:srgbClr val="0D0D0D"/>
              </a:solidFill>
              <a:highlight>
                <a:srgbClr val="FFFFFF"/>
              </a:highlight>
              <a:latin typeface="Roboto"/>
              <a:ea typeface="Roboto"/>
              <a:cs typeface="Roboto"/>
              <a:sym typeface="Roboto"/>
            </a:endParaRPr>
          </a:p>
          <a:p>
            <a:pPr marL="914400" lvl="1" indent="-303926" algn="l" rtl="0">
              <a:spcBef>
                <a:spcPts val="150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Instance-based algorithm that classifies data based on similarity to nearby neighbors.</a:t>
            </a: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No explicit model training phase, just stores the training data.</a:t>
            </a:r>
            <a:endParaRPr sz="3650">
              <a:solidFill>
                <a:srgbClr val="0D0D0D"/>
              </a:solidFill>
              <a:highlight>
                <a:srgbClr val="FFFFFF"/>
              </a:highlight>
              <a:latin typeface="Roboto"/>
              <a:ea typeface="Roboto"/>
              <a:cs typeface="Roboto"/>
              <a:sym typeface="Roboto"/>
            </a:endParaRPr>
          </a:p>
          <a:p>
            <a:pPr marL="457200" lvl="0" indent="-228600" algn="l" rtl="0">
              <a:spcBef>
                <a:spcPts val="0"/>
              </a:spcBef>
              <a:spcAft>
                <a:spcPts val="0"/>
              </a:spcAft>
              <a:buClr>
                <a:srgbClr val="0D0D0D"/>
              </a:buClr>
              <a:buSzPct val="100000"/>
              <a:buFont typeface="Roboto"/>
              <a:buNone/>
            </a:pPr>
            <a:r>
              <a:rPr lang="en" sz="4450">
                <a:solidFill>
                  <a:srgbClr val="0D0D0D"/>
                </a:solidFill>
                <a:highlight>
                  <a:srgbClr val="FFFFFF"/>
                </a:highlight>
                <a:latin typeface="Roboto"/>
                <a:ea typeface="Roboto"/>
                <a:cs typeface="Roboto"/>
                <a:sym typeface="Roboto"/>
              </a:rPr>
              <a:t>Random Forest classification model</a:t>
            </a:r>
            <a:endParaRPr sz="4450">
              <a:solidFill>
                <a:srgbClr val="0D0D0D"/>
              </a:solidFill>
              <a:highlight>
                <a:srgbClr val="FFFFFF"/>
              </a:highlight>
              <a:latin typeface="Roboto"/>
              <a:ea typeface="Roboto"/>
              <a:cs typeface="Roboto"/>
              <a:sym typeface="Roboto"/>
            </a:endParaRPr>
          </a:p>
          <a:p>
            <a:pPr marL="457200" lvl="0" indent="-228600" algn="l" rtl="0">
              <a:spcBef>
                <a:spcPts val="0"/>
              </a:spcBef>
              <a:spcAft>
                <a:spcPts val="0"/>
              </a:spcAft>
              <a:buClr>
                <a:srgbClr val="0D0D0D"/>
              </a:buClr>
              <a:buSzPct val="100000"/>
              <a:buFont typeface="Roboto"/>
              <a:buNone/>
            </a:pP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Ensemble learning method based on decision trees.</a:t>
            </a: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Builds multiple decision trees and combines their predictions through voting or averaging.</a:t>
            </a:r>
            <a:endParaRPr sz="3650">
              <a:solidFill>
                <a:srgbClr val="0D0D0D"/>
              </a:solidFill>
              <a:highlight>
                <a:srgbClr val="FFFFFF"/>
              </a:highlight>
              <a:latin typeface="Roboto"/>
              <a:ea typeface="Roboto"/>
              <a:cs typeface="Roboto"/>
              <a:sym typeface="Roboto"/>
            </a:endParaRPr>
          </a:p>
          <a:p>
            <a:pPr marL="914400" lvl="1" indent="-303926" algn="l" rtl="0">
              <a:spcBef>
                <a:spcPts val="0"/>
              </a:spcBef>
              <a:spcAft>
                <a:spcPts val="0"/>
              </a:spcAft>
              <a:buClr>
                <a:srgbClr val="0D0D0D"/>
              </a:buClr>
              <a:buSzPct val="100000"/>
              <a:buFont typeface="Roboto"/>
              <a:buChar char="●"/>
            </a:pPr>
            <a:r>
              <a:rPr lang="en" sz="3650">
                <a:solidFill>
                  <a:srgbClr val="0D0D0D"/>
                </a:solidFill>
                <a:highlight>
                  <a:srgbClr val="FFFFFF"/>
                </a:highlight>
                <a:latin typeface="Roboto"/>
                <a:ea typeface="Roboto"/>
                <a:cs typeface="Roboto"/>
                <a:sym typeface="Roboto"/>
              </a:rPr>
              <a:t>Robust against overfitting and capable of handling high-dimensional data.</a:t>
            </a:r>
            <a:endParaRPr sz="3650">
              <a:solidFill>
                <a:srgbClr val="0D0D0D"/>
              </a:solidFill>
              <a:highlight>
                <a:srgbClr val="FFFFFF"/>
              </a:highlight>
              <a:latin typeface="Roboto"/>
              <a:ea typeface="Roboto"/>
              <a:cs typeface="Roboto"/>
              <a:sym typeface="Roboto"/>
            </a:endParaRPr>
          </a:p>
          <a:p>
            <a:pPr marL="0" lvl="0" indent="0" algn="l" rtl="0">
              <a:spcBef>
                <a:spcPts val="15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559425" y="458725"/>
            <a:ext cx="8431200" cy="4421100"/>
          </a:xfrm>
          <a:prstGeom prst="rect">
            <a:avLst/>
          </a:prstGeom>
        </p:spPr>
        <p:txBody>
          <a:bodyPr spcFirstLastPara="1" wrap="square" lIns="91425" tIns="91425" rIns="91425" bIns="91425" anchor="b" anchorCtr="0">
            <a:normAutofit fontScale="25000" lnSpcReduction="10000"/>
          </a:bodyPr>
          <a:lstStyle/>
          <a:p>
            <a:pPr marL="0" lvl="0" indent="0" algn="l" rtl="0">
              <a:spcBef>
                <a:spcPts val="0"/>
              </a:spcBef>
              <a:spcAft>
                <a:spcPts val="0"/>
              </a:spcAft>
              <a:buNone/>
            </a:pPr>
            <a:endParaRPr/>
          </a:p>
          <a:p>
            <a:pPr marL="457200" lvl="0" indent="-228600" algn="l" rtl="0">
              <a:spcBef>
                <a:spcPts val="1500"/>
              </a:spcBef>
              <a:spcAft>
                <a:spcPts val="0"/>
              </a:spcAft>
              <a:buClr>
                <a:srgbClr val="0D0D0D"/>
              </a:buClr>
              <a:buSzPct val="100000"/>
              <a:buFont typeface="Roboto"/>
              <a:buNone/>
            </a:pPr>
            <a:r>
              <a:rPr lang="en" sz="5900">
                <a:solidFill>
                  <a:srgbClr val="0D0D0D"/>
                </a:solidFill>
                <a:highlight>
                  <a:srgbClr val="FFFFFF"/>
                </a:highlight>
                <a:latin typeface="Roboto"/>
                <a:ea typeface="Roboto"/>
                <a:cs typeface="Roboto"/>
                <a:sym typeface="Roboto"/>
              </a:rPr>
              <a:t>Support Vector Machine (SVM) classification model</a:t>
            </a:r>
            <a:endParaRPr sz="5900">
              <a:solidFill>
                <a:srgbClr val="0D0D0D"/>
              </a:solidFill>
              <a:highlight>
                <a:srgbClr val="FFFFFF"/>
              </a:highlight>
              <a:latin typeface="Roboto"/>
              <a:ea typeface="Roboto"/>
              <a:cs typeface="Roboto"/>
              <a:sym typeface="Roboto"/>
            </a:endParaRPr>
          </a:p>
          <a:p>
            <a:pPr marL="457200" lvl="0" indent="-228600" algn="l" rtl="0">
              <a:spcBef>
                <a:spcPts val="0"/>
              </a:spcBef>
              <a:spcAft>
                <a:spcPts val="0"/>
              </a:spcAft>
              <a:buClr>
                <a:srgbClr val="0D0D0D"/>
              </a:buClr>
              <a:buSzPct val="100000"/>
              <a:buFont typeface="Roboto"/>
              <a:buNone/>
            </a:pPr>
            <a:endParaRPr sz="5315">
              <a:solidFill>
                <a:srgbClr val="0D0D0D"/>
              </a:solidFill>
              <a:highlight>
                <a:srgbClr val="FFFFFF"/>
              </a:highlight>
              <a:latin typeface="Roboto"/>
              <a:ea typeface="Roboto"/>
              <a:cs typeface="Roboto"/>
              <a:sym typeface="Roboto"/>
            </a:endParaRPr>
          </a:p>
          <a:p>
            <a:pPr marL="914400" lvl="1" indent="-312981" algn="l" rtl="0">
              <a:spcBef>
                <a:spcPts val="0"/>
              </a:spcBef>
              <a:spcAft>
                <a:spcPts val="0"/>
              </a:spcAft>
              <a:buClr>
                <a:srgbClr val="0D0D0D"/>
              </a:buClr>
              <a:buSzPct val="100000"/>
              <a:buFont typeface="Roboto"/>
              <a:buChar char="●"/>
            </a:pPr>
            <a:r>
              <a:rPr lang="en" sz="5315">
                <a:solidFill>
                  <a:srgbClr val="0D0D0D"/>
                </a:solidFill>
                <a:highlight>
                  <a:srgbClr val="FFFFFF"/>
                </a:highlight>
                <a:latin typeface="Roboto"/>
                <a:ea typeface="Roboto"/>
                <a:cs typeface="Roboto"/>
                <a:sym typeface="Roboto"/>
              </a:rPr>
              <a:t>Supervised learning algorithm that finds the optimal hyperplane to separate data into different classes.</a:t>
            </a:r>
            <a:endParaRPr sz="5315">
              <a:solidFill>
                <a:srgbClr val="0D0D0D"/>
              </a:solidFill>
              <a:highlight>
                <a:srgbClr val="FFFFFF"/>
              </a:highlight>
              <a:latin typeface="Roboto"/>
              <a:ea typeface="Roboto"/>
              <a:cs typeface="Roboto"/>
              <a:sym typeface="Roboto"/>
            </a:endParaRPr>
          </a:p>
          <a:p>
            <a:pPr marL="914400" lvl="1" indent="-312981" algn="l" rtl="0">
              <a:spcBef>
                <a:spcPts val="0"/>
              </a:spcBef>
              <a:spcAft>
                <a:spcPts val="0"/>
              </a:spcAft>
              <a:buClr>
                <a:srgbClr val="0D0D0D"/>
              </a:buClr>
              <a:buSzPct val="100000"/>
              <a:buFont typeface="Roboto"/>
              <a:buChar char="●"/>
            </a:pPr>
            <a:r>
              <a:rPr lang="en" sz="5315">
                <a:solidFill>
                  <a:srgbClr val="0D0D0D"/>
                </a:solidFill>
                <a:highlight>
                  <a:srgbClr val="FFFFFF"/>
                </a:highlight>
                <a:latin typeface="Roboto"/>
                <a:ea typeface="Roboto"/>
                <a:cs typeface="Roboto"/>
                <a:sym typeface="Roboto"/>
              </a:rPr>
              <a:t>Effective in high-dimensional spaces and when the number of features exceeds the number of samples.</a:t>
            </a:r>
            <a:endParaRPr sz="5315">
              <a:solidFill>
                <a:srgbClr val="0D0D0D"/>
              </a:solidFill>
              <a:highlight>
                <a:srgbClr val="FFFFFF"/>
              </a:highlight>
              <a:latin typeface="Roboto"/>
              <a:ea typeface="Roboto"/>
              <a:cs typeface="Roboto"/>
              <a:sym typeface="Roboto"/>
            </a:endParaRPr>
          </a:p>
          <a:p>
            <a:pPr marL="914400" lvl="1" indent="-312981" algn="l" rtl="0">
              <a:spcBef>
                <a:spcPts val="0"/>
              </a:spcBef>
              <a:spcAft>
                <a:spcPts val="0"/>
              </a:spcAft>
              <a:buClr>
                <a:srgbClr val="0D0D0D"/>
              </a:buClr>
              <a:buSzPct val="100000"/>
              <a:buFont typeface="Roboto"/>
              <a:buChar char="●"/>
            </a:pPr>
            <a:r>
              <a:rPr lang="en" sz="5315">
                <a:solidFill>
                  <a:srgbClr val="0D0D0D"/>
                </a:solidFill>
                <a:highlight>
                  <a:srgbClr val="FFFFFF"/>
                </a:highlight>
                <a:latin typeface="Roboto"/>
                <a:ea typeface="Roboto"/>
                <a:cs typeface="Roboto"/>
                <a:sym typeface="Roboto"/>
              </a:rPr>
              <a:t>Versatile, with various kernel functions to handle nonlinear relationships.</a:t>
            </a:r>
            <a:endParaRPr sz="5315">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2050"/>
              <a:t>                 </a:t>
            </a:r>
            <a:endParaRPr sz="2050"/>
          </a:p>
          <a:p>
            <a:pPr marL="0" lvl="0" indent="0" algn="ctr" rtl="0">
              <a:spcBef>
                <a:spcPts val="1200"/>
              </a:spcBef>
              <a:spcAft>
                <a:spcPts val="0"/>
              </a:spcAft>
              <a:buNone/>
            </a:pPr>
            <a:r>
              <a:rPr lang="en" sz="4200"/>
              <a:t> </a:t>
            </a:r>
            <a:r>
              <a:rPr lang="en" sz="5623"/>
              <a:t>For classification  here we set our target variable as Attritian_flag(Existing      customer,attrited customer),and classify   preprocessed dataset.         </a:t>
            </a:r>
            <a:r>
              <a:rPr lang="en" sz="4150"/>
              <a:t>                </a:t>
            </a:r>
            <a:endParaRPr sz="2450"/>
          </a:p>
          <a:p>
            <a:pPr marL="0" lvl="0" indent="0" algn="l" rtl="0">
              <a:spcBef>
                <a:spcPts val="1200"/>
              </a:spcBef>
              <a:spcAft>
                <a:spcPts val="0"/>
              </a:spcAft>
              <a:buClr>
                <a:schemeClr val="dk1"/>
              </a:buClr>
              <a:buSzPct val="44897"/>
              <a:buFont typeface="Arial"/>
              <a:buNone/>
            </a:pPr>
            <a:endParaRPr sz="2450"/>
          </a:p>
          <a:p>
            <a:pPr marL="0" lvl="0" indent="0" algn="l" rtl="0">
              <a:spcBef>
                <a:spcPts val="1200"/>
              </a:spcBef>
              <a:spcAft>
                <a:spcPts val="0"/>
              </a:spcAft>
              <a:buNone/>
            </a:pPr>
            <a:endParaRPr sz="2050"/>
          </a:p>
          <a:p>
            <a:pPr marL="0" lvl="0" indent="0" algn="ctr" rtl="0">
              <a:spcBef>
                <a:spcPts val="1200"/>
              </a:spcBef>
              <a:spcAft>
                <a:spcPts val="0"/>
              </a:spcAft>
              <a:buNone/>
            </a:pPr>
            <a:r>
              <a:rPr lang="en" sz="3800"/>
              <a:t>           </a:t>
            </a:r>
            <a:endParaRPr sz="205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body" idx="1"/>
          </p:nvPr>
        </p:nvSpPr>
        <p:spPr>
          <a:xfrm>
            <a:off x="311700" y="241825"/>
            <a:ext cx="8520600" cy="432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7" name="Google Shape;157;p30"/>
          <p:cNvPicPr preferRelativeResize="0"/>
          <p:nvPr/>
        </p:nvPicPr>
        <p:blipFill>
          <a:blip r:embed="rId3">
            <a:alphaModFix/>
          </a:blip>
          <a:stretch>
            <a:fillRect/>
          </a:stretch>
        </p:blipFill>
        <p:spPr>
          <a:xfrm>
            <a:off x="358750" y="162525"/>
            <a:ext cx="8473550" cy="47074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p:nvPr/>
        </p:nvSpPr>
        <p:spPr>
          <a:xfrm>
            <a:off x="705625" y="3799650"/>
            <a:ext cx="72444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While comparing with svm,Naive bayes and kNN, Random forest shows more accuracy,hence we select the Random forest as our Model.</a:t>
            </a:r>
            <a:endParaRPr sz="1800">
              <a:solidFill>
                <a:schemeClr val="dk2"/>
              </a:solidFill>
            </a:endParaRPr>
          </a:p>
        </p:txBody>
      </p:sp>
      <p:pic>
        <p:nvPicPr>
          <p:cNvPr id="163" name="Google Shape;163;p31"/>
          <p:cNvPicPr preferRelativeResize="0"/>
          <p:nvPr/>
        </p:nvPicPr>
        <p:blipFill>
          <a:blip r:embed="rId3">
            <a:alphaModFix/>
          </a:blip>
          <a:stretch>
            <a:fillRect/>
          </a:stretch>
        </p:blipFill>
        <p:spPr>
          <a:xfrm>
            <a:off x="1409250" y="816625"/>
            <a:ext cx="4449775" cy="284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311700" y="523900"/>
            <a:ext cx="8520600" cy="66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solidFill>
                  <a:schemeClr val="dk1"/>
                </a:solidFill>
              </a:rPr>
              <a:t>INTRODUCTION</a:t>
            </a:r>
            <a:endParaRPr sz="2500" b="1">
              <a:solidFill>
                <a:schemeClr val="dk1"/>
              </a:solidFill>
            </a:endParaRPr>
          </a:p>
        </p:txBody>
      </p:sp>
      <p:sp>
        <p:nvSpPr>
          <p:cNvPr id="61" name="Google Shape;61;p14"/>
          <p:cNvSpPr txBox="1"/>
          <p:nvPr/>
        </p:nvSpPr>
        <p:spPr>
          <a:xfrm>
            <a:off x="362700" y="1382900"/>
            <a:ext cx="81552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The phenomenon of customer churn, where in customers discontinue their relationship with a bank, poses a significant challenge, not only in terms of revenue loss but also in maintaining market competitiveness. </a:t>
            </a:r>
            <a:endParaRPr sz="1600">
              <a:solidFill>
                <a:schemeClr val="dk1"/>
              </a:solidFill>
            </a:endParaRPr>
          </a:p>
          <a:p>
            <a:pPr marL="0" lvl="0" indent="0" algn="l" rtl="0">
              <a:spcBef>
                <a:spcPts val="0"/>
              </a:spcBef>
              <a:spcAft>
                <a:spcPts val="0"/>
              </a:spcAft>
              <a:buNone/>
            </a:pPr>
            <a:r>
              <a:rPr lang="en" sz="1600">
                <a:solidFill>
                  <a:schemeClr val="dk1"/>
                </a:solidFill>
              </a:rPr>
              <a:t>This report delves into the analysis of bank churners, aiming to unearth insights into the characteristics, behaviors, and patterns associated with customers who churn. By leveraging advanced analytical techniques and comprehensive data sets, this analysis seeks to provide actionable intelligence to mitigate churn and enhance customer retention efforts.</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467775" y="410250"/>
            <a:ext cx="7740000" cy="57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So,using Random Forest classification model we predict the testing data . </a:t>
            </a:r>
            <a:endParaRPr sz="1800">
              <a:solidFill>
                <a:schemeClr val="dk2"/>
              </a:solidFill>
            </a:endParaRPr>
          </a:p>
        </p:txBody>
      </p:sp>
      <p:pic>
        <p:nvPicPr>
          <p:cNvPr id="169" name="Google Shape;169;p32"/>
          <p:cNvPicPr preferRelativeResize="0"/>
          <p:nvPr/>
        </p:nvPicPr>
        <p:blipFill>
          <a:blip r:embed="rId3">
            <a:alphaModFix/>
          </a:blip>
          <a:stretch>
            <a:fillRect/>
          </a:stretch>
        </p:blipFill>
        <p:spPr>
          <a:xfrm>
            <a:off x="152400" y="1137450"/>
            <a:ext cx="8839200" cy="1110834"/>
          </a:xfrm>
          <a:prstGeom prst="rect">
            <a:avLst/>
          </a:prstGeom>
          <a:noFill/>
          <a:ln>
            <a:noFill/>
          </a:ln>
        </p:spPr>
      </p:pic>
      <p:sp>
        <p:nvSpPr>
          <p:cNvPr id="170" name="Google Shape;170;p32"/>
          <p:cNvSpPr txBox="1"/>
          <p:nvPr/>
        </p:nvSpPr>
        <p:spPr>
          <a:xfrm>
            <a:off x="398400" y="2571750"/>
            <a:ext cx="8324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So,we tried predicting the target of one of the tuple from the dataset and it gives accurate result.</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a:t>
            </a:r>
            <a:endParaRPr/>
          </a:p>
        </p:txBody>
      </p:sp>
      <p:sp>
        <p:nvSpPr>
          <p:cNvPr id="176" name="Google Shape;176;p33"/>
          <p:cNvSpPr txBox="1">
            <a:spLocks noGrp="1"/>
          </p:cNvSpPr>
          <p:nvPr>
            <p:ph type="body" idx="1"/>
          </p:nvPr>
        </p:nvSpPr>
        <p:spPr>
          <a:xfrm>
            <a:off x="311700" y="11136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D0D0D"/>
                </a:solidFill>
                <a:highlight>
                  <a:srgbClr val="FFFFFF"/>
                </a:highlight>
                <a:latin typeface="Roboto"/>
                <a:ea typeface="Roboto"/>
                <a:cs typeface="Roboto"/>
                <a:sym typeface="Roboto"/>
              </a:rPr>
              <a:t>Prediction  to the process of using historical data to forecast future outcomes or trends. It involves applying statistical algorithms and machine learning techniques to analyze patterns in data and make educated guesses about what might happen next. Prediction helps businesses and researchers anticipate future events, make informed decisions, and plan for various scenarios.</a:t>
            </a:r>
            <a:endParaRPr sz="16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1600">
                <a:solidFill>
                  <a:srgbClr val="0D0D0D"/>
                </a:solidFill>
                <a:highlight>
                  <a:srgbClr val="FFFFFF"/>
                </a:highlight>
                <a:latin typeface="Roboto"/>
                <a:ea typeface="Roboto"/>
                <a:cs typeface="Roboto"/>
                <a:sym typeface="Roboto"/>
              </a:rPr>
              <a:t>Prediction Methods</a:t>
            </a:r>
            <a:endParaRPr sz="1600">
              <a:solidFill>
                <a:srgbClr val="0D0D0D"/>
              </a:solidFill>
              <a:highlight>
                <a:srgbClr val="FFFFFF"/>
              </a:highlight>
              <a:latin typeface="Roboto"/>
              <a:ea typeface="Roboto"/>
              <a:cs typeface="Roboto"/>
              <a:sym typeface="Roboto"/>
            </a:endParaRPr>
          </a:p>
          <a:p>
            <a:pPr marL="457200" lvl="0" indent="-330200" algn="l" rtl="0">
              <a:spcBef>
                <a:spcPts val="1200"/>
              </a:spcBef>
              <a:spcAft>
                <a:spcPts val="0"/>
              </a:spcAft>
              <a:buClr>
                <a:srgbClr val="0D0D0D"/>
              </a:buClr>
              <a:buSzPts val="1600"/>
              <a:buFont typeface="Roboto"/>
              <a:buAutoNum type="arabicPeriod"/>
            </a:pPr>
            <a:r>
              <a:rPr lang="en" sz="1600">
                <a:solidFill>
                  <a:srgbClr val="0D0D0D"/>
                </a:solidFill>
                <a:highlight>
                  <a:srgbClr val="FFFFFF"/>
                </a:highlight>
                <a:latin typeface="Roboto"/>
                <a:ea typeface="Roboto"/>
                <a:cs typeface="Roboto"/>
                <a:sym typeface="Roboto"/>
              </a:rPr>
              <a:t>Linear Regression</a:t>
            </a:r>
            <a:endParaRPr sz="1600">
              <a:solidFill>
                <a:srgbClr val="0D0D0D"/>
              </a:solidFill>
              <a:highlight>
                <a:srgbClr val="FFFFFF"/>
              </a:highlight>
              <a:latin typeface="Roboto"/>
              <a:ea typeface="Roboto"/>
              <a:cs typeface="Roboto"/>
              <a:sym typeface="Roboto"/>
            </a:endParaRPr>
          </a:p>
          <a:p>
            <a:pPr marL="457200" lvl="0" indent="-330200" algn="l" rtl="0">
              <a:spcBef>
                <a:spcPts val="0"/>
              </a:spcBef>
              <a:spcAft>
                <a:spcPts val="0"/>
              </a:spcAft>
              <a:buClr>
                <a:srgbClr val="0D0D0D"/>
              </a:buClr>
              <a:buSzPts val="1600"/>
              <a:buFont typeface="Roboto"/>
              <a:buAutoNum type="arabicPeriod"/>
            </a:pPr>
            <a:r>
              <a:rPr lang="en" sz="1600">
                <a:solidFill>
                  <a:srgbClr val="0D0D0D"/>
                </a:solidFill>
                <a:highlight>
                  <a:srgbClr val="FFFFFF"/>
                </a:highlight>
                <a:latin typeface="Roboto"/>
                <a:ea typeface="Roboto"/>
                <a:cs typeface="Roboto"/>
                <a:sym typeface="Roboto"/>
              </a:rPr>
              <a:t>Logistic Regression</a:t>
            </a:r>
            <a:endParaRPr sz="16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3" name="Google Shape;183;p34"/>
          <p:cNvPicPr preferRelativeResize="0"/>
          <p:nvPr/>
        </p:nvPicPr>
        <p:blipFill>
          <a:blip r:embed="rId3">
            <a:alphaModFix/>
          </a:blip>
          <a:stretch>
            <a:fillRect/>
          </a:stretch>
        </p:blipFill>
        <p:spPr>
          <a:xfrm>
            <a:off x="293300" y="445025"/>
            <a:ext cx="8557400" cy="443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9" name="Google Shape;189;p35"/>
          <p:cNvSpPr txBox="1">
            <a:spLocks noGrp="1"/>
          </p:cNvSpPr>
          <p:nvPr>
            <p:ph type="body" idx="1"/>
          </p:nvPr>
        </p:nvSpPr>
        <p:spPr>
          <a:xfrm>
            <a:off x="311700" y="2443450"/>
            <a:ext cx="8520600" cy="212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So when a new data is being given it predicted the value of attrition flag as existing customer using the logistic regression method.</a:t>
            </a:r>
            <a:endParaRPr/>
          </a:p>
        </p:txBody>
      </p:sp>
      <p:pic>
        <p:nvPicPr>
          <p:cNvPr id="190" name="Google Shape;190;p35"/>
          <p:cNvPicPr preferRelativeResize="0"/>
          <p:nvPr/>
        </p:nvPicPr>
        <p:blipFill>
          <a:blip r:embed="rId3">
            <a:alphaModFix/>
          </a:blip>
          <a:stretch>
            <a:fillRect/>
          </a:stretch>
        </p:blipFill>
        <p:spPr>
          <a:xfrm>
            <a:off x="-104975" y="600525"/>
            <a:ext cx="9593050" cy="1444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311025"/>
            <a:ext cx="8520600" cy="70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96" name="Google Shape;196;p36"/>
          <p:cNvSpPr txBox="1">
            <a:spLocks noGrp="1"/>
          </p:cNvSpPr>
          <p:nvPr>
            <p:ph type="body" idx="1"/>
          </p:nvPr>
        </p:nvSpPr>
        <p:spPr>
          <a:xfrm>
            <a:off x="79700" y="1152475"/>
            <a:ext cx="8893200" cy="379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This project focused on analyzing </a:t>
            </a:r>
            <a:r>
              <a:rPr lang="en" sz="1200">
                <a:solidFill>
                  <a:schemeClr val="dk1"/>
                </a:solidFill>
                <a:highlight>
                  <a:schemeClr val="lt1"/>
                </a:highlight>
                <a:latin typeface="Roboto"/>
                <a:ea typeface="Roboto"/>
                <a:cs typeface="Roboto"/>
                <a:sym typeface="Roboto"/>
              </a:rPr>
              <a:t>the customer churn in a bank</a:t>
            </a:r>
            <a:r>
              <a:rPr lang="en" sz="1200">
                <a:solidFill>
                  <a:srgbClr val="0D0D0D"/>
                </a:solidFill>
                <a:highlight>
                  <a:srgbClr val="FFFFFF"/>
                </a:highlight>
                <a:latin typeface="Roboto"/>
                <a:ea typeface="Roboto"/>
                <a:cs typeface="Roboto"/>
                <a:sym typeface="Roboto"/>
              </a:rPr>
              <a:t> through various stages of data preprocessing, visualization, analysis, and model building.</a:t>
            </a:r>
            <a:endParaRPr sz="1200">
              <a:solidFill>
                <a:srgbClr val="0D0D0D"/>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Objective of Our Model:</a:t>
            </a:r>
            <a:endParaRPr sz="1200">
              <a:solidFill>
                <a:schemeClr val="dk1"/>
              </a:solidFill>
              <a:highlight>
                <a:srgbClr val="FFFFFF"/>
              </a:highlight>
              <a:latin typeface="Roboto"/>
              <a:ea typeface="Roboto"/>
              <a:cs typeface="Roboto"/>
              <a:sym typeface="Roboto"/>
            </a:endParaRPr>
          </a:p>
          <a:p>
            <a:pPr marL="457200" lvl="0" indent="-304800" algn="l" rtl="0">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Churn Reason: Identify the different reasons why customers leave the bank.</a:t>
            </a:r>
            <a:endParaRPr sz="1200">
              <a:solidFill>
                <a:schemeClr val="dk1"/>
              </a:solidFill>
              <a:highlight>
                <a:srgbClr val="FFFFFF"/>
              </a:highlight>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Churn Reduction: Provide solutions to reduce the rate at which customers leave the bank.</a:t>
            </a:r>
            <a:endParaRPr sz="1200">
              <a:solidFill>
                <a:schemeClr val="dk1"/>
              </a:solidFill>
              <a:highlight>
                <a:srgbClr val="FFFFFF"/>
              </a:highlight>
              <a:latin typeface="Roboto"/>
              <a:ea typeface="Roboto"/>
              <a:cs typeface="Roboto"/>
              <a:sym typeface="Roboto"/>
            </a:endParaRPr>
          </a:p>
          <a:p>
            <a:pPr marL="457200" lvl="0" indent="0" algn="l" rtl="0">
              <a:spcBef>
                <a:spcPts val="1500"/>
              </a:spcBef>
              <a:spcAft>
                <a:spcPts val="0"/>
              </a:spcAft>
              <a:buNone/>
            </a:pPr>
            <a:endParaRPr sz="12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Data Preprocessing:</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0D0D0D"/>
                </a:solidFill>
                <a:highlight>
                  <a:srgbClr val="FFFFFF"/>
                </a:highlight>
                <a:latin typeface="Roboto"/>
                <a:ea typeface="Roboto"/>
                <a:cs typeface="Roboto"/>
                <a:sym typeface="Roboto"/>
              </a:rPr>
              <a:t>We began by addressing critical steps such as checking for missing and duplicate values, and performing feature selection to refine our dataset for analysis. These steps ensured that our data was clean, complete, and relevant for the subsequent stages of our project.</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body" idx="1"/>
          </p:nvPr>
        </p:nvSpPr>
        <p:spPr>
          <a:xfrm>
            <a:off x="253375" y="653150"/>
            <a:ext cx="8520600" cy="437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Visualization and Analysis:</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200">
                <a:solidFill>
                  <a:srgbClr val="0D0D0D"/>
                </a:solidFill>
                <a:highlight>
                  <a:srgbClr val="FFFFFF"/>
                </a:highlight>
                <a:latin typeface="Roboto"/>
                <a:ea typeface="Roboto"/>
                <a:cs typeface="Roboto"/>
                <a:sym typeface="Roboto"/>
              </a:rPr>
              <a:t>By using techniques like mosaic plots, scatter plots, and sieve diagrams, we learned important things about why customers might stop using banking services. We found patterns and trends that helped us understand customer behavior better and predict when customers might leave the bank.</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Model Building:</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0D0D0D"/>
                </a:solidFill>
                <a:highlight>
                  <a:srgbClr val="FFFFFF"/>
                </a:highlight>
                <a:latin typeface="Roboto"/>
                <a:ea typeface="Roboto"/>
                <a:cs typeface="Roboto"/>
                <a:sym typeface="Roboto"/>
              </a:rPr>
              <a:t>In the model building phase, we explored various classification algorithms including Naive Bayes, K-Nearest Neighbors (KNN), Random Forest, and Support Vector Machine (SVM). After thorough evaluation, we selected Random Forest as our preferred model due to its superior accuracy and robustness.</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title"/>
          </p:nvPr>
        </p:nvSpPr>
        <p:spPr>
          <a:xfrm rot="10800000" flipH="1">
            <a:off x="311700" y="-106975"/>
            <a:ext cx="8520600" cy="55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7" name="Google Shape;207;p38"/>
          <p:cNvSpPr txBox="1">
            <a:spLocks noGrp="1"/>
          </p:cNvSpPr>
          <p:nvPr>
            <p:ph type="body" idx="1"/>
          </p:nvPr>
        </p:nvSpPr>
        <p:spPr>
          <a:xfrm>
            <a:off x="311700" y="445025"/>
            <a:ext cx="8520600" cy="461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0D0D0D"/>
                </a:solidFill>
                <a:highlight>
                  <a:srgbClr val="FFFFFF"/>
                </a:highlight>
                <a:latin typeface="Roboto"/>
                <a:ea typeface="Roboto"/>
                <a:cs typeface="Roboto"/>
                <a:sym typeface="Roboto"/>
              </a:rPr>
              <a:t>Prediction:</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0D0D0D"/>
                </a:solidFill>
                <a:highlight>
                  <a:srgbClr val="FFFFFF"/>
                </a:highlight>
                <a:latin typeface="Roboto"/>
                <a:ea typeface="Roboto"/>
                <a:cs typeface="Roboto"/>
                <a:sym typeface="Roboto"/>
              </a:rPr>
              <a:t>Using the Random Forest model, we successfully predicted the attrition status of customers based on historical data. Logistic Regression was also employed to forecast the attrition flag for new data instances, providing valuable insights for proactive customer retention strategies.</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Overall Implications:</a:t>
            </a:r>
            <a:endParaRPr sz="1200">
              <a:solidFill>
                <a:srgbClr val="0D0D0D"/>
              </a:solidFill>
              <a:highlight>
                <a:srgbClr val="FFFFFF"/>
              </a:highlight>
              <a:latin typeface="Roboto"/>
              <a:ea typeface="Roboto"/>
              <a:cs typeface="Roboto"/>
              <a:sym typeface="Roboto"/>
            </a:endParaRPr>
          </a:p>
          <a:p>
            <a:pPr marL="0" lvl="0" indent="0" algn="l" rtl="0">
              <a:spcBef>
                <a:spcPts val="1500"/>
              </a:spcBef>
              <a:spcAft>
                <a:spcPts val="0"/>
              </a:spcAft>
              <a:buNone/>
            </a:pPr>
            <a:r>
              <a:rPr lang="en" sz="1200">
                <a:solidFill>
                  <a:srgbClr val="0D0D0D"/>
                </a:solidFill>
                <a:highlight>
                  <a:srgbClr val="FFFFFF"/>
                </a:highlight>
                <a:latin typeface="Roboto"/>
                <a:ea typeface="Roboto"/>
                <a:cs typeface="Roboto"/>
                <a:sym typeface="Roboto"/>
              </a:rPr>
              <a:t>Our analysis underscores the critical importance of data cleaning, visual understanding, and predictive modeling in identifying potential customer churn within the banking sector. By employing these techniques, companies can pinpoint customers at risk of leaving their bank services. By doing these things, companies can figure out which customers might leave and then come up with plans to keep them happy and improve their banking services.</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Future Directions:</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Looking ahead, we can improve our analysis by adding more data, making our prediction models better, and always watching how customers behave. By being ready to change and learning from what we see, companies can effectively manage customer churn in the banking sector and ensure long-term customer satisfaction and loyalty.</a:t>
            </a:r>
            <a:endParaRPr/>
          </a:p>
          <a:p>
            <a:pPr marL="0" lvl="0" indent="0" algn="l" rtl="0">
              <a:spcBef>
                <a:spcPts val="1200"/>
              </a:spcBef>
              <a:spcAft>
                <a:spcPts val="12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a:spLocks noGrp="1"/>
          </p:cNvSpPr>
          <p:nvPr>
            <p:ph type="title"/>
          </p:nvPr>
        </p:nvSpPr>
        <p:spPr>
          <a:xfrm>
            <a:off x="311700" y="1730050"/>
            <a:ext cx="8520600" cy="221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                             THANK YOU</a:t>
            </a:r>
            <a:endParaRPr/>
          </a:p>
        </p:txBody>
      </p:sp>
      <p:sp>
        <p:nvSpPr>
          <p:cNvPr id="213" name="Google Shape;213;p39"/>
          <p:cNvSpPr txBox="1">
            <a:spLocks noGrp="1"/>
          </p:cNvSpPr>
          <p:nvPr>
            <p:ph type="body" idx="1"/>
          </p:nvPr>
        </p:nvSpPr>
        <p:spPr>
          <a:xfrm>
            <a:off x="418625" y="594450"/>
            <a:ext cx="8520600" cy="85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20"/>
              <a:t>ABOUT DATASET</a:t>
            </a:r>
            <a:endParaRPr sz="2120"/>
          </a:p>
        </p:txBody>
      </p:sp>
      <p:sp>
        <p:nvSpPr>
          <p:cNvPr id="67" name="Google Shape;67;p15"/>
          <p:cNvSpPr txBox="1">
            <a:spLocks noGrp="1"/>
          </p:cNvSpPr>
          <p:nvPr>
            <p:ph type="body" idx="1"/>
          </p:nvPr>
        </p:nvSpPr>
        <p:spPr>
          <a:xfrm>
            <a:off x="311700" y="1152475"/>
            <a:ext cx="8520600" cy="7926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523"/>
              <a:buNone/>
            </a:pPr>
            <a:r>
              <a:rPr lang="en" sz="1193">
                <a:solidFill>
                  <a:schemeClr val="dk1"/>
                </a:solidFill>
                <a:highlight>
                  <a:srgbClr val="F8F9FA"/>
                </a:highlight>
              </a:rPr>
              <a:t>The dataset selected contains the customer data of account holders at  a particular Bank and the aim of the data will be predicting the Customer Churn.This dataset consists of 10127 rows and 21 columns.</a:t>
            </a:r>
            <a:endParaRPr sz="1193">
              <a:solidFill>
                <a:schemeClr val="dk1"/>
              </a:solidFill>
              <a:highlight>
                <a:srgbClr val="F8F9FA"/>
              </a:highlight>
            </a:endParaRPr>
          </a:p>
          <a:p>
            <a:pPr marL="0" lvl="0" indent="0" algn="l" rtl="0">
              <a:lnSpc>
                <a:spcPct val="95000"/>
              </a:lnSpc>
              <a:spcBef>
                <a:spcPts val="1200"/>
              </a:spcBef>
              <a:spcAft>
                <a:spcPts val="0"/>
              </a:spcAft>
              <a:buSzPts val="523"/>
              <a:buNone/>
            </a:pPr>
            <a:endParaRPr sz="1193" b="1">
              <a:solidFill>
                <a:srgbClr val="3C4043"/>
              </a:solidFill>
              <a:highlight>
                <a:srgbClr val="F8F9FA"/>
              </a:highlight>
            </a:endParaRPr>
          </a:p>
          <a:p>
            <a:pPr marL="0" lvl="0" indent="0" algn="l" rtl="0">
              <a:lnSpc>
                <a:spcPct val="95000"/>
              </a:lnSpc>
              <a:spcBef>
                <a:spcPts val="1200"/>
              </a:spcBef>
              <a:spcAft>
                <a:spcPts val="0"/>
              </a:spcAft>
              <a:buClr>
                <a:schemeClr val="dk1"/>
              </a:buClr>
              <a:buSzPts val="523"/>
              <a:buFont typeface="Arial"/>
              <a:buNone/>
            </a:pPr>
            <a:endParaRPr sz="1193" b="1">
              <a:solidFill>
                <a:srgbClr val="3C4043"/>
              </a:solidFill>
              <a:highlight>
                <a:srgbClr val="F8F9FA"/>
              </a:highlight>
            </a:endParaRPr>
          </a:p>
          <a:p>
            <a:pPr marL="0" lvl="0" indent="0" algn="l" rtl="0">
              <a:lnSpc>
                <a:spcPct val="95000"/>
              </a:lnSpc>
              <a:spcBef>
                <a:spcPts val="1200"/>
              </a:spcBef>
              <a:spcAft>
                <a:spcPts val="1200"/>
              </a:spcAft>
              <a:buSzPts val="523"/>
              <a:buNone/>
            </a:pPr>
            <a:endParaRPr sz="855"/>
          </a:p>
        </p:txBody>
      </p:sp>
      <p:graphicFrame>
        <p:nvGraphicFramePr>
          <p:cNvPr id="68" name="Google Shape;68;p15"/>
          <p:cNvGraphicFramePr/>
          <p:nvPr/>
        </p:nvGraphicFramePr>
        <p:xfrm>
          <a:off x="311700" y="1945075"/>
          <a:ext cx="3000000" cy="3000000"/>
        </p:xfrm>
        <a:graphic>
          <a:graphicData uri="http://schemas.openxmlformats.org/drawingml/2006/table">
            <a:tbl>
              <a:tblPr>
                <a:noFill/>
                <a:tableStyleId>{0EB5355F-8F03-4864-8A6B-2E234D86E41F}</a:tableStyleId>
              </a:tblPr>
              <a:tblGrid>
                <a:gridCol w="2151050">
                  <a:extLst>
                    <a:ext uri="{9D8B030D-6E8A-4147-A177-3AD203B41FA5}">
                      <a16:colId xmlns:a16="http://schemas.microsoft.com/office/drawing/2014/main" val="20000"/>
                    </a:ext>
                  </a:extLst>
                </a:gridCol>
                <a:gridCol w="2151050">
                  <a:extLst>
                    <a:ext uri="{9D8B030D-6E8A-4147-A177-3AD203B41FA5}">
                      <a16:colId xmlns:a16="http://schemas.microsoft.com/office/drawing/2014/main" val="20001"/>
                    </a:ext>
                  </a:extLst>
                </a:gridCol>
                <a:gridCol w="2151050">
                  <a:extLst>
                    <a:ext uri="{9D8B030D-6E8A-4147-A177-3AD203B41FA5}">
                      <a16:colId xmlns:a16="http://schemas.microsoft.com/office/drawing/2014/main" val="20002"/>
                    </a:ext>
                  </a:extLst>
                </a:gridCol>
              </a:tblGrid>
              <a:tr h="346300">
                <a:tc>
                  <a:txBody>
                    <a:bodyPr/>
                    <a:lstStyle/>
                    <a:p>
                      <a:pPr marL="0" lvl="0" indent="0" algn="l" rtl="0">
                        <a:spcBef>
                          <a:spcPts val="0"/>
                        </a:spcBef>
                        <a:spcAft>
                          <a:spcPts val="0"/>
                        </a:spcAft>
                        <a:buNone/>
                      </a:pPr>
                      <a:r>
                        <a:rPr lang="en"/>
                        <a:t>Number</a:t>
                      </a:r>
                      <a:endParaRPr/>
                    </a:p>
                  </a:txBody>
                  <a:tcPr marL="91425" marR="91425" marT="91425" marB="91425">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Attribute </a:t>
                      </a:r>
                      <a:endParaRPr/>
                    </a:p>
                  </a:txBody>
                  <a:tcPr marL="91425" marR="91425" marT="91425" marB="91425">
                    <a:lnB w="76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a:t>Description</a:t>
                      </a:r>
                      <a:endParaRPr/>
                    </a:p>
                  </a:txBody>
                  <a:tcPr marL="91425" marR="91425" marT="91425" marB="91425">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46300">
                <a:tc>
                  <a:txBody>
                    <a:bodyPr/>
                    <a:lstStyle/>
                    <a:p>
                      <a:pPr marL="0" lvl="0" indent="0" algn="ctr" rtl="0">
                        <a:lnSpc>
                          <a:spcPct val="115000"/>
                        </a:lnSpc>
                        <a:spcBef>
                          <a:spcPts val="1200"/>
                        </a:spcBef>
                        <a:spcAft>
                          <a:spcPts val="1200"/>
                        </a:spcAft>
                        <a:buNone/>
                      </a:pPr>
                      <a:r>
                        <a:rPr lang="en"/>
                        <a:t>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CLIENTNUM</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Unique identifier for each customer.(Integer)</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46300">
                <a:tc>
                  <a:txBody>
                    <a:bodyPr/>
                    <a:lstStyle/>
                    <a:p>
                      <a:pPr marL="0" lvl="0" indent="0" algn="ctr" rtl="0">
                        <a:lnSpc>
                          <a:spcPct val="115000"/>
                        </a:lnSpc>
                        <a:spcBef>
                          <a:spcPts val="1200"/>
                        </a:spcBef>
                        <a:spcAft>
                          <a:spcPts val="1200"/>
                        </a:spcAft>
                        <a:buNone/>
                      </a:pPr>
                      <a:r>
                        <a:rPr lang="en"/>
                        <a:t>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Attrition Flag</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Flag indicating whether or not the customer has churned out.(Boolean)</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5225">
                <a:tc>
                  <a:txBody>
                    <a:bodyPr/>
                    <a:lstStyle/>
                    <a:p>
                      <a:pPr marL="0" lvl="0" indent="0" algn="ctr" rtl="0">
                        <a:lnSpc>
                          <a:spcPct val="115000"/>
                        </a:lnSpc>
                        <a:spcBef>
                          <a:spcPts val="1200"/>
                        </a:spcBef>
                        <a:spcAft>
                          <a:spcPts val="1200"/>
                        </a:spcAft>
                        <a:buNone/>
                      </a:pPr>
                      <a:r>
                        <a:rPr lang="en"/>
                        <a:t>3</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Customer Age</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Age of customer.(Integer)</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6300">
                <a:tc>
                  <a:txBody>
                    <a:bodyPr/>
                    <a:lstStyle/>
                    <a:p>
                      <a:pPr marL="0" lvl="0" indent="0" algn="ctr" rtl="0">
                        <a:lnSpc>
                          <a:spcPct val="115000"/>
                        </a:lnSpc>
                        <a:spcBef>
                          <a:spcPts val="1200"/>
                        </a:spcBef>
                        <a:spcAft>
                          <a:spcPts val="1200"/>
                        </a:spcAft>
                        <a:buNone/>
                      </a:pPr>
                      <a:r>
                        <a:rPr lang="en"/>
                        <a:t>4</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Gender</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Gender of the customer.(String)</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6300">
                <a:tc>
                  <a:txBody>
                    <a:bodyPr/>
                    <a:lstStyle/>
                    <a:p>
                      <a:pPr marL="0" lvl="0" indent="0" algn="ctr" rtl="0">
                        <a:lnSpc>
                          <a:spcPct val="115000"/>
                        </a:lnSpc>
                        <a:spcBef>
                          <a:spcPts val="1200"/>
                        </a:spcBef>
                        <a:spcAft>
                          <a:spcPts val="1200"/>
                        </a:spcAft>
                        <a:buNone/>
                      </a:pPr>
                      <a:r>
                        <a:rPr lang="en"/>
                        <a:t>5</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Dependent count</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Number of dependents that the customer has.(Integer)</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46300">
                <a:tc>
                  <a:txBody>
                    <a:bodyPr/>
                    <a:lstStyle/>
                    <a:p>
                      <a:pPr marL="0" lvl="0" indent="0" algn="l" rtl="0">
                        <a:spcBef>
                          <a:spcPts val="0"/>
                        </a:spcBef>
                        <a:spcAft>
                          <a:spcPts val="0"/>
                        </a:spcAft>
                        <a:buNone/>
                      </a:pPr>
                      <a:r>
                        <a:rPr lang="en"/>
                        <a:t>                   6</a:t>
                      </a:r>
                      <a:endParaRPr/>
                    </a:p>
                  </a:txBody>
                  <a:tcPr marL="91425" marR="91425" marT="91425" marB="91425">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tcPr>
                </a:tc>
                <a:tc>
                  <a:txBody>
                    <a:bodyPr/>
                    <a:lstStyle/>
                    <a:p>
                      <a:pPr marL="0" lvl="0" indent="0" algn="ctr" rtl="0">
                        <a:lnSpc>
                          <a:spcPct val="115000"/>
                        </a:lnSpc>
                        <a:spcBef>
                          <a:spcPts val="1200"/>
                        </a:spcBef>
                        <a:spcAft>
                          <a:spcPts val="1200"/>
                        </a:spcAft>
                        <a:buNone/>
                      </a:pPr>
                      <a:r>
                        <a:rPr lang="en"/>
                        <a:t>Education Level</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Education level of customer.(String)</a:t>
                      </a:r>
                      <a:endParaRPr sz="9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73" name="Google Shape;73;p16"/>
          <p:cNvGraphicFramePr/>
          <p:nvPr/>
        </p:nvGraphicFramePr>
        <p:xfrm>
          <a:off x="258700" y="184625"/>
          <a:ext cx="3000000" cy="3000000"/>
        </p:xfrm>
        <a:graphic>
          <a:graphicData uri="http://schemas.openxmlformats.org/drawingml/2006/table">
            <a:tbl>
              <a:tblPr>
                <a:noFill/>
                <a:tableStyleId>{0EB5355F-8F03-4864-8A6B-2E234D86E41F}</a:tableStyleId>
              </a:tblPr>
              <a:tblGrid>
                <a:gridCol w="2161650">
                  <a:extLst>
                    <a:ext uri="{9D8B030D-6E8A-4147-A177-3AD203B41FA5}">
                      <a16:colId xmlns:a16="http://schemas.microsoft.com/office/drawing/2014/main" val="20000"/>
                    </a:ext>
                  </a:extLst>
                </a:gridCol>
                <a:gridCol w="2151050">
                  <a:extLst>
                    <a:ext uri="{9D8B030D-6E8A-4147-A177-3AD203B41FA5}">
                      <a16:colId xmlns:a16="http://schemas.microsoft.com/office/drawing/2014/main" val="20001"/>
                    </a:ext>
                  </a:extLst>
                </a:gridCol>
                <a:gridCol w="2151050">
                  <a:extLst>
                    <a:ext uri="{9D8B030D-6E8A-4147-A177-3AD203B41FA5}">
                      <a16:colId xmlns:a16="http://schemas.microsoft.com/office/drawing/2014/main" val="20002"/>
                    </a:ext>
                  </a:extLst>
                </a:gridCol>
              </a:tblGrid>
              <a:tr h="366075">
                <a:tc>
                  <a:txBody>
                    <a:bodyPr/>
                    <a:lstStyle/>
                    <a:p>
                      <a:pPr marL="0" lvl="0" indent="0" algn="ctr" rtl="0">
                        <a:lnSpc>
                          <a:spcPct val="115000"/>
                        </a:lnSpc>
                        <a:spcBef>
                          <a:spcPts val="1200"/>
                        </a:spcBef>
                        <a:spcAft>
                          <a:spcPts val="1200"/>
                        </a:spcAft>
                        <a:buNone/>
                      </a:pPr>
                      <a:r>
                        <a:rPr lang="en"/>
                        <a:t>7</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Marital Status</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Marital status of customer.(String)</a:t>
                      </a:r>
                      <a:endParaRPr sz="8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6075">
                <a:tc>
                  <a:txBody>
                    <a:bodyPr/>
                    <a:lstStyle/>
                    <a:p>
                      <a:pPr marL="0" lvl="0" indent="0" algn="ctr" rtl="0">
                        <a:lnSpc>
                          <a:spcPct val="115000"/>
                        </a:lnSpc>
                        <a:spcBef>
                          <a:spcPts val="1200"/>
                        </a:spcBef>
                        <a:spcAft>
                          <a:spcPts val="1200"/>
                        </a:spcAft>
                        <a:buNone/>
                      </a:pPr>
                      <a:r>
                        <a:rPr lang="en"/>
                        <a:t>8</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Income Category</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Income category of customer.(String)</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6075">
                <a:tc>
                  <a:txBody>
                    <a:bodyPr/>
                    <a:lstStyle/>
                    <a:p>
                      <a:pPr marL="0" lvl="0" indent="0" algn="ctr" rtl="0">
                        <a:lnSpc>
                          <a:spcPct val="115000"/>
                        </a:lnSpc>
                        <a:spcBef>
                          <a:spcPts val="1200"/>
                        </a:spcBef>
                        <a:spcAft>
                          <a:spcPts val="1200"/>
                        </a:spcAft>
                        <a:buNone/>
                      </a:pPr>
                      <a:r>
                        <a:rPr lang="en"/>
                        <a:t>9</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Card Category</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Type of card held by the customer.(String)</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6075">
                <a:tc>
                  <a:txBody>
                    <a:bodyPr/>
                    <a:lstStyle/>
                    <a:p>
                      <a:pPr marL="0" lvl="0" indent="0" algn="ctr" rtl="0">
                        <a:lnSpc>
                          <a:spcPct val="115000"/>
                        </a:lnSpc>
                        <a:spcBef>
                          <a:spcPts val="1200"/>
                        </a:spcBef>
                        <a:spcAft>
                          <a:spcPts val="1200"/>
                        </a:spcAft>
                        <a:buNone/>
                      </a:pPr>
                      <a:r>
                        <a:rPr lang="en"/>
                        <a:t>10</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Months on book</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How long customer has been on the books?(Integer)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6075">
                <a:tc>
                  <a:txBody>
                    <a:bodyPr/>
                    <a:lstStyle/>
                    <a:p>
                      <a:pPr marL="0" lvl="0" indent="0" algn="ctr" rtl="0">
                        <a:lnSpc>
                          <a:spcPct val="115000"/>
                        </a:lnSpc>
                        <a:spcBef>
                          <a:spcPts val="1200"/>
                        </a:spcBef>
                        <a:spcAft>
                          <a:spcPts val="1200"/>
                        </a:spcAft>
                        <a:buNone/>
                      </a:pPr>
                      <a:r>
                        <a:rPr lang="en"/>
                        <a:t>11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Relationship Count</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Total number of relationships the customer has with the credit card provider.(Integer)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6075">
                <a:tc>
                  <a:txBody>
                    <a:bodyPr/>
                    <a:lstStyle/>
                    <a:p>
                      <a:pPr marL="0" lvl="0" indent="0" algn="ctr" rtl="0">
                        <a:lnSpc>
                          <a:spcPct val="115000"/>
                        </a:lnSpc>
                        <a:spcBef>
                          <a:spcPts val="1200"/>
                        </a:spcBef>
                        <a:spcAft>
                          <a:spcPts val="1200"/>
                        </a:spcAft>
                        <a:buNone/>
                      </a:pPr>
                      <a:r>
                        <a:rPr lang="en"/>
                        <a:t>12</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Months Inactive 12_mon</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Number of months the customer has been inactive in the last twelve months.(Integer)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6075">
                <a:tc>
                  <a:txBody>
                    <a:bodyPr/>
                    <a:lstStyle/>
                    <a:p>
                      <a:pPr marL="0" lvl="0" indent="0" algn="ctr" rtl="0">
                        <a:lnSpc>
                          <a:spcPct val="115000"/>
                        </a:lnSpc>
                        <a:spcBef>
                          <a:spcPts val="1200"/>
                        </a:spcBef>
                        <a:spcAft>
                          <a:spcPts val="1200"/>
                        </a:spcAft>
                        <a:buNone/>
                      </a:pPr>
                      <a:r>
                        <a:rPr lang="en"/>
                        <a:t>13</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Contacts Count 12_mon</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Number of contacts the customer has had in the last twelve months.(Integer)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66075">
                <a:tc>
                  <a:txBody>
                    <a:bodyPr/>
                    <a:lstStyle/>
                    <a:p>
                      <a:pPr marL="0" lvl="0" indent="0" algn="ctr" rtl="0">
                        <a:lnSpc>
                          <a:spcPct val="115000"/>
                        </a:lnSpc>
                        <a:spcBef>
                          <a:spcPts val="1200"/>
                        </a:spcBef>
                        <a:spcAft>
                          <a:spcPts val="1200"/>
                        </a:spcAft>
                        <a:buNone/>
                      </a:pPr>
                      <a:r>
                        <a:rPr lang="en"/>
                        <a:t>14</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Credit Limit</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Credit limit of customer.(Integer)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6075">
                <a:tc>
                  <a:txBody>
                    <a:bodyPr/>
                    <a:lstStyle/>
                    <a:p>
                      <a:pPr marL="0" lvl="0" indent="0" algn="ctr" rtl="0">
                        <a:lnSpc>
                          <a:spcPct val="115000"/>
                        </a:lnSpc>
                        <a:spcBef>
                          <a:spcPts val="1200"/>
                        </a:spcBef>
                        <a:spcAft>
                          <a:spcPts val="1200"/>
                        </a:spcAft>
                        <a:buNone/>
                      </a:pPr>
                      <a:r>
                        <a:rPr lang="en"/>
                        <a:t>15</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Revolving Bal</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Total revolving balance of the customer.(Integer)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66075">
                <a:tc>
                  <a:txBody>
                    <a:bodyPr/>
                    <a:lstStyle/>
                    <a:p>
                      <a:pPr marL="0" lvl="0" indent="0" algn="ctr" rtl="0">
                        <a:lnSpc>
                          <a:spcPct val="115000"/>
                        </a:lnSpc>
                        <a:spcBef>
                          <a:spcPts val="1200"/>
                        </a:spcBef>
                        <a:spcAft>
                          <a:spcPts val="1200"/>
                        </a:spcAft>
                        <a:buNone/>
                      </a:pPr>
                      <a:r>
                        <a:rPr lang="en"/>
                        <a:t>16</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Avg Open To Buy</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Average open-to-buy ratio of customers.(Integer)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66075">
                <a:tc>
                  <a:txBody>
                    <a:bodyPr/>
                    <a:lstStyle/>
                    <a:p>
                      <a:pPr marL="0" lvl="0" indent="0" algn="ctr" rtl="0">
                        <a:lnSpc>
                          <a:spcPct val="115000"/>
                        </a:lnSpc>
                        <a:spcBef>
                          <a:spcPts val="1200"/>
                        </a:spcBef>
                        <a:spcAft>
                          <a:spcPts val="1200"/>
                        </a:spcAft>
                        <a:buNone/>
                      </a:pPr>
                      <a:r>
                        <a:rPr lang="en"/>
                        <a:t>17</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Amt Chng Q4 Q1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800"/>
                        <a:t>Total amount changed from quarter 4 to quarter 1.(Integer)</a:t>
                      </a:r>
                      <a:endParaRPr sz="3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78" name="Google Shape;78;p17"/>
          <p:cNvGraphicFramePr/>
          <p:nvPr/>
        </p:nvGraphicFramePr>
        <p:xfrm>
          <a:off x="258700" y="184625"/>
          <a:ext cx="3000000" cy="3000000"/>
        </p:xfrm>
        <a:graphic>
          <a:graphicData uri="http://schemas.openxmlformats.org/drawingml/2006/table">
            <a:tbl>
              <a:tblPr>
                <a:noFill/>
                <a:tableStyleId>{0EB5355F-8F03-4864-8A6B-2E234D86E41F}</a:tableStyleId>
              </a:tblPr>
              <a:tblGrid>
                <a:gridCol w="2161650">
                  <a:extLst>
                    <a:ext uri="{9D8B030D-6E8A-4147-A177-3AD203B41FA5}">
                      <a16:colId xmlns:a16="http://schemas.microsoft.com/office/drawing/2014/main" val="20000"/>
                    </a:ext>
                  </a:extLst>
                </a:gridCol>
                <a:gridCol w="2151050">
                  <a:extLst>
                    <a:ext uri="{9D8B030D-6E8A-4147-A177-3AD203B41FA5}">
                      <a16:colId xmlns:a16="http://schemas.microsoft.com/office/drawing/2014/main" val="20001"/>
                    </a:ext>
                  </a:extLst>
                </a:gridCol>
                <a:gridCol w="2151050">
                  <a:extLst>
                    <a:ext uri="{9D8B030D-6E8A-4147-A177-3AD203B41FA5}">
                      <a16:colId xmlns:a16="http://schemas.microsoft.com/office/drawing/2014/main" val="20002"/>
                    </a:ext>
                  </a:extLst>
                </a:gridCol>
              </a:tblGrid>
              <a:tr h="366075">
                <a:tc>
                  <a:txBody>
                    <a:bodyPr/>
                    <a:lstStyle/>
                    <a:p>
                      <a:pPr marL="0" lvl="0" indent="0" algn="ctr" rtl="0">
                        <a:lnSpc>
                          <a:spcPct val="115000"/>
                        </a:lnSpc>
                        <a:spcBef>
                          <a:spcPts val="1200"/>
                        </a:spcBef>
                        <a:spcAft>
                          <a:spcPts val="1200"/>
                        </a:spcAft>
                        <a:buNone/>
                      </a:pPr>
                      <a:r>
                        <a:rPr lang="en"/>
                        <a:t>18</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Trans Amt</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900"/>
                        <a:t>Total amount changed from quarter 4 to quarter 1.(Integer)</a:t>
                      </a:r>
                      <a:endParaRPr sz="4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6075">
                <a:tc>
                  <a:txBody>
                    <a:bodyPr/>
                    <a:lstStyle/>
                    <a:p>
                      <a:pPr marL="0" lvl="0" indent="0" algn="ctr" rtl="0">
                        <a:lnSpc>
                          <a:spcPct val="115000"/>
                        </a:lnSpc>
                        <a:spcBef>
                          <a:spcPts val="1200"/>
                        </a:spcBef>
                        <a:spcAft>
                          <a:spcPts val="1200"/>
                        </a:spcAft>
                        <a:buNone/>
                      </a:pPr>
                      <a:r>
                        <a:rPr lang="en"/>
                        <a:t>19</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Trans Ct</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Total transaction count.(Integer)</a:t>
                      </a:r>
                      <a:endParaRPr sz="5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6075">
                <a:tc>
                  <a:txBody>
                    <a:bodyPr/>
                    <a:lstStyle/>
                    <a:p>
                      <a:pPr marL="0" lvl="0" indent="0" algn="ctr" rtl="0">
                        <a:lnSpc>
                          <a:spcPct val="115000"/>
                        </a:lnSpc>
                        <a:spcBef>
                          <a:spcPts val="1200"/>
                        </a:spcBef>
                        <a:spcAft>
                          <a:spcPts val="1200"/>
                        </a:spcAft>
                        <a:buNone/>
                      </a:pPr>
                      <a:r>
                        <a:rPr lang="en"/>
                        <a:t>20</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Total Ct Chng Q4_Q1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Total count changed from quarter 4 to quarter 1.(Integer)</a:t>
                      </a:r>
                      <a:endParaRPr sz="5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6075">
                <a:tc>
                  <a:txBody>
                    <a:bodyPr/>
                    <a:lstStyle/>
                    <a:p>
                      <a:pPr marL="0" lvl="0" indent="0" algn="ctr" rtl="0">
                        <a:lnSpc>
                          <a:spcPct val="115000"/>
                        </a:lnSpc>
                        <a:spcBef>
                          <a:spcPts val="1200"/>
                        </a:spcBef>
                        <a:spcAft>
                          <a:spcPts val="1200"/>
                        </a:spcAft>
                        <a:buNone/>
                      </a:pPr>
                      <a:r>
                        <a:rPr lang="en"/>
                        <a:t>21</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a:t>Avg Utilization Ratio</a:t>
                      </a:r>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 sz="1000"/>
                        <a:t>Average utilization ratio of customers.(Integer)</a:t>
                      </a:r>
                      <a:endParaRPr sz="500"/>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34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84" name="Google Shape;84;p18"/>
          <p:cNvSpPr txBox="1">
            <a:spLocks noGrp="1"/>
          </p:cNvSpPr>
          <p:nvPr>
            <p:ph type="body" idx="1"/>
          </p:nvPr>
        </p:nvSpPr>
        <p:spPr>
          <a:xfrm>
            <a:off x="311700" y="1128375"/>
            <a:ext cx="8520600" cy="572700"/>
          </a:xfrm>
          <a:prstGeom prst="rect">
            <a:avLst/>
          </a:prstGeom>
        </p:spPr>
        <p:txBody>
          <a:bodyPr spcFirstLastPara="1" wrap="square" lIns="91425" tIns="91425" rIns="91425" bIns="91425" anchor="t" anchorCtr="0">
            <a:normAutofit fontScale="25000" lnSpcReduction="20000"/>
          </a:bodyPr>
          <a:lstStyle/>
          <a:p>
            <a:pPr marL="914400" lvl="0" indent="-315912" algn="l" rtl="0">
              <a:spcBef>
                <a:spcPts val="0"/>
              </a:spcBef>
              <a:spcAft>
                <a:spcPts val="0"/>
              </a:spcAft>
              <a:buSzPct val="115789"/>
              <a:buChar char="●"/>
            </a:pPr>
            <a:r>
              <a:rPr lang="en" sz="4750" b="1" i="1">
                <a:solidFill>
                  <a:srgbClr val="3C4043"/>
                </a:solidFill>
                <a:highlight>
                  <a:srgbClr val="FFFFFF"/>
                </a:highlight>
              </a:rPr>
              <a:t>Churn Reason: Identify the different reasons why customers leave the bank.</a:t>
            </a:r>
            <a:endParaRPr sz="4750" b="1" i="1">
              <a:solidFill>
                <a:srgbClr val="3C4043"/>
              </a:solidFill>
              <a:highlight>
                <a:srgbClr val="FFFFFF"/>
              </a:highlight>
            </a:endParaRPr>
          </a:p>
          <a:p>
            <a:pPr marL="914400" lvl="0" indent="-304006" algn="l" rtl="0">
              <a:spcBef>
                <a:spcPts val="0"/>
              </a:spcBef>
              <a:spcAft>
                <a:spcPts val="0"/>
              </a:spcAft>
              <a:buClr>
                <a:srgbClr val="3C4043"/>
              </a:buClr>
              <a:buSzPct val="100000"/>
              <a:buChar char="●"/>
            </a:pPr>
            <a:r>
              <a:rPr lang="en" sz="4750" b="1" i="1">
                <a:solidFill>
                  <a:srgbClr val="3C4043"/>
                </a:solidFill>
                <a:highlight>
                  <a:srgbClr val="FFFFFF"/>
                </a:highlight>
              </a:rPr>
              <a:t>Churn Reduction: Provide solutions to reduce the rate at which customers leave the bank.</a:t>
            </a:r>
            <a:endParaRPr sz="4750" b="1" i="1">
              <a:solidFill>
                <a:srgbClr val="3C4043"/>
              </a:solidFill>
              <a:highlight>
                <a:srgbClr val="FFFFFF"/>
              </a:highlight>
            </a:endParaRPr>
          </a:p>
          <a:p>
            <a:pPr marL="914400" lvl="0" indent="0" algn="l" rtl="0">
              <a:spcBef>
                <a:spcPts val="1200"/>
              </a:spcBef>
              <a:spcAft>
                <a:spcPts val="0"/>
              </a:spcAft>
              <a:buNone/>
            </a:pPr>
            <a:endParaRPr sz="4750" b="1" i="1">
              <a:solidFill>
                <a:srgbClr val="3C4043"/>
              </a:solidFill>
              <a:highlight>
                <a:srgbClr val="FFFFFF"/>
              </a:highlight>
            </a:endParaRPr>
          </a:p>
          <a:p>
            <a:pPr marL="0" lvl="0" indent="0" algn="l" rtl="0">
              <a:spcBef>
                <a:spcPts val="1200"/>
              </a:spcBef>
              <a:spcAft>
                <a:spcPts val="0"/>
              </a:spcAft>
              <a:buNone/>
            </a:pPr>
            <a:endParaRPr sz="1550" b="1" i="1">
              <a:solidFill>
                <a:srgbClr val="3C4043"/>
              </a:solidFill>
              <a:highlight>
                <a:srgbClr val="FFFFFF"/>
              </a:highlight>
            </a:endParaRPr>
          </a:p>
          <a:p>
            <a:pPr marL="914400" lvl="0" indent="0" algn="l" rtl="0">
              <a:spcBef>
                <a:spcPts val="1200"/>
              </a:spcBef>
              <a:spcAft>
                <a:spcPts val="1200"/>
              </a:spcAft>
              <a:buNone/>
            </a:pPr>
            <a:endParaRPr sz="1550" b="1" i="1">
              <a:solidFill>
                <a:srgbClr val="3C4043"/>
              </a:solidFill>
              <a:highlight>
                <a:srgbClr val="FFFFFF"/>
              </a:highlight>
            </a:endParaRPr>
          </a:p>
        </p:txBody>
      </p:sp>
      <p:pic>
        <p:nvPicPr>
          <p:cNvPr id="85" name="Google Shape;85;p18"/>
          <p:cNvPicPr preferRelativeResize="0"/>
          <p:nvPr/>
        </p:nvPicPr>
        <p:blipFill>
          <a:blip r:embed="rId3">
            <a:alphaModFix/>
          </a:blip>
          <a:stretch>
            <a:fillRect/>
          </a:stretch>
        </p:blipFill>
        <p:spPr>
          <a:xfrm>
            <a:off x="641463" y="1822350"/>
            <a:ext cx="7267226" cy="285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t>PREPROCESSING</a:t>
            </a:r>
            <a:endParaRPr sz="2220"/>
          </a:p>
        </p:txBody>
      </p:sp>
      <p:sp>
        <p:nvSpPr>
          <p:cNvPr id="91" name="Google Shape;91;p19"/>
          <p:cNvSpPr txBox="1">
            <a:spLocks noGrp="1"/>
          </p:cNvSpPr>
          <p:nvPr>
            <p:ph type="body" idx="1"/>
          </p:nvPr>
        </p:nvSpPr>
        <p:spPr>
          <a:xfrm>
            <a:off x="311700" y="916275"/>
            <a:ext cx="8520600" cy="4125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r>
              <a:rPr lang="en" sz="1300">
                <a:solidFill>
                  <a:schemeClr val="dk1"/>
                </a:solidFill>
              </a:rPr>
              <a:t>Data preprocessing is a crucial step in preparing raw data for analysis. It encompasses various challenges such as ensuring data quality, integrating different datasets, performing feature engineering, reducing dimensionality, scaling features, managing imbalanced data, identifying outliers, improving time-series data, and addressing data privacy concerns. These tasks are essential for organizing and refining the data to ensure accurate and reliable outcomes. Since the dataset under consideration is likely sourced from banks' credit card portfolios, it is probably structured.Thel preprocessing steps  involved to enhance the data's usability and effectiveness are:</a:t>
            </a:r>
            <a:endParaRPr sz="1300">
              <a:solidFill>
                <a:schemeClr val="dk1"/>
              </a:solidFill>
            </a:endParaRPr>
          </a:p>
          <a:p>
            <a:pPr marL="457200" lvl="0" indent="-311150" algn="l" rtl="0">
              <a:lnSpc>
                <a:spcPct val="105000"/>
              </a:lnSpc>
              <a:spcBef>
                <a:spcPts val="1200"/>
              </a:spcBef>
              <a:spcAft>
                <a:spcPts val="0"/>
              </a:spcAft>
              <a:buClr>
                <a:schemeClr val="dk1"/>
              </a:buClr>
              <a:buSzPts val="1300"/>
              <a:buChar char="●"/>
            </a:pPr>
            <a:r>
              <a:rPr lang="en" sz="1300">
                <a:solidFill>
                  <a:schemeClr val="dk1"/>
                </a:solidFill>
              </a:rPr>
              <a:t>STEP 1: Checking for missing values</a:t>
            </a:r>
            <a:endParaRPr sz="1300">
              <a:solidFill>
                <a:schemeClr val="dk1"/>
              </a:solidFill>
            </a:endParaRPr>
          </a:p>
          <a:p>
            <a:pPr marL="457200" lvl="0" indent="0" algn="l" rtl="0">
              <a:lnSpc>
                <a:spcPct val="105000"/>
              </a:lnSpc>
              <a:spcBef>
                <a:spcPts val="1200"/>
              </a:spcBef>
              <a:spcAft>
                <a:spcPts val="0"/>
              </a:spcAft>
              <a:buSzPts val="688"/>
              <a:buNone/>
            </a:pPr>
            <a:r>
              <a:rPr lang="en" sz="1300">
                <a:solidFill>
                  <a:schemeClr val="dk1"/>
                </a:solidFill>
              </a:rPr>
              <a:t>Since this data is about bank customers, it is most likely structured. As a result, after verification, the dataset contains no missing values.</a:t>
            </a:r>
            <a:endParaRPr sz="1300">
              <a:solidFill>
                <a:schemeClr val="dk1"/>
              </a:solidFill>
            </a:endParaRPr>
          </a:p>
          <a:p>
            <a:pPr marL="457200" lvl="0" indent="-311150" algn="l" rtl="0">
              <a:lnSpc>
                <a:spcPct val="105000"/>
              </a:lnSpc>
              <a:spcBef>
                <a:spcPts val="1200"/>
              </a:spcBef>
              <a:spcAft>
                <a:spcPts val="0"/>
              </a:spcAft>
              <a:buClr>
                <a:schemeClr val="dk1"/>
              </a:buClr>
              <a:buSzPts val="1300"/>
              <a:buChar char="●"/>
            </a:pPr>
            <a:r>
              <a:rPr lang="en" sz="1300">
                <a:solidFill>
                  <a:schemeClr val="dk1"/>
                </a:solidFill>
              </a:rPr>
              <a:t>STEP 2: Checking for duplicate values</a:t>
            </a:r>
            <a:endParaRPr sz="1300">
              <a:solidFill>
                <a:schemeClr val="dk1"/>
              </a:solidFill>
            </a:endParaRPr>
          </a:p>
          <a:p>
            <a:pPr marL="457200" lvl="0" indent="0" algn="l" rtl="0">
              <a:lnSpc>
                <a:spcPct val="105000"/>
              </a:lnSpc>
              <a:spcBef>
                <a:spcPts val="1200"/>
              </a:spcBef>
              <a:spcAft>
                <a:spcPts val="0"/>
              </a:spcAft>
              <a:buSzPts val="688"/>
              <a:buNone/>
            </a:pPr>
            <a:r>
              <a:rPr lang="en" sz="1300">
                <a:solidFill>
                  <a:schemeClr val="dk1"/>
                </a:solidFill>
              </a:rPr>
              <a:t>There are no duplicate values in the dataset.</a:t>
            </a:r>
            <a:endParaRPr sz="1300">
              <a:solidFill>
                <a:schemeClr val="dk1"/>
              </a:solidFill>
            </a:endParaRPr>
          </a:p>
          <a:p>
            <a:pPr marL="457200" lvl="0" indent="-311150" algn="l" rtl="0">
              <a:lnSpc>
                <a:spcPct val="105000"/>
              </a:lnSpc>
              <a:spcBef>
                <a:spcPts val="1200"/>
              </a:spcBef>
              <a:spcAft>
                <a:spcPts val="0"/>
              </a:spcAft>
              <a:buClr>
                <a:schemeClr val="dk1"/>
              </a:buClr>
              <a:buSzPts val="1300"/>
              <a:buChar char="●"/>
            </a:pPr>
            <a:r>
              <a:rPr lang="en" sz="1300">
                <a:solidFill>
                  <a:schemeClr val="dk1"/>
                </a:solidFill>
              </a:rPr>
              <a:t>STEP 3: Feature selection</a:t>
            </a:r>
            <a:endParaRPr sz="1300">
              <a:solidFill>
                <a:schemeClr val="dk1"/>
              </a:solidFill>
            </a:endParaRPr>
          </a:p>
          <a:p>
            <a:pPr marL="457200" lvl="0" indent="0" algn="l" rtl="0">
              <a:lnSpc>
                <a:spcPct val="105000"/>
              </a:lnSpc>
              <a:spcBef>
                <a:spcPts val="1200"/>
              </a:spcBef>
              <a:spcAft>
                <a:spcPts val="0"/>
              </a:spcAft>
              <a:buSzPts val="688"/>
              <a:buNone/>
            </a:pPr>
            <a:r>
              <a:rPr lang="en" sz="1300">
                <a:solidFill>
                  <a:schemeClr val="dk1"/>
                </a:solidFill>
              </a:rPr>
              <a:t>Due to the fact that the Client number and marital status attribute in the dataset is optional for customer churn analysis, it can be eliminated, resulting in a total of 19 columns after feature selection.</a:t>
            </a:r>
            <a:endParaRPr sz="1300">
              <a:solidFill>
                <a:schemeClr val="dk1"/>
              </a:solidFill>
            </a:endParaRPr>
          </a:p>
          <a:p>
            <a:pPr marL="457200" lvl="0" indent="0" algn="l" rtl="0">
              <a:lnSpc>
                <a:spcPct val="105000"/>
              </a:lnSpc>
              <a:spcBef>
                <a:spcPts val="1200"/>
              </a:spcBef>
              <a:spcAft>
                <a:spcPts val="0"/>
              </a:spcAft>
              <a:buSzPts val="688"/>
              <a:buNone/>
            </a:pPr>
            <a:endParaRPr sz="1400">
              <a:solidFill>
                <a:schemeClr val="dk1"/>
              </a:solidFill>
            </a:endParaRPr>
          </a:p>
          <a:p>
            <a:pPr marL="457200" lvl="0" indent="0" algn="l" rtl="0">
              <a:lnSpc>
                <a:spcPct val="105000"/>
              </a:lnSpc>
              <a:spcBef>
                <a:spcPts val="1200"/>
              </a:spcBef>
              <a:spcAft>
                <a:spcPts val="1200"/>
              </a:spcAft>
              <a:buSzPts val="688"/>
              <a:buNone/>
            </a:pPr>
            <a:endParaRPr sz="7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28125" y="131500"/>
            <a:ext cx="8404200" cy="594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30"/>
              <a:t>                                                              </a:t>
            </a:r>
            <a:r>
              <a:rPr lang="en" sz="3000"/>
              <a:t>Visualization</a:t>
            </a:r>
            <a:endParaRPr sz="3000"/>
          </a:p>
          <a:p>
            <a:pPr marL="0" lvl="0" indent="0" algn="l" rtl="0">
              <a:spcBef>
                <a:spcPts val="1200"/>
              </a:spcBef>
              <a:spcAft>
                <a:spcPts val="0"/>
              </a:spcAft>
              <a:buSzPts val="990"/>
              <a:buNone/>
            </a:pPr>
            <a:endParaRPr sz="2520"/>
          </a:p>
        </p:txBody>
      </p:sp>
      <p:sp>
        <p:nvSpPr>
          <p:cNvPr id="97" name="Google Shape;97;p20"/>
          <p:cNvSpPr txBox="1">
            <a:spLocks noGrp="1"/>
          </p:cNvSpPr>
          <p:nvPr>
            <p:ph type="body" idx="1"/>
          </p:nvPr>
        </p:nvSpPr>
        <p:spPr>
          <a:xfrm>
            <a:off x="311700" y="905675"/>
            <a:ext cx="8520600" cy="4122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400"/>
              <a:t>Data visualization is the representation of data in graphical or pictorial form, using charts, graphs, and other visual elements. The purpose of data visualization is to make complex data more accessible, understandable, and useful to people who need to analyze and interpret it. By visually presenting data, it becomes easier to identify patterns, trends, and relationships between different data points.</a:t>
            </a:r>
            <a:endParaRPr sz="1400"/>
          </a:p>
          <a:p>
            <a:pPr marL="0" lvl="0" indent="0" algn="l" rtl="0">
              <a:spcBef>
                <a:spcPts val="1200"/>
              </a:spcBef>
              <a:spcAft>
                <a:spcPts val="1200"/>
              </a:spcAft>
              <a:buNone/>
            </a:pPr>
            <a:endParaRPr sz="1400"/>
          </a:p>
        </p:txBody>
      </p:sp>
      <p:sp>
        <p:nvSpPr>
          <p:cNvPr id="98" name="Google Shape;98;p20"/>
          <p:cNvSpPr txBox="1"/>
          <p:nvPr/>
        </p:nvSpPr>
        <p:spPr>
          <a:xfrm>
            <a:off x="3698575" y="965275"/>
            <a:ext cx="546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99" name="Google Shape;99;p20"/>
          <p:cNvSpPr txBox="1"/>
          <p:nvPr/>
        </p:nvSpPr>
        <p:spPr>
          <a:xfrm>
            <a:off x="923650" y="2248700"/>
            <a:ext cx="3765900" cy="5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2"/>
                </a:solidFill>
              </a:rPr>
              <a:t>Count Plot</a:t>
            </a:r>
            <a:endParaRPr sz="2000">
              <a:solidFill>
                <a:schemeClr val="dk2"/>
              </a:solidFill>
            </a:endParaRPr>
          </a:p>
        </p:txBody>
      </p:sp>
      <p:pic>
        <p:nvPicPr>
          <p:cNvPr id="100" name="Google Shape;100;p20"/>
          <p:cNvPicPr preferRelativeResize="0"/>
          <p:nvPr/>
        </p:nvPicPr>
        <p:blipFill>
          <a:blip r:embed="rId3">
            <a:alphaModFix/>
          </a:blip>
          <a:stretch>
            <a:fillRect/>
          </a:stretch>
        </p:blipFill>
        <p:spPr>
          <a:xfrm>
            <a:off x="2537125" y="2571750"/>
            <a:ext cx="4719277" cy="249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59725" y="110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Inactivity of month v/s Attrition Flag</a:t>
            </a:r>
            <a:endParaRPr/>
          </a:p>
        </p:txBody>
      </p:sp>
      <p:sp>
        <p:nvSpPr>
          <p:cNvPr id="106" name="Google Shape;106;p21"/>
          <p:cNvSpPr txBox="1">
            <a:spLocks noGrp="1"/>
          </p:cNvSpPr>
          <p:nvPr>
            <p:ph type="body" idx="1"/>
          </p:nvPr>
        </p:nvSpPr>
        <p:spPr>
          <a:xfrm>
            <a:off x="311700" y="592775"/>
            <a:ext cx="8520600" cy="4550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21"/>
          <p:cNvPicPr preferRelativeResize="0"/>
          <p:nvPr/>
        </p:nvPicPr>
        <p:blipFill>
          <a:blip r:embed="rId3">
            <a:alphaModFix/>
          </a:blip>
          <a:stretch>
            <a:fillRect/>
          </a:stretch>
        </p:blipFill>
        <p:spPr>
          <a:xfrm>
            <a:off x="405950" y="638013"/>
            <a:ext cx="7125107" cy="4460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2208</Words>
  <Application>Microsoft Office PowerPoint</Application>
  <PresentationFormat>On-screen Show (16:9)</PresentationFormat>
  <Paragraphs>206</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Roboto</vt:lpstr>
      <vt:lpstr>Arial</vt:lpstr>
      <vt:lpstr>Simple Light</vt:lpstr>
      <vt:lpstr>ANALYSIS REPORT ON BANK CHURNERS</vt:lpstr>
      <vt:lpstr>PowerPoint Presentation</vt:lpstr>
      <vt:lpstr>ABOUT DATASET</vt:lpstr>
      <vt:lpstr>PowerPoint Presentation</vt:lpstr>
      <vt:lpstr>PowerPoint Presentation</vt:lpstr>
      <vt:lpstr>OBJECTIVE</vt:lpstr>
      <vt:lpstr>PREPROCESSING</vt:lpstr>
      <vt:lpstr>                                                              Visualization </vt:lpstr>
      <vt:lpstr>Inactivity of month v/s Attrition Flag</vt:lpstr>
      <vt:lpstr>PowerPoint Presentation</vt:lpstr>
      <vt:lpstr>Scatter Plot Credit_Limit V/S Avg_Utilization_Ratio</vt:lpstr>
      <vt:lpstr>PowerPoint Presentation</vt:lpstr>
      <vt:lpstr>Attrition flag v/s Relationship count  </vt:lpstr>
      <vt:lpstr>PowerPoint Presentation</vt:lpstr>
      <vt:lpstr>                          Model Building </vt:lpstr>
      <vt:lpstr>Classification</vt:lpstr>
      <vt:lpstr>PowerPoint Presentation</vt:lpstr>
      <vt:lpstr>PowerPoint Presentation</vt:lpstr>
      <vt:lpstr>PowerPoint Presentation</vt:lpstr>
      <vt:lpstr>PowerPoint Presentation</vt:lpstr>
      <vt:lpstr>Prediction</vt:lpstr>
      <vt:lpstr>PowerPoint Presentation</vt:lpstr>
      <vt:lpstr>PowerPoint Presentation</vt:lpstr>
      <vt:lpstr>Conclusion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REPORT ON BANK CHURNERS</dc:title>
  <dc:creator>SHERLIN DAISON</dc:creator>
  <cp:lastModifiedBy>SHERLIN DAISON</cp:lastModifiedBy>
  <cp:revision>1</cp:revision>
  <dcterms:modified xsi:type="dcterms:W3CDTF">2024-03-18T05:58:28Z</dcterms:modified>
</cp:coreProperties>
</file>