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98" r:id="rId5"/>
    <p:sldId id="306" r:id="rId6"/>
    <p:sldId id="314" r:id="rId7"/>
    <p:sldId id="309" r:id="rId8"/>
    <p:sldId id="310" r:id="rId9"/>
    <p:sldId id="302" r:id="rId10"/>
    <p:sldId id="312" r:id="rId11"/>
    <p:sldId id="313" r:id="rId12"/>
    <p:sldId id="307" r:id="rId13"/>
    <p:sldId id="311" r:id="rId14"/>
    <p:sldId id="308" r:id="rId15"/>
    <p:sldId id="315" r:id="rId16"/>
    <p:sldId id="316" r:id="rId17"/>
    <p:sldId id="318" r:id="rId18"/>
    <p:sldId id="317" r:id="rId19"/>
    <p:sldId id="31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10/27/2023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295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24432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8663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14791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40044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30703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46230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3631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8836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9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689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64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1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45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866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721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915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10/27/2023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3424821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26306" y="1475234"/>
            <a:ext cx="4811417" cy="2901694"/>
          </a:xfrm>
        </p:spPr>
        <p:txBody>
          <a:bodyPr anchor="b">
            <a:noAutofit/>
          </a:bodyPr>
          <a:lstStyle/>
          <a:p>
            <a:r>
              <a:rPr lang="en-US" sz="4000" b="1" dirty="0">
                <a:solidFill>
                  <a:schemeClr val="bg1"/>
                </a:solidFill>
              </a:rPr>
              <a:t>ANALYSIS ON FOOD CHOICE BASED ON DIFFERENT FACTORS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flipV="1">
            <a:off x="11333390" y="5382761"/>
            <a:ext cx="69716" cy="67779"/>
          </a:xfrm>
        </p:spPr>
        <p:txBody>
          <a:bodyPr anchor="t">
            <a:normAutofit fontScale="25000" lnSpcReduction="20000"/>
          </a:bodyPr>
          <a:lstStyle/>
          <a:p>
            <a:pPr>
              <a:lnSpc>
                <a:spcPct val="100000"/>
              </a:lnSpc>
            </a:pPr>
            <a:endParaRPr lang="en-US" sz="16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9097-9CB0-66E2-5D7E-D572E520F24E}"/>
              </a:ext>
            </a:extLst>
          </p:cNvPr>
          <p:cNvSpPr>
            <a:spLocks noGrp="1"/>
          </p:cNvSpPr>
          <p:nvPr>
            <p:ph type="title"/>
          </p:nvPr>
        </p:nvSpPr>
        <p:spPr/>
        <p:txBody>
          <a:bodyPr>
            <a:normAutofit fontScale="90000"/>
          </a:bodyPr>
          <a:lstStyle/>
          <a:p>
            <a:br>
              <a:rPr lang="en-US" b="1" dirty="0"/>
            </a:br>
            <a:br>
              <a:rPr lang="en-US" b="1" dirty="0"/>
            </a:br>
            <a:br>
              <a:rPr lang="en-US" b="1" dirty="0"/>
            </a:br>
            <a:br>
              <a:rPr lang="en-US" b="1" dirty="0"/>
            </a:br>
            <a:br>
              <a:rPr lang="en-US" b="1" dirty="0"/>
            </a:br>
            <a:r>
              <a:rPr lang="en-US" sz="4900" b="1" dirty="0"/>
              <a:t>ANALYSIS OF THE STUDY</a:t>
            </a:r>
            <a:br>
              <a:rPr lang="en-US" b="1" dirty="0"/>
            </a:br>
            <a:endParaRPr lang="en-IN" b="1" dirty="0"/>
          </a:p>
        </p:txBody>
      </p:sp>
      <p:sp>
        <p:nvSpPr>
          <p:cNvPr id="3" name="Content Placeholder 2">
            <a:extLst>
              <a:ext uri="{FF2B5EF4-FFF2-40B4-BE49-F238E27FC236}">
                <a16:creationId xmlns:a16="http://schemas.microsoft.com/office/drawing/2014/main" id="{D72EBBB7-49F0-D406-67DA-2F4C511DB694}"/>
              </a:ext>
            </a:extLst>
          </p:cNvPr>
          <p:cNvSpPr>
            <a:spLocks noGrp="1"/>
          </p:cNvSpPr>
          <p:nvPr>
            <p:ph idx="1"/>
          </p:nvPr>
        </p:nvSpPr>
        <p:spPr>
          <a:xfrm>
            <a:off x="2450469" y="3769743"/>
            <a:ext cx="10018713" cy="1331344"/>
          </a:xfrm>
        </p:spPr>
        <p:txBody>
          <a:bodyPr/>
          <a:lstStyle/>
          <a:p>
            <a:endParaRPr lang="en-IN" dirty="0"/>
          </a:p>
        </p:txBody>
      </p:sp>
    </p:spTree>
    <p:extLst>
      <p:ext uri="{BB962C8B-B14F-4D97-AF65-F5344CB8AC3E}">
        <p14:creationId xmlns:p14="http://schemas.microsoft.com/office/powerpoint/2010/main" val="100015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5D07BD-786D-8461-1D75-05AFF88DD1EF}"/>
              </a:ext>
            </a:extLst>
          </p:cNvPr>
          <p:cNvSpPr txBox="1"/>
          <p:nvPr/>
        </p:nvSpPr>
        <p:spPr>
          <a:xfrm>
            <a:off x="1695090" y="802256"/>
            <a:ext cx="9713343" cy="523220"/>
          </a:xfrm>
          <a:prstGeom prst="rect">
            <a:avLst/>
          </a:prstGeom>
          <a:noFill/>
        </p:spPr>
        <p:txBody>
          <a:bodyPr wrap="square" rtlCol="0">
            <a:spAutoFit/>
          </a:bodyPr>
          <a:lstStyle/>
          <a:p>
            <a:pPr marL="63500">
              <a:spcBef>
                <a:spcPts val="910"/>
              </a:spcBef>
              <a:spcAft>
                <a:spcPts val="0"/>
              </a:spcAft>
            </a:pPr>
            <a:r>
              <a:rPr lang="en-US" sz="1800" b="1" dirty="0">
                <a:latin typeface="Carlito"/>
                <a:ea typeface="Carlito"/>
                <a:cs typeface="Carlito"/>
              </a:rPr>
              <a:t> </a:t>
            </a:r>
            <a:r>
              <a:rPr lang="en-US" sz="2800" b="1" dirty="0" err="1">
                <a:latin typeface="Carlito"/>
                <a:ea typeface="Carlito"/>
                <a:cs typeface="Carlito"/>
              </a:rPr>
              <a:t>Analysing</a:t>
            </a:r>
            <a:r>
              <a:rPr lang="en-US" sz="2800" b="1" dirty="0">
                <a:latin typeface="Carlito"/>
                <a:ea typeface="Carlito"/>
                <a:cs typeface="Carlito"/>
              </a:rPr>
              <a:t> the relationship between nutrition and food choice.</a:t>
            </a:r>
          </a:p>
        </p:txBody>
      </p:sp>
      <p:sp>
        <p:nvSpPr>
          <p:cNvPr id="9" name="TextBox 8">
            <a:extLst>
              <a:ext uri="{FF2B5EF4-FFF2-40B4-BE49-F238E27FC236}">
                <a16:creationId xmlns:a16="http://schemas.microsoft.com/office/drawing/2014/main" id="{7D419A89-D25F-6462-590B-B4987A3DE78E}"/>
              </a:ext>
            </a:extLst>
          </p:cNvPr>
          <p:cNvSpPr txBox="1"/>
          <p:nvPr/>
        </p:nvSpPr>
        <p:spPr>
          <a:xfrm>
            <a:off x="1406107" y="1779306"/>
            <a:ext cx="9680777" cy="4801314"/>
          </a:xfrm>
          <a:prstGeom prst="rect">
            <a:avLst/>
          </a:prstGeom>
          <a:noFill/>
        </p:spPr>
        <p:txBody>
          <a:bodyPr wrap="square" rtlCol="0">
            <a:spAutoFit/>
          </a:bodyPr>
          <a:lstStyle/>
          <a:p>
            <a:r>
              <a:rPr lang="en-US" sz="1800" b="1" kern="0" dirty="0">
                <a:solidFill>
                  <a:srgbClr val="000000"/>
                </a:solidFill>
                <a:effectLst/>
                <a:latin typeface="Courier New" panose="02070309020205020404" pitchFamily="49" charset="0"/>
                <a:ea typeface="Times New Roman" panose="02020603050405020304" pitchFamily="18" charset="0"/>
              </a:rPr>
              <a:t>Null hypothesis: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sz="1800" b="1" kern="0" dirty="0">
                <a:solidFill>
                  <a:srgbClr val="000000"/>
                </a:solidFill>
                <a:effectLst/>
                <a:latin typeface="Courier New" panose="02070309020205020404" pitchFamily="49" charset="0"/>
                <a:ea typeface="Times New Roman" panose="02020603050405020304" pitchFamily="18" charset="0"/>
              </a:rPr>
              <a:t>here is no  significant association between the choice of nutritional information and the type of food chosen.</a:t>
            </a:r>
          </a:p>
          <a:p>
            <a:endParaRPr lang="en-US" sz="1800" b="1" kern="0" dirty="0">
              <a:solidFill>
                <a:srgbClr val="000000"/>
              </a:solidFill>
              <a:effectLst/>
              <a:latin typeface="Courier New" panose="02070309020205020404" pitchFamily="49" charset="0"/>
              <a:ea typeface="Times New Roman" panose="02020603050405020304" pitchFamily="18" charset="0"/>
            </a:endParaRPr>
          </a:p>
          <a:p>
            <a:r>
              <a:rPr lang="en-US" sz="1800" b="1" kern="0" dirty="0">
                <a:solidFill>
                  <a:srgbClr val="000000"/>
                </a:solidFill>
                <a:effectLst/>
                <a:latin typeface="Courier New" panose="02070309020205020404" pitchFamily="49" charset="0"/>
                <a:ea typeface="Times New Roman" panose="02020603050405020304" pitchFamily="18" charset="0"/>
              </a:rPr>
              <a:t>A</a:t>
            </a:r>
            <a:r>
              <a:rPr lang="en-US" b="1" kern="0" dirty="0">
                <a:solidFill>
                  <a:srgbClr val="000000"/>
                </a:solidFill>
                <a:latin typeface="Courier New" panose="02070309020205020404" pitchFamily="49" charset="0"/>
                <a:ea typeface="Times New Roman" panose="02020603050405020304" pitchFamily="18" charset="0"/>
              </a:rPr>
              <a:t>lternative hypothesis:</a:t>
            </a:r>
            <a:r>
              <a:rPr lang="en-US" sz="1800" b="1" kern="0" dirty="0">
                <a:solidFill>
                  <a:srgbClr val="000000"/>
                </a:solidFill>
                <a:effectLst/>
                <a:latin typeface="Courier New" panose="02070309020205020404" pitchFamily="49" charset="0"/>
                <a:ea typeface="Times New Roman" panose="02020603050405020304" pitchFamily="18" charset="0"/>
              </a:rPr>
              <a:t> There is significant association between the choice of nutritional information and the type of food chosen.</a:t>
            </a:r>
          </a:p>
          <a:p>
            <a:endParaRPr lang="en-US" sz="1800" b="1" kern="0" dirty="0">
              <a:solidFill>
                <a:srgbClr val="000000"/>
              </a:solidFill>
              <a:effectLst/>
              <a:latin typeface="Courier New" panose="02070309020205020404" pitchFamily="49" charset="0"/>
              <a:ea typeface="Times New Roman" panose="02020603050405020304" pitchFamily="18" charset="0"/>
            </a:endParaRPr>
          </a:p>
          <a:p>
            <a:r>
              <a:rPr lang="en-US" b="1" kern="0" dirty="0">
                <a:solidFill>
                  <a:srgbClr val="000000"/>
                </a:solidFill>
                <a:latin typeface="Courier New" panose="02070309020205020404" pitchFamily="49" charset="0"/>
                <a:ea typeface="Times New Roman" panose="02020603050405020304" pitchFamily="18" charset="0"/>
              </a:rPr>
              <a:t>Calculations:</a:t>
            </a: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Chi-Square Statistic: 3.9115897652483036</a:t>
            </a: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P-value             : 0.41810308077807967</a:t>
            </a: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Degrees of Freedom  : 4</a:t>
            </a:r>
          </a:p>
          <a:p>
            <a:r>
              <a:rPr lang="en-US" sz="1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Critical value      : 9.488</a:t>
            </a:r>
            <a:endParaRPr lang="en-US" b="1" kern="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endParaRPr lang="en-US" b="1" kern="0" dirty="0">
              <a:solidFill>
                <a:srgbClr val="000000"/>
              </a:solidFill>
              <a:latin typeface="Courier New" panose="02070309020205020404" pitchFamily="49" charset="0"/>
              <a:ea typeface="Times New Roman" panose="02020603050405020304" pitchFamily="18" charset="0"/>
            </a:endParaRPr>
          </a:p>
          <a:p>
            <a:r>
              <a:rPr lang="en-US" sz="1800" b="1" kern="0" dirty="0">
                <a:solidFill>
                  <a:srgbClr val="000000"/>
                </a:solidFill>
                <a:effectLst/>
                <a:latin typeface="Courier New" panose="02070309020205020404" pitchFamily="49" charset="0"/>
                <a:ea typeface="Times New Roman" panose="02020603050405020304" pitchFamily="18" charset="0"/>
              </a:rPr>
              <a:t>Conclusion :</a:t>
            </a:r>
          </a:p>
          <a:p>
            <a:r>
              <a:rPr lang="en-US" b="1" kern="0" dirty="0">
                <a:solidFill>
                  <a:srgbClr val="000000"/>
                </a:solidFill>
                <a:latin typeface="Courier New" panose="02070309020205020404" pitchFamily="49" charset="0"/>
                <a:ea typeface="Times New Roman" panose="02020603050405020304" pitchFamily="18" charset="0"/>
              </a:rPr>
              <a:t>The test result is not statistically </a:t>
            </a:r>
            <a:r>
              <a:rPr lang="en-US" b="1" kern="0" dirty="0" err="1">
                <a:solidFill>
                  <a:srgbClr val="000000"/>
                </a:solidFill>
                <a:latin typeface="Courier New" panose="02070309020205020404" pitchFamily="49" charset="0"/>
                <a:ea typeface="Times New Roman" panose="02020603050405020304" pitchFamily="18" charset="0"/>
              </a:rPr>
              <a:t>significant,failing</a:t>
            </a:r>
            <a:r>
              <a:rPr lang="en-US" b="1" kern="0" dirty="0">
                <a:solidFill>
                  <a:srgbClr val="000000"/>
                </a:solidFill>
                <a:latin typeface="Courier New" panose="02070309020205020404" pitchFamily="49" charset="0"/>
                <a:ea typeface="Times New Roman" panose="02020603050405020304" pitchFamily="18" charset="0"/>
              </a:rPr>
              <a:t> to reject the null hypothesis</a:t>
            </a:r>
            <a:endParaRPr lang="en-US" sz="1800" b="1" kern="0" dirty="0">
              <a:solidFill>
                <a:srgbClr val="000000"/>
              </a:solidFill>
              <a:effectLst/>
              <a:latin typeface="Courier New" panose="02070309020205020404" pitchFamily="49" charset="0"/>
              <a:ea typeface="Times New Roman" panose="02020603050405020304" pitchFamily="18" charset="0"/>
            </a:endParaRPr>
          </a:p>
          <a:p>
            <a:endParaRPr lang="en-US" sz="1800" b="1" kern="0" dirty="0">
              <a:solidFill>
                <a:srgbClr val="000000"/>
              </a:solidFill>
              <a:effectLst/>
              <a:latin typeface="Courier New" panose="02070309020205020404" pitchFamily="49"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021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19BAC-202C-413B-9EC5-E7FB480D7DCE}"/>
              </a:ext>
            </a:extLst>
          </p:cNvPr>
          <p:cNvSpPr txBox="1"/>
          <p:nvPr/>
        </p:nvSpPr>
        <p:spPr>
          <a:xfrm>
            <a:off x="1406107" y="802256"/>
            <a:ext cx="10575984" cy="461665"/>
          </a:xfrm>
          <a:prstGeom prst="rect">
            <a:avLst/>
          </a:prstGeom>
          <a:noFill/>
        </p:spPr>
        <p:txBody>
          <a:bodyPr wrap="square" rtlCol="0">
            <a:spAutoFit/>
          </a:bodyPr>
          <a:lstStyle/>
          <a:p>
            <a:pPr marL="63500">
              <a:spcBef>
                <a:spcPts val="910"/>
              </a:spcBef>
              <a:spcAft>
                <a:spcPts val="0"/>
              </a:spcAft>
            </a:pPr>
            <a:r>
              <a:rPr lang="en-US" sz="1800" b="1" dirty="0">
                <a:latin typeface="Carlito"/>
                <a:ea typeface="Carlito"/>
                <a:cs typeface="Carlito"/>
              </a:rPr>
              <a:t> </a:t>
            </a:r>
            <a:r>
              <a:rPr lang="en-US" sz="2400" b="1" dirty="0" err="1">
                <a:latin typeface="Carlito"/>
                <a:ea typeface="Carlito"/>
                <a:cs typeface="Carlito"/>
              </a:rPr>
              <a:t>Analysing</a:t>
            </a:r>
            <a:r>
              <a:rPr lang="en-US" sz="2400" b="1" dirty="0">
                <a:latin typeface="Carlito"/>
                <a:ea typeface="Carlito"/>
                <a:cs typeface="Carlito"/>
              </a:rPr>
              <a:t> the relationship between time consumption and food choice.</a:t>
            </a:r>
          </a:p>
        </p:txBody>
      </p:sp>
      <p:sp>
        <p:nvSpPr>
          <p:cNvPr id="3" name="TextBox 2">
            <a:extLst>
              <a:ext uri="{FF2B5EF4-FFF2-40B4-BE49-F238E27FC236}">
                <a16:creationId xmlns:a16="http://schemas.microsoft.com/office/drawing/2014/main" id="{7B8F610B-849F-ADB7-2CB4-D3DB881430D8}"/>
              </a:ext>
            </a:extLst>
          </p:cNvPr>
          <p:cNvSpPr txBox="1"/>
          <p:nvPr/>
        </p:nvSpPr>
        <p:spPr>
          <a:xfrm>
            <a:off x="1406107" y="1779306"/>
            <a:ext cx="9680777" cy="4801314"/>
          </a:xfrm>
          <a:prstGeom prst="rect">
            <a:avLst/>
          </a:prstGeom>
          <a:noFill/>
        </p:spPr>
        <p:txBody>
          <a:bodyPr wrap="square" rtlCol="0">
            <a:spAutoFit/>
          </a:bodyPr>
          <a:lstStyle/>
          <a:p>
            <a:r>
              <a:rPr lang="en-US" sz="1800" b="1" kern="0" dirty="0">
                <a:solidFill>
                  <a:srgbClr val="000000"/>
                </a:solidFill>
                <a:effectLst/>
                <a:latin typeface="Courier New" panose="02070309020205020404" pitchFamily="49" charset="0"/>
                <a:ea typeface="Times New Roman" panose="02020603050405020304" pitchFamily="18" charset="0"/>
              </a:rPr>
              <a:t>Null hypothesis: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sz="1800" b="1" kern="0" dirty="0">
                <a:solidFill>
                  <a:srgbClr val="000000"/>
                </a:solidFill>
                <a:effectLst/>
                <a:latin typeface="Courier New" panose="02070309020205020404" pitchFamily="49" charset="0"/>
                <a:ea typeface="Times New Roman" panose="02020603050405020304" pitchFamily="18" charset="0"/>
              </a:rPr>
              <a:t>here is no  significant association between the time consumption and food choice.</a:t>
            </a:r>
          </a:p>
          <a:p>
            <a:endParaRPr lang="en-US" sz="1800" b="1" kern="0" dirty="0">
              <a:solidFill>
                <a:srgbClr val="000000"/>
              </a:solidFill>
              <a:effectLst/>
              <a:latin typeface="Courier New" panose="02070309020205020404" pitchFamily="49" charset="0"/>
              <a:ea typeface="Times New Roman" panose="02020603050405020304" pitchFamily="18" charset="0"/>
            </a:endParaRPr>
          </a:p>
          <a:p>
            <a:r>
              <a:rPr lang="en-US" sz="1800" b="1" kern="0" dirty="0">
                <a:solidFill>
                  <a:srgbClr val="000000"/>
                </a:solidFill>
                <a:effectLst/>
                <a:latin typeface="Courier New" panose="02070309020205020404" pitchFamily="49" charset="0"/>
                <a:ea typeface="Times New Roman" panose="02020603050405020304" pitchFamily="18" charset="0"/>
              </a:rPr>
              <a:t>A</a:t>
            </a:r>
            <a:r>
              <a:rPr lang="en-US" b="1" kern="0" dirty="0">
                <a:solidFill>
                  <a:srgbClr val="000000"/>
                </a:solidFill>
                <a:latin typeface="Courier New" panose="02070309020205020404" pitchFamily="49" charset="0"/>
                <a:ea typeface="Times New Roman" panose="02020603050405020304" pitchFamily="18" charset="0"/>
              </a:rPr>
              <a:t>lternative hypothesis:</a:t>
            </a:r>
            <a:r>
              <a:rPr lang="en-US" sz="1800" b="1" kern="0" dirty="0">
                <a:solidFill>
                  <a:srgbClr val="000000"/>
                </a:solidFill>
                <a:effectLst/>
                <a:latin typeface="Courier New" panose="02070309020205020404" pitchFamily="49" charset="0"/>
                <a:ea typeface="Times New Roman" panose="02020603050405020304" pitchFamily="18" charset="0"/>
              </a:rPr>
              <a:t> There is significant association between the time consumption and food choice.</a:t>
            </a:r>
          </a:p>
          <a:p>
            <a:endParaRPr lang="en-US" sz="1800" b="1" kern="0" dirty="0">
              <a:solidFill>
                <a:srgbClr val="000000"/>
              </a:solidFill>
              <a:effectLst/>
              <a:latin typeface="Courier New" panose="02070309020205020404" pitchFamily="49" charset="0"/>
              <a:ea typeface="Times New Roman" panose="02020603050405020304" pitchFamily="18" charset="0"/>
            </a:endParaRPr>
          </a:p>
          <a:p>
            <a:r>
              <a:rPr lang="en-US" b="1" kern="0" dirty="0">
                <a:solidFill>
                  <a:srgbClr val="000000"/>
                </a:solidFill>
                <a:latin typeface="Courier New" panose="02070309020205020404" pitchFamily="49" charset="0"/>
                <a:ea typeface="Times New Roman" panose="02020603050405020304" pitchFamily="18" charset="0"/>
              </a:rPr>
              <a:t>Calculations:</a:t>
            </a: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Chi-Square Statistic: </a:t>
            </a:r>
            <a:r>
              <a:rPr kumimoji="0" lang="en-US" altLang="en-US" sz="1800"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0.3725984939430316</a:t>
            </a:r>
            <a:endPar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P-value             : </a:t>
            </a:r>
            <a:r>
              <a:rPr kumimoji="0" lang="en-US" altLang="en-US" sz="1800"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0.8300251752943782</a:t>
            </a:r>
            <a:endPar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Degrees of Freedom  : 2</a:t>
            </a:r>
          </a:p>
          <a:p>
            <a:r>
              <a:rPr lang="en-US" sz="1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Critical value      : 5.991</a:t>
            </a:r>
            <a:endParaRPr lang="en-US" b="1" kern="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endParaRPr lang="en-US" b="1" kern="0" dirty="0">
              <a:solidFill>
                <a:srgbClr val="000000"/>
              </a:solidFill>
              <a:latin typeface="Courier New" panose="02070309020205020404" pitchFamily="49" charset="0"/>
              <a:ea typeface="Times New Roman" panose="02020603050405020304" pitchFamily="18" charset="0"/>
            </a:endParaRPr>
          </a:p>
          <a:p>
            <a:r>
              <a:rPr lang="en-US" sz="1800" b="1" kern="0" dirty="0">
                <a:solidFill>
                  <a:srgbClr val="000000"/>
                </a:solidFill>
                <a:effectLst/>
                <a:latin typeface="Courier New" panose="02070309020205020404" pitchFamily="49" charset="0"/>
                <a:ea typeface="Times New Roman" panose="02020603050405020304" pitchFamily="18" charset="0"/>
              </a:rPr>
              <a:t>Conclusion :</a:t>
            </a:r>
          </a:p>
          <a:p>
            <a:r>
              <a:rPr lang="en-US" b="1" kern="0" dirty="0">
                <a:solidFill>
                  <a:srgbClr val="000000"/>
                </a:solidFill>
                <a:latin typeface="Courier New" panose="02070309020205020404" pitchFamily="49" charset="0"/>
                <a:ea typeface="Times New Roman" panose="02020603050405020304" pitchFamily="18" charset="0"/>
              </a:rPr>
              <a:t>The test result is not statistically </a:t>
            </a:r>
            <a:r>
              <a:rPr lang="en-US" b="1" kern="0" dirty="0" err="1">
                <a:solidFill>
                  <a:srgbClr val="000000"/>
                </a:solidFill>
                <a:latin typeface="Courier New" panose="02070309020205020404" pitchFamily="49" charset="0"/>
                <a:ea typeface="Times New Roman" panose="02020603050405020304" pitchFamily="18" charset="0"/>
              </a:rPr>
              <a:t>significant,failing</a:t>
            </a:r>
            <a:r>
              <a:rPr lang="en-US" b="1" kern="0" dirty="0">
                <a:solidFill>
                  <a:srgbClr val="000000"/>
                </a:solidFill>
                <a:latin typeface="Courier New" panose="02070309020205020404" pitchFamily="49" charset="0"/>
                <a:ea typeface="Times New Roman" panose="02020603050405020304" pitchFamily="18" charset="0"/>
              </a:rPr>
              <a:t> to reject the null hypothesis</a:t>
            </a:r>
            <a:endParaRPr lang="en-US" sz="1800" b="1" kern="0" dirty="0">
              <a:solidFill>
                <a:srgbClr val="000000"/>
              </a:solidFill>
              <a:effectLst/>
              <a:latin typeface="Courier New" panose="02070309020205020404" pitchFamily="49" charset="0"/>
              <a:ea typeface="Times New Roman" panose="02020603050405020304" pitchFamily="18" charset="0"/>
            </a:endParaRPr>
          </a:p>
          <a:p>
            <a:endParaRPr lang="en-US" sz="1800" b="1" kern="0" dirty="0">
              <a:solidFill>
                <a:srgbClr val="000000"/>
              </a:solidFill>
              <a:effectLst/>
              <a:latin typeface="Courier New" panose="02070309020205020404" pitchFamily="49"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1731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BB2F4A-EC27-A254-DC55-5F34E1D9361F}"/>
              </a:ext>
            </a:extLst>
          </p:cNvPr>
          <p:cNvSpPr txBox="1"/>
          <p:nvPr/>
        </p:nvSpPr>
        <p:spPr>
          <a:xfrm>
            <a:off x="1535503" y="1682519"/>
            <a:ext cx="10282686" cy="4801314"/>
          </a:xfrm>
          <a:prstGeom prst="rect">
            <a:avLst/>
          </a:prstGeom>
          <a:noFill/>
        </p:spPr>
        <p:txBody>
          <a:bodyPr wrap="square">
            <a:spAutoFit/>
          </a:bodyPr>
          <a:lstStyle/>
          <a:p>
            <a:r>
              <a:rPr lang="en-US" sz="1800" b="1" kern="0" dirty="0">
                <a:solidFill>
                  <a:srgbClr val="000000"/>
                </a:solidFill>
                <a:effectLst/>
                <a:latin typeface="Courier New" panose="02070309020205020404" pitchFamily="49" charset="0"/>
                <a:ea typeface="Times New Roman" panose="02020603050405020304" pitchFamily="18" charset="0"/>
              </a:rPr>
              <a:t>Null hypothesis: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a:t>
            </a:r>
            <a:r>
              <a:rPr lang="en-US" sz="1800" b="1" kern="0" dirty="0">
                <a:solidFill>
                  <a:srgbClr val="000000"/>
                </a:solidFill>
                <a:effectLst/>
                <a:latin typeface="Courier New" panose="02070309020205020404" pitchFamily="49" charset="0"/>
                <a:ea typeface="Times New Roman" panose="02020603050405020304" pitchFamily="18" charset="0"/>
              </a:rPr>
              <a:t>here is no  significant association between cost  and food choice.</a:t>
            </a:r>
          </a:p>
          <a:p>
            <a:endParaRPr lang="en-US" sz="1800" b="1" kern="0" dirty="0">
              <a:solidFill>
                <a:srgbClr val="000000"/>
              </a:solidFill>
              <a:effectLst/>
              <a:latin typeface="Courier New" panose="02070309020205020404" pitchFamily="49" charset="0"/>
              <a:ea typeface="Times New Roman" panose="02020603050405020304" pitchFamily="18" charset="0"/>
            </a:endParaRPr>
          </a:p>
          <a:p>
            <a:r>
              <a:rPr lang="en-US" sz="1800" b="1" kern="0" dirty="0">
                <a:solidFill>
                  <a:srgbClr val="000000"/>
                </a:solidFill>
                <a:effectLst/>
                <a:latin typeface="Courier New" panose="02070309020205020404" pitchFamily="49" charset="0"/>
                <a:ea typeface="Times New Roman" panose="02020603050405020304" pitchFamily="18" charset="0"/>
              </a:rPr>
              <a:t>A</a:t>
            </a:r>
            <a:r>
              <a:rPr lang="en-US" b="1" kern="0" dirty="0">
                <a:solidFill>
                  <a:srgbClr val="000000"/>
                </a:solidFill>
                <a:latin typeface="Courier New" panose="02070309020205020404" pitchFamily="49" charset="0"/>
                <a:ea typeface="Times New Roman" panose="02020603050405020304" pitchFamily="18" charset="0"/>
              </a:rPr>
              <a:t>lternative hypothesis:</a:t>
            </a:r>
            <a:r>
              <a:rPr lang="en-US" sz="1800" b="1" kern="0" dirty="0">
                <a:solidFill>
                  <a:srgbClr val="000000"/>
                </a:solidFill>
                <a:effectLst/>
                <a:latin typeface="Courier New" panose="02070309020205020404" pitchFamily="49" charset="0"/>
                <a:ea typeface="Times New Roman" panose="02020603050405020304" pitchFamily="18" charset="0"/>
              </a:rPr>
              <a:t> There is significant association between cost  and food choice.</a:t>
            </a:r>
          </a:p>
          <a:p>
            <a:endParaRPr lang="en-US" sz="1800" b="1" kern="0" dirty="0">
              <a:solidFill>
                <a:srgbClr val="000000"/>
              </a:solidFill>
              <a:effectLst/>
              <a:latin typeface="Courier New" panose="02070309020205020404" pitchFamily="49" charset="0"/>
              <a:ea typeface="Times New Roman" panose="02020603050405020304" pitchFamily="18" charset="0"/>
            </a:endParaRPr>
          </a:p>
          <a:p>
            <a:r>
              <a:rPr lang="en-US" b="1" kern="0" dirty="0">
                <a:solidFill>
                  <a:srgbClr val="000000"/>
                </a:solidFill>
                <a:latin typeface="Courier New" panose="02070309020205020404" pitchFamily="49" charset="0"/>
                <a:ea typeface="Times New Roman" panose="02020603050405020304" pitchFamily="18" charset="0"/>
              </a:rPr>
              <a:t>Calculations:</a:t>
            </a: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Chi-Square Statistic: </a:t>
            </a:r>
            <a:r>
              <a:rPr kumimoji="0" lang="en-US" altLang="en-US" sz="1800"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0.934831226920476</a:t>
            </a: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P-value             : </a:t>
            </a:r>
            <a:r>
              <a:rPr kumimoji="0" lang="en-US" altLang="en-US" sz="1800"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0.6266196047432712</a:t>
            </a:r>
            <a:endPar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Degrees of Freedom  : 2</a:t>
            </a:r>
          </a:p>
          <a:p>
            <a:r>
              <a:rPr lang="en-US" sz="1800" b="1"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Critical value      : 5.991</a:t>
            </a:r>
            <a:endParaRPr lang="en-US" b="1" kern="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endParaRPr lang="en-US" b="1" kern="0" dirty="0">
              <a:solidFill>
                <a:srgbClr val="000000"/>
              </a:solidFill>
              <a:latin typeface="Courier New" panose="02070309020205020404" pitchFamily="49" charset="0"/>
              <a:ea typeface="Times New Roman" panose="02020603050405020304" pitchFamily="18" charset="0"/>
            </a:endParaRPr>
          </a:p>
          <a:p>
            <a:r>
              <a:rPr lang="en-US" sz="1800" b="1" kern="0" dirty="0">
                <a:solidFill>
                  <a:srgbClr val="000000"/>
                </a:solidFill>
                <a:effectLst/>
                <a:latin typeface="Courier New" panose="02070309020205020404" pitchFamily="49" charset="0"/>
                <a:ea typeface="Times New Roman" panose="02020603050405020304" pitchFamily="18" charset="0"/>
              </a:rPr>
              <a:t>Conclusion :</a:t>
            </a:r>
          </a:p>
          <a:p>
            <a:r>
              <a:rPr lang="en-US" b="1" kern="0" dirty="0">
                <a:solidFill>
                  <a:srgbClr val="000000"/>
                </a:solidFill>
                <a:latin typeface="Courier New" panose="02070309020205020404" pitchFamily="49" charset="0"/>
                <a:ea typeface="Times New Roman" panose="02020603050405020304" pitchFamily="18" charset="0"/>
              </a:rPr>
              <a:t>The test result is not statistically </a:t>
            </a:r>
            <a:r>
              <a:rPr lang="en-US" b="1" kern="0" dirty="0" err="1">
                <a:solidFill>
                  <a:srgbClr val="000000"/>
                </a:solidFill>
                <a:latin typeface="Courier New" panose="02070309020205020404" pitchFamily="49" charset="0"/>
                <a:ea typeface="Times New Roman" panose="02020603050405020304" pitchFamily="18" charset="0"/>
              </a:rPr>
              <a:t>significant,failing</a:t>
            </a:r>
            <a:r>
              <a:rPr lang="en-US" b="1" kern="0" dirty="0">
                <a:solidFill>
                  <a:srgbClr val="000000"/>
                </a:solidFill>
                <a:latin typeface="Courier New" panose="02070309020205020404" pitchFamily="49" charset="0"/>
                <a:ea typeface="Times New Roman" panose="02020603050405020304" pitchFamily="18" charset="0"/>
              </a:rPr>
              <a:t> to reject the null hypothesis</a:t>
            </a:r>
            <a:endParaRPr lang="en-US" sz="1800" b="1" kern="0" dirty="0">
              <a:solidFill>
                <a:srgbClr val="000000"/>
              </a:solidFill>
              <a:effectLst/>
              <a:latin typeface="Courier New" panose="02070309020205020404" pitchFamily="49" charset="0"/>
              <a:ea typeface="Times New Roman" panose="02020603050405020304" pitchFamily="18" charset="0"/>
            </a:endParaRPr>
          </a:p>
          <a:p>
            <a:endParaRPr lang="en-US" sz="1800" b="1" kern="0" dirty="0">
              <a:solidFill>
                <a:srgbClr val="000000"/>
              </a:solidFill>
              <a:effectLst/>
              <a:latin typeface="Courier New" panose="02070309020205020404" pitchFamily="49" charset="0"/>
              <a:ea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A01964D3-718E-80D1-AB8A-9B1EAE0BA2F9}"/>
              </a:ext>
            </a:extLst>
          </p:cNvPr>
          <p:cNvSpPr txBox="1"/>
          <p:nvPr/>
        </p:nvSpPr>
        <p:spPr>
          <a:xfrm>
            <a:off x="1345720" y="561043"/>
            <a:ext cx="11688793" cy="584775"/>
          </a:xfrm>
          <a:prstGeom prst="rect">
            <a:avLst/>
          </a:prstGeom>
          <a:noFill/>
        </p:spPr>
        <p:txBody>
          <a:bodyPr wrap="square">
            <a:spAutoFit/>
          </a:bodyPr>
          <a:lstStyle/>
          <a:p>
            <a:pPr marL="63500">
              <a:spcBef>
                <a:spcPts val="910"/>
              </a:spcBef>
              <a:spcAft>
                <a:spcPts val="0"/>
              </a:spcAft>
            </a:pPr>
            <a:r>
              <a:rPr lang="en-US" sz="2800" b="1" dirty="0">
                <a:latin typeface="Carlito"/>
                <a:ea typeface="Carlito"/>
                <a:cs typeface="Carlito"/>
              </a:rPr>
              <a:t> </a:t>
            </a:r>
            <a:r>
              <a:rPr lang="en-US" sz="2800" b="1" dirty="0" err="1">
                <a:latin typeface="Carlito"/>
                <a:ea typeface="Carlito"/>
                <a:cs typeface="Carlito"/>
              </a:rPr>
              <a:t>Analysing</a:t>
            </a:r>
            <a:r>
              <a:rPr lang="en-US" sz="2800" b="1" dirty="0">
                <a:latin typeface="Carlito"/>
                <a:ea typeface="Carlito"/>
                <a:cs typeface="Carlito"/>
              </a:rPr>
              <a:t> the relationship between cost and food choice</a:t>
            </a:r>
            <a:r>
              <a:rPr lang="en-US" sz="3200" b="1" dirty="0">
                <a:latin typeface="Carlito"/>
                <a:ea typeface="Carlito"/>
                <a:cs typeface="Carlito"/>
              </a:rPr>
              <a:t>. </a:t>
            </a:r>
          </a:p>
        </p:txBody>
      </p:sp>
    </p:spTree>
    <p:extLst>
      <p:ext uri="{BB962C8B-B14F-4D97-AF65-F5344CB8AC3E}">
        <p14:creationId xmlns:p14="http://schemas.microsoft.com/office/powerpoint/2010/main" val="363616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5541D-01C6-8224-156A-1F1CC002E416}"/>
              </a:ext>
            </a:extLst>
          </p:cNvPr>
          <p:cNvSpPr txBox="1"/>
          <p:nvPr/>
        </p:nvSpPr>
        <p:spPr>
          <a:xfrm>
            <a:off x="2613804" y="1906438"/>
            <a:ext cx="5788324" cy="1200329"/>
          </a:xfrm>
          <a:prstGeom prst="rect">
            <a:avLst/>
          </a:prstGeom>
          <a:noFill/>
        </p:spPr>
        <p:txBody>
          <a:bodyPr wrap="square" rtlCol="0">
            <a:spAutoFit/>
          </a:bodyPr>
          <a:lstStyle/>
          <a:p>
            <a:r>
              <a:rPr lang="en-US" sz="7200" dirty="0"/>
              <a:t>CONCLUSION</a:t>
            </a:r>
            <a:endParaRPr lang="en-IN" sz="7200" dirty="0"/>
          </a:p>
        </p:txBody>
      </p:sp>
    </p:spTree>
    <p:extLst>
      <p:ext uri="{BB962C8B-B14F-4D97-AF65-F5344CB8AC3E}">
        <p14:creationId xmlns:p14="http://schemas.microsoft.com/office/powerpoint/2010/main" val="245794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262618-6282-DF7F-22D1-F91520A507FC}"/>
              </a:ext>
            </a:extLst>
          </p:cNvPr>
          <p:cNvSpPr txBox="1"/>
          <p:nvPr/>
        </p:nvSpPr>
        <p:spPr>
          <a:xfrm>
            <a:off x="1580790" y="414068"/>
            <a:ext cx="9614140" cy="2677656"/>
          </a:xfrm>
          <a:prstGeom prst="rect">
            <a:avLst/>
          </a:prstGeom>
          <a:noFill/>
        </p:spPr>
        <p:txBody>
          <a:bodyPr wrap="square" rtlCol="0">
            <a:spAutoFit/>
          </a:bodyPr>
          <a:lstStyle/>
          <a:p>
            <a:pPr algn="ctr"/>
            <a:r>
              <a:rPr lang="en-US" sz="3600" b="1" u="sng" dirty="0"/>
              <a:t>CONCLUSION</a:t>
            </a:r>
          </a:p>
          <a:p>
            <a:pPr algn="ctr"/>
            <a:endParaRPr lang="en-US" sz="3600" b="1" u="sng" dirty="0"/>
          </a:p>
          <a:p>
            <a:pPr marL="342900" indent="-342900">
              <a:buFont typeface="Arial" panose="020B0604020202020204" pitchFamily="34" charset="0"/>
              <a:buChar char="•"/>
            </a:pPr>
            <a:r>
              <a:rPr lang="en-US" sz="2400" b="1" dirty="0"/>
              <a:t>There is no significant association between nutritional content and food choice.</a:t>
            </a:r>
          </a:p>
          <a:p>
            <a:pPr marL="342900" indent="-342900">
              <a:buFont typeface="Arial" panose="020B0604020202020204" pitchFamily="34" charset="0"/>
              <a:buChar char="•"/>
            </a:pPr>
            <a:r>
              <a:rPr lang="en-US" sz="2400" b="1" dirty="0"/>
              <a:t>There is no significant association between time and food choice.</a:t>
            </a:r>
          </a:p>
          <a:p>
            <a:pPr marL="342900" indent="-342900">
              <a:buFont typeface="Arial" panose="020B0604020202020204" pitchFamily="34" charset="0"/>
              <a:buChar char="•"/>
            </a:pPr>
            <a:r>
              <a:rPr lang="en-US" sz="2400" b="1" dirty="0"/>
              <a:t>There is no significant association between cost and food choice.</a:t>
            </a:r>
          </a:p>
        </p:txBody>
      </p:sp>
    </p:spTree>
    <p:extLst>
      <p:ext uri="{BB962C8B-B14F-4D97-AF65-F5344CB8AC3E}">
        <p14:creationId xmlns:p14="http://schemas.microsoft.com/office/powerpoint/2010/main" val="42409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B2504-80E7-FE5A-1482-12BA402F0012}"/>
              </a:ext>
            </a:extLst>
          </p:cNvPr>
          <p:cNvSpPr txBox="1"/>
          <p:nvPr/>
        </p:nvSpPr>
        <p:spPr>
          <a:xfrm>
            <a:off x="3364302" y="2553418"/>
            <a:ext cx="6349041" cy="2246769"/>
          </a:xfrm>
          <a:prstGeom prst="rect">
            <a:avLst/>
          </a:prstGeom>
          <a:noFill/>
        </p:spPr>
        <p:txBody>
          <a:bodyPr wrap="square" rtlCol="0">
            <a:spAutoFit/>
          </a:bodyPr>
          <a:lstStyle/>
          <a:p>
            <a:r>
              <a:rPr lang="en-US" sz="2800" b="1" dirty="0"/>
              <a:t>DONE BY</a:t>
            </a:r>
          </a:p>
          <a:p>
            <a:endParaRPr lang="en-US" sz="2800" b="1" dirty="0"/>
          </a:p>
          <a:p>
            <a:r>
              <a:rPr lang="en-US" sz="2800" b="1" dirty="0"/>
              <a:t>KRISHNAPRIYA .K.J</a:t>
            </a:r>
          </a:p>
          <a:p>
            <a:r>
              <a:rPr lang="en-US" sz="2800" b="1" dirty="0"/>
              <a:t>GEENA .P. GEORGE</a:t>
            </a:r>
          </a:p>
          <a:p>
            <a:r>
              <a:rPr lang="en-US" sz="2800" b="1" dirty="0"/>
              <a:t>SHERLIN DAISON</a:t>
            </a:r>
            <a:endParaRPr lang="en-IN" sz="2800" b="1" dirty="0"/>
          </a:p>
        </p:txBody>
      </p:sp>
    </p:spTree>
    <p:extLst>
      <p:ext uri="{BB962C8B-B14F-4D97-AF65-F5344CB8AC3E}">
        <p14:creationId xmlns:p14="http://schemas.microsoft.com/office/powerpoint/2010/main" val="274601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3EE1B-5179-036B-CE23-CC16ACF87790}"/>
              </a:ext>
            </a:extLst>
          </p:cNvPr>
          <p:cNvSpPr txBox="1"/>
          <p:nvPr/>
        </p:nvSpPr>
        <p:spPr>
          <a:xfrm>
            <a:off x="1515978" y="487620"/>
            <a:ext cx="9160043" cy="595932"/>
          </a:xfrm>
          <a:prstGeom prst="rect">
            <a:avLst/>
          </a:prstGeom>
          <a:noFill/>
        </p:spPr>
        <p:txBody>
          <a:bodyPr wrap="square">
            <a:spAutoFit/>
          </a:bodyPr>
          <a:lstStyle/>
          <a:p>
            <a:pPr marL="63500" marR="20320">
              <a:lnSpc>
                <a:spcPct val="107000"/>
              </a:lnSpc>
              <a:spcBef>
                <a:spcPts val="260"/>
              </a:spcBef>
              <a:spcAft>
                <a:spcPts val="0"/>
              </a:spcAft>
            </a:pPr>
            <a:r>
              <a:rPr lang="en-US" sz="3200" b="1" u="sng" dirty="0">
                <a:effectLst/>
                <a:latin typeface="Carlito"/>
                <a:ea typeface="Carlito"/>
                <a:cs typeface="Carlito"/>
              </a:rPr>
              <a:t>INTRODUCTION</a:t>
            </a:r>
            <a:endParaRPr lang="en-IN" sz="3200" b="1" u="sng" dirty="0">
              <a:effectLst/>
              <a:latin typeface="Carlito"/>
              <a:ea typeface="Carlito"/>
              <a:cs typeface="Carlito"/>
            </a:endParaRPr>
          </a:p>
        </p:txBody>
      </p:sp>
      <p:sp>
        <p:nvSpPr>
          <p:cNvPr id="4" name="TextBox 3">
            <a:extLst>
              <a:ext uri="{FF2B5EF4-FFF2-40B4-BE49-F238E27FC236}">
                <a16:creationId xmlns:a16="http://schemas.microsoft.com/office/drawing/2014/main" id="{DB8D87AC-6E6D-C255-D51B-F17DA88E8D2D}"/>
              </a:ext>
            </a:extLst>
          </p:cNvPr>
          <p:cNvSpPr txBox="1"/>
          <p:nvPr/>
        </p:nvSpPr>
        <p:spPr>
          <a:xfrm>
            <a:off x="1613139" y="1324979"/>
            <a:ext cx="7545956" cy="4154984"/>
          </a:xfrm>
          <a:prstGeom prst="rect">
            <a:avLst/>
          </a:prstGeom>
          <a:noFill/>
        </p:spPr>
        <p:txBody>
          <a:bodyPr wrap="square">
            <a:spAutoFit/>
          </a:bodyPr>
          <a:lstStyle/>
          <a:p>
            <a:r>
              <a:rPr lang="en-IN" sz="2400" b="1" dirty="0"/>
              <a:t>The choice of food is a fundamental aspect of human life, as it affects not only our physical health but also our social and cultural identities. The decision-making process behind food choices is influenced by various factors, including personal preferences, nutritional needs, cultural traditions, cost ,</a:t>
            </a:r>
            <a:r>
              <a:rPr lang="en-IN" sz="2400" b="1" dirty="0" err="1"/>
              <a:t>time,availability</a:t>
            </a:r>
            <a:r>
              <a:rPr lang="en-IN" sz="2400" b="1" dirty="0"/>
              <a:t>, affordability, and environmental concerns. Understanding the dynamics of food choice is crucial for promoting healthy eating habits and sustainable food systems. In this analysis, we will explore the different factors that influence food choices.</a:t>
            </a:r>
          </a:p>
        </p:txBody>
      </p:sp>
    </p:spTree>
    <p:extLst>
      <p:ext uri="{BB962C8B-B14F-4D97-AF65-F5344CB8AC3E}">
        <p14:creationId xmlns:p14="http://schemas.microsoft.com/office/powerpoint/2010/main" val="142086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17E14-4123-94B8-6DCB-FD922F9DF36D}"/>
              </a:ext>
            </a:extLst>
          </p:cNvPr>
          <p:cNvSpPr txBox="1"/>
          <p:nvPr/>
        </p:nvSpPr>
        <p:spPr>
          <a:xfrm flipH="1">
            <a:off x="1520834" y="814610"/>
            <a:ext cx="4215731" cy="400110"/>
          </a:xfrm>
          <a:prstGeom prst="rect">
            <a:avLst/>
          </a:prstGeom>
          <a:noFill/>
        </p:spPr>
        <p:txBody>
          <a:bodyPr wrap="square" rtlCol="0">
            <a:spAutoFit/>
          </a:bodyPr>
          <a:lstStyle/>
          <a:p>
            <a:r>
              <a:rPr lang="en-US" sz="2000" b="1" u="sng" dirty="0"/>
              <a:t>TARGET GROUP AND TOOLS USED</a:t>
            </a:r>
            <a:endParaRPr lang="en-IN" sz="2000" b="1" u="sng" dirty="0"/>
          </a:p>
        </p:txBody>
      </p:sp>
      <p:sp>
        <p:nvSpPr>
          <p:cNvPr id="3" name="TextBox 2">
            <a:extLst>
              <a:ext uri="{FF2B5EF4-FFF2-40B4-BE49-F238E27FC236}">
                <a16:creationId xmlns:a16="http://schemas.microsoft.com/office/drawing/2014/main" id="{6FD5A3F5-D76E-87BA-4212-5F4F64E5DF18}"/>
              </a:ext>
            </a:extLst>
          </p:cNvPr>
          <p:cNvSpPr txBox="1"/>
          <p:nvPr/>
        </p:nvSpPr>
        <p:spPr>
          <a:xfrm flipH="1">
            <a:off x="1840013" y="2018581"/>
            <a:ext cx="3146055" cy="369332"/>
          </a:xfrm>
          <a:prstGeom prst="rect">
            <a:avLst/>
          </a:prstGeom>
          <a:noFill/>
        </p:spPr>
        <p:txBody>
          <a:bodyPr wrap="square" rtlCol="0">
            <a:spAutoFit/>
          </a:bodyPr>
          <a:lstStyle/>
          <a:p>
            <a:r>
              <a:rPr lang="en-US" b="1" dirty="0"/>
              <a:t>Age Group: Every age group</a:t>
            </a:r>
            <a:endParaRPr lang="en-IN" b="1" dirty="0"/>
          </a:p>
        </p:txBody>
      </p:sp>
      <p:sp>
        <p:nvSpPr>
          <p:cNvPr id="4" name="TextBox 3">
            <a:extLst>
              <a:ext uri="{FF2B5EF4-FFF2-40B4-BE49-F238E27FC236}">
                <a16:creationId xmlns:a16="http://schemas.microsoft.com/office/drawing/2014/main" id="{4D1C5C5B-612A-03D6-9458-5C5363F3C2A2}"/>
              </a:ext>
            </a:extLst>
          </p:cNvPr>
          <p:cNvSpPr txBox="1"/>
          <p:nvPr/>
        </p:nvSpPr>
        <p:spPr>
          <a:xfrm flipH="1">
            <a:off x="1779628" y="3191774"/>
            <a:ext cx="3396220" cy="369332"/>
          </a:xfrm>
          <a:prstGeom prst="rect">
            <a:avLst/>
          </a:prstGeom>
          <a:noFill/>
        </p:spPr>
        <p:txBody>
          <a:bodyPr wrap="square" rtlCol="0">
            <a:spAutoFit/>
          </a:bodyPr>
          <a:lstStyle/>
          <a:p>
            <a:r>
              <a:rPr lang="en-US" b="1" dirty="0"/>
              <a:t>Tools used : Python and Excel</a:t>
            </a:r>
            <a:endParaRPr lang="en-IN" b="1" dirty="0"/>
          </a:p>
        </p:txBody>
      </p:sp>
    </p:spTree>
    <p:extLst>
      <p:ext uri="{BB962C8B-B14F-4D97-AF65-F5344CB8AC3E}">
        <p14:creationId xmlns:p14="http://schemas.microsoft.com/office/powerpoint/2010/main" val="312437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3939-BA06-D549-CDBB-3EC55E8F35A6}"/>
              </a:ext>
            </a:extLst>
          </p:cNvPr>
          <p:cNvSpPr>
            <a:spLocks noGrp="1"/>
          </p:cNvSpPr>
          <p:nvPr>
            <p:ph type="ctrTitle"/>
          </p:nvPr>
        </p:nvSpPr>
        <p:spPr/>
        <p:txBody>
          <a:bodyPr/>
          <a:lstStyle/>
          <a:p>
            <a:r>
              <a:rPr lang="en-US" dirty="0"/>
              <a:t>SURVEY RESPONSES</a:t>
            </a:r>
            <a:endParaRPr lang="en-IN" dirty="0"/>
          </a:p>
        </p:txBody>
      </p:sp>
      <p:sp>
        <p:nvSpPr>
          <p:cNvPr id="3" name="Subtitle 2">
            <a:extLst>
              <a:ext uri="{FF2B5EF4-FFF2-40B4-BE49-F238E27FC236}">
                <a16:creationId xmlns:a16="http://schemas.microsoft.com/office/drawing/2014/main" id="{6F06230E-25E2-2265-A899-1DAD436AD1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2154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4301-3069-4B74-3FA8-ACBDDBCD7566}"/>
              </a:ext>
            </a:extLst>
          </p:cNvPr>
          <p:cNvSpPr>
            <a:spLocks noGrp="1"/>
          </p:cNvSpPr>
          <p:nvPr>
            <p:ph type="title"/>
          </p:nvPr>
        </p:nvSpPr>
        <p:spPr>
          <a:xfrm>
            <a:off x="1484311" y="685800"/>
            <a:ext cx="3260217" cy="1752599"/>
          </a:xfrm>
        </p:spPr>
        <p:txBody>
          <a:bodyPr>
            <a:normAutofit/>
          </a:bodyPr>
          <a:lstStyle/>
          <a:p>
            <a:r>
              <a:rPr lang="en-US" sz="2400" dirty="0"/>
              <a:t>AGE</a:t>
            </a:r>
            <a:endParaRPr lang="en-IN" sz="2400" dirty="0"/>
          </a:p>
        </p:txBody>
      </p:sp>
      <p:pic>
        <p:nvPicPr>
          <p:cNvPr id="5" name="Content Placeholder 4">
            <a:extLst>
              <a:ext uri="{FF2B5EF4-FFF2-40B4-BE49-F238E27FC236}">
                <a16:creationId xmlns:a16="http://schemas.microsoft.com/office/drawing/2014/main" id="{87014736-E849-5731-E208-58223A0A759B}"/>
              </a:ext>
            </a:extLst>
          </p:cNvPr>
          <p:cNvPicPr>
            <a:picLocks noGrp="1" noChangeAspect="1"/>
          </p:cNvPicPr>
          <p:nvPr>
            <p:ph idx="1"/>
          </p:nvPr>
        </p:nvPicPr>
        <p:blipFill>
          <a:blip r:embed="rId2"/>
          <a:stretch>
            <a:fillRect/>
          </a:stretch>
        </p:blipFill>
        <p:spPr>
          <a:xfrm>
            <a:off x="1397480" y="1871745"/>
            <a:ext cx="4364966" cy="2644369"/>
          </a:xfrm>
        </p:spPr>
      </p:pic>
      <p:pic>
        <p:nvPicPr>
          <p:cNvPr id="7" name="Picture 6">
            <a:extLst>
              <a:ext uri="{FF2B5EF4-FFF2-40B4-BE49-F238E27FC236}">
                <a16:creationId xmlns:a16="http://schemas.microsoft.com/office/drawing/2014/main" id="{A42DD905-C890-B47D-4B28-5B144F19CF3A}"/>
              </a:ext>
            </a:extLst>
          </p:cNvPr>
          <p:cNvPicPr>
            <a:picLocks noChangeAspect="1"/>
          </p:cNvPicPr>
          <p:nvPr/>
        </p:nvPicPr>
        <p:blipFill>
          <a:blip r:embed="rId3"/>
          <a:stretch>
            <a:fillRect/>
          </a:stretch>
        </p:blipFill>
        <p:spPr>
          <a:xfrm>
            <a:off x="6905891" y="1864124"/>
            <a:ext cx="4625741" cy="2651990"/>
          </a:xfrm>
          <a:prstGeom prst="rect">
            <a:avLst/>
          </a:prstGeom>
        </p:spPr>
      </p:pic>
      <p:sp>
        <p:nvSpPr>
          <p:cNvPr id="8" name="TextBox 7">
            <a:extLst>
              <a:ext uri="{FF2B5EF4-FFF2-40B4-BE49-F238E27FC236}">
                <a16:creationId xmlns:a16="http://schemas.microsoft.com/office/drawing/2014/main" id="{4F4545D8-F8C4-B8C7-F25F-46C60061DEB6}"/>
              </a:ext>
            </a:extLst>
          </p:cNvPr>
          <p:cNvSpPr txBox="1"/>
          <p:nvPr/>
        </p:nvSpPr>
        <p:spPr>
          <a:xfrm>
            <a:off x="8117457" y="1331266"/>
            <a:ext cx="2829464" cy="461665"/>
          </a:xfrm>
          <a:prstGeom prst="rect">
            <a:avLst/>
          </a:prstGeom>
          <a:noFill/>
        </p:spPr>
        <p:txBody>
          <a:bodyPr wrap="square" rtlCol="0">
            <a:spAutoFit/>
          </a:bodyPr>
          <a:lstStyle/>
          <a:p>
            <a:r>
              <a:rPr lang="en-US" sz="2400" dirty="0"/>
              <a:t>GENDER</a:t>
            </a:r>
            <a:endParaRPr lang="en-IN" sz="2400" dirty="0"/>
          </a:p>
        </p:txBody>
      </p:sp>
    </p:spTree>
    <p:extLst>
      <p:ext uri="{BB962C8B-B14F-4D97-AF65-F5344CB8AC3E}">
        <p14:creationId xmlns:p14="http://schemas.microsoft.com/office/powerpoint/2010/main" val="299899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2694-A10B-14E4-0B6B-46EB7596CA28}"/>
              </a:ext>
            </a:extLst>
          </p:cNvPr>
          <p:cNvSpPr>
            <a:spLocks noGrp="1"/>
          </p:cNvSpPr>
          <p:nvPr>
            <p:ph type="ctrTitle"/>
          </p:nvPr>
        </p:nvSpPr>
        <p:spPr>
          <a:xfrm>
            <a:off x="1906425" y="223621"/>
            <a:ext cx="8574622" cy="1022473"/>
          </a:xfrm>
        </p:spPr>
        <p:txBody>
          <a:bodyPr/>
          <a:lstStyle/>
          <a:p>
            <a:pPr algn="ctr"/>
            <a:endParaRPr lang="en-IN" dirty="0"/>
          </a:p>
        </p:txBody>
      </p:sp>
      <p:sp>
        <p:nvSpPr>
          <p:cNvPr id="4" name="AutoShape 2">
            <a:extLst>
              <a:ext uri="{FF2B5EF4-FFF2-40B4-BE49-F238E27FC236}">
                <a16:creationId xmlns:a16="http://schemas.microsoft.com/office/drawing/2014/main" id="{9EFA1A7E-C1B0-8151-0A5D-D277F0904CFD}"/>
              </a:ext>
            </a:extLst>
          </p:cNvPr>
          <p:cNvSpPr>
            <a:spLocks noGrp="1" noChangeAspect="1" noChangeArrowheads="1"/>
          </p:cNvSpPr>
          <p:nvPr>
            <p:ph type="subTitle" idx="1"/>
          </p:nvPr>
        </p:nvSpPr>
        <p:spPr bwMode="auto">
          <a:xfrm>
            <a:off x="1435100" y="1470025"/>
            <a:ext cx="10183159" cy="2671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4" name="Picture 6">
            <a:extLst>
              <a:ext uri="{FF2B5EF4-FFF2-40B4-BE49-F238E27FC236}">
                <a16:creationId xmlns:a16="http://schemas.microsoft.com/office/drawing/2014/main" id="{30566919-403B-4C1E-F417-8D42A4778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425" y="1709738"/>
            <a:ext cx="8116116" cy="471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02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D6F6-CCD3-D71C-118D-644375C9ED17}"/>
              </a:ext>
            </a:extLst>
          </p:cNvPr>
          <p:cNvSpPr>
            <a:spLocks noGrp="1"/>
          </p:cNvSpPr>
          <p:nvPr>
            <p:ph type="title"/>
          </p:nvPr>
        </p:nvSpPr>
        <p:spPr>
          <a:xfrm>
            <a:off x="1484311" y="685801"/>
            <a:ext cx="10018713" cy="849702"/>
          </a:xfrm>
        </p:spPr>
        <p:txBody>
          <a:bodyPr>
            <a:normAutofit/>
          </a:bodyPr>
          <a:lstStyle/>
          <a:p>
            <a:r>
              <a:rPr lang="en-US" sz="2400" b="1" dirty="0"/>
              <a:t>Time is a factor for choosing food</a:t>
            </a:r>
            <a:endParaRPr lang="en-IN" sz="2400" b="1" dirty="0"/>
          </a:p>
        </p:txBody>
      </p:sp>
      <p:pic>
        <p:nvPicPr>
          <p:cNvPr id="5" name="Content Placeholder 4">
            <a:extLst>
              <a:ext uri="{FF2B5EF4-FFF2-40B4-BE49-F238E27FC236}">
                <a16:creationId xmlns:a16="http://schemas.microsoft.com/office/drawing/2014/main" id="{A3D21F1E-5E43-7213-37BA-ACFA74FE7941}"/>
              </a:ext>
            </a:extLst>
          </p:cNvPr>
          <p:cNvPicPr>
            <a:picLocks noGrp="1" noChangeAspect="1"/>
          </p:cNvPicPr>
          <p:nvPr>
            <p:ph idx="1"/>
          </p:nvPr>
        </p:nvPicPr>
        <p:blipFill>
          <a:blip r:embed="rId2"/>
          <a:stretch>
            <a:fillRect/>
          </a:stretch>
        </p:blipFill>
        <p:spPr>
          <a:xfrm>
            <a:off x="2915728" y="1647645"/>
            <a:ext cx="7082287" cy="4143555"/>
          </a:xfrm>
        </p:spPr>
      </p:pic>
    </p:spTree>
    <p:extLst>
      <p:ext uri="{BB962C8B-B14F-4D97-AF65-F5344CB8AC3E}">
        <p14:creationId xmlns:p14="http://schemas.microsoft.com/office/powerpoint/2010/main" val="52344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60BD-CEBE-3313-C484-09A5022057C6}"/>
              </a:ext>
            </a:extLst>
          </p:cNvPr>
          <p:cNvSpPr>
            <a:spLocks noGrp="1"/>
          </p:cNvSpPr>
          <p:nvPr>
            <p:ph type="title"/>
          </p:nvPr>
        </p:nvSpPr>
        <p:spPr/>
        <p:txBody>
          <a:bodyPr>
            <a:normAutofit/>
          </a:bodyPr>
          <a:lstStyle/>
          <a:p>
            <a:r>
              <a:rPr lang="en-US" sz="2400" b="1" dirty="0"/>
              <a:t>Cost is a factor for choosing food</a:t>
            </a:r>
            <a:endParaRPr lang="en-IN" sz="2400" b="1" dirty="0"/>
          </a:p>
        </p:txBody>
      </p:sp>
      <p:pic>
        <p:nvPicPr>
          <p:cNvPr id="5" name="Content Placeholder 4">
            <a:extLst>
              <a:ext uri="{FF2B5EF4-FFF2-40B4-BE49-F238E27FC236}">
                <a16:creationId xmlns:a16="http://schemas.microsoft.com/office/drawing/2014/main" id="{FB27CD7F-0967-9B55-746A-DF6689B303FF}"/>
              </a:ext>
            </a:extLst>
          </p:cNvPr>
          <p:cNvPicPr>
            <a:picLocks noGrp="1" noChangeAspect="1"/>
          </p:cNvPicPr>
          <p:nvPr>
            <p:ph idx="1"/>
          </p:nvPr>
        </p:nvPicPr>
        <p:blipFill>
          <a:blip r:embed="rId2"/>
          <a:stretch>
            <a:fillRect/>
          </a:stretch>
        </p:blipFill>
        <p:spPr>
          <a:xfrm>
            <a:off x="2285999" y="2097656"/>
            <a:ext cx="7013275" cy="3794186"/>
          </a:xfrm>
        </p:spPr>
      </p:pic>
    </p:spTree>
    <p:extLst>
      <p:ext uri="{BB962C8B-B14F-4D97-AF65-F5344CB8AC3E}">
        <p14:creationId xmlns:p14="http://schemas.microsoft.com/office/powerpoint/2010/main" val="236813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56F58-69B6-8906-7EB9-D224AFAABAA9}"/>
              </a:ext>
            </a:extLst>
          </p:cNvPr>
          <p:cNvSpPr txBox="1"/>
          <p:nvPr/>
        </p:nvSpPr>
        <p:spPr>
          <a:xfrm>
            <a:off x="1712570" y="824050"/>
            <a:ext cx="8903369" cy="2462213"/>
          </a:xfrm>
          <a:prstGeom prst="rect">
            <a:avLst/>
          </a:prstGeom>
          <a:noFill/>
        </p:spPr>
        <p:txBody>
          <a:bodyPr wrap="square">
            <a:spAutoFit/>
          </a:bodyPr>
          <a:lstStyle/>
          <a:p>
            <a:pPr marL="63500">
              <a:spcBef>
                <a:spcPts val="910"/>
              </a:spcBef>
              <a:spcAft>
                <a:spcPts val="0"/>
              </a:spcAft>
            </a:pPr>
            <a:r>
              <a:rPr lang="en-US" sz="3200" b="1" dirty="0">
                <a:effectLst/>
                <a:latin typeface="Carlito"/>
                <a:ea typeface="Carlito"/>
                <a:cs typeface="Carlito"/>
              </a:rPr>
              <a:t>EXPECTED OUTCOME:</a:t>
            </a:r>
          </a:p>
          <a:p>
            <a:pPr marL="63500">
              <a:spcBef>
                <a:spcPts val="910"/>
              </a:spcBef>
              <a:spcAft>
                <a:spcPts val="0"/>
              </a:spcAft>
            </a:pPr>
            <a:endParaRPr lang="en-US" sz="2000" b="1" dirty="0">
              <a:effectLst/>
              <a:latin typeface="Carlito"/>
              <a:ea typeface="Carlito"/>
              <a:cs typeface="Carlito"/>
            </a:endParaRPr>
          </a:p>
          <a:p>
            <a:pPr marL="406400" indent="-342900">
              <a:spcBef>
                <a:spcPts val="910"/>
              </a:spcBef>
              <a:spcAft>
                <a:spcPts val="0"/>
              </a:spcAft>
              <a:buFont typeface="Arial" panose="020B0604020202020204" pitchFamily="34" charset="0"/>
              <a:buChar char="•"/>
            </a:pPr>
            <a:r>
              <a:rPr lang="en-US" sz="2400" b="1" dirty="0">
                <a:latin typeface="Carlito"/>
                <a:ea typeface="Carlito"/>
                <a:cs typeface="Carlito"/>
              </a:rPr>
              <a:t>To </a:t>
            </a:r>
            <a:r>
              <a:rPr lang="en-US" sz="2400" b="1" dirty="0" err="1">
                <a:latin typeface="Carlito"/>
                <a:ea typeface="Carlito"/>
                <a:cs typeface="Carlito"/>
              </a:rPr>
              <a:t>analyse</a:t>
            </a:r>
            <a:r>
              <a:rPr lang="en-US" sz="2400" b="1" dirty="0">
                <a:latin typeface="Carlito"/>
                <a:ea typeface="Carlito"/>
                <a:cs typeface="Carlito"/>
              </a:rPr>
              <a:t> the relationship between nutrition and food choice.</a:t>
            </a:r>
          </a:p>
          <a:p>
            <a:pPr marL="406400" indent="-342900">
              <a:spcBef>
                <a:spcPts val="910"/>
              </a:spcBef>
              <a:spcAft>
                <a:spcPts val="0"/>
              </a:spcAft>
              <a:buFont typeface="Arial" panose="020B0604020202020204" pitchFamily="34" charset="0"/>
              <a:buChar char="•"/>
            </a:pPr>
            <a:r>
              <a:rPr lang="en-US" sz="2400" b="1" dirty="0">
                <a:effectLst/>
                <a:latin typeface="Carlito"/>
                <a:ea typeface="Carlito"/>
                <a:cs typeface="Carlito"/>
              </a:rPr>
              <a:t>To </a:t>
            </a:r>
            <a:r>
              <a:rPr lang="en-US" sz="2400" b="1" dirty="0" err="1">
                <a:effectLst/>
                <a:latin typeface="Carlito"/>
                <a:ea typeface="Carlito"/>
                <a:cs typeface="Carlito"/>
              </a:rPr>
              <a:t>analyse</a:t>
            </a:r>
            <a:r>
              <a:rPr lang="en-US" sz="2400" b="1" dirty="0">
                <a:effectLst/>
                <a:latin typeface="Carlito"/>
                <a:ea typeface="Carlito"/>
                <a:cs typeface="Carlito"/>
              </a:rPr>
              <a:t> the relationship between </a:t>
            </a:r>
            <a:r>
              <a:rPr lang="en-US" sz="2400" b="1" dirty="0">
                <a:latin typeface="Carlito"/>
                <a:ea typeface="Carlito"/>
                <a:cs typeface="Carlito"/>
              </a:rPr>
              <a:t>time and food choice.</a:t>
            </a:r>
          </a:p>
          <a:p>
            <a:pPr marL="406400" indent="-342900">
              <a:spcBef>
                <a:spcPts val="910"/>
              </a:spcBef>
              <a:spcAft>
                <a:spcPts val="0"/>
              </a:spcAft>
              <a:buFont typeface="Arial" panose="020B0604020202020204" pitchFamily="34" charset="0"/>
              <a:buChar char="•"/>
            </a:pPr>
            <a:r>
              <a:rPr lang="en-US" sz="2400" b="1" dirty="0">
                <a:effectLst/>
                <a:latin typeface="Carlito"/>
                <a:ea typeface="Carlito"/>
                <a:cs typeface="Carlito"/>
              </a:rPr>
              <a:t>To </a:t>
            </a:r>
            <a:r>
              <a:rPr lang="en-US" sz="2400" b="1" dirty="0" err="1">
                <a:effectLst/>
                <a:latin typeface="Carlito"/>
                <a:ea typeface="Carlito"/>
                <a:cs typeface="Carlito"/>
              </a:rPr>
              <a:t>a</a:t>
            </a:r>
            <a:r>
              <a:rPr lang="en-US" sz="2400" b="1" dirty="0" err="1">
                <a:latin typeface="Carlito"/>
                <a:ea typeface="Carlito"/>
                <a:cs typeface="Carlito"/>
              </a:rPr>
              <a:t>nalyse</a:t>
            </a:r>
            <a:r>
              <a:rPr lang="en-US" sz="2400" b="1" dirty="0">
                <a:latin typeface="Carlito"/>
                <a:ea typeface="Carlito"/>
                <a:cs typeface="Carlito"/>
              </a:rPr>
              <a:t> the relationship between cost and food choice.</a:t>
            </a:r>
            <a:endParaRPr lang="en-IN" sz="2400" dirty="0">
              <a:effectLst/>
              <a:latin typeface="Carlito"/>
              <a:ea typeface="Carlito"/>
              <a:cs typeface="Carlito"/>
            </a:endParaRPr>
          </a:p>
        </p:txBody>
      </p:sp>
    </p:spTree>
    <p:extLst>
      <p:ext uri="{BB962C8B-B14F-4D97-AF65-F5344CB8AC3E}">
        <p14:creationId xmlns:p14="http://schemas.microsoft.com/office/powerpoint/2010/main" val="1688687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125</TotalTime>
  <Words>464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Carlito</vt:lpstr>
      <vt:lpstr>Corbel</vt:lpstr>
      <vt:lpstr>Courier New</vt:lpstr>
      <vt:lpstr>Parallax</vt:lpstr>
      <vt:lpstr>ANALYSIS ON FOOD CHOICE BASED ON DIFFERENT FACTORS</vt:lpstr>
      <vt:lpstr>PowerPoint Presentation</vt:lpstr>
      <vt:lpstr>PowerPoint Presentation</vt:lpstr>
      <vt:lpstr>SURVEY RESPONSES</vt:lpstr>
      <vt:lpstr>AGE</vt:lpstr>
      <vt:lpstr>PowerPoint Presentation</vt:lpstr>
      <vt:lpstr>Time is a factor for choosing food</vt:lpstr>
      <vt:lpstr>Cost is a factor for choosing food</vt:lpstr>
      <vt:lpstr>PowerPoint Presentation</vt:lpstr>
      <vt:lpstr>     ANALYSIS OF THE STUDY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NUTRITIONAL TRENDS IN FAST FOOD VS HOMELY FOOD</dc:title>
  <dc:creator>Geena P George</dc:creator>
  <cp:lastModifiedBy>SHERLIN DAISON</cp:lastModifiedBy>
  <cp:revision>4</cp:revision>
  <dcterms:created xsi:type="dcterms:W3CDTF">2023-10-12T17:47:13Z</dcterms:created>
  <dcterms:modified xsi:type="dcterms:W3CDTF">2023-10-27T17:56:36Z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