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3" d="100"/>
          <a:sy n="53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2939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223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0562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0822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5288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3201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070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33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6275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6711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9880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08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7143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7605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083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3451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9221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470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2254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423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107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647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395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3041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3412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386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9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Sherlinjosy.J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312212865/unm14512022g115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3rd Bcom(General)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Mahalashmi women's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135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87333" y="-23173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文本框"/>
          <p:cNvSpPr txBox="1">
            <a:spLocks/>
          </p:cNvSpPr>
          <p:nvPr/>
        </p:nvSpPr>
        <p:spPr>
          <a:xfrm rot="0">
            <a:off x="1198949" y="619115"/>
            <a:ext cx="9071037" cy="6225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•Downloaded the data from edunet student’s dashboard.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Feature Collection: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•Highlighted data which is required using the fill option.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Data Cleaning: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•Identified the missing values using conditional formatting.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•Removed / Filtered the missing data using filter-filter by colour.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Performance level: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•Performance Analysis is based on Department type is filtered by gender (Male employees)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6960984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 rot="0">
            <a:off x="1276330" y="552441"/>
            <a:ext cx="7205233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Summary: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Pivot table is created to summarise the data.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•Row label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ls- It is considered as department type.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•Column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labels-describe the performance level.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•Filter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By gender where I prefered the male employees in this data.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•Valu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es- To make a count used first name for count of employees in each field.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Visualization: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•U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sed the graph chart to analyze the employees (in units) in the department type category 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•Used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the pie chart to analyze the employees overall percentage in the department type category.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1242900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77283" y="1121060"/>
            <a:ext cx="6261355" cy="554369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082637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479111" y="623565"/>
            <a:ext cx="2592935" cy="3619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0">
              <a:buNone/>
            </a:pPr>
            <a:r>
              <a:rPr lang="en-US" altLang="zh-CN" sz="2400"/>
              <a:t>conculusion </a:t>
            </a:r>
            <a:endParaRPr lang="zh-CN" altLang="en-US" sz="2400"/>
          </a:p>
        </p:txBody>
      </p:sp>
      <p:sp>
        <p:nvSpPr>
          <p:cNvPr id="177" name="矩形"/>
          <p:cNvSpPr>
            <a:spLocks/>
          </p:cNvSpPr>
          <p:nvPr/>
        </p:nvSpPr>
        <p:spPr>
          <a:xfrm flipV="1" rot="10800000">
            <a:off x="333369" y="2352639"/>
            <a:ext cx="9645845" cy="40336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altLang="zh-CN" sz="2400" b="1" i="0" u="none" strike="noStrike" kern="1200" cap="none" spc="0" baseline="0">
                <a:latin typeface="Times New Roman" pitchFamily="18" charset="0"/>
                <a:ea typeface="Droid Sans" pitchFamily="0" charset="0"/>
                <a:cs typeface="Times New Roman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zh-CN" altLang="en-US" sz="2400" b="1" i="0" u="none" strike="noStrike" kern="1200" cap="none" spc="0" baseline="0">
                <a:latin typeface="Times New Roman" pitchFamily="18" charset="0"/>
                <a:ea typeface="Droid Sans" pitchFamily="0" charset="0"/>
                <a:cs typeface="Times New Roman" pitchFamily="18" charset="0"/>
              </a:rPr>
            </a:br>
            <a:br>
              <a:rPr lang="zh-CN" altLang="en-US" sz="2400" b="1" i="0" u="none" strike="noStrike" kern="1200" cap="none" spc="0" baseline="0">
                <a:latin typeface="Times New Roman" pitchFamily="18" charset="0"/>
                <a:ea typeface="Droid Sans" pitchFamily="0" charset="0"/>
                <a:cs typeface="Times New Roman" pitchFamily="18" charset="0"/>
              </a:rPr>
            </a:br>
            <a:r>
              <a:rPr lang="en-US" altLang="zh-CN" sz="2400" b="1" i="0" u="none" strike="noStrike" kern="1200" cap="none" spc="0" baseline="0">
                <a:latin typeface="Times New Roman" pitchFamily="18" charset="0"/>
                <a:ea typeface="Droid Sans" pitchFamily="0" charset="0"/>
                <a:cs typeface="Times New Roman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zh-CN" altLang="en-US" sz="2400" b="1" i="0" u="none" strike="noStrike" kern="1200" cap="none" spc="0" baseline="0">
              <a:latin typeface="Times New Roman" pitchFamily="18" charset="0"/>
              <a:ea typeface="Droid Sans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044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20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8167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文本框"/>
          <p:cNvSpPr txBox="1">
            <a:spLocks/>
          </p:cNvSpPr>
          <p:nvPr/>
        </p:nvSpPr>
        <p:spPr>
          <a:xfrm rot="0">
            <a:off x="766131" y="2495512"/>
            <a:ext cx="6405652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•Employ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ee performance analysis is made to identify the performance level of an employee in each department.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•It heplps to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track the activities and growth of the employees in wholly by department wise.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it helps to grant remuneration or appreciation for the respected one.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4197633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1" name="文本框"/>
          <p:cNvSpPr txBox="1">
            <a:spLocks/>
          </p:cNvSpPr>
          <p:nvPr/>
        </p:nvSpPr>
        <p:spPr>
          <a:xfrm rot="0">
            <a:off x="981060" y="2209766"/>
            <a:ext cx="7418905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•Ans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lyzing the performance of the employees by considering the various factors like rating,performance level,gender,zone,type etc.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•In otrder to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identify the trend and performance on different cateogory in a company or in an organisation.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•And i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 helps to identify which sector’s performance is high,better and low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983704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 rot="0">
            <a:off x="2140260" y="1704949"/>
            <a:ext cx="641306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Companies like IT sectors.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•Industries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Banks.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•Marketing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field.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It helps to analyze the current status of their companies or organisations by hierarchical members.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5415164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 rot="0">
            <a:off x="3648019" y="1628750"/>
            <a:ext cx="4762427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Conditional Formatting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•Filteri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•For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mula used to identify performance level.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•Pivot ta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ble for summarising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•Gra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ph- for data visualization (in units)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Pie Chart- to figure out the overall performance percentage of the each department.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541352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文本框"/>
          <p:cNvSpPr txBox="1">
            <a:spLocks/>
          </p:cNvSpPr>
          <p:nvPr/>
        </p:nvSpPr>
        <p:spPr>
          <a:xfrm rot="0">
            <a:off x="1771623" y="1485877"/>
            <a:ext cx="7271307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•Em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ployee data downloaded from edunet dashboard.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•Feat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ures: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    Totally 26 features were available. In that 11 features were considered.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•Emplo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yee ID - in numbers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•Names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- in text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•Empl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oyee type.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•Performance level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•Gender m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ale,female.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•Employee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rating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551704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276440" y="190497"/>
            <a:ext cx="8534019" cy="5074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rtl="0" eaLnBrk="1" fontAlgn="auto" latinLnBrk="0" hangingPunct="1">
              <a:lnSpc>
                <a:spcPct val="241000"/>
              </a:lnSpc>
              <a:spcBef>
                <a:spcPts val="1700"/>
              </a:spcBef>
              <a:spcAft>
                <a:spcPts val="1650"/>
              </a:spcAft>
              <a:buNone/>
            </a:pP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 rtl="0" eaLnBrk="1" fontAlgn="auto" latinLnBrk="0" hangingPunct="1">
              <a:lnSpc>
                <a:spcPct val="241000"/>
              </a:lnSpc>
              <a:spcBef>
                <a:spcPts val="1700"/>
              </a:spcBef>
              <a:spcAft>
                <a:spcPts val="1650"/>
              </a:spcAft>
              <a:buNone/>
            </a:pPr>
            <a:r>
              <a:rPr lang="en-US" altLang="zh-CN" sz="2800" b="1" i="0" u="none" strike="noStrike" kern="120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To identify the performance level.</a:t>
            </a:r>
            <a:endParaRPr lang="en-US" altLang="zh-CN" sz="2800" b="1" i="0" u="none" strike="noStrike" kern="120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 rtl="0" eaLnBrk="1" fontAlgn="auto" latinLnBrk="0" hangingPunct="1">
              <a:lnSpc>
                <a:spcPct val="241000"/>
              </a:lnSpc>
              <a:spcBef>
                <a:spcPts val="1700"/>
              </a:spcBef>
              <a:spcAft>
                <a:spcPts val="1650"/>
              </a:spcAft>
              <a:buNone/>
            </a:pPr>
            <a:r>
              <a:rPr lang="en-US" altLang="zh-CN" sz="2800" b="1" i="0" u="none" strike="noStrike" kern="120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=IFS(Z8&gt;=5,”VERY HIGH”,Z8&gt;=4,”HIGH”,Z8&gt;=3,”MED”,TRUE,”LOW”)</a:t>
            </a:r>
            <a:endParaRPr lang="zh-CN" altLang="en-US" sz="2800" b="1" i="0" u="none" strike="noStrike" kern="120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6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271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2024-08-30T03:08:00Z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