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56369"/>
  </p:normalViewPr>
  <p:slideViewPr>
    <p:cSldViewPr snapToGrid="0" snapToObjects="1">
      <p:cViewPr>
        <p:scale>
          <a:sx n="100" d="100"/>
          <a:sy n="100" d="100"/>
        </p:scale>
        <p:origin x="1000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42DD-DED2-3747-B748-C2F31E3345E4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A1A6-B0EC-7F40-B201-69DC9EE9F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默认情况堆空间内存的分代划分</a:t>
            </a:r>
            <a:endParaRPr kumimoji="1" lang="en-US" altLang="zh-CN" dirty="0"/>
          </a:p>
          <a:p>
            <a:r>
              <a:rPr kumimoji="1" lang="zh-CN" altLang="en-US" dirty="0"/>
              <a:t>新生代占堆内存的</a:t>
            </a:r>
            <a:r>
              <a:rPr kumimoji="1" lang="en-US" altLang="zh-CN" dirty="0"/>
              <a:t>1/3</a:t>
            </a:r>
          </a:p>
          <a:p>
            <a:r>
              <a:rPr kumimoji="1" lang="zh-CN" altLang="en-US" dirty="0"/>
              <a:t>老年代占堆内存的</a:t>
            </a:r>
            <a:r>
              <a:rPr kumimoji="1" lang="en-US" altLang="zh-CN" dirty="0"/>
              <a:t>2/3</a:t>
            </a:r>
          </a:p>
          <a:p>
            <a:r>
              <a:rPr kumimoji="1" lang="zh-CN" altLang="en-US" dirty="0"/>
              <a:t>新生代内存分</a:t>
            </a:r>
            <a:r>
              <a:rPr kumimoji="1" lang="en-US" altLang="zh-CN" dirty="0"/>
              <a:t>10</a:t>
            </a:r>
            <a:r>
              <a:rPr kumimoji="1" lang="zh-CN" altLang="en-US" dirty="0"/>
              <a:t>份</a:t>
            </a:r>
            <a:endParaRPr kumimoji="1" lang="en-US" altLang="zh-CN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份</a:t>
            </a:r>
            <a:r>
              <a:rPr kumimoji="1" lang="en-US" altLang="zh-CN" dirty="0"/>
              <a:t>Eden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From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To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大对象直接进入老年代：对象大小如果超过了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参数设置的大小则直接进入老年代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长期存活的对象进入老年代：对象一直幸存，年龄超过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，进入老年代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动态对象年龄判断：相同对象累计内存超过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或</a:t>
            </a:r>
            <a:r>
              <a:rPr kumimoji="1" lang="en-US" altLang="zh-CN" dirty="0"/>
              <a:t>To</a:t>
            </a:r>
            <a:r>
              <a:rPr kumimoji="1" lang="zh-CN" altLang="en-US" dirty="0"/>
              <a:t>区大小的</a:t>
            </a:r>
            <a:r>
              <a:rPr kumimoji="1" lang="en-US" altLang="zh-CN" dirty="0"/>
              <a:t>50%</a:t>
            </a:r>
            <a:r>
              <a:rPr kumimoji="1" lang="zh-CN" altLang="en-US" dirty="0"/>
              <a:t> 会直接进入老年代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垃圾回收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Eden</a:t>
            </a:r>
            <a:r>
              <a:rPr kumimoji="1" lang="zh-CN" altLang="en-US" dirty="0"/>
              <a:t>空间满了 发生</a:t>
            </a:r>
            <a:r>
              <a:rPr kumimoji="1" lang="en-US" altLang="zh-CN" dirty="0"/>
              <a:t>young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ygc</a:t>
            </a:r>
            <a:r>
              <a:rPr kumimoji="1" lang="zh-CN" altLang="en-US" dirty="0"/>
              <a:t>  无法避免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老年代空间满了 发生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设置年轻代大小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设置每个线程的堆栈大小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-XX:+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UseParallelGC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选择垃圾收集器为并行收集器。此配置仅对年轻代有效。即上述配置下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年轻代使用并发收集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而年老代仍旧使用串行收集。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XX:ParallelGCThreads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配置并行收集器的线程数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同时多少个线程一起进行垃圾回收。此值最好配置与处理器数目相等。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BA1A6-B0EC-7F40-B201-69DC9EE9FE3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0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4EFA-9F98-024C-9E18-D3E2EF8D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F25EF-8352-EE4D-BB9A-58E020A3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94DC-06F8-F34E-AE7F-FCC085E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190E0-3256-7B4B-B5B8-C0EFB73A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4A014-140A-004B-A2B8-BCFE559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1F2E-0E25-D840-AD19-7BFE92A6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D6781-A59E-D649-8C75-F11683D7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C193E-655F-0A49-85DE-27F28247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D446-09A1-8249-B3F5-582CAD0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348A6-5A77-C24A-852D-73BC161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9F63-3F53-BD46-BE4E-51CD9D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41BE-5669-6941-BFF4-896147D7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6A16C-D3EB-0C4D-AF5D-FD02CCB3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A2177-4296-3B48-85AC-C8801AE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E8B60-98E5-A842-9EEE-3847BD27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6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87D9-A2C2-5049-B467-79E05E98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1F0EE-9ADD-DD45-BBA3-93C6A19B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EE3F4-FF49-0447-AF19-944811D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E04EE-85F0-544B-90C1-6056B61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85B9C-D6EB-EF48-871C-88AC7B5D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5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4578-EFEB-6344-865F-9FF699C4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32AC-2226-4E4A-BAFB-98644D55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E66F-963E-8341-9216-E0318CB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5790-3E1A-A944-B8C6-30C287E0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BA2C6-265B-9245-BC5E-488D63E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1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892D-2BCD-A34C-AA47-37638DC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6F9B0-97DF-CE4E-B1AC-ABEF35AF2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01C-85FE-A44F-9EF0-49B87A3D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644C3-0B90-1446-97B7-0342BCDB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ECC31-BC31-FC4B-9077-8E911CE5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9A67E-601B-134E-9A8A-261859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5355-25E3-B747-B7CD-9CBEE4D3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DEC15-A373-2C41-BDA7-8080AC62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EC4EB-213B-534C-AF50-715723EA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54F09-66F6-F241-94B8-8E897E4D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73C8C-B1CB-1640-BB6E-CC0F2CDAB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16EF2-BA1D-DF47-B138-FABDC601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C9657-B34A-9D42-85C2-95C3EFA8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F5B6B-072F-B04D-B86B-F0F34647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3F6A-228C-4F42-BA46-70F5077D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12855-3B12-1849-B102-82D48E8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40432-2DDD-044D-A1C4-ED56CB06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D6EA3-F145-C143-A188-0EA7660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3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087D3-E53C-964B-8FB4-D8B972F7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675A5-F3D6-8549-A832-13833A3D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7774A-491E-6C4A-803A-AF40A6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9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883E-E704-A044-9084-85D0C8B3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6CB07-0C84-F047-8DDC-42D6076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0B786-2640-274D-8F52-36F184B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A6A28-79DE-4D43-B710-F115C3B7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9ACFF-B913-9C41-9984-C2CA0D0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9E2F5-FB5C-E94D-99CD-CF62F94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71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E94C-8B08-2542-A35E-4FA1EF4F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FFFEB-48C2-9741-A020-46F299DF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90C13-066F-0745-AC00-2946849F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6C6BA-FD96-644C-8CF6-042C5035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DAD4D-F0FB-7947-90D2-2C7081A0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2F35-6938-1B4A-985E-FE717866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6B991B-2234-1244-B7D4-ED708705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F5276-59C7-4A49-AD1B-66E92C6C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55D69-9E47-6B4C-B4A3-6B99B507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84C-E3B0-274D-93F4-88963F106EBD}" type="datetimeFigureOut">
              <a:rPr kumimoji="1" lang="zh-CN" altLang="en-US" smtClean="0"/>
              <a:t>2021/7/14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DFA5E-289F-F041-9901-07EEC9D9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F3B7D-E4C5-7246-A97E-5ADB7C5A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的内存管理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52D5F-F95C-C84E-A6A1-1D073F951879}"/>
              </a:ext>
            </a:extLst>
          </p:cNvPr>
          <p:cNvSpPr txBox="1"/>
          <p:nvPr/>
        </p:nvSpPr>
        <p:spPr>
          <a:xfrm>
            <a:off x="525517" y="13873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运行时数据区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CCCC2-1072-6C4A-A8FC-2AE779BEA1BA}"/>
              </a:ext>
            </a:extLst>
          </p:cNvPr>
          <p:cNvSpPr txBox="1"/>
          <p:nvPr/>
        </p:nvSpPr>
        <p:spPr>
          <a:xfrm>
            <a:off x="525517" y="2068334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D7812C-6CA3-934B-8576-F439B886BE5F}"/>
              </a:ext>
            </a:extLst>
          </p:cNvPr>
          <p:cNvSpPr txBox="1"/>
          <p:nvPr/>
        </p:nvSpPr>
        <p:spPr>
          <a:xfrm>
            <a:off x="798300" y="2746764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40085A-FC17-CA49-A916-DD72769821D4}"/>
              </a:ext>
            </a:extLst>
          </p:cNvPr>
          <p:cNvSpPr txBox="1"/>
          <p:nvPr/>
        </p:nvSpPr>
        <p:spPr>
          <a:xfrm>
            <a:off x="798299" y="342265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静态变量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常量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6662FA-65E4-7E41-8E38-B83587B103DB}"/>
              </a:ext>
            </a:extLst>
          </p:cNvPr>
          <p:cNvSpPr txBox="1"/>
          <p:nvPr/>
        </p:nvSpPr>
        <p:spPr>
          <a:xfrm>
            <a:off x="798300" y="4098548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E7847D-0F5A-ED47-B155-594139692391}"/>
              </a:ext>
            </a:extLst>
          </p:cNvPr>
          <p:cNvSpPr/>
          <p:nvPr/>
        </p:nvSpPr>
        <p:spPr>
          <a:xfrm>
            <a:off x="3773214" y="1387367"/>
            <a:ext cx="7893269" cy="3627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CCCF84-021A-424A-B9EA-5619537F3C2D}"/>
              </a:ext>
            </a:extLst>
          </p:cNvPr>
          <p:cNvSpPr txBox="1"/>
          <p:nvPr/>
        </p:nvSpPr>
        <p:spPr>
          <a:xfrm>
            <a:off x="6920590" y="142906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运行时数据区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00764-CEA7-CB41-8064-0756C470AAF0}"/>
              </a:ext>
            </a:extLst>
          </p:cNvPr>
          <p:cNvSpPr/>
          <p:nvPr/>
        </p:nvSpPr>
        <p:spPr>
          <a:xfrm>
            <a:off x="4246940" y="1841525"/>
            <a:ext cx="3274445" cy="29196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AB36D-19B2-BE41-8BF0-BD7E6C523749}"/>
              </a:ext>
            </a:extLst>
          </p:cNvPr>
          <p:cNvSpPr txBox="1"/>
          <p:nvPr/>
        </p:nvSpPr>
        <p:spPr>
          <a:xfrm>
            <a:off x="5375045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线程共享区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1FEE3E-725C-7B49-9054-40535BD9924A}"/>
              </a:ext>
            </a:extLst>
          </p:cNvPr>
          <p:cNvSpPr/>
          <p:nvPr/>
        </p:nvSpPr>
        <p:spPr>
          <a:xfrm>
            <a:off x="4490948" y="2253000"/>
            <a:ext cx="2771775" cy="103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方法区</a:t>
            </a:r>
            <a:r>
              <a:rPr kumimoji="1" lang="en-US" altLang="zh-CN" sz="1300" dirty="0"/>
              <a:t>(</a:t>
            </a:r>
            <a:r>
              <a:rPr kumimoji="1" lang="zh-CN" altLang="en-US" sz="1300" dirty="0"/>
              <a:t>元空间</a:t>
            </a:r>
            <a:r>
              <a:rPr kumimoji="1" lang="en-US" altLang="zh-CN" sz="1300" dirty="0"/>
              <a:t>)</a:t>
            </a:r>
            <a:endParaRPr kumimoji="1" lang="zh-CN" altLang="en-US" sz="13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CB2176-0BD4-7848-8F26-F6E977CEBA8F}"/>
              </a:ext>
            </a:extLst>
          </p:cNvPr>
          <p:cNvSpPr/>
          <p:nvPr/>
        </p:nvSpPr>
        <p:spPr>
          <a:xfrm>
            <a:off x="4490947" y="3409802"/>
            <a:ext cx="2771775" cy="103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5E4841-1929-5347-908C-1E5220AE198A}"/>
              </a:ext>
            </a:extLst>
          </p:cNvPr>
          <p:cNvSpPr/>
          <p:nvPr/>
        </p:nvSpPr>
        <p:spPr>
          <a:xfrm>
            <a:off x="7956711" y="1841525"/>
            <a:ext cx="3274445" cy="29196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8514FE-48C4-6149-BFA4-158DB13EF780}"/>
              </a:ext>
            </a:extLst>
          </p:cNvPr>
          <p:cNvSpPr txBox="1"/>
          <p:nvPr/>
        </p:nvSpPr>
        <p:spPr>
          <a:xfrm>
            <a:off x="8986414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线程私有区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BB5AB6-1E4B-0D49-BEE9-E5D0E9AAF93D}"/>
              </a:ext>
            </a:extLst>
          </p:cNvPr>
          <p:cNvSpPr/>
          <p:nvPr/>
        </p:nvSpPr>
        <p:spPr>
          <a:xfrm>
            <a:off x="8446788" y="2160241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8C614D-886D-8F45-83E4-97F44DF59827}"/>
              </a:ext>
            </a:extLst>
          </p:cNvPr>
          <p:cNvSpPr txBox="1"/>
          <p:nvPr/>
        </p:nvSpPr>
        <p:spPr>
          <a:xfrm>
            <a:off x="9012337" y="2164242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3</a:t>
            </a:r>
            <a:endParaRPr kumimoji="1" lang="zh-CN" altLang="en-US" sz="13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B770E2-213D-C047-90A1-6ECA41934257}"/>
              </a:ext>
            </a:extLst>
          </p:cNvPr>
          <p:cNvSpPr/>
          <p:nvPr/>
        </p:nvSpPr>
        <p:spPr>
          <a:xfrm>
            <a:off x="8621367" y="2488169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FB8BC1-6584-2D46-8FF5-76763923DE18}"/>
              </a:ext>
            </a:extLst>
          </p:cNvPr>
          <p:cNvSpPr txBox="1"/>
          <p:nvPr/>
        </p:nvSpPr>
        <p:spPr>
          <a:xfrm>
            <a:off x="9186788" y="2517097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2</a:t>
            </a:r>
            <a:endParaRPr kumimoji="1" lang="zh-CN" altLang="en-US" sz="13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CB79FC-6EA5-DB4E-B6A8-F57606D2626C}"/>
              </a:ext>
            </a:extLst>
          </p:cNvPr>
          <p:cNvSpPr/>
          <p:nvPr/>
        </p:nvSpPr>
        <p:spPr>
          <a:xfrm>
            <a:off x="8839030" y="2841920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264D87-38B0-B141-9C38-8095BDBAFADB}"/>
              </a:ext>
            </a:extLst>
          </p:cNvPr>
          <p:cNvSpPr txBox="1"/>
          <p:nvPr/>
        </p:nvSpPr>
        <p:spPr>
          <a:xfrm>
            <a:off x="9460033" y="2875858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1</a:t>
            </a:r>
            <a:endParaRPr kumimoji="1" lang="zh-CN" altLang="en-US" sz="13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C3B4760-7EEB-8445-B97A-ADB9D1DF2D3C}"/>
              </a:ext>
            </a:extLst>
          </p:cNvPr>
          <p:cNvSpPr/>
          <p:nvPr/>
        </p:nvSpPr>
        <p:spPr>
          <a:xfrm>
            <a:off x="8944559" y="3205718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虚拟机栈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BA4463-E050-7B4C-9FD9-22A856D1F93A}"/>
              </a:ext>
            </a:extLst>
          </p:cNvPr>
          <p:cNvSpPr/>
          <p:nvPr/>
        </p:nvSpPr>
        <p:spPr>
          <a:xfrm>
            <a:off x="8944558" y="3641753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本地方法栈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19308C-97D6-5F4B-8083-4C55CE657C4D}"/>
              </a:ext>
            </a:extLst>
          </p:cNvPr>
          <p:cNvSpPr/>
          <p:nvPr/>
        </p:nvSpPr>
        <p:spPr>
          <a:xfrm>
            <a:off x="8944557" y="4080131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程序计数器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658F2DD3-FF5F-F34C-BB16-7DB5164E86F3}"/>
              </a:ext>
            </a:extLst>
          </p:cNvPr>
          <p:cNvCxnSpPr>
            <a:cxnSpLocks/>
          </p:cNvCxnSpPr>
          <p:nvPr/>
        </p:nvCxnSpPr>
        <p:spPr>
          <a:xfrm>
            <a:off x="1894857" y="2931430"/>
            <a:ext cx="7477108" cy="4783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FD2B3F8-2056-CA47-A126-F5C78778A52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54522" y="2832472"/>
            <a:ext cx="2771775" cy="77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69563A28-F8A8-EB46-8BFF-B92CEE5F574B}"/>
              </a:ext>
            </a:extLst>
          </p:cNvPr>
          <p:cNvCxnSpPr>
            <a:cxnSpLocks/>
          </p:cNvCxnSpPr>
          <p:nvPr/>
        </p:nvCxnSpPr>
        <p:spPr>
          <a:xfrm flipV="1">
            <a:off x="1356662" y="3938486"/>
            <a:ext cx="4252928" cy="3570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下箭头 105">
            <a:extLst>
              <a:ext uri="{FF2B5EF4-FFF2-40B4-BE49-F238E27FC236}">
                <a16:creationId xmlns:a16="http://schemas.microsoft.com/office/drawing/2014/main" id="{1C4C92F8-5234-1446-92F7-D9667B0EF416}"/>
              </a:ext>
            </a:extLst>
          </p:cNvPr>
          <p:cNvSpPr/>
          <p:nvPr/>
        </p:nvSpPr>
        <p:spPr>
          <a:xfrm>
            <a:off x="4490947" y="5014395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7" name="右箭头 106">
            <a:extLst>
              <a:ext uri="{FF2B5EF4-FFF2-40B4-BE49-F238E27FC236}">
                <a16:creationId xmlns:a16="http://schemas.microsoft.com/office/drawing/2014/main" id="{1A488516-547F-FE43-8EDF-E9323D23ADCB}"/>
              </a:ext>
            </a:extLst>
          </p:cNvPr>
          <p:cNvSpPr/>
          <p:nvPr/>
        </p:nvSpPr>
        <p:spPr>
          <a:xfrm>
            <a:off x="5609590" y="5723023"/>
            <a:ext cx="201309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9F8BE9A-DBD4-8B46-84A1-6640A5D438EA}"/>
              </a:ext>
            </a:extLst>
          </p:cNvPr>
          <p:cNvSpPr/>
          <p:nvPr/>
        </p:nvSpPr>
        <p:spPr>
          <a:xfrm>
            <a:off x="3865580" y="5576525"/>
            <a:ext cx="1746804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执行引擎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6E9921B-76AE-274C-810A-025803706DF0}"/>
              </a:ext>
            </a:extLst>
          </p:cNvPr>
          <p:cNvSpPr/>
          <p:nvPr/>
        </p:nvSpPr>
        <p:spPr>
          <a:xfrm>
            <a:off x="7619888" y="5576525"/>
            <a:ext cx="1752077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本地方法库</a:t>
            </a:r>
          </a:p>
        </p:txBody>
      </p:sp>
      <p:sp>
        <p:nvSpPr>
          <p:cNvPr id="110" name="下箭头 109">
            <a:extLst>
              <a:ext uri="{FF2B5EF4-FFF2-40B4-BE49-F238E27FC236}">
                <a16:creationId xmlns:a16="http://schemas.microsoft.com/office/drawing/2014/main" id="{B7F72E35-4800-ED45-AE86-2DC68B0AD17A}"/>
              </a:ext>
            </a:extLst>
          </p:cNvPr>
          <p:cNvSpPr/>
          <p:nvPr/>
        </p:nvSpPr>
        <p:spPr>
          <a:xfrm>
            <a:off x="8253610" y="5014394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6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栈帧内部结构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30D55-C4B0-1445-A760-06D17EA3253B}"/>
              </a:ext>
            </a:extLst>
          </p:cNvPr>
          <p:cNvGrpSpPr/>
          <p:nvPr/>
        </p:nvGrpSpPr>
        <p:grpSpPr>
          <a:xfrm>
            <a:off x="3090041" y="1287252"/>
            <a:ext cx="6011918" cy="5034455"/>
            <a:chOff x="5318234" y="1366345"/>
            <a:chExt cx="6011918" cy="50344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58E5D7-D0C5-1444-92F1-B5356D095F84}"/>
                </a:ext>
              </a:extLst>
            </p:cNvPr>
            <p:cNvSpPr/>
            <p:nvPr/>
          </p:nvSpPr>
          <p:spPr>
            <a:xfrm>
              <a:off x="5318234" y="1366345"/>
              <a:ext cx="6011918" cy="50344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88E7DA-55BC-9045-BDC8-A66C9B0DC34B}"/>
                </a:ext>
              </a:extLst>
            </p:cNvPr>
            <p:cNvSpPr txBox="1"/>
            <p:nvPr/>
          </p:nvSpPr>
          <p:spPr>
            <a:xfrm>
              <a:off x="8001027" y="136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栈帧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DC3403-45B3-DC4B-9936-D756EE1CA4D3}"/>
                </a:ext>
              </a:extLst>
            </p:cNvPr>
            <p:cNvSpPr txBox="1"/>
            <p:nvPr/>
          </p:nvSpPr>
          <p:spPr>
            <a:xfrm>
              <a:off x="7241203" y="60314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其他</a:t>
              </a:r>
              <a:r>
                <a:rPr kumimoji="1" lang="en-US" altLang="zh-CN" dirty="0"/>
                <a:t>(</a:t>
              </a:r>
              <a:r>
                <a:rPr kumimoji="1" lang="zh-CN" altLang="en-US" dirty="0"/>
                <a:t>栈帧信息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2616AE-CF71-8444-A919-BE2739E7231E}"/>
                </a:ext>
              </a:extLst>
            </p:cNvPr>
            <p:cNvSpPr/>
            <p:nvPr/>
          </p:nvSpPr>
          <p:spPr>
            <a:xfrm>
              <a:off x="5696607" y="1933903"/>
              <a:ext cx="2627585" cy="28588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673AA7BD-AA6D-DC4A-A9E5-32B26627DA91}"/>
                </a:ext>
              </a:extLst>
            </p:cNvPr>
            <p:cNvSpPr/>
            <p:nvPr/>
          </p:nvSpPr>
          <p:spPr>
            <a:xfrm>
              <a:off x="8513379" y="1994115"/>
              <a:ext cx="2627584" cy="2858814"/>
            </a:xfrm>
            <a:prstGeom prst="can">
              <a:avLst>
                <a:gd name="adj" fmla="val 194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F4F1B5-D90B-ED46-92A5-1767016B7FF3}"/>
                </a:ext>
              </a:extLst>
            </p:cNvPr>
            <p:cNvSpPr/>
            <p:nvPr/>
          </p:nvSpPr>
          <p:spPr>
            <a:xfrm>
              <a:off x="5696607" y="505547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动态链接</a:t>
              </a:r>
              <a:r>
                <a:rPr kumimoji="1" lang="en-US" altLang="zh-CN" dirty="0"/>
                <a:t>(Java</a:t>
              </a:r>
              <a:r>
                <a:rPr kumimoji="1" lang="zh-CN" altLang="en-US" dirty="0"/>
                <a:t>多态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D3B2434-6A1E-EF47-9EC0-F3FF86DEB5F8}"/>
                </a:ext>
              </a:extLst>
            </p:cNvPr>
            <p:cNvSpPr/>
            <p:nvPr/>
          </p:nvSpPr>
          <p:spPr>
            <a:xfrm>
              <a:off x="8513379" y="507364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完成出口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24A951-6DCB-CA44-A111-FC7286FAF60B}"/>
                </a:ext>
              </a:extLst>
            </p:cNvPr>
            <p:cNvSpPr txBox="1"/>
            <p:nvPr/>
          </p:nvSpPr>
          <p:spPr>
            <a:xfrm>
              <a:off x="9273174" y="209498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操作数栈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251738A-8A23-4B43-8EF2-6B865593822E}"/>
                </a:ext>
              </a:extLst>
            </p:cNvPr>
            <p:cNvSpPr txBox="1"/>
            <p:nvPr/>
          </p:nvSpPr>
          <p:spPr>
            <a:xfrm>
              <a:off x="5696606" y="1933903"/>
              <a:ext cx="262758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局部变量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72086F-2A3F-AA49-8BF5-3CED47299BED}"/>
                </a:ext>
              </a:extLst>
            </p:cNvPr>
            <p:cNvSpPr/>
            <p:nvPr/>
          </p:nvSpPr>
          <p:spPr>
            <a:xfrm>
              <a:off x="5696595" y="2303325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D3F2CBF-0036-3B48-BBF7-F3987861EAEE}"/>
                </a:ext>
              </a:extLst>
            </p:cNvPr>
            <p:cNvSpPr/>
            <p:nvPr/>
          </p:nvSpPr>
          <p:spPr>
            <a:xfrm>
              <a:off x="5696594" y="3129627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DBAF206-7C39-4644-9273-9E22D1B757AC}"/>
                </a:ext>
              </a:extLst>
            </p:cNvPr>
            <p:cNvSpPr/>
            <p:nvPr/>
          </p:nvSpPr>
          <p:spPr>
            <a:xfrm>
              <a:off x="5696594" y="3548116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6A6578-E296-8C48-A1EE-40EAAA33365E}"/>
                </a:ext>
              </a:extLst>
            </p:cNvPr>
            <p:cNvSpPr/>
            <p:nvPr/>
          </p:nvSpPr>
          <p:spPr>
            <a:xfrm>
              <a:off x="5696594" y="395742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7C4B5D-DA08-F54A-98AA-5CFFDD6C5230}"/>
                </a:ext>
              </a:extLst>
            </p:cNvPr>
            <p:cNvSpPr/>
            <p:nvPr/>
          </p:nvSpPr>
          <p:spPr>
            <a:xfrm>
              <a:off x="5696594" y="437279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8612C5-1C09-7648-946B-D5C44097FDE0}"/>
                </a:ext>
              </a:extLst>
            </p:cNvPr>
            <p:cNvSpPr/>
            <p:nvPr/>
          </p:nvSpPr>
          <p:spPr>
            <a:xfrm>
              <a:off x="5696595" y="2714114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08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中的缓存架构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63B48D8-2FA1-DA4D-ADF6-113F17AE7437}"/>
              </a:ext>
            </a:extLst>
          </p:cNvPr>
          <p:cNvGrpSpPr/>
          <p:nvPr/>
        </p:nvGrpSpPr>
        <p:grpSpPr>
          <a:xfrm>
            <a:off x="336330" y="1439917"/>
            <a:ext cx="5591503" cy="4939862"/>
            <a:chOff x="336330" y="1439917"/>
            <a:chExt cx="5591503" cy="49398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3227BE-A974-8542-AF03-7700243D2677}"/>
                </a:ext>
              </a:extLst>
            </p:cNvPr>
            <p:cNvSpPr/>
            <p:nvPr/>
          </p:nvSpPr>
          <p:spPr>
            <a:xfrm>
              <a:off x="336330" y="1439917"/>
              <a:ext cx="5591503" cy="493986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FA88310-6F06-DD49-AEAD-F6ED5CFB9E1B}"/>
                </a:ext>
              </a:extLst>
            </p:cNvPr>
            <p:cNvSpPr txBox="1"/>
            <p:nvPr/>
          </p:nvSpPr>
          <p:spPr>
            <a:xfrm>
              <a:off x="2116418" y="143991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计算机的缓存架构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9BE511-A265-C348-85DD-D60965739C21}"/>
                </a:ext>
              </a:extLst>
            </p:cNvPr>
            <p:cNvSpPr/>
            <p:nvPr/>
          </p:nvSpPr>
          <p:spPr>
            <a:xfrm>
              <a:off x="937642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99F8F7-C7A7-6643-9B47-45122E258DD9}"/>
                </a:ext>
              </a:extLst>
            </p:cNvPr>
            <p:cNvSpPr txBox="1"/>
            <p:nvPr/>
          </p:nvSpPr>
          <p:spPr>
            <a:xfrm>
              <a:off x="1586159" y="208699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5683AA-55F3-B441-8ED8-41E0E0AA445C}"/>
                </a:ext>
              </a:extLst>
            </p:cNvPr>
            <p:cNvSpPr/>
            <p:nvPr/>
          </p:nvSpPr>
          <p:spPr>
            <a:xfrm>
              <a:off x="1295451" y="2453140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9DDC8E-A442-B94C-8346-5E63ADFE859E}"/>
                </a:ext>
              </a:extLst>
            </p:cNvPr>
            <p:cNvSpPr/>
            <p:nvPr/>
          </p:nvSpPr>
          <p:spPr>
            <a:xfrm>
              <a:off x="1295451" y="3272766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38D2FF-5259-C04E-A557-172CC776B680}"/>
                </a:ext>
              </a:extLst>
            </p:cNvPr>
            <p:cNvSpPr/>
            <p:nvPr/>
          </p:nvSpPr>
          <p:spPr>
            <a:xfrm>
              <a:off x="1295451" y="327276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ECBF2C8-92C7-AD45-8E7F-D37CF284600A}"/>
                </a:ext>
              </a:extLst>
            </p:cNvPr>
            <p:cNvSpPr/>
            <p:nvPr/>
          </p:nvSpPr>
          <p:spPr>
            <a:xfrm>
              <a:off x="937642" y="5721459"/>
              <a:ext cx="4350347" cy="461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主内存</a:t>
              </a:r>
              <a:r>
                <a:rPr kumimoji="1" lang="en-US" altLang="zh-CN" dirty="0"/>
                <a:t>(RAM)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3BF026-786D-7D4D-A8C4-9647007F5238}"/>
                </a:ext>
              </a:extLst>
            </p:cNvPr>
            <p:cNvSpPr/>
            <p:nvPr/>
          </p:nvSpPr>
          <p:spPr>
            <a:xfrm>
              <a:off x="1432889" y="3882221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DDF56B-2F10-6549-AE9D-4D1724700677}"/>
                </a:ext>
              </a:extLst>
            </p:cNvPr>
            <p:cNvSpPr/>
            <p:nvPr/>
          </p:nvSpPr>
          <p:spPr>
            <a:xfrm>
              <a:off x="1432889" y="4358355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A4AA30-7D05-3A45-B441-1CC27A212A70}"/>
                </a:ext>
              </a:extLst>
            </p:cNvPr>
            <p:cNvSpPr/>
            <p:nvPr/>
          </p:nvSpPr>
          <p:spPr>
            <a:xfrm>
              <a:off x="1432889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D3ED1C5-BEEF-E341-AB11-18F69864AC0F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1892164" y="2915125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0222AFAA-E275-A14A-A1D8-2A9492E12DE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890090" y="525744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EA46AFA-8A2D-D04C-83AB-31CB0C97D336}"/>
                </a:ext>
              </a:extLst>
            </p:cNvPr>
            <p:cNvSpPr/>
            <p:nvPr/>
          </p:nvSpPr>
          <p:spPr>
            <a:xfrm>
              <a:off x="3432737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C8677F9-5BE6-694B-8BB1-10909498CB39}"/>
                </a:ext>
              </a:extLst>
            </p:cNvPr>
            <p:cNvSpPr txBox="1"/>
            <p:nvPr/>
          </p:nvSpPr>
          <p:spPr>
            <a:xfrm>
              <a:off x="4083329" y="20838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BAB3B2F-0377-D748-9D77-A3B006462ADA}"/>
                </a:ext>
              </a:extLst>
            </p:cNvPr>
            <p:cNvSpPr/>
            <p:nvPr/>
          </p:nvSpPr>
          <p:spPr>
            <a:xfrm>
              <a:off x="3784865" y="2453139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2DD5A9-F3EB-174D-91AA-F379A6548B1F}"/>
                </a:ext>
              </a:extLst>
            </p:cNvPr>
            <p:cNvSpPr/>
            <p:nvPr/>
          </p:nvSpPr>
          <p:spPr>
            <a:xfrm>
              <a:off x="3784865" y="3276572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13F7EE-EC93-EB4D-BBB2-94775C9D6916}"/>
                </a:ext>
              </a:extLst>
            </p:cNvPr>
            <p:cNvSpPr/>
            <p:nvPr/>
          </p:nvSpPr>
          <p:spPr>
            <a:xfrm>
              <a:off x="3784865" y="326712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64AE20A-10C1-FC43-862A-FC11C8BBA5EB}"/>
                </a:ext>
              </a:extLst>
            </p:cNvPr>
            <p:cNvSpPr/>
            <p:nvPr/>
          </p:nvSpPr>
          <p:spPr>
            <a:xfrm>
              <a:off x="3924378" y="390984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9E73D32-63A4-9C41-BEFB-713FA452B3B4}"/>
                </a:ext>
              </a:extLst>
            </p:cNvPr>
            <p:cNvSpPr/>
            <p:nvPr/>
          </p:nvSpPr>
          <p:spPr>
            <a:xfrm>
              <a:off x="3924378" y="435858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AD8872-0DEF-A446-8766-6D94F0ED1C21}"/>
                </a:ext>
              </a:extLst>
            </p:cNvPr>
            <p:cNvSpPr/>
            <p:nvPr/>
          </p:nvSpPr>
          <p:spPr>
            <a:xfrm>
              <a:off x="3924378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CD2F212-AC8E-CA43-A76F-CC6128744185}"/>
                </a:ext>
              </a:extLst>
            </p:cNvPr>
            <p:cNvCxnSpPr/>
            <p:nvPr/>
          </p:nvCxnSpPr>
          <p:spPr>
            <a:xfrm>
              <a:off x="4390853" y="2915124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F1D6F4D-1051-274B-AC86-715711814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853" y="525180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C21BB682-B9A2-944B-990F-CF82F4B3981C}"/>
              </a:ext>
            </a:extLst>
          </p:cNvPr>
          <p:cNvSpPr/>
          <p:nvPr/>
        </p:nvSpPr>
        <p:spPr>
          <a:xfrm>
            <a:off x="6218541" y="1439917"/>
            <a:ext cx="5591503" cy="49398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C52859F-1F6B-0848-BDD3-7EB5A0F15573}"/>
              </a:ext>
            </a:extLst>
          </p:cNvPr>
          <p:cNvSpPr txBox="1"/>
          <p:nvPr/>
        </p:nvSpPr>
        <p:spPr>
          <a:xfrm>
            <a:off x="8115618" y="143427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的缓存架构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3D8B7-8C10-544C-94DD-18AB3B93949E}"/>
              </a:ext>
            </a:extLst>
          </p:cNvPr>
          <p:cNvSpPr/>
          <p:nvPr/>
        </p:nvSpPr>
        <p:spPr>
          <a:xfrm>
            <a:off x="6819853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351D00-895B-5446-9B45-DD675EF684F8}"/>
              </a:ext>
            </a:extLst>
          </p:cNvPr>
          <p:cNvSpPr txBox="1"/>
          <p:nvPr/>
        </p:nvSpPr>
        <p:spPr>
          <a:xfrm>
            <a:off x="7218302" y="2086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C205F4-9C61-7E4B-B790-491FCE089A7A}"/>
              </a:ext>
            </a:extLst>
          </p:cNvPr>
          <p:cNvSpPr/>
          <p:nvPr/>
        </p:nvSpPr>
        <p:spPr>
          <a:xfrm>
            <a:off x="7177662" y="2453140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8984674-3B67-B040-A70A-2A24C2EFF010}"/>
              </a:ext>
            </a:extLst>
          </p:cNvPr>
          <p:cNvSpPr/>
          <p:nvPr/>
        </p:nvSpPr>
        <p:spPr>
          <a:xfrm>
            <a:off x="7043456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134546F-C7C5-AD49-A215-B15250F619FE}"/>
              </a:ext>
            </a:extLst>
          </p:cNvPr>
          <p:cNvSpPr/>
          <p:nvPr/>
        </p:nvSpPr>
        <p:spPr>
          <a:xfrm>
            <a:off x="6819853" y="5721459"/>
            <a:ext cx="4350347" cy="46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堆内存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188F0C0-E189-3844-83B5-470500A1B402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774375" y="2915125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E0F88B1-1277-0A40-A0BA-87CB174BB740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74375" y="5269130"/>
            <a:ext cx="0" cy="471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EEE63864-77BE-5F4A-A1A6-3B07CFD6DC7D}"/>
              </a:ext>
            </a:extLst>
          </p:cNvPr>
          <p:cNvSpPr/>
          <p:nvPr/>
        </p:nvSpPr>
        <p:spPr>
          <a:xfrm>
            <a:off x="9314948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8CDA8F-48BE-8343-8225-8607E3132A8A}"/>
              </a:ext>
            </a:extLst>
          </p:cNvPr>
          <p:cNvSpPr txBox="1"/>
          <p:nvPr/>
        </p:nvSpPr>
        <p:spPr>
          <a:xfrm>
            <a:off x="9709791" y="2072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CF2619-1B2E-4C4A-BBEE-FADED4E70227}"/>
              </a:ext>
            </a:extLst>
          </p:cNvPr>
          <p:cNvSpPr/>
          <p:nvPr/>
        </p:nvSpPr>
        <p:spPr>
          <a:xfrm>
            <a:off x="9667076" y="2453139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8ED9480-DC05-134F-98EC-3D58CED8E911}"/>
              </a:ext>
            </a:extLst>
          </p:cNvPr>
          <p:cNvSpPr/>
          <p:nvPr/>
        </p:nvSpPr>
        <p:spPr>
          <a:xfrm>
            <a:off x="9532870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58AFABD-A2BB-374E-B08F-1C78FD39827B}"/>
              </a:ext>
            </a:extLst>
          </p:cNvPr>
          <p:cNvCxnSpPr/>
          <p:nvPr/>
        </p:nvCxnSpPr>
        <p:spPr>
          <a:xfrm>
            <a:off x="10273064" y="2915124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76E161D-0469-B245-BBEE-C547107F5A31}"/>
              </a:ext>
            </a:extLst>
          </p:cNvPr>
          <p:cNvCxnSpPr>
            <a:cxnSpLocks/>
          </p:cNvCxnSpPr>
          <p:nvPr/>
        </p:nvCxnSpPr>
        <p:spPr>
          <a:xfrm flipH="1">
            <a:off x="10273064" y="5251801"/>
            <a:ext cx="2074" cy="488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9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408586D-2EB9-1647-BF68-C33D71D76977}"/>
              </a:ext>
            </a:extLst>
          </p:cNvPr>
          <p:cNvSpPr/>
          <p:nvPr/>
        </p:nvSpPr>
        <p:spPr>
          <a:xfrm>
            <a:off x="2974428" y="1287252"/>
            <a:ext cx="8538199" cy="5265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对象的分配与回收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DC86F-EB5F-1E4C-81DF-4F6424EBB066}"/>
              </a:ext>
            </a:extLst>
          </p:cNvPr>
          <p:cNvSpPr txBox="1"/>
          <p:nvPr/>
        </p:nvSpPr>
        <p:spPr>
          <a:xfrm>
            <a:off x="336330" y="129180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堆空间的分代划分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46B94-1171-ED4F-A763-672261EEB0AE}"/>
              </a:ext>
            </a:extLst>
          </p:cNvPr>
          <p:cNvSpPr txBox="1"/>
          <p:nvPr/>
        </p:nvSpPr>
        <p:spPr>
          <a:xfrm>
            <a:off x="679373" y="17784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新生代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DEE00-026E-014D-9CAD-8B4334062D98}"/>
              </a:ext>
            </a:extLst>
          </p:cNvPr>
          <p:cNvSpPr txBox="1"/>
          <p:nvPr/>
        </p:nvSpPr>
        <p:spPr>
          <a:xfrm>
            <a:off x="816138" y="226316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7AED97-32DF-3B4D-8811-445C5788DE0F}"/>
              </a:ext>
            </a:extLst>
          </p:cNvPr>
          <p:cNvSpPr/>
          <p:nvPr/>
        </p:nvSpPr>
        <p:spPr>
          <a:xfrm>
            <a:off x="3325762" y="1778478"/>
            <a:ext cx="2487299" cy="4527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8B0704-A9C8-E943-AFE8-5CA642F2CC9E}"/>
              </a:ext>
            </a:extLst>
          </p:cNvPr>
          <p:cNvSpPr txBox="1"/>
          <p:nvPr/>
        </p:nvSpPr>
        <p:spPr>
          <a:xfrm>
            <a:off x="679372" y="27609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老年代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CE9EC1-7008-3646-92C0-16BB6AC60077}"/>
              </a:ext>
            </a:extLst>
          </p:cNvPr>
          <p:cNvSpPr txBox="1"/>
          <p:nvPr/>
        </p:nvSpPr>
        <p:spPr>
          <a:xfrm>
            <a:off x="4130829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新生代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0595CD-3671-EF46-A8C2-B4A87D4F804F}"/>
              </a:ext>
            </a:extLst>
          </p:cNvPr>
          <p:cNvSpPr/>
          <p:nvPr/>
        </p:nvSpPr>
        <p:spPr>
          <a:xfrm>
            <a:off x="6164395" y="1778478"/>
            <a:ext cx="4994143" cy="4527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D63A7A-5F4C-E949-BC43-59721D2C73BE}"/>
              </a:ext>
            </a:extLst>
          </p:cNvPr>
          <p:cNvSpPr txBox="1"/>
          <p:nvPr/>
        </p:nvSpPr>
        <p:spPr>
          <a:xfrm>
            <a:off x="8222884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老年代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032219-9AAC-CE41-A98B-F776A3708119}"/>
              </a:ext>
            </a:extLst>
          </p:cNvPr>
          <p:cNvSpPr txBox="1"/>
          <p:nvPr/>
        </p:nvSpPr>
        <p:spPr>
          <a:xfrm>
            <a:off x="7035602" y="1287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堆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625178E-0607-B144-9CB7-CD7C12306527}"/>
              </a:ext>
            </a:extLst>
          </p:cNvPr>
          <p:cNvSpPr/>
          <p:nvPr/>
        </p:nvSpPr>
        <p:spPr>
          <a:xfrm>
            <a:off x="3443739" y="2391597"/>
            <a:ext cx="2251341" cy="378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86248F-095B-6C4A-8D62-8CAF3A2EC6D2}"/>
              </a:ext>
            </a:extLst>
          </p:cNvPr>
          <p:cNvSpPr txBox="1"/>
          <p:nvPr/>
        </p:nvSpPr>
        <p:spPr>
          <a:xfrm>
            <a:off x="4230213" y="360193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D30E927-4C50-8949-8593-DA88CCDC6120}"/>
              </a:ext>
            </a:extLst>
          </p:cNvPr>
          <p:cNvCxnSpPr>
            <a:cxnSpLocks/>
          </p:cNvCxnSpPr>
          <p:nvPr/>
        </p:nvCxnSpPr>
        <p:spPr>
          <a:xfrm>
            <a:off x="3443739" y="5181599"/>
            <a:ext cx="22513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2DDF40D9-5C52-F642-BFC8-8B0FE3E900DB}"/>
              </a:ext>
            </a:extLst>
          </p:cNvPr>
          <p:cNvCxnSpPr>
            <a:stCxn id="60" idx="2"/>
          </p:cNvCxnSpPr>
          <p:nvPr/>
        </p:nvCxnSpPr>
        <p:spPr>
          <a:xfrm flipH="1" flipV="1">
            <a:off x="4569409" y="5181599"/>
            <a:ext cx="1" cy="99848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A965FF4-F06D-9445-8583-73068DFD62D5}"/>
              </a:ext>
            </a:extLst>
          </p:cNvPr>
          <p:cNvSpPr txBox="1"/>
          <p:nvPr/>
        </p:nvSpPr>
        <p:spPr>
          <a:xfrm>
            <a:off x="3656158" y="54961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From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F5D1A8-BC4D-8542-93FE-9F964BD51906}"/>
              </a:ext>
            </a:extLst>
          </p:cNvPr>
          <p:cNvSpPr txBox="1"/>
          <p:nvPr/>
        </p:nvSpPr>
        <p:spPr>
          <a:xfrm>
            <a:off x="4920744" y="54961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0875D7-EE06-E948-9402-04230C5CB4E1}"/>
              </a:ext>
            </a:extLst>
          </p:cNvPr>
          <p:cNvSpPr txBox="1"/>
          <p:nvPr/>
        </p:nvSpPr>
        <p:spPr>
          <a:xfrm>
            <a:off x="336330" y="325215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对象分配与回收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084F3E5-B9F8-694A-9152-8AB98F82C2ED}"/>
              </a:ext>
            </a:extLst>
          </p:cNvPr>
          <p:cNvSpPr txBox="1"/>
          <p:nvPr/>
        </p:nvSpPr>
        <p:spPr>
          <a:xfrm>
            <a:off x="679372" y="373883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对象优先分配</a:t>
            </a:r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D32CB2E-88F8-BB48-A9D9-3525CADC762D}"/>
              </a:ext>
            </a:extLst>
          </p:cNvPr>
          <p:cNvSpPr txBox="1"/>
          <p:nvPr/>
        </p:nvSpPr>
        <p:spPr>
          <a:xfrm>
            <a:off x="679372" y="42255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大对象直接进入老年代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618A213-FCBE-5741-9030-7F64B8098A57}"/>
              </a:ext>
            </a:extLst>
          </p:cNvPr>
          <p:cNvSpPr txBox="1"/>
          <p:nvPr/>
        </p:nvSpPr>
        <p:spPr>
          <a:xfrm>
            <a:off x="679372" y="47121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长期存活的对象进入老年代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C0F87F-FB6F-C443-8D47-4F4DEE93CCE5}"/>
              </a:ext>
            </a:extLst>
          </p:cNvPr>
          <p:cNvSpPr txBox="1"/>
          <p:nvPr/>
        </p:nvSpPr>
        <p:spPr>
          <a:xfrm>
            <a:off x="679372" y="5196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动态对象年龄判断</a:t>
            </a:r>
          </a:p>
        </p:txBody>
      </p:sp>
    </p:spTree>
    <p:extLst>
      <p:ext uri="{BB962C8B-B14F-4D97-AF65-F5344CB8AC3E}">
        <p14:creationId xmlns:p14="http://schemas.microsoft.com/office/powerpoint/2010/main" val="251573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473</Words>
  <Application>Microsoft Macintosh PowerPoint</Application>
  <PresentationFormat>宽屏</PresentationFormat>
  <Paragraphs>106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sijia</dc:creator>
  <cp:lastModifiedBy>yuan sijia</cp:lastModifiedBy>
  <cp:revision>112</cp:revision>
  <dcterms:created xsi:type="dcterms:W3CDTF">2021-07-08T06:06:34Z</dcterms:created>
  <dcterms:modified xsi:type="dcterms:W3CDTF">2021-07-14T06:30:03Z</dcterms:modified>
</cp:coreProperties>
</file>