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</p:sldMasterIdLst>
  <p:notesMasterIdLst>
    <p:notesMasterId r:id="rId30"/>
  </p:notesMasterIdLst>
  <p:sldIdLst>
    <p:sldId id="376" r:id="rId6"/>
    <p:sldId id="362" r:id="rId7"/>
    <p:sldId id="258" r:id="rId8"/>
    <p:sldId id="416" r:id="rId9"/>
    <p:sldId id="373" r:id="rId10"/>
    <p:sldId id="438" r:id="rId11"/>
    <p:sldId id="437" r:id="rId12"/>
    <p:sldId id="418" r:id="rId13"/>
    <p:sldId id="441" r:id="rId14"/>
    <p:sldId id="439" r:id="rId15"/>
    <p:sldId id="445" r:id="rId16"/>
    <p:sldId id="446" r:id="rId17"/>
    <p:sldId id="442" r:id="rId18"/>
    <p:sldId id="443" r:id="rId19"/>
    <p:sldId id="444" r:id="rId20"/>
    <p:sldId id="440" r:id="rId21"/>
    <p:sldId id="427" r:id="rId22"/>
    <p:sldId id="429" r:id="rId23"/>
    <p:sldId id="447" r:id="rId24"/>
    <p:sldId id="433" r:id="rId25"/>
    <p:sldId id="434" r:id="rId26"/>
    <p:sldId id="436" r:id="rId27"/>
    <p:sldId id="448" r:id="rId28"/>
    <p:sldId id="293" r:id="rId29"/>
  </p:sldIdLst>
  <p:sldSz cx="9144000" cy="5143500" type="screen16x9"/>
  <p:notesSz cx="7102475" cy="102314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  <a:srgbClr val="A50021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8" autoAdjust="0"/>
    <p:restoredTop sz="94728" autoAdjust="0"/>
  </p:normalViewPr>
  <p:slideViewPr>
    <p:cSldViewPr>
      <p:cViewPr varScale="1">
        <p:scale>
          <a:sx n="90" d="100"/>
          <a:sy n="90" d="100"/>
        </p:scale>
        <p:origin x="608" y="40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18" d="100"/>
          <a:sy n="118" d="100"/>
        </p:scale>
        <p:origin x="1164" y="-15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572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1572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EF9BF92-EE03-4B53-91E0-880C5201E80D}" type="datetimeFigureOut">
              <a:rPr lang="zh-CN" altLang="en-US" smtClean="0"/>
              <a:pPr/>
              <a:t>2020/11/3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6763"/>
            <a:ext cx="6819900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248" y="4859933"/>
            <a:ext cx="5681980" cy="4604147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18090"/>
            <a:ext cx="3077739" cy="511572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092" y="9718090"/>
            <a:ext cx="3077739" cy="511572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EBD23D5-13E3-40F4-85FB-85298BE4CB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165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3B9C7E47-FFD6-48B5-8C1A-19BC439EB49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200"/>
              <a:t>金融市场学第几章</a:t>
            </a:r>
          </a:p>
        </p:txBody>
      </p:sp>
      <p:sp>
        <p:nvSpPr>
          <p:cNvPr id="97283" name="Rectangle 7">
            <a:extLst>
              <a:ext uri="{FF2B5EF4-FFF2-40B4-BE49-F238E27FC236}">
                <a16:creationId xmlns:a16="http://schemas.microsoft.com/office/drawing/2014/main" id="{FF86ECA6-1DA4-4402-823F-716195A187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8B59FFF-8CFA-4772-BF86-B70ECB2352E9}" type="slidenum">
              <a:rPr lang="zh-CN" altLang="en-US" sz="1200"/>
              <a:pPr/>
              <a:t>1</a:t>
            </a:fld>
            <a:endParaRPr lang="en-US" altLang="zh-CN" sz="1200"/>
          </a:p>
        </p:txBody>
      </p:sp>
      <p:sp>
        <p:nvSpPr>
          <p:cNvPr id="97284" name="Rectangle 2">
            <a:extLst>
              <a:ext uri="{FF2B5EF4-FFF2-40B4-BE49-F238E27FC236}">
                <a16:creationId xmlns:a16="http://schemas.microsoft.com/office/drawing/2014/main" id="{DE3D4EC8-6DEA-4413-9165-5FE4AEDB72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5" name="Rectangle 3">
            <a:extLst>
              <a:ext uri="{FF2B5EF4-FFF2-40B4-BE49-F238E27FC236}">
                <a16:creationId xmlns:a16="http://schemas.microsoft.com/office/drawing/2014/main" id="{BB0512DF-49A3-48D4-97F7-5F1FAF8A2E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C298-A6F8-49BC-9527-8BBD18EA3BC3}" type="datetime1">
              <a:rPr lang="zh-CN" altLang="en-US" smtClean="0"/>
              <a:pPr/>
              <a:t>2020/11/3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A6C95-C6ED-4147-B374-5D6EE092DE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8F02-51DB-4562-B57D-130C61354984}" type="datetime1">
              <a:rPr lang="zh-CN" altLang="en-US" smtClean="0"/>
              <a:pPr/>
              <a:t>2020/11/3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A6C95-C6ED-4147-B374-5D6EE092DE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64C4-F329-4FE2-8F72-21AF58A443FF}" type="datetime1">
              <a:rPr lang="zh-CN" altLang="en-US" smtClean="0"/>
              <a:pPr/>
              <a:t>2020/11/3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A6C95-C6ED-4147-B374-5D6EE092DE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9811-0FB2-49B6-9AE9-BCCC75C0A151}" type="datetime1">
              <a:rPr lang="zh-CN" altLang="en-US" smtClean="0"/>
              <a:pPr/>
              <a:t>2020/11/3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F04F1-58B0-4349-A728-401B47C6A5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EA71-4B3D-4017-9B97-B580FD193EA5}" type="datetime1">
              <a:rPr lang="zh-CN" altLang="en-US" smtClean="0"/>
              <a:pPr/>
              <a:t>2020/11/3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96208" y="4803998"/>
            <a:ext cx="3248000" cy="273844"/>
          </a:xfrm>
        </p:spPr>
        <p:txBody>
          <a:bodyPr/>
          <a:lstStyle>
            <a:lvl1pPr>
              <a:defRPr b="1"/>
            </a:lvl1pPr>
          </a:lstStyle>
          <a:p>
            <a:r>
              <a:rPr lang="en-US" altLang="zh-CN"/>
              <a:t>@Copyright by Bin, Tong, School of Finance</a:t>
            </a:r>
            <a:endParaRPr lang="zh-CN" altLang="en-US" b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F04F1-58B0-4349-A728-401B47C6A5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0014-576E-41BB-B679-650C2214BDF9}" type="datetime1">
              <a:rPr lang="zh-CN" altLang="en-US" smtClean="0"/>
              <a:pPr/>
              <a:t>2020/11/3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F04F1-58B0-4349-A728-401B47C6A5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9031-D644-4477-8B18-A54F43692528}" type="datetime1">
              <a:rPr lang="zh-CN" altLang="en-US" smtClean="0"/>
              <a:pPr/>
              <a:t>2020/11/3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F04F1-58B0-4349-A728-401B47C6A5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5213-B459-41F6-9F31-95C42133E6BA}" type="datetime1">
              <a:rPr lang="zh-CN" altLang="en-US" smtClean="0"/>
              <a:pPr/>
              <a:t>2020/11/3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F04F1-58B0-4349-A728-401B47C6A5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8B286-EF6D-4627-9FB6-76B5C68C4F1F}" type="datetime1">
              <a:rPr lang="zh-CN" altLang="en-US" smtClean="0"/>
              <a:pPr/>
              <a:t>2020/11/3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F04F1-58B0-4349-A728-401B47C6A5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178C-C16F-4B7E-A0BA-442C2FF8F44C}" type="datetime1">
              <a:rPr lang="zh-CN" altLang="en-US" smtClean="0"/>
              <a:pPr/>
              <a:t>2020/11/3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F04F1-58B0-4349-A728-401B47C6A5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BC5AF-8157-48F6-A878-AF3438141F31}" type="datetime1">
              <a:rPr lang="zh-CN" altLang="en-US" smtClean="0"/>
              <a:pPr/>
              <a:t>2020/11/3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F04F1-58B0-4349-A728-401B47C6A5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78C0B-E0C4-492C-B37A-4EB652F37423}" type="datetime1">
              <a:rPr lang="zh-CN" altLang="en-US" smtClean="0"/>
              <a:pPr/>
              <a:t>2020/11/3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A6C95-C6ED-4147-B374-5D6EE092DE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933E3-DDD0-4F7C-8FC3-A81C8F0D8188}" type="datetime1">
              <a:rPr lang="zh-CN" altLang="en-US" smtClean="0"/>
              <a:pPr/>
              <a:t>2020/11/3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F04F1-58B0-4349-A728-401B47C6A5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25CB-8D3A-48B1-A697-7E362CA5E1DF}" type="datetime1">
              <a:rPr lang="zh-CN" altLang="en-US" smtClean="0"/>
              <a:pPr/>
              <a:t>2020/11/3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F04F1-58B0-4349-A728-401B47C6A5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C3D65-42DA-4495-85F2-853644A5EBE4}" type="datetime1">
              <a:rPr lang="zh-CN" altLang="en-US" smtClean="0"/>
              <a:pPr/>
              <a:t>2020/11/3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F04F1-58B0-4349-A728-401B47C6A5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FEC3-3188-4FD2-A9DB-A0E178723CFB}" type="datetime1">
              <a:rPr lang="zh-CN" altLang="en-US" smtClean="0"/>
              <a:pPr/>
              <a:t>2020/11/3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E70E-FCA7-47E4-9AFE-888A812725A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0F322-3660-4CAD-82B0-39139225CC9F}" type="datetime1">
              <a:rPr lang="zh-CN" altLang="en-US" smtClean="0"/>
              <a:pPr/>
              <a:t>2020/11/3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E70E-FCA7-47E4-9AFE-888A812725A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888A-7293-4590-A257-356D3412F304}" type="datetime1">
              <a:rPr lang="zh-CN" altLang="en-US" smtClean="0"/>
              <a:pPr/>
              <a:t>2020/11/3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E70E-FCA7-47E4-9AFE-888A812725A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 descr="校徽00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205086" y="1"/>
            <a:ext cx="831409" cy="77154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3CDC7-27E1-4D32-B87B-A43E3D9DA975}" type="datetime1">
              <a:rPr lang="zh-CN" altLang="en-US" smtClean="0"/>
              <a:pPr/>
              <a:t>2020/11/3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E70E-FCA7-47E4-9AFE-888A812725A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32E7-AA54-4A00-8EC2-EF33905CA047}" type="datetime1">
              <a:rPr lang="zh-CN" altLang="en-US" smtClean="0"/>
              <a:pPr/>
              <a:t>2020/11/3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E70E-FCA7-47E4-9AFE-888A812725A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DB4AD-847C-49B1-846D-6413B9BB1FDE}" type="datetime1">
              <a:rPr lang="zh-CN" altLang="en-US" smtClean="0"/>
              <a:pPr/>
              <a:t>2020/11/3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E70E-FCA7-47E4-9AFE-888A812725A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BC840-F1C6-426A-9A85-584717F2C872}" type="datetime1">
              <a:rPr lang="zh-CN" altLang="en-US" smtClean="0"/>
              <a:pPr/>
              <a:t>2020/11/3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E70E-FCA7-47E4-9AFE-888A812725A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5" name="图片 4" descr="校徽00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205086" y="1"/>
            <a:ext cx="831409" cy="77154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08B0E-EEE4-4638-988F-CCB453B1F667}" type="datetime1">
              <a:rPr lang="zh-CN" altLang="en-US" smtClean="0"/>
              <a:pPr/>
              <a:t>2020/11/3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A6C95-C6ED-4147-B374-5D6EE092DE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A4D02-C65F-48F9-8EB4-28F77C250D94}" type="datetime1">
              <a:rPr lang="zh-CN" altLang="en-US" smtClean="0"/>
              <a:pPr/>
              <a:t>2020/11/3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E70E-FCA7-47E4-9AFE-888A812725A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A0199-0686-4C46-B653-ACAA4D6DFF99}" type="datetime1">
              <a:rPr lang="zh-CN" altLang="en-US" smtClean="0"/>
              <a:pPr/>
              <a:t>2020/11/3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E70E-FCA7-47E4-9AFE-888A812725A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 descr="校徽00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205086" y="1"/>
            <a:ext cx="831409" cy="77154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B608E-2B05-45B6-AE0B-40DFAD1BB37B}" type="datetime1">
              <a:rPr lang="zh-CN" altLang="en-US" smtClean="0"/>
              <a:pPr/>
              <a:t>2020/11/3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E70E-FCA7-47E4-9AFE-888A812725A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EB7B-E89E-43E8-A57F-17CF9EFD52D4}" type="datetime1">
              <a:rPr lang="zh-CN" altLang="en-US" smtClean="0"/>
              <a:pPr/>
              <a:t>2020/11/3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E70E-FCA7-47E4-9AFE-888A812725A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C298-A6F8-49BC-9527-8BBD18EA3BC3}" type="datetime1">
              <a:rPr lang="zh-CN" altLang="en-US" smtClean="0"/>
              <a:pPr/>
              <a:t>2020/11/3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A6C95-C6ED-4147-B374-5D6EE092DE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78C0B-E0C4-492C-B37A-4EB652F37423}" type="datetime1">
              <a:rPr lang="zh-CN" altLang="en-US" smtClean="0"/>
              <a:pPr/>
              <a:t>2020/11/3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A6C95-C6ED-4147-B374-5D6EE092DE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08B0E-EEE4-4638-988F-CCB453B1F667}" type="datetime1">
              <a:rPr lang="zh-CN" altLang="en-US" smtClean="0"/>
              <a:pPr/>
              <a:t>2020/11/3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A6C95-C6ED-4147-B374-5D6EE092DE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F6C1-E6D1-4458-82C9-3C544E4A7B3F}" type="datetime1">
              <a:rPr lang="zh-CN" altLang="en-US" smtClean="0"/>
              <a:pPr/>
              <a:t>2020/11/3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A6C95-C6ED-4147-B374-5D6EE092DE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B64A6-E650-4585-88F1-FBE9AD0E890C}" type="datetime1">
              <a:rPr lang="zh-CN" altLang="en-US" smtClean="0"/>
              <a:pPr/>
              <a:t>2020/11/3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A6C95-C6ED-4147-B374-5D6EE092DE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611F-A153-45BB-A0E8-81AD3F3D505E}" type="datetime1">
              <a:rPr lang="zh-CN" altLang="en-US" smtClean="0"/>
              <a:pPr/>
              <a:t>2020/11/3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A6C95-C6ED-4147-B374-5D6EE092DE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F6C1-E6D1-4458-82C9-3C544E4A7B3F}" type="datetime1">
              <a:rPr lang="zh-CN" altLang="en-US" smtClean="0"/>
              <a:pPr/>
              <a:t>2020/11/3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A6C95-C6ED-4147-B374-5D6EE092DE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782C-FD20-462A-AC3B-390FA8C5CFB3}" type="datetime1">
              <a:rPr lang="zh-CN" altLang="en-US" smtClean="0"/>
              <a:pPr/>
              <a:t>2020/11/3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A6C95-C6ED-4147-B374-5D6EE092DE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402F-64FA-433A-B857-28AA8E2838D9}" type="datetime1">
              <a:rPr lang="zh-CN" altLang="en-US" smtClean="0"/>
              <a:pPr/>
              <a:t>2020/11/3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A6C95-C6ED-4147-B374-5D6EE092DE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3EEAA-67A6-408A-B6BC-8B899B11F2E7}" type="datetime1">
              <a:rPr lang="zh-CN" altLang="en-US" smtClean="0"/>
              <a:pPr/>
              <a:t>2020/11/3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A6C95-C6ED-4147-B374-5D6EE092DE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8F02-51DB-4562-B57D-130C61354984}" type="datetime1">
              <a:rPr lang="zh-CN" altLang="en-US" smtClean="0"/>
              <a:pPr/>
              <a:t>2020/11/3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A6C95-C6ED-4147-B374-5D6EE092DE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64C4-F329-4FE2-8F72-21AF58A443FF}" type="datetime1">
              <a:rPr lang="zh-CN" altLang="en-US" smtClean="0"/>
              <a:pPr/>
              <a:t>2020/11/3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A6C95-C6ED-4147-B374-5D6EE092DE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9811-0FB2-49B6-9AE9-BCCC75C0A151}" type="datetime1">
              <a:rPr lang="zh-CN" altLang="en-US" smtClean="0"/>
              <a:pPr/>
              <a:t>2020/11/3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F04F1-58B0-4349-A728-401B47C6A52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 descr="校徽00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205086" y="1"/>
            <a:ext cx="831409" cy="77154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EA71-4B3D-4017-9B97-B580FD193EA5}" type="datetime1">
              <a:rPr lang="zh-CN" altLang="en-US" smtClean="0"/>
              <a:pPr/>
              <a:t>2020/11/3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F04F1-58B0-4349-A728-401B47C6A5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0014-576E-41BB-B679-650C2214BDF9}" type="datetime1">
              <a:rPr lang="zh-CN" altLang="en-US" smtClean="0"/>
              <a:pPr/>
              <a:t>2020/11/3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F04F1-58B0-4349-A728-401B47C6A52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 descr="校徽00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205086" y="1"/>
            <a:ext cx="831409" cy="77154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9031-D644-4477-8B18-A54F43692528}" type="datetime1">
              <a:rPr lang="zh-CN" altLang="en-US" smtClean="0"/>
              <a:pPr/>
              <a:t>2020/11/3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F04F1-58B0-4349-A728-401B47C6A5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5213-B459-41F6-9F31-95C42133E6BA}" type="datetime1">
              <a:rPr lang="zh-CN" altLang="en-US" smtClean="0"/>
              <a:pPr/>
              <a:t>2020/11/3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F04F1-58B0-4349-A728-401B47C6A5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B64A6-E650-4585-88F1-FBE9AD0E890C}" type="datetime1">
              <a:rPr lang="zh-CN" altLang="en-US" smtClean="0"/>
              <a:pPr/>
              <a:t>2020/11/3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A6C95-C6ED-4147-B374-5D6EE092DE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8B286-EF6D-4627-9FB6-76B5C68C4F1F}" type="datetime1">
              <a:rPr lang="zh-CN" altLang="en-US" smtClean="0"/>
              <a:pPr/>
              <a:t>2020/11/3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F04F1-58B0-4349-A728-401B47C6A5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178C-C16F-4B7E-A0BA-442C2FF8F44C}" type="datetime1">
              <a:rPr lang="zh-CN" altLang="en-US" smtClean="0"/>
              <a:pPr/>
              <a:t>2020/11/3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F04F1-58B0-4349-A728-401B47C6A52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5" name="图片 4" descr="校徽00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205086" y="51470"/>
            <a:ext cx="831409" cy="77154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BC5AF-8157-48F6-A878-AF3438141F31}" type="datetime1">
              <a:rPr lang="zh-CN" altLang="en-US" smtClean="0"/>
              <a:pPr/>
              <a:t>2020/11/3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F04F1-58B0-4349-A728-401B47C6A5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933E3-DDD0-4F7C-8FC3-A81C8F0D8188}" type="datetime1">
              <a:rPr lang="zh-CN" altLang="en-US" smtClean="0"/>
              <a:pPr/>
              <a:t>2020/11/3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F04F1-58B0-4349-A728-401B47C6A5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25CB-8D3A-48B1-A697-7E362CA5E1DF}" type="datetime1">
              <a:rPr lang="zh-CN" altLang="en-US" smtClean="0"/>
              <a:pPr/>
              <a:t>2020/11/3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F04F1-58B0-4349-A728-401B47C6A5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C3D65-42DA-4495-85F2-853644A5EBE4}" type="datetime1">
              <a:rPr lang="zh-CN" altLang="en-US" smtClean="0"/>
              <a:pPr/>
              <a:t>2020/11/3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F04F1-58B0-4349-A728-401B47C6A5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611F-A153-45BB-A0E8-81AD3F3D505E}" type="datetime1">
              <a:rPr lang="zh-CN" altLang="en-US" smtClean="0"/>
              <a:pPr/>
              <a:t>2020/11/3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A6C95-C6ED-4147-B374-5D6EE092DE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782C-FD20-462A-AC3B-390FA8C5CFB3}" type="datetime1">
              <a:rPr lang="zh-CN" altLang="en-US" smtClean="0"/>
              <a:pPr/>
              <a:t>2020/11/3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A6C95-C6ED-4147-B374-5D6EE092DE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402F-64FA-433A-B857-28AA8E2838D9}" type="datetime1">
              <a:rPr lang="zh-CN" altLang="en-US" smtClean="0"/>
              <a:pPr/>
              <a:t>2020/11/3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A6C95-C6ED-4147-B374-5D6EE092DE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3EEAA-67A6-408A-B6BC-8B899B11F2E7}" type="datetime1">
              <a:rPr lang="zh-CN" altLang="en-US" smtClean="0"/>
              <a:pPr/>
              <a:t>2020/11/3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A6C95-C6ED-4147-B374-5D6EE092DE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76499-4720-449D-AC0E-9B6C25F770DF}" type="datetime1">
              <a:rPr lang="zh-CN" altLang="en-US" smtClean="0"/>
              <a:pPr/>
              <a:t>2020/11/3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A6C95-C6ED-4147-B374-5D6EE092DEC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28596" y="910817"/>
            <a:ext cx="8215338" cy="107157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28596" y="375032"/>
            <a:ext cx="2571768" cy="482207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28596" y="4607734"/>
            <a:ext cx="8215338" cy="53579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128A1B1-3E89-48BE-ADA4-5253847F2511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395536" y="4659982"/>
            <a:ext cx="2571768" cy="49985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B8EBB-5B0A-4DC4-8649-D63E54607A8D}" type="datetime1">
              <a:rPr lang="zh-CN" altLang="en-US" smtClean="0"/>
              <a:pPr/>
              <a:t>2020/11/3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F04F1-58B0-4349-A728-401B47C6A52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28596" y="4607734"/>
            <a:ext cx="8215338" cy="53579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87DCA9E-CBD5-4B47-A77C-21DFABB0C230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395536" y="4664184"/>
            <a:ext cx="2571768" cy="49985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20BEB-FC65-4447-957C-92371C82E279}" type="datetime1">
              <a:rPr lang="zh-CN" altLang="en-US" smtClean="0"/>
              <a:pPr/>
              <a:t>2020/11/3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5E70E-FCA7-47E4-9AFE-888A812725A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0" y="2805354"/>
            <a:ext cx="9144000" cy="34289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0" y="2858932"/>
            <a:ext cx="9144000" cy="34289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C7D7BDA-D052-45EC-8056-999346C5DB1A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395536" y="4659982"/>
            <a:ext cx="2571768" cy="49985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76499-4720-449D-AC0E-9B6C25F770DF}" type="datetime1">
              <a:rPr lang="zh-CN" altLang="en-US" smtClean="0"/>
              <a:pPr/>
              <a:t>2020/11/3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A6C95-C6ED-4147-B374-5D6EE092DEC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28596" y="910817"/>
            <a:ext cx="8215338" cy="107157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28596" y="375031"/>
            <a:ext cx="2571768" cy="482207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28596" y="4607733"/>
            <a:ext cx="8215338" cy="53579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7C7F071-D9EA-415D-B3A5-800FAD70606D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395536" y="4664184"/>
            <a:ext cx="2571768" cy="49985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B8EBB-5B0A-4DC4-8649-D63E54607A8D}" type="datetime1">
              <a:rPr lang="zh-CN" altLang="en-US" smtClean="0"/>
              <a:pPr/>
              <a:t>2020/11/3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F04F1-58B0-4349-A728-401B47C6A52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28596" y="4607733"/>
            <a:ext cx="8215338" cy="53579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63F66EF-90A7-473D-8EF4-6AC361B610F4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395536" y="4664184"/>
            <a:ext cx="2571768" cy="49985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5F1FC07B-7A18-41F0-993C-F86684105D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71663" y="1815704"/>
            <a:ext cx="5400675" cy="162044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zh-CN" altLang="en-US" sz="4050" b="1" dirty="0"/>
              <a:t>第四章</a:t>
            </a:r>
            <a:br>
              <a:rPr lang="en-US" altLang="zh-CN" sz="4050" b="1" dirty="0"/>
            </a:br>
            <a:r>
              <a:rPr lang="zh-CN" altLang="en-US" sz="4050" b="1" dirty="0"/>
              <a:t>金融数据的线性模型</a:t>
            </a:r>
            <a:r>
              <a:rPr lang="en-US" altLang="zh-CN" sz="4050" b="1" dirty="0"/>
              <a:t>(2)</a:t>
            </a:r>
            <a:endParaRPr lang="zh-CN" altLang="en-US" sz="4050" b="1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35FB89A-8A58-494A-9B5C-14D657D1E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25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213" indent="-214313">
              <a:defRPr sz="225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 sz="225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 sz="225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 sz="225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225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225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225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225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664B484-5FC4-4124-BF55-2BB3FA98E189}" type="slidenum">
              <a:rPr lang="zh-CN" altLang="en-US" sz="900">
                <a:solidFill>
                  <a:srgbClr val="898989"/>
                </a:solidFill>
                <a:latin typeface="Calibri" panose="020F0502020204030204" pitchFamily="34" charset="0"/>
              </a:rPr>
              <a:pPr/>
              <a:t>1</a:t>
            </a:fld>
            <a:endParaRPr lang="zh-CN" altLang="en-US" sz="9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5AE5221-89D3-4CD6-B5DD-F62449C9AA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9" y="-20538"/>
            <a:ext cx="804865" cy="95255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992891D-DCB0-4B45-B529-7A1E5EAD02E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43" y="-9712"/>
            <a:ext cx="3992417" cy="91445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5EB89C9-2CC2-49F6-9357-A8ED3231B79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"/>
            <a:ext cx="4278839" cy="9047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25A745-862C-4320-A217-3D782DF81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5566"/>
            <a:ext cx="8291264" cy="3672408"/>
          </a:xfrm>
        </p:spPr>
        <p:txBody>
          <a:bodyPr>
            <a:normAutofit/>
          </a:bodyPr>
          <a:lstStyle/>
          <a:p>
            <a:pPr algn="just"/>
            <a:r>
              <a:rPr lang="en-US" altLang="zh-CN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MA(q)</a:t>
            </a:r>
            <a:r>
              <a:rPr lang="zh-CN" altLang="en-US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模型的估计：</a:t>
            </a:r>
            <a:r>
              <a:rPr lang="zh-CN" altLang="en-US" sz="16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极大似然法</a:t>
            </a:r>
            <a:r>
              <a:rPr lang="zh-CN" altLang="en-US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MA(q)</a:t>
            </a:r>
            <a:r>
              <a:rPr lang="zh-CN" altLang="en-US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模型的预测：</a:t>
            </a:r>
            <a:r>
              <a:rPr lang="en-US" altLang="zh-CN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MA</a:t>
            </a:r>
            <a:r>
              <a:rPr lang="zh-CN" altLang="en-US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模型的预测很容易实现，因为模型具有限记忆，</a:t>
            </a:r>
            <a:r>
              <a:rPr lang="zh-CN" altLang="en-US" sz="16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模型的点预测很快变成序列的均值。</a:t>
            </a:r>
            <a:endParaRPr lang="en-US" altLang="zh-CN" sz="1600" kern="1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MA(1)</a:t>
            </a:r>
            <a:r>
              <a:rPr lang="zh-CN" altLang="en-US" sz="16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模型的预测</a:t>
            </a:r>
            <a:r>
              <a:rPr lang="zh-CN" altLang="en-US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：假设预测原点为</a:t>
            </a:r>
            <a:r>
              <a:rPr lang="en-US" altLang="zh-CN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，因为</a:t>
            </a:r>
            <a:endParaRPr lang="en-US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则向前一步预测为</a:t>
            </a:r>
            <a:endParaRPr lang="en-US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对于超前两步预测，由方程</a:t>
            </a:r>
            <a:endParaRPr lang="en-US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我们有</a:t>
            </a:r>
            <a:endParaRPr lang="en-US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CN" sz="18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8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 algn="just"/>
            <a:endParaRPr lang="en-US" altLang="zh-CN" sz="16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8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8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CN" sz="18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endParaRPr lang="en-US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zh-CN" altLang="en-US" sz="16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DED029-BD5C-4A97-ACC9-6BE445BFF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F04F1-58B0-4349-A728-401B47C6A52E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9" name="标题 4">
            <a:extLst>
              <a:ext uri="{FF2B5EF4-FFF2-40B4-BE49-F238E27FC236}">
                <a16:creationId xmlns:a16="http://schemas.microsoft.com/office/drawing/2014/main" id="{D6A79FDB-FD62-4EF9-BD7A-72CA2EFD6350}"/>
              </a:ext>
            </a:extLst>
          </p:cNvPr>
          <p:cNvSpPr txBox="1">
            <a:spLocks/>
          </p:cNvSpPr>
          <p:nvPr/>
        </p:nvSpPr>
        <p:spPr>
          <a:xfrm>
            <a:off x="481484" y="267494"/>
            <a:ext cx="3826768" cy="565175"/>
          </a:xfrm>
          <a:prstGeom prst="rect">
            <a:avLst/>
          </a:prstGeom>
          <a:solidFill>
            <a:srgbClr val="A50021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800" b="1" dirty="0"/>
              <a:t>MA</a:t>
            </a:r>
            <a:r>
              <a:rPr lang="zh-CN" altLang="en-US" sz="2800" b="1" dirty="0"/>
              <a:t>模型的估计和预测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B777F49-18D0-4287-BA70-0939CAD40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2067694"/>
            <a:ext cx="2520280" cy="37785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65BF9CA-04ED-47C3-9798-0CBC728A9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2729069"/>
            <a:ext cx="2664296" cy="60626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A999D92-D1AC-476D-8EAC-E9C268CCA2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904" y="3523427"/>
            <a:ext cx="2520280" cy="30831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CFD2A37-B977-47B6-9B1E-D12F3136DA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4660" y="3939903"/>
            <a:ext cx="3061707" cy="582288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3CD9BA64-EBB8-46B0-88BE-B4A7A9BA8574}"/>
              </a:ext>
            </a:extLst>
          </p:cNvPr>
          <p:cNvSpPr txBox="1"/>
          <p:nvPr/>
        </p:nvSpPr>
        <p:spPr>
          <a:xfrm>
            <a:off x="7020272" y="321982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序列的均值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37C2BA5-FE40-4C63-928E-98AB407411B3}"/>
              </a:ext>
            </a:extLst>
          </p:cNvPr>
          <p:cNvCxnSpPr/>
          <p:nvPr/>
        </p:nvCxnSpPr>
        <p:spPr>
          <a:xfrm flipH="1">
            <a:off x="5724128" y="3435846"/>
            <a:ext cx="1296144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278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25A745-862C-4320-A217-3D782DF81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5566"/>
            <a:ext cx="8291264" cy="3672408"/>
          </a:xfrm>
        </p:spPr>
        <p:txBody>
          <a:bodyPr>
            <a:normAutofit/>
          </a:bodyPr>
          <a:lstStyle/>
          <a:p>
            <a:pPr algn="just"/>
            <a:r>
              <a:rPr lang="zh-CN" altLang="en-US" sz="18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18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8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考虑美国的实际国民生产总值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(GNP)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季节调整后的季度增长率的数据，时间区间为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1947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年第二季度到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2010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年第一季度。</a:t>
            </a:r>
            <a:endParaRPr lang="en-US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 algn="just"/>
            <a:endParaRPr lang="en-US" altLang="zh-CN" sz="16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8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8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CN" sz="18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endParaRPr lang="en-US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zh-CN" altLang="en-US" sz="16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DED029-BD5C-4A97-ACC9-6BE445BFF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F04F1-58B0-4349-A728-401B47C6A52E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9" name="标题 4">
            <a:extLst>
              <a:ext uri="{FF2B5EF4-FFF2-40B4-BE49-F238E27FC236}">
                <a16:creationId xmlns:a16="http://schemas.microsoft.com/office/drawing/2014/main" id="{D6A79FDB-FD62-4EF9-BD7A-72CA2EFD6350}"/>
              </a:ext>
            </a:extLst>
          </p:cNvPr>
          <p:cNvSpPr txBox="1">
            <a:spLocks/>
          </p:cNvSpPr>
          <p:nvPr/>
        </p:nvSpPr>
        <p:spPr>
          <a:xfrm>
            <a:off x="481484" y="267494"/>
            <a:ext cx="3826768" cy="565175"/>
          </a:xfrm>
          <a:prstGeom prst="rect">
            <a:avLst/>
          </a:prstGeom>
          <a:solidFill>
            <a:srgbClr val="A50021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800" b="1" dirty="0"/>
              <a:t>MA</a:t>
            </a:r>
            <a:r>
              <a:rPr lang="zh-CN" altLang="en-US" sz="2800" b="1" dirty="0"/>
              <a:t>模型的检验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DBE52F7-7583-4868-A46E-F665678EAB3F}"/>
              </a:ext>
            </a:extLst>
          </p:cNvPr>
          <p:cNvSpPr txBox="1"/>
          <p:nvPr/>
        </p:nvSpPr>
        <p:spPr>
          <a:xfrm>
            <a:off x="755576" y="1707654"/>
            <a:ext cx="4279196" cy="2689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SzPct val="100000"/>
              <a:buFont typeface="Calibri" panose="020F0502020204030204" pitchFamily="34" charset="0"/>
              <a:buChar char="&gt;"/>
            </a:pPr>
            <a:r>
              <a:rPr lang="en-US" altLang="zh-CN" sz="1100" dirty="0"/>
              <a:t># example 1, GNP data</a:t>
            </a:r>
          </a:p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SzPct val="100000"/>
              <a:buFont typeface="Calibri" panose="020F0502020204030204" pitchFamily="34" charset="0"/>
              <a:buChar char="&gt;"/>
            </a:pPr>
            <a:r>
              <a:rPr lang="en-US" altLang="zh-CN" sz="1100" dirty="0"/>
              <a:t>da=</a:t>
            </a:r>
            <a:r>
              <a:rPr lang="en-US" altLang="zh-CN" sz="1100" dirty="0" err="1"/>
              <a:t>read.table</a:t>
            </a:r>
            <a:r>
              <a:rPr lang="en-US" altLang="zh-CN" sz="1100" dirty="0"/>
              <a:t>("q-gnp4710.txt",header=T)</a:t>
            </a:r>
          </a:p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SzPct val="100000"/>
              <a:buFont typeface="Calibri" panose="020F0502020204030204" pitchFamily="34" charset="0"/>
              <a:buChar char="&gt;"/>
            </a:pPr>
            <a:r>
              <a:rPr lang="en-US" altLang="zh-CN" sz="1100" dirty="0"/>
              <a:t>head(da)</a:t>
            </a:r>
          </a:p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SzPct val="100000"/>
              <a:buFont typeface="Calibri" panose="020F0502020204030204" pitchFamily="34" charset="0"/>
              <a:buChar char="&gt;"/>
            </a:pPr>
            <a:r>
              <a:rPr lang="en-US" altLang="zh-CN" sz="1100" dirty="0"/>
              <a:t>G=</a:t>
            </a:r>
            <a:r>
              <a:rPr lang="en-US" altLang="zh-CN" sz="1100" dirty="0" err="1"/>
              <a:t>da$VALUE</a:t>
            </a:r>
            <a:endParaRPr lang="en-US" altLang="zh-CN" sz="1100" dirty="0"/>
          </a:p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SzPct val="100000"/>
              <a:buFont typeface="Calibri" panose="020F0502020204030204" pitchFamily="34" charset="0"/>
              <a:buChar char="&gt;"/>
            </a:pPr>
            <a:r>
              <a:rPr lang="en-US" altLang="zh-CN" sz="1100" dirty="0" err="1"/>
              <a:t>gnp</a:t>
            </a:r>
            <a:r>
              <a:rPr lang="en-US" altLang="zh-CN" sz="1100" dirty="0"/>
              <a:t>=diff(log(G))</a:t>
            </a:r>
          </a:p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SzPct val="100000"/>
              <a:buFont typeface="Calibri" panose="020F0502020204030204" pitchFamily="34" charset="0"/>
              <a:buChar char="&gt;"/>
            </a:pPr>
            <a:r>
              <a:rPr lang="en-US" altLang="zh-CN" sz="1100" dirty="0"/>
              <a:t>m1=</a:t>
            </a:r>
            <a:r>
              <a:rPr lang="en-US" altLang="zh-CN" sz="1100" dirty="0" err="1"/>
              <a:t>arima</a:t>
            </a:r>
            <a:r>
              <a:rPr lang="en-US" altLang="zh-CN" sz="1100" dirty="0"/>
              <a:t>(</a:t>
            </a:r>
            <a:r>
              <a:rPr lang="en-US" altLang="zh-CN" sz="1100" dirty="0" err="1"/>
              <a:t>gnp,order</a:t>
            </a:r>
            <a:r>
              <a:rPr lang="en-US" altLang="zh-CN" sz="1100" dirty="0"/>
              <a:t>=c(0,0,3)) # unrestricted model</a:t>
            </a:r>
          </a:p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SzPct val="100000"/>
              <a:buFont typeface="Calibri" panose="020F0502020204030204" pitchFamily="34" charset="0"/>
              <a:buChar char="&gt;"/>
            </a:pPr>
            <a:r>
              <a:rPr lang="en-US" altLang="zh-CN" sz="1100" dirty="0"/>
              <a:t>m1</a:t>
            </a:r>
          </a:p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SzPct val="100000"/>
              <a:buFont typeface="Calibri" panose="020F0502020204030204" pitchFamily="34" charset="0"/>
              <a:buChar char="&gt;"/>
            </a:pPr>
            <a:r>
              <a:rPr lang="en-US" altLang="zh-CN" sz="1100" dirty="0" err="1"/>
              <a:t>Box.test</a:t>
            </a:r>
            <a:r>
              <a:rPr lang="en-US" altLang="zh-CN" sz="1100" dirty="0"/>
              <a:t>(m1$residuals,lag=12,type='</a:t>
            </a:r>
            <a:r>
              <a:rPr lang="en-US" altLang="zh-CN" sz="1100" dirty="0" err="1"/>
              <a:t>Ljung</a:t>
            </a:r>
            <a:r>
              <a:rPr lang="en-US" altLang="zh-CN" sz="1100" dirty="0"/>
              <a:t>')  # model checking</a:t>
            </a:r>
          </a:p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SzPct val="100000"/>
              <a:buFont typeface="Calibri" panose="020F0502020204030204" pitchFamily="34" charset="0"/>
              <a:buChar char="&gt;"/>
            </a:pPr>
            <a:r>
              <a:rPr lang="en-US" altLang="zh-CN" sz="1100" dirty="0"/>
              <a:t># </a:t>
            </a:r>
            <a:r>
              <a:rPr lang="en-US" altLang="zh-CN" sz="1100" dirty="0" err="1"/>
              <a:t>pvalue</a:t>
            </a:r>
            <a:r>
              <a:rPr lang="en-US" altLang="zh-CN" sz="1100" dirty="0"/>
              <a:t> = </a:t>
            </a:r>
          </a:p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SzPct val="100000"/>
              <a:buFont typeface="Calibri" panose="020F0502020204030204" pitchFamily="34" charset="0"/>
              <a:buChar char="&gt;"/>
            </a:pPr>
            <a:r>
              <a:rPr lang="en-US" altLang="zh-CN" sz="1100" dirty="0"/>
              <a:t>par(</a:t>
            </a:r>
            <a:r>
              <a:rPr lang="en-US" altLang="zh-CN" sz="1100" dirty="0" err="1"/>
              <a:t>mfcol</a:t>
            </a:r>
            <a:r>
              <a:rPr lang="en-US" altLang="zh-CN" sz="1100" dirty="0"/>
              <a:t>=c(2,1))</a:t>
            </a:r>
          </a:p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SzPct val="100000"/>
              <a:buFont typeface="Calibri" panose="020F0502020204030204" pitchFamily="34" charset="0"/>
              <a:buChar char="&gt;"/>
            </a:pPr>
            <a:r>
              <a:rPr lang="en-US" altLang="zh-CN" sz="1100" dirty="0"/>
              <a:t>plot(m1$residuals,type="l",</a:t>
            </a:r>
            <a:r>
              <a:rPr lang="en-US" altLang="zh-CN" sz="1100" dirty="0" err="1"/>
              <a:t>ylab</a:t>
            </a:r>
            <a:r>
              <a:rPr lang="en-US" altLang="zh-CN" sz="1100" dirty="0"/>
              <a:t>="residuals")</a:t>
            </a:r>
          </a:p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SzPct val="100000"/>
              <a:buFont typeface="Calibri" panose="020F0502020204030204" pitchFamily="34" charset="0"/>
              <a:buChar char="&gt;"/>
            </a:pPr>
            <a:r>
              <a:rPr lang="en-US" altLang="zh-CN" sz="1100" dirty="0" err="1"/>
              <a:t>acf</a:t>
            </a:r>
            <a:r>
              <a:rPr lang="en-US" altLang="zh-CN" sz="1100" dirty="0"/>
              <a:t>(m1$residuals,lag=20,col="red",</a:t>
            </a:r>
            <a:r>
              <a:rPr lang="en-US" altLang="zh-CN" sz="1100" dirty="0" err="1"/>
              <a:t>lwd</a:t>
            </a:r>
            <a:r>
              <a:rPr lang="en-US" altLang="zh-CN" sz="1100" dirty="0"/>
              <a:t>=2)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98258AA-4A8B-4839-A3ED-928D2554B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497" y="1563638"/>
            <a:ext cx="4559239" cy="291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6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25A745-862C-4320-A217-3D782DF81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5566"/>
            <a:ext cx="8291264" cy="3672408"/>
          </a:xfrm>
        </p:spPr>
        <p:txBody>
          <a:bodyPr>
            <a:normAutofit/>
          </a:bodyPr>
          <a:lstStyle/>
          <a:p>
            <a:pPr algn="just"/>
            <a:r>
              <a:rPr lang="zh-CN" altLang="en-US" sz="18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18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8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考虑沪深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300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指数日对数收益率数据，时间区间为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2005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月至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2019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月。前面的例子中我们识别出一个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MA(4)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模型。</a:t>
            </a:r>
            <a:endParaRPr lang="en-US" altLang="zh-CN" sz="16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8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8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CN" sz="18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endParaRPr lang="en-US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zh-CN" altLang="en-US" sz="16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DED029-BD5C-4A97-ACC9-6BE445BFF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F04F1-58B0-4349-A728-401B47C6A52E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9" name="标题 4">
            <a:extLst>
              <a:ext uri="{FF2B5EF4-FFF2-40B4-BE49-F238E27FC236}">
                <a16:creationId xmlns:a16="http://schemas.microsoft.com/office/drawing/2014/main" id="{D6A79FDB-FD62-4EF9-BD7A-72CA2EFD6350}"/>
              </a:ext>
            </a:extLst>
          </p:cNvPr>
          <p:cNvSpPr txBox="1">
            <a:spLocks/>
          </p:cNvSpPr>
          <p:nvPr/>
        </p:nvSpPr>
        <p:spPr>
          <a:xfrm>
            <a:off x="481484" y="267494"/>
            <a:ext cx="3826768" cy="565175"/>
          </a:xfrm>
          <a:prstGeom prst="rect">
            <a:avLst/>
          </a:prstGeom>
          <a:solidFill>
            <a:srgbClr val="A50021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800" b="1" dirty="0"/>
              <a:t>MA</a:t>
            </a:r>
            <a:r>
              <a:rPr lang="zh-CN" altLang="en-US" sz="2800" b="1" dirty="0"/>
              <a:t>模型的预测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6421652-F666-4AD6-9D6F-876AB2A277C4}"/>
              </a:ext>
            </a:extLst>
          </p:cNvPr>
          <p:cNvSpPr txBox="1"/>
          <p:nvPr/>
        </p:nvSpPr>
        <p:spPr>
          <a:xfrm>
            <a:off x="395536" y="1707654"/>
            <a:ext cx="4029888" cy="244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SzPct val="100000"/>
              <a:buFont typeface="Calibri" panose="020F0502020204030204" pitchFamily="34" charset="0"/>
              <a:buChar char="&gt;"/>
            </a:pPr>
            <a:r>
              <a:rPr lang="en-US" altLang="zh-CN" sz="1200" dirty="0"/>
              <a:t>Example2, </a:t>
            </a:r>
            <a:r>
              <a:rPr lang="en-US" altLang="zh-CN" sz="1200" dirty="0" err="1"/>
              <a:t>csi</a:t>
            </a:r>
            <a:r>
              <a:rPr lang="en-US" altLang="zh-CN" sz="1200" dirty="0"/>
              <a:t> 300 data</a:t>
            </a:r>
          </a:p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SzPct val="100000"/>
              <a:buFont typeface="Calibri" panose="020F0502020204030204" pitchFamily="34" charset="0"/>
              <a:buChar char="&gt;"/>
            </a:pPr>
            <a:r>
              <a:rPr lang="en-US" altLang="zh-CN" sz="1200" dirty="0"/>
              <a:t>da = read.csv("000300.SH_ret.csv",sep=',',header=TRUE)</a:t>
            </a:r>
          </a:p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SzPct val="100000"/>
              <a:buFont typeface="Calibri" panose="020F0502020204030204" pitchFamily="34" charset="0"/>
              <a:buChar char="&gt;"/>
            </a:pPr>
            <a:r>
              <a:rPr lang="en-US" altLang="zh-CN" sz="1200" dirty="0"/>
              <a:t>csi300 = da[,3] # log returns</a:t>
            </a:r>
          </a:p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SzPct val="100000"/>
              <a:buFont typeface="Calibri" panose="020F0502020204030204" pitchFamily="34" charset="0"/>
              <a:buChar char="&gt;"/>
            </a:pPr>
            <a:r>
              <a:rPr lang="en-US" altLang="zh-CN" sz="1200" dirty="0"/>
              <a:t>m2=</a:t>
            </a:r>
            <a:r>
              <a:rPr lang="en-US" altLang="zh-CN" sz="1200" dirty="0" err="1"/>
              <a:t>arima</a:t>
            </a:r>
            <a:r>
              <a:rPr lang="en-US" altLang="zh-CN" sz="1200" dirty="0"/>
              <a:t>(csi300,order=c(0,0,4)) # unrestricted model</a:t>
            </a:r>
          </a:p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SzPct val="100000"/>
              <a:buFont typeface="Calibri" panose="020F0502020204030204" pitchFamily="34" charset="0"/>
              <a:buChar char="&gt;"/>
            </a:pPr>
            <a:r>
              <a:rPr lang="en-US" altLang="zh-CN" sz="1200" dirty="0"/>
              <a:t>m2</a:t>
            </a:r>
          </a:p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SzPct val="100000"/>
              <a:buFont typeface="Calibri" panose="020F0502020204030204" pitchFamily="34" charset="0"/>
              <a:buChar char="&gt;"/>
            </a:pPr>
            <a:r>
              <a:rPr lang="en-US" altLang="zh-CN" sz="1200" dirty="0" err="1"/>
              <a:t>Box.test</a:t>
            </a:r>
            <a:r>
              <a:rPr lang="en-US" altLang="zh-CN" sz="1200" dirty="0"/>
              <a:t>(m2$residuals,lag=12,type='</a:t>
            </a:r>
            <a:r>
              <a:rPr lang="en-US" altLang="zh-CN" sz="1200" dirty="0" err="1"/>
              <a:t>Ljung</a:t>
            </a:r>
            <a:r>
              <a:rPr lang="en-US" altLang="zh-CN" sz="1200" dirty="0"/>
              <a:t>’)  </a:t>
            </a:r>
          </a:p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SzPct val="100000"/>
              <a:buFont typeface="Calibri" panose="020F0502020204030204" pitchFamily="34" charset="0"/>
              <a:buChar char="&gt;"/>
            </a:pPr>
            <a:r>
              <a:rPr lang="en-US" altLang="zh-CN" sz="1200" dirty="0"/>
              <a:t># model checking</a:t>
            </a:r>
          </a:p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SzPct val="100000"/>
              <a:buFont typeface="Calibri" panose="020F0502020204030204" pitchFamily="34" charset="0"/>
              <a:buChar char="&gt;"/>
            </a:pPr>
            <a:r>
              <a:rPr lang="en-US" altLang="zh-CN" sz="1200" dirty="0"/>
              <a:t>par(</a:t>
            </a:r>
            <a:r>
              <a:rPr lang="en-US" altLang="zh-CN" sz="1200" dirty="0" err="1"/>
              <a:t>mfcol</a:t>
            </a:r>
            <a:r>
              <a:rPr lang="en-US" altLang="zh-CN" sz="1200" dirty="0"/>
              <a:t>=c(2,1))</a:t>
            </a:r>
          </a:p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SzPct val="100000"/>
              <a:buFont typeface="Calibri" panose="020F0502020204030204" pitchFamily="34" charset="0"/>
              <a:buChar char="&gt;"/>
            </a:pPr>
            <a:r>
              <a:rPr lang="en-US" altLang="zh-CN" sz="1200" dirty="0"/>
              <a:t>plot(m2$residuals,type="l",</a:t>
            </a:r>
            <a:r>
              <a:rPr lang="en-US" altLang="zh-CN" sz="1200" dirty="0" err="1"/>
              <a:t>ylab</a:t>
            </a:r>
            <a:r>
              <a:rPr lang="en-US" altLang="zh-CN" sz="1200" dirty="0"/>
              <a:t>="residuals")</a:t>
            </a:r>
          </a:p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SzPct val="100000"/>
              <a:buFont typeface="Calibri" panose="020F0502020204030204" pitchFamily="34" charset="0"/>
              <a:buChar char="&gt;"/>
            </a:pPr>
            <a:r>
              <a:rPr lang="en-US" altLang="zh-CN" sz="1200" dirty="0" err="1"/>
              <a:t>acf</a:t>
            </a:r>
            <a:r>
              <a:rPr lang="en-US" altLang="zh-CN" sz="1200" dirty="0"/>
              <a:t>(m2$residuals,lag=20,col="red",</a:t>
            </a:r>
            <a:r>
              <a:rPr lang="en-US" altLang="zh-CN" sz="1200" dirty="0" err="1"/>
              <a:t>lwd</a:t>
            </a:r>
            <a:r>
              <a:rPr lang="en-US" altLang="zh-CN" sz="1200" dirty="0"/>
              <a:t>=2)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3AD6046-CC1E-4278-AFA5-6309818BF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316" y="1707654"/>
            <a:ext cx="4550180" cy="284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07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25A745-862C-4320-A217-3D782DF81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5566"/>
            <a:ext cx="8291264" cy="3672408"/>
          </a:xfrm>
        </p:spPr>
        <p:txBody>
          <a:bodyPr>
            <a:normAutofit/>
          </a:bodyPr>
          <a:lstStyle/>
          <a:p>
            <a:pPr algn="just"/>
            <a:r>
              <a:rPr lang="zh-CN" altLang="en-US" sz="18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18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8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同样考虑美国的实际国民生产总值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(GNP)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季节调整后的季度增长率的数据，时间区间为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1947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年第二季度到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2010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年第一季度。</a:t>
            </a:r>
            <a:endParaRPr lang="en-US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 algn="just"/>
            <a:endParaRPr lang="en-US" altLang="zh-CN" sz="16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8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8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CN" sz="18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endParaRPr lang="en-US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zh-CN" altLang="en-US" sz="16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DED029-BD5C-4A97-ACC9-6BE445BFF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F04F1-58B0-4349-A728-401B47C6A52E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9" name="标题 4">
            <a:extLst>
              <a:ext uri="{FF2B5EF4-FFF2-40B4-BE49-F238E27FC236}">
                <a16:creationId xmlns:a16="http://schemas.microsoft.com/office/drawing/2014/main" id="{D6A79FDB-FD62-4EF9-BD7A-72CA2EFD6350}"/>
              </a:ext>
            </a:extLst>
          </p:cNvPr>
          <p:cNvSpPr txBox="1">
            <a:spLocks/>
          </p:cNvSpPr>
          <p:nvPr/>
        </p:nvSpPr>
        <p:spPr>
          <a:xfrm>
            <a:off x="481484" y="267494"/>
            <a:ext cx="3826768" cy="565175"/>
          </a:xfrm>
          <a:prstGeom prst="rect">
            <a:avLst/>
          </a:prstGeom>
          <a:solidFill>
            <a:srgbClr val="A50021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800" b="1" dirty="0"/>
              <a:t>MA</a:t>
            </a:r>
            <a:r>
              <a:rPr lang="zh-CN" altLang="en-US" sz="2800" b="1" dirty="0"/>
              <a:t>模型的预测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9FB5B07-4253-46E6-83F5-578853709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1707654"/>
            <a:ext cx="3758961" cy="226045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DBE52F7-7583-4868-A46E-F665678EAB3F}"/>
              </a:ext>
            </a:extLst>
          </p:cNvPr>
          <p:cNvSpPr txBox="1"/>
          <p:nvPr/>
        </p:nvSpPr>
        <p:spPr>
          <a:xfrm>
            <a:off x="796860" y="1563638"/>
            <a:ext cx="4423212" cy="2808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SzPct val="100000"/>
              <a:buFont typeface="Calibri" panose="020F0502020204030204" pitchFamily="34" charset="0"/>
              <a:buChar char="&gt;"/>
            </a:pPr>
            <a:r>
              <a:rPr lang="en-US" altLang="zh-CN" sz="1100" dirty="0"/>
              <a:t>T2 = length(</a:t>
            </a:r>
            <a:r>
              <a:rPr lang="en-US" altLang="zh-CN" sz="1100" dirty="0" err="1"/>
              <a:t>gnp</a:t>
            </a:r>
            <a:r>
              <a:rPr lang="en-US" altLang="zh-CN" sz="1100" dirty="0"/>
              <a:t>)</a:t>
            </a:r>
          </a:p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SzPct val="100000"/>
              <a:buFont typeface="Calibri" panose="020F0502020204030204" pitchFamily="34" charset="0"/>
              <a:buChar char="&gt;"/>
            </a:pPr>
            <a:r>
              <a:rPr lang="en-US" altLang="zh-CN" sz="1100" dirty="0"/>
              <a:t>m1=</a:t>
            </a:r>
            <a:r>
              <a:rPr lang="en-US" altLang="zh-CN" sz="1100" dirty="0" err="1"/>
              <a:t>arima</a:t>
            </a:r>
            <a:r>
              <a:rPr lang="en-US" altLang="zh-CN" sz="1100" dirty="0"/>
              <a:t>(</a:t>
            </a:r>
            <a:r>
              <a:rPr lang="en-US" altLang="zh-CN" sz="1100" dirty="0" err="1"/>
              <a:t>gnp</a:t>
            </a:r>
            <a:r>
              <a:rPr lang="en-US" altLang="zh-CN" sz="1100" dirty="0"/>
              <a:t>[1:(T2-9)],order=c(0,0,3))</a:t>
            </a:r>
          </a:p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SzPct val="100000"/>
              <a:buFont typeface="Calibri" panose="020F0502020204030204" pitchFamily="34" charset="0"/>
              <a:buChar char="&gt;"/>
            </a:pPr>
            <a:r>
              <a:rPr lang="en-US" altLang="zh-CN" sz="1100" dirty="0" err="1"/>
              <a:t>ma_predict</a:t>
            </a:r>
            <a:r>
              <a:rPr lang="en-US" altLang="zh-CN" sz="1100" dirty="0"/>
              <a:t> = predict(m1,9)</a:t>
            </a:r>
          </a:p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SzPct val="100000"/>
              <a:buFont typeface="Calibri" panose="020F0502020204030204" pitchFamily="34" charset="0"/>
              <a:buChar char="&gt;"/>
            </a:pPr>
            <a:r>
              <a:rPr lang="en-US" altLang="zh-CN" sz="1100" dirty="0"/>
              <a:t># </a:t>
            </a:r>
            <a:r>
              <a:rPr lang="zh-CN" altLang="en-US" sz="1100" dirty="0"/>
              <a:t>画图</a:t>
            </a:r>
            <a:endParaRPr lang="en-US" altLang="zh-CN" sz="1100" dirty="0"/>
          </a:p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SzPct val="100000"/>
              <a:buFont typeface="Calibri" panose="020F0502020204030204" pitchFamily="34" charset="0"/>
              <a:buChar char="&gt;"/>
            </a:pPr>
            <a:r>
              <a:rPr lang="en-US" altLang="zh-CN" sz="1100" dirty="0"/>
              <a:t>par(</a:t>
            </a:r>
            <a:r>
              <a:rPr lang="en-US" altLang="zh-CN" sz="1100" dirty="0" err="1"/>
              <a:t>mfcol</a:t>
            </a:r>
            <a:r>
              <a:rPr lang="en-US" altLang="zh-CN" sz="1100" dirty="0"/>
              <a:t>=c(1,1))</a:t>
            </a:r>
          </a:p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SzPct val="100000"/>
              <a:buFont typeface="Calibri" panose="020F0502020204030204" pitchFamily="34" charset="0"/>
              <a:buChar char="&gt;"/>
            </a:pPr>
            <a:r>
              <a:rPr lang="en-US" altLang="zh-CN" sz="1100" dirty="0"/>
              <a:t>plot((T2-16):T2,gnp[(T2-16):T2],type="l",</a:t>
            </a:r>
            <a:r>
              <a:rPr lang="en-US" altLang="zh-CN" sz="1100" dirty="0" err="1"/>
              <a:t>ylim</a:t>
            </a:r>
            <a:r>
              <a:rPr lang="en-US" altLang="zh-CN" sz="1100" dirty="0"/>
              <a:t>=c(-0.03,0.05),</a:t>
            </a:r>
            <a:r>
              <a:rPr lang="en-US" altLang="zh-CN" sz="1100" dirty="0" err="1"/>
              <a:t>xlab</a:t>
            </a:r>
            <a:r>
              <a:rPr lang="en-US" altLang="zh-CN" sz="1100" dirty="0"/>
              <a:t>="Time",</a:t>
            </a:r>
            <a:r>
              <a:rPr lang="en-US" altLang="zh-CN" sz="1100" dirty="0" err="1"/>
              <a:t>ylab</a:t>
            </a:r>
            <a:r>
              <a:rPr lang="en-US" altLang="zh-CN" sz="1100" dirty="0"/>
              <a:t>="s-return")</a:t>
            </a:r>
          </a:p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SzPct val="100000"/>
              <a:buFont typeface="Calibri" panose="020F0502020204030204" pitchFamily="34" charset="0"/>
              <a:buChar char="&gt;"/>
            </a:pPr>
            <a:r>
              <a:rPr lang="en-US" altLang="zh-CN" sz="1100" dirty="0"/>
              <a:t>lines(244:252,gnp[(T2-8):T2],type="b")</a:t>
            </a:r>
          </a:p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SzPct val="100000"/>
              <a:buFont typeface="Calibri" panose="020F0502020204030204" pitchFamily="34" charset="0"/>
              <a:buChar char="&gt;"/>
            </a:pPr>
            <a:r>
              <a:rPr lang="en-US" altLang="zh-CN" sz="1100" dirty="0"/>
              <a:t>lines(243:252,c(</a:t>
            </a:r>
            <a:r>
              <a:rPr lang="en-US" altLang="zh-CN" sz="1100" dirty="0" err="1"/>
              <a:t>gnp</a:t>
            </a:r>
            <a:r>
              <a:rPr lang="en-US" altLang="zh-CN" sz="1100" dirty="0"/>
              <a:t>[T2-9],</a:t>
            </a:r>
            <a:r>
              <a:rPr lang="en-US" altLang="zh-CN" sz="1100" dirty="0" err="1"/>
              <a:t>ma_predict$pred</a:t>
            </a:r>
            <a:r>
              <a:rPr lang="en-US" altLang="zh-CN" sz="1100" dirty="0"/>
              <a:t>),type="</a:t>
            </a:r>
            <a:r>
              <a:rPr lang="en-US" altLang="zh-CN" sz="1100" dirty="0" err="1"/>
              <a:t>b",col</a:t>
            </a:r>
            <a:r>
              <a:rPr lang="en-US" altLang="zh-CN" sz="1100" dirty="0"/>
              <a:t>="blue")</a:t>
            </a:r>
          </a:p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SzPct val="100000"/>
              <a:buFont typeface="Calibri" panose="020F0502020204030204" pitchFamily="34" charset="0"/>
              <a:buChar char="&gt;"/>
            </a:pPr>
            <a:r>
              <a:rPr lang="en-US" altLang="zh-CN" sz="1100" dirty="0"/>
              <a:t>lines(243:252,c(</a:t>
            </a:r>
            <a:r>
              <a:rPr lang="en-US" altLang="zh-CN" sz="1100" dirty="0" err="1"/>
              <a:t>gnp</a:t>
            </a:r>
            <a:r>
              <a:rPr lang="en-US" altLang="zh-CN" sz="1100" dirty="0"/>
              <a:t>[T2-9],ma_predict$pred+2*</a:t>
            </a:r>
            <a:r>
              <a:rPr lang="en-US" altLang="zh-CN" sz="1100" dirty="0" err="1"/>
              <a:t>ma_predict$se</a:t>
            </a:r>
            <a:r>
              <a:rPr lang="en-US" altLang="zh-CN" sz="1100" dirty="0"/>
              <a:t>),</a:t>
            </a:r>
            <a:r>
              <a:rPr lang="en-US" altLang="zh-CN" sz="1100" dirty="0" err="1"/>
              <a:t>lty</a:t>
            </a:r>
            <a:r>
              <a:rPr lang="en-US" altLang="zh-CN" sz="1100" dirty="0"/>
              <a:t>=2, col="</a:t>
            </a:r>
            <a:r>
              <a:rPr lang="en-US" altLang="zh-CN" sz="1100" dirty="0" err="1"/>
              <a:t>red",type</a:t>
            </a:r>
            <a:r>
              <a:rPr lang="en-US" altLang="zh-CN" sz="1100" dirty="0"/>
              <a:t>="b")</a:t>
            </a:r>
          </a:p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SzPct val="100000"/>
              <a:buFont typeface="Calibri" panose="020F0502020204030204" pitchFamily="34" charset="0"/>
              <a:buChar char="&gt;"/>
            </a:pPr>
            <a:r>
              <a:rPr lang="en-US" altLang="zh-CN" sz="1100" dirty="0"/>
              <a:t>lines(243:252,c(</a:t>
            </a:r>
            <a:r>
              <a:rPr lang="en-US" altLang="zh-CN" sz="1100" dirty="0" err="1"/>
              <a:t>gnp</a:t>
            </a:r>
            <a:r>
              <a:rPr lang="en-US" altLang="zh-CN" sz="1100" dirty="0"/>
              <a:t>[T2-9],ma_predict$pred-2*</a:t>
            </a:r>
            <a:r>
              <a:rPr lang="en-US" altLang="zh-CN" sz="1100" dirty="0" err="1"/>
              <a:t>ma_predict$se</a:t>
            </a:r>
            <a:r>
              <a:rPr lang="en-US" altLang="zh-CN" sz="1100" dirty="0"/>
              <a:t>),</a:t>
            </a:r>
            <a:r>
              <a:rPr lang="en-US" altLang="zh-CN" sz="1100" dirty="0" err="1"/>
              <a:t>lty</a:t>
            </a:r>
            <a:r>
              <a:rPr lang="en-US" altLang="zh-CN" sz="1100" dirty="0"/>
              <a:t>=2, col="</a:t>
            </a:r>
            <a:r>
              <a:rPr lang="en-US" altLang="zh-CN" sz="1100" dirty="0" err="1"/>
              <a:t>green",type</a:t>
            </a:r>
            <a:r>
              <a:rPr lang="en-US" altLang="zh-CN" sz="1100" dirty="0"/>
              <a:t>="b")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270070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25A745-862C-4320-A217-3D782DF81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5566"/>
            <a:ext cx="8291264" cy="3672408"/>
          </a:xfrm>
        </p:spPr>
        <p:txBody>
          <a:bodyPr>
            <a:normAutofit/>
          </a:bodyPr>
          <a:lstStyle/>
          <a:p>
            <a:pPr algn="just"/>
            <a:r>
              <a:rPr lang="zh-CN" altLang="en-US" sz="18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18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8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考虑沪深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300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指数日对数收益率数据，时间区间为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2005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月至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2019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月。前面的例子中我们识别出一个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MA(4)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模型。</a:t>
            </a:r>
            <a:endParaRPr lang="en-US" altLang="zh-CN" sz="16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8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8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CN" sz="18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endParaRPr lang="en-US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zh-CN" altLang="en-US" sz="16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DED029-BD5C-4A97-ACC9-6BE445BFF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F04F1-58B0-4349-A728-401B47C6A52E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9" name="标题 4">
            <a:extLst>
              <a:ext uri="{FF2B5EF4-FFF2-40B4-BE49-F238E27FC236}">
                <a16:creationId xmlns:a16="http://schemas.microsoft.com/office/drawing/2014/main" id="{D6A79FDB-FD62-4EF9-BD7A-72CA2EFD6350}"/>
              </a:ext>
            </a:extLst>
          </p:cNvPr>
          <p:cNvSpPr txBox="1">
            <a:spLocks/>
          </p:cNvSpPr>
          <p:nvPr/>
        </p:nvSpPr>
        <p:spPr>
          <a:xfrm>
            <a:off x="481484" y="267494"/>
            <a:ext cx="3826768" cy="565175"/>
          </a:xfrm>
          <a:prstGeom prst="rect">
            <a:avLst/>
          </a:prstGeom>
          <a:solidFill>
            <a:srgbClr val="A50021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800" b="1" dirty="0"/>
              <a:t>MA</a:t>
            </a:r>
            <a:r>
              <a:rPr lang="zh-CN" altLang="en-US" sz="2800" b="1" dirty="0"/>
              <a:t>模型的预测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1C1A9E2-7ABA-435E-B1A5-3CF7D9C60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768" y="1707654"/>
            <a:ext cx="4210909" cy="247920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6421652-F666-4AD6-9D6F-876AB2A277C4}"/>
              </a:ext>
            </a:extLst>
          </p:cNvPr>
          <p:cNvSpPr txBox="1"/>
          <p:nvPr/>
        </p:nvSpPr>
        <p:spPr>
          <a:xfrm>
            <a:off x="251520" y="1491630"/>
            <a:ext cx="4783252" cy="3180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SzPct val="100000"/>
              <a:buFont typeface="Calibri" panose="020F0502020204030204" pitchFamily="34" charset="0"/>
              <a:buChar char="&gt;"/>
            </a:pPr>
            <a:r>
              <a:rPr lang="en-US" altLang="zh-CN" sz="1100" dirty="0"/>
              <a:t>T2=length(csi300)</a:t>
            </a:r>
          </a:p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SzPct val="100000"/>
              <a:buFont typeface="Calibri" panose="020F0502020204030204" pitchFamily="34" charset="0"/>
              <a:buChar char="&gt;"/>
            </a:pPr>
            <a:r>
              <a:rPr lang="en-US" altLang="zh-CN" sz="1100" dirty="0" err="1"/>
              <a:t>predict_steps</a:t>
            </a:r>
            <a:r>
              <a:rPr lang="en-US" altLang="zh-CN" sz="1100" dirty="0"/>
              <a:t> = 9</a:t>
            </a:r>
          </a:p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SzPct val="100000"/>
              <a:buFont typeface="Calibri" panose="020F0502020204030204" pitchFamily="34" charset="0"/>
              <a:buChar char="&gt;"/>
            </a:pPr>
            <a:r>
              <a:rPr lang="en-US" altLang="zh-CN" sz="1100" dirty="0"/>
              <a:t>m2=</a:t>
            </a:r>
            <a:r>
              <a:rPr lang="en-US" altLang="zh-CN" sz="1100" dirty="0" err="1"/>
              <a:t>arima</a:t>
            </a:r>
            <a:r>
              <a:rPr lang="en-US" altLang="zh-CN" sz="1100" dirty="0"/>
              <a:t>(csi300[1:(T2-predict_steps)],order=c(0,0,4))</a:t>
            </a:r>
          </a:p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SzPct val="100000"/>
              <a:buFont typeface="Calibri" panose="020F0502020204030204" pitchFamily="34" charset="0"/>
              <a:buChar char="&gt;"/>
            </a:pPr>
            <a:r>
              <a:rPr lang="en-US" altLang="zh-CN" sz="1100" dirty="0" err="1"/>
              <a:t>ma_predict</a:t>
            </a:r>
            <a:r>
              <a:rPr lang="en-US" altLang="zh-CN" sz="1100" dirty="0"/>
              <a:t> = predict(m2,predict_steps)</a:t>
            </a:r>
          </a:p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SzPct val="100000"/>
              <a:buFont typeface="Calibri" panose="020F0502020204030204" pitchFamily="34" charset="0"/>
              <a:buChar char="&gt;"/>
            </a:pPr>
            <a:r>
              <a:rPr lang="en-US" altLang="zh-CN" sz="1100" dirty="0"/>
              <a:t>par(</a:t>
            </a:r>
            <a:r>
              <a:rPr lang="en-US" altLang="zh-CN" sz="1100" dirty="0" err="1"/>
              <a:t>mfcol</a:t>
            </a:r>
            <a:r>
              <a:rPr lang="en-US" altLang="zh-CN" sz="1100" dirty="0"/>
              <a:t>=c(1,1))</a:t>
            </a:r>
          </a:p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SzPct val="100000"/>
              <a:buFont typeface="Calibri" panose="020F0502020204030204" pitchFamily="34" charset="0"/>
              <a:buChar char="&gt;"/>
            </a:pPr>
            <a:r>
              <a:rPr lang="en-US" altLang="zh-CN" sz="1100" dirty="0"/>
              <a:t>plot((T2-16):T2,csi300[(T2-16):T2],type="l",</a:t>
            </a:r>
            <a:r>
              <a:rPr lang="en-US" altLang="zh-CN" sz="1100" dirty="0" err="1"/>
              <a:t>ylim</a:t>
            </a:r>
            <a:r>
              <a:rPr lang="en-US" altLang="zh-CN" sz="1100" dirty="0"/>
              <a:t>=c(-0.05,0.05),</a:t>
            </a:r>
            <a:r>
              <a:rPr lang="en-US" altLang="zh-CN" sz="1100" dirty="0" err="1"/>
              <a:t>xlab</a:t>
            </a:r>
            <a:r>
              <a:rPr lang="en-US" altLang="zh-CN" sz="1100" dirty="0"/>
              <a:t>="Time",</a:t>
            </a:r>
            <a:r>
              <a:rPr lang="en-US" altLang="zh-CN" sz="1100" dirty="0" err="1"/>
              <a:t>ylab</a:t>
            </a:r>
            <a:r>
              <a:rPr lang="en-US" altLang="zh-CN" sz="1100" dirty="0"/>
              <a:t>="log-return")</a:t>
            </a:r>
          </a:p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SzPct val="100000"/>
              <a:buFont typeface="Calibri" panose="020F0502020204030204" pitchFamily="34" charset="0"/>
              <a:buChar char="&gt;"/>
            </a:pPr>
            <a:r>
              <a:rPr lang="en-US" altLang="zh-CN" sz="1100" dirty="0"/>
              <a:t>lines((T2-predict_steps+1):T2,csi300[(T2-predict_steps+1):T2],type="b")</a:t>
            </a:r>
          </a:p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SzPct val="100000"/>
              <a:buFont typeface="Calibri" panose="020F0502020204030204" pitchFamily="34" charset="0"/>
              <a:buChar char="&gt;"/>
            </a:pPr>
            <a:r>
              <a:rPr lang="en-US" altLang="zh-CN" sz="1100" dirty="0"/>
              <a:t>lines((T2-predict_steps):T2,c(csi300[T2-predict_steps],</a:t>
            </a:r>
            <a:r>
              <a:rPr lang="en-US" altLang="zh-CN" sz="1100" dirty="0" err="1"/>
              <a:t>ma_predict$pred</a:t>
            </a:r>
            <a:r>
              <a:rPr lang="en-US" altLang="zh-CN" sz="1100" dirty="0"/>
              <a:t>),type="</a:t>
            </a:r>
            <a:r>
              <a:rPr lang="en-US" altLang="zh-CN" sz="1100" dirty="0" err="1"/>
              <a:t>b",col</a:t>
            </a:r>
            <a:r>
              <a:rPr lang="en-US" altLang="zh-CN" sz="1100" dirty="0"/>
              <a:t>="blue")</a:t>
            </a:r>
          </a:p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SzPct val="100000"/>
              <a:buFont typeface="Calibri" panose="020F0502020204030204" pitchFamily="34" charset="0"/>
              <a:buChar char="&gt;"/>
            </a:pPr>
            <a:r>
              <a:rPr lang="en-US" altLang="zh-CN" sz="1100" dirty="0"/>
              <a:t>lines((T2-predict_steps):T2,c(csi300[T2-predict_steps],ma_predict$pred+2*</a:t>
            </a:r>
            <a:r>
              <a:rPr lang="en-US" altLang="zh-CN" sz="1100" dirty="0" err="1"/>
              <a:t>ma_predict$se</a:t>
            </a:r>
            <a:r>
              <a:rPr lang="en-US" altLang="zh-CN" sz="1100" dirty="0"/>
              <a:t>),</a:t>
            </a:r>
            <a:r>
              <a:rPr lang="en-US" altLang="zh-CN" sz="1100" dirty="0" err="1"/>
              <a:t>lty</a:t>
            </a:r>
            <a:r>
              <a:rPr lang="en-US" altLang="zh-CN" sz="1100" dirty="0"/>
              <a:t>=2, col="</a:t>
            </a:r>
            <a:r>
              <a:rPr lang="en-US" altLang="zh-CN" sz="1100" dirty="0" err="1"/>
              <a:t>red",type</a:t>
            </a:r>
            <a:r>
              <a:rPr lang="en-US" altLang="zh-CN" sz="1100" dirty="0"/>
              <a:t>="b")</a:t>
            </a:r>
          </a:p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SzPct val="100000"/>
              <a:buFont typeface="Calibri" panose="020F0502020204030204" pitchFamily="34" charset="0"/>
              <a:buChar char="&gt;"/>
            </a:pPr>
            <a:r>
              <a:rPr lang="en-US" altLang="zh-CN" sz="1100" dirty="0"/>
              <a:t>lines((T2-predict_steps):T2,c(csi300[T2-predict_steps],ma_predict$pred-2*</a:t>
            </a:r>
            <a:r>
              <a:rPr lang="en-US" altLang="zh-CN" sz="1100" dirty="0" err="1"/>
              <a:t>ma_predict$se</a:t>
            </a:r>
            <a:r>
              <a:rPr lang="en-US" altLang="zh-CN" sz="1100" dirty="0"/>
              <a:t>),</a:t>
            </a:r>
            <a:r>
              <a:rPr lang="en-US" altLang="zh-CN" sz="1100" dirty="0" err="1"/>
              <a:t>lty</a:t>
            </a:r>
            <a:r>
              <a:rPr lang="en-US" altLang="zh-CN" sz="1100" dirty="0"/>
              <a:t>=2, col="</a:t>
            </a:r>
            <a:r>
              <a:rPr lang="en-US" altLang="zh-CN" sz="1100" dirty="0" err="1"/>
              <a:t>green",type</a:t>
            </a:r>
            <a:r>
              <a:rPr lang="en-US" altLang="zh-CN" sz="1100" dirty="0"/>
              <a:t>="b")</a:t>
            </a:r>
          </a:p>
        </p:txBody>
      </p:sp>
    </p:spTree>
    <p:extLst>
      <p:ext uri="{BB962C8B-B14F-4D97-AF65-F5344CB8AC3E}">
        <p14:creationId xmlns:p14="http://schemas.microsoft.com/office/powerpoint/2010/main" val="1997251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25A745-862C-4320-A217-3D782DF81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5566"/>
            <a:ext cx="8291264" cy="3672408"/>
          </a:xfrm>
        </p:spPr>
        <p:txBody>
          <a:bodyPr>
            <a:normAutofit/>
          </a:bodyPr>
          <a:lstStyle/>
          <a:p>
            <a:pPr algn="just"/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AR(p)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模型：</a:t>
            </a:r>
            <a:endParaRPr lang="en-US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MA(q)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模型：</a:t>
            </a:r>
            <a:endParaRPr lang="en-US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AR</a:t>
            </a:r>
            <a:r>
              <a:rPr lang="zh-CN" altLang="en-US" sz="18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模型的定阶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：因为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AR(p)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序列的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PACF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阶截尾的，可以通过</a:t>
            </a:r>
            <a:r>
              <a:rPr lang="en-US" altLang="zh-CN" sz="18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PACF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定阶。</a:t>
            </a:r>
            <a:endParaRPr lang="en-US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MA</a:t>
            </a:r>
            <a:r>
              <a:rPr lang="zh-CN" altLang="en-US" sz="18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模型的定阶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：因为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MA(q)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序列的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ACF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阶截尾的，可以通过</a:t>
            </a:r>
            <a:r>
              <a:rPr lang="en-US" altLang="zh-CN" sz="18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ACF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定阶。</a:t>
            </a:r>
            <a:endParaRPr lang="en-US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MA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序列总是平稳的，而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AR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序列，当其特征根的模都小于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时，才是平稳的</a:t>
            </a:r>
            <a:endParaRPr lang="en-US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对于一个平稳序列，超前多步预测收敛于序列的均值，预测误差的方差收敛于序列的方差。</a:t>
            </a:r>
            <a:endParaRPr lang="en-US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18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不论是</a:t>
            </a:r>
            <a:r>
              <a:rPr lang="en-US" altLang="zh-CN" sz="18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AR</a:t>
            </a:r>
            <a:r>
              <a:rPr lang="zh-CN" altLang="en-US" sz="18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模型还是</a:t>
            </a:r>
            <a:r>
              <a:rPr lang="en-US" altLang="zh-CN" sz="18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MA</a:t>
            </a:r>
            <a:r>
              <a:rPr lang="zh-CN" altLang="en-US" sz="18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模型，都可以通过</a:t>
            </a:r>
            <a:r>
              <a:rPr lang="zh-CN" altLang="en-US" sz="1800" b="1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信息准则</a:t>
            </a:r>
            <a:r>
              <a:rPr lang="zh-CN" altLang="en-US" sz="18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来选择其阶数。</a:t>
            </a:r>
            <a:endParaRPr lang="en-US" altLang="zh-CN" sz="1800" kern="1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CN" sz="18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8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 algn="just"/>
            <a:endParaRPr lang="en-US" altLang="zh-CN" sz="16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8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8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CN" sz="18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endParaRPr lang="en-US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zh-CN" altLang="en-US" sz="16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DED029-BD5C-4A97-ACC9-6BE445BFF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F04F1-58B0-4349-A728-401B47C6A52E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9" name="标题 4">
            <a:extLst>
              <a:ext uri="{FF2B5EF4-FFF2-40B4-BE49-F238E27FC236}">
                <a16:creationId xmlns:a16="http://schemas.microsoft.com/office/drawing/2014/main" id="{D6A79FDB-FD62-4EF9-BD7A-72CA2EFD6350}"/>
              </a:ext>
            </a:extLst>
          </p:cNvPr>
          <p:cNvSpPr txBox="1">
            <a:spLocks/>
          </p:cNvSpPr>
          <p:nvPr/>
        </p:nvSpPr>
        <p:spPr>
          <a:xfrm>
            <a:off x="539552" y="272938"/>
            <a:ext cx="3826768" cy="565175"/>
          </a:xfrm>
          <a:prstGeom prst="rect">
            <a:avLst/>
          </a:prstGeom>
          <a:solidFill>
            <a:srgbClr val="A50021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800" b="1" dirty="0"/>
              <a:t>AR</a:t>
            </a:r>
            <a:r>
              <a:rPr lang="zh-CN" altLang="en-US" sz="2800" b="1" dirty="0"/>
              <a:t>和</a:t>
            </a:r>
            <a:r>
              <a:rPr lang="en-US" altLang="zh-CN" sz="2800" b="1" dirty="0"/>
              <a:t>MA</a:t>
            </a:r>
            <a:r>
              <a:rPr lang="zh-CN" altLang="en-US" sz="2800" b="1" dirty="0"/>
              <a:t>模型小结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0A22C6A-42F5-4CEC-ABB4-F53396572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1779662"/>
            <a:ext cx="3600400" cy="42585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F26BE99-AA84-4575-8E87-B52F1E5A9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203" y="1230911"/>
            <a:ext cx="3689989" cy="39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250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14348" y="428611"/>
            <a:ext cx="1841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本章内容</a:t>
            </a:r>
          </a:p>
        </p:txBody>
      </p:sp>
      <p:sp>
        <p:nvSpPr>
          <p:cNvPr id="7" name="对角圆角矩形 6"/>
          <p:cNvSpPr/>
          <p:nvPr/>
        </p:nvSpPr>
        <p:spPr>
          <a:xfrm>
            <a:off x="1431007" y="2431154"/>
            <a:ext cx="4365129" cy="428628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643042" y="1433703"/>
            <a:ext cx="44411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b="1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、简单移动平均（</a:t>
            </a:r>
            <a:r>
              <a:rPr lang="en-US" altLang="zh-CN" sz="2400" b="1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MA</a:t>
            </a:r>
            <a:r>
              <a:rPr lang="zh-CN" altLang="en-US" sz="2400" b="1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）模型</a:t>
            </a:r>
            <a:endParaRPr lang="en-US" altLang="zh-CN" sz="2400" b="1" dirty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400" dirty="0"/>
          </a:p>
          <a:p>
            <a:endParaRPr lang="zh-CN" altLang="en-US" sz="2400" b="1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43042" y="2423880"/>
            <a:ext cx="5089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ARMA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模型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35062" y="1958023"/>
            <a:ext cx="4513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MA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模型的应用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F04F1-58B0-4349-A728-401B47C6A52E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2" name="TextBox 9">
            <a:extLst>
              <a:ext uri="{FF2B5EF4-FFF2-40B4-BE49-F238E27FC236}">
                <a16:creationId xmlns:a16="http://schemas.microsoft.com/office/drawing/2014/main" id="{837284F0-7C97-495F-8AE6-64A7495008CA}"/>
              </a:ext>
            </a:extLst>
          </p:cNvPr>
          <p:cNvSpPr txBox="1"/>
          <p:nvPr/>
        </p:nvSpPr>
        <p:spPr>
          <a:xfrm>
            <a:off x="1635062" y="2885406"/>
            <a:ext cx="4513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ARMA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模型的应用</a:t>
            </a:r>
          </a:p>
        </p:txBody>
      </p:sp>
    </p:spTree>
    <p:extLst>
      <p:ext uri="{BB962C8B-B14F-4D97-AF65-F5344CB8AC3E}">
        <p14:creationId xmlns:p14="http://schemas.microsoft.com/office/powerpoint/2010/main" val="336806131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525A745-862C-4320-A217-3D782DF810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843558"/>
                <a:ext cx="8075240" cy="3816424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zh-CN" altLang="en-US" sz="1600" b="1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问题：</a:t>
                </a:r>
                <a:r>
                  <a:rPr lang="zh-CN" altLang="en-US" sz="16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在很多应用中，如果应用</a:t>
                </a:r>
                <a:r>
                  <a:rPr lang="en-US" altLang="zh-CN" sz="16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AR</a:t>
                </a:r>
                <a:r>
                  <a:rPr lang="zh-CN" altLang="en-US" sz="16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或者</a:t>
                </a:r>
                <a:r>
                  <a:rPr lang="en-US" altLang="zh-CN" sz="16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MA</a:t>
                </a:r>
                <a:r>
                  <a:rPr lang="zh-CN" altLang="en-US" sz="16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模型，则可能需要</a:t>
                </a:r>
                <a:r>
                  <a:rPr lang="zh-CN" altLang="en-US" sz="1600" kern="100" dirty="0">
                    <a:solidFill>
                      <a:srgbClr val="FF0000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高阶的</a:t>
                </a:r>
                <a:r>
                  <a:rPr lang="en-US" altLang="zh-CN" sz="1600" kern="100" dirty="0">
                    <a:solidFill>
                      <a:srgbClr val="FF0000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AR</a:t>
                </a:r>
                <a:r>
                  <a:rPr lang="zh-CN" altLang="en-US" sz="1600" kern="100" dirty="0">
                    <a:solidFill>
                      <a:srgbClr val="FF0000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或</a:t>
                </a:r>
                <a:r>
                  <a:rPr lang="en-US" altLang="zh-CN" sz="1600" kern="100" dirty="0">
                    <a:solidFill>
                      <a:srgbClr val="FF0000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MA</a:t>
                </a:r>
                <a:r>
                  <a:rPr lang="zh-CN" altLang="en-US" sz="1600" kern="100" dirty="0">
                    <a:solidFill>
                      <a:srgbClr val="FF0000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模型才能充分地描述数据的动态结构。</a:t>
                </a:r>
                <a:r>
                  <a:rPr lang="zh-CN" altLang="en-US" sz="16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这样就需要估计很多参数（参数越多，模型的不确定性越大）。</a:t>
                </a:r>
                <a:endParaRPr lang="en-US" altLang="zh-CN" sz="16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zh-CN" altLang="en-US" sz="16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为了克服这个问题，学者提出了</a:t>
                </a:r>
                <a:r>
                  <a:rPr lang="en-US" altLang="zh-CN" sz="16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ARMA</a:t>
                </a:r>
                <a:r>
                  <a:rPr lang="zh-CN" altLang="en-US" sz="16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模型，其基本思想是把</a:t>
                </a:r>
                <a:r>
                  <a:rPr lang="en-US" altLang="zh-CN" sz="16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AR</a:t>
                </a:r>
                <a:r>
                  <a:rPr lang="zh-CN" altLang="en-US" sz="16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16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MA</a:t>
                </a:r>
                <a:r>
                  <a:rPr lang="zh-CN" altLang="en-US" sz="16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模型结合在一起，使模型更加简约化。</a:t>
                </a:r>
                <a:endParaRPr lang="en-US" altLang="zh-CN" sz="16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zh-CN" altLang="en-US" sz="16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一个</a:t>
                </a:r>
                <a:r>
                  <a:rPr lang="en-US" altLang="zh-CN" sz="16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ARMA(1,1)</a:t>
                </a:r>
                <a:r>
                  <a:rPr lang="zh-CN" altLang="en-US" sz="16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模型可以表示成：</a:t>
                </a:r>
                <a:endParaRPr lang="en-US" altLang="zh-CN" sz="16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endParaRPr lang="en-US" altLang="zh-CN" sz="16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endParaRPr lang="en-US" altLang="zh-CN" sz="16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zh-CN" altLang="en-US" sz="16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更一般地，</a:t>
                </a:r>
                <a:r>
                  <a:rPr lang="en-US" altLang="zh-CN" sz="16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ARMA(</a:t>
                </a:r>
                <a:r>
                  <a:rPr lang="en-US" altLang="zh-CN" sz="1600" kern="100" dirty="0" err="1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p,q</a:t>
                </a:r>
                <a:r>
                  <a:rPr lang="en-US" altLang="zh-CN" sz="16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16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模型可以表示成：</a:t>
                </a:r>
                <a:endParaRPr lang="en-US" altLang="zh-CN" sz="16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endParaRPr lang="en-US" altLang="zh-CN" sz="16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endParaRPr lang="en-US" altLang="zh-CN" sz="16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endParaRPr lang="en-US" altLang="zh-CN" sz="16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zh-CN" altLang="en-US" sz="16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kern="10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kern="10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{</m:t>
                        </m:r>
                        <m:r>
                          <a:rPr lang="en-US" altLang="zh-CN" sz="1600" b="0" i="1" kern="10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kern="10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600" b="0" i="1" kern="10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}</m:t>
                    </m:r>
                    <m:r>
                      <a:rPr lang="zh-CN" altLang="en-US" sz="1600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是</m:t>
                    </m:r>
                  </m:oMath>
                </a14:m>
                <a:r>
                  <a:rPr lang="zh-CN" altLang="en-US" sz="16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一个白噪声序列，</a:t>
                </a:r>
                <a:r>
                  <a:rPr lang="en-US" altLang="zh-CN" sz="1600" kern="100" dirty="0">
                    <a:solidFill>
                      <a:srgbClr val="FF0000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AR</a:t>
                </a:r>
                <a:r>
                  <a:rPr lang="zh-CN" altLang="en-US" sz="1600" kern="100" dirty="0">
                    <a:solidFill>
                      <a:srgbClr val="FF0000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1600" kern="100" dirty="0">
                    <a:solidFill>
                      <a:srgbClr val="FF0000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MA</a:t>
                </a:r>
                <a:r>
                  <a:rPr lang="zh-CN" altLang="en-US" sz="1600" kern="100" dirty="0">
                    <a:solidFill>
                      <a:srgbClr val="FF0000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模型是</a:t>
                </a:r>
                <a:r>
                  <a:rPr lang="en-US" altLang="zh-CN" sz="1600" kern="100" dirty="0">
                    <a:solidFill>
                      <a:srgbClr val="FF0000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ARMA</a:t>
                </a:r>
                <a:r>
                  <a:rPr lang="zh-CN" altLang="en-US" sz="1600" kern="100" dirty="0">
                    <a:solidFill>
                      <a:srgbClr val="FF0000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模型的特例</a:t>
                </a:r>
                <a:r>
                  <a:rPr lang="zh-CN" altLang="en-US" sz="16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en-US" altLang="zh-CN" sz="16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endParaRPr lang="en-US" altLang="zh-CN" sz="16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endParaRPr lang="en-US" altLang="zh-CN" sz="16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endParaRPr lang="en-US" altLang="zh-CN" sz="16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endParaRPr lang="en-US" altLang="zh-CN" sz="18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endParaRPr lang="en-US" altLang="zh-CN" sz="18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endParaRPr lang="en-US" altLang="zh-CN" sz="18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endParaRPr lang="en-US" altLang="zh-CN" sz="1800" b="1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 algn="just"/>
                <a:endParaRPr lang="en-US" altLang="zh-CN" sz="1600" b="1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endParaRPr lang="en-US" altLang="zh-CN" sz="1800" b="1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endParaRPr lang="en-US" altLang="zh-CN" sz="1800" b="1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US" altLang="zh-CN" sz="1800" b="1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spcAft>
                    <a:spcPts val="0"/>
                  </a:spcAft>
                  <a:buNone/>
                </a:pPr>
                <a:endParaRPr lang="en-US" altLang="zh-CN" sz="16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en-US" altLang="zh-CN" sz="16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en-US" altLang="zh-CN" sz="16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>
                  <a:buFont typeface="Wingdings" panose="05000000000000000000" pitchFamily="2" charset="2"/>
                  <a:buChar char="ü"/>
                </a:pPr>
                <a:endParaRPr lang="zh-CN" altLang="en-US" sz="16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525A745-862C-4320-A217-3D782DF810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43558"/>
                <a:ext cx="8075240" cy="3816424"/>
              </a:xfrm>
              <a:blipFill>
                <a:blip r:embed="rId2"/>
                <a:stretch>
                  <a:fillRect l="-302" t="-479" r="-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DED029-BD5C-4A97-ACC9-6BE445BFF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F04F1-58B0-4349-A728-401B47C6A52E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9" name="标题 4">
            <a:extLst>
              <a:ext uri="{FF2B5EF4-FFF2-40B4-BE49-F238E27FC236}">
                <a16:creationId xmlns:a16="http://schemas.microsoft.com/office/drawing/2014/main" id="{D6A79FDB-FD62-4EF9-BD7A-72CA2EFD6350}"/>
              </a:ext>
            </a:extLst>
          </p:cNvPr>
          <p:cNvSpPr txBox="1">
            <a:spLocks/>
          </p:cNvSpPr>
          <p:nvPr/>
        </p:nvSpPr>
        <p:spPr>
          <a:xfrm>
            <a:off x="481484" y="195486"/>
            <a:ext cx="3826768" cy="565175"/>
          </a:xfrm>
          <a:prstGeom prst="rect">
            <a:avLst/>
          </a:prstGeom>
          <a:solidFill>
            <a:srgbClr val="A50021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800" b="1" dirty="0"/>
              <a:t>简单</a:t>
            </a:r>
            <a:r>
              <a:rPr lang="en-US" altLang="zh-CN" sz="2800" b="1" dirty="0"/>
              <a:t>ARMA</a:t>
            </a:r>
            <a:r>
              <a:rPr lang="zh-CN" altLang="en-US" sz="2800" b="1" dirty="0"/>
              <a:t>模型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8D6848-684D-473C-BBF7-92831F83B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2643758"/>
            <a:ext cx="3127562" cy="39391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E84CFD3-7710-4469-9D72-342711EFB0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3848" y="3507338"/>
            <a:ext cx="3240360" cy="63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155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525A745-862C-4320-A217-3D782DF810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915566"/>
                <a:ext cx="8075240" cy="3672408"/>
              </a:xfrm>
            </p:spPr>
            <p:txBody>
              <a:bodyPr>
                <a:normAutofit lnSpcReduction="10000"/>
              </a:bodyPr>
              <a:lstStyle/>
              <a:p>
                <a:pPr algn="just"/>
                <a:r>
                  <a:rPr lang="zh-CN" altLang="en-US" sz="1600" b="1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讨论</a:t>
                </a:r>
                <a:r>
                  <a:rPr lang="en-US" altLang="zh-CN" sz="1600" b="1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ARMA(1,1)</a:t>
                </a:r>
                <a:r>
                  <a:rPr lang="zh-CN" altLang="en-US" sz="1600" b="1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模型弱平稳性的充分必要条件</a:t>
                </a:r>
                <a:r>
                  <a:rPr lang="zh-CN" altLang="en-US" sz="16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。假定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kern="10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kern="10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600" b="0" i="1" kern="10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  <m:r>
                      <a:rPr lang="zh-CN" altLang="en-US" sz="1600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是</m:t>
                    </m:r>
                  </m:oMath>
                </a14:m>
                <a:r>
                  <a:rPr lang="zh-CN" altLang="en-US" sz="16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弱平稳的，则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kern="10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E</m:t>
                        </m:r>
                        <m:r>
                          <a:rPr lang="en-US" altLang="zh-CN" sz="1600" b="0" i="1" kern="10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600" b="0" i="1" kern="10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1600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zh-CN" altLang="en-US" sz="1600" i="1" kern="10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𝜇</m:t>
                    </m:r>
                    <m:r>
                      <a:rPr lang="zh-CN" altLang="en-US" sz="1600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，</m:t>
                    </m:r>
                    <m:r>
                      <a:rPr lang="en-US" altLang="zh-CN" sz="1600" b="0" i="1" kern="10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𝑉𝑎𝑟</m:t>
                    </m:r>
                    <m:sSub>
                      <m:sSubPr>
                        <m:ctrlPr>
                          <a:rPr lang="en-US" altLang="zh-CN" sz="16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600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1600" b="0" i="1" kern="10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b="0" i="1" kern="10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1600" b="0" i="1" kern="10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sz="1600" b="0" i="1" kern="10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sz="1600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，</m:t>
                    </m:r>
                    <m:r>
                      <a:rPr lang="en-US" altLang="zh-CN" sz="1600" b="0" i="1" kern="10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𝐶𝑜𝑣</m:t>
                    </m:r>
                    <m:d>
                      <m:dPr>
                        <m:ctrlPr>
                          <a:rPr lang="en-US" altLang="zh-CN" sz="1600" b="0" i="1" kern="10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600" b="0" i="1" kern="10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1600" b="0" i="1" kern="100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1600" b="0" i="1" kern="100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sz="1600" b="0" i="1" kern="10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16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sz="1600" b="0" i="1" kern="10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sz="1600" i="1" kern="10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r>
                  <a:rPr lang="zh-CN" altLang="en-US" sz="16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r>
                      <a:rPr lang="zh-CN" altLang="en-US" sz="1600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𝜇</m:t>
                    </m:r>
                  </m:oMath>
                </a14:m>
                <a:r>
                  <a:rPr lang="zh-CN" altLang="en-US" sz="16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16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sz="1600" i="1" kern="10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是</m:t>
                    </m:r>
                    <m:r>
                      <a:rPr lang="zh-CN" altLang="en-US" sz="1600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常数</m:t>
                    </m:r>
                  </m:oMath>
                </a14:m>
                <a:r>
                  <a:rPr lang="zh-CN" altLang="en-US" sz="16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1600" kern="100" dirty="0"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16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16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与</a:t>
                </a:r>
                <a:r>
                  <a:rPr lang="en-US" altLang="zh-CN" sz="16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zh-CN" altLang="en-US" sz="16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无关。</a:t>
                </a:r>
                <a:endParaRPr lang="en-US" altLang="zh-CN" sz="16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zh-CN" altLang="en-US" sz="16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两边同取期望，有</a:t>
                </a:r>
                <a:endParaRPr lang="en-US" altLang="zh-CN" sz="16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zh-CN" altLang="en-US" sz="16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由此可得</a:t>
                </a:r>
                <a:endParaRPr lang="en-US" altLang="zh-CN" sz="16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US" altLang="zh-CN" sz="16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zh-CN" altLang="en-US" sz="16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这意味着：</a:t>
                </a:r>
                <a:endParaRPr lang="en-US" altLang="zh-CN" sz="16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 algn="just"/>
                <a:r>
                  <a:rPr lang="zh-CN" altLang="en-US" sz="1600" b="1" kern="100" dirty="0">
                    <a:solidFill>
                      <a:srgbClr val="FF0000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1600" b="1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𝝓</m:t>
                        </m:r>
                      </m:e>
                      <m:sub>
                        <m:r>
                          <a:rPr lang="en-US" altLang="zh-CN" sz="1600" b="1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1600" b="1" i="1" kern="1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zh-CN" sz="1600" b="1" i="1" kern="1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zh-CN" altLang="en-US" sz="1600" b="1" i="1" kern="1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r>
                  <a:rPr lang="zh-CN" altLang="en-US" sz="1400" b="1" kern="100" dirty="0">
                    <a:solidFill>
                      <a:srgbClr val="FF0000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14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zh-CN" altLang="en-US" sz="1400" b="1" kern="100" dirty="0">
                    <a:solidFill>
                      <a:srgbClr val="FF0000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的均值存在；</a:t>
                </a:r>
                <a:endParaRPr lang="en-US" altLang="zh-CN" sz="1400" b="1" kern="1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 algn="just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14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zh-CN" altLang="en-US" sz="1400" b="1" kern="100" dirty="0">
                    <a:solidFill>
                      <a:srgbClr val="FF0000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的均值为</a:t>
                </a:r>
                <a:r>
                  <a:rPr lang="en-US" altLang="zh-CN" sz="1400" b="1" kern="100" dirty="0">
                    <a:solidFill>
                      <a:srgbClr val="FF0000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zh-CN" altLang="en-US" sz="1400" b="1" kern="100" dirty="0">
                    <a:solidFill>
                      <a:srgbClr val="FF0000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当且仅当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14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𝝓</m:t>
                        </m:r>
                      </m:e>
                      <m:sub>
                        <m:r>
                          <a:rPr lang="en-US" altLang="zh-CN" sz="1400" b="1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sz="1400" b="1" i="1" kern="1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400" b="1" i="1" kern="1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r>
                  <a:rPr lang="zh-CN" altLang="en-US" sz="1400" b="1" kern="100" dirty="0">
                    <a:solidFill>
                      <a:srgbClr val="FF0000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en-US" altLang="zh-CN" sz="16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zh-CN" altLang="en-US" sz="16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同样地，可以求得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16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zh-CN" altLang="en-US" sz="16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的方差为</a:t>
                </a:r>
                <a:endParaRPr lang="en-US" altLang="zh-CN" sz="16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endParaRPr lang="en-US" altLang="zh-CN" sz="1600" b="1" kern="1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zh-CN" sz="1600" b="1" kern="100" dirty="0">
                    <a:solidFill>
                      <a:srgbClr val="FF0000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ARMA(1,1)</a:t>
                </a:r>
                <a:r>
                  <a:rPr lang="zh-CN" altLang="en-US" sz="1600" b="1" kern="100" dirty="0">
                    <a:solidFill>
                      <a:srgbClr val="FF0000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模型弱平稳的充分必要条件是</a:t>
                </a:r>
                <a14:m>
                  <m:oMath xmlns:m="http://schemas.openxmlformats.org/officeDocument/2006/math">
                    <m:r>
                      <a:rPr lang="en-US" altLang="zh-CN" sz="1600" b="1" i="1" kern="1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sz="16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16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𝝓</m:t>
                        </m:r>
                      </m:e>
                      <m:sub>
                        <m:r>
                          <a:rPr lang="en-US" altLang="zh-CN" sz="16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1600" b="1" i="1" kern="1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r>
                  <a:rPr lang="en-US" altLang="zh-CN" sz="1600" b="1" kern="100" dirty="0">
                    <a:solidFill>
                      <a:srgbClr val="FF0000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&lt;1</a:t>
                </a:r>
                <a:r>
                  <a:rPr lang="zh-CN" altLang="en-US" sz="1600" b="1" kern="100" dirty="0">
                    <a:solidFill>
                      <a:srgbClr val="FF0000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en-US" altLang="zh-CN" sz="1600" b="1" kern="1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zh-CN" sz="16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ARMA(1,1)</a:t>
                </a:r>
                <a:r>
                  <a:rPr lang="zh-CN" altLang="en-US" sz="16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的自相关系数满足：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kern="10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1600" i="1" kern="10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sz="1600" b="0" i="1" kern="10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i="1" kern="10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1600" i="1" kern="10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sz="1600" b="0" i="1" kern="10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-</m:t>
                    </m:r>
                    <m:f>
                      <m:fPr>
                        <m:ctrlPr>
                          <a:rPr lang="en-US" altLang="zh-CN" sz="1600" i="1" kern="10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600" i="1" kern="100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600" i="1" kern="100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1600" b="0" i="1" kern="100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sz="1600" i="1" kern="100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1600" i="1" kern="100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sz="1600" b="0" i="1" kern="100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altLang="zh-CN" sz="1600" b="0" i="1" kern="100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en-US" altLang="zh-CN" sz="1600" i="1" kern="100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600" i="1" kern="100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altLang="zh-CN" sz="1600" b="0" i="1" kern="100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zh-CN" sz="1600" b="0" i="1" kern="10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6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16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sz="1600" b="0" i="1" kern="10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sz="1600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16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16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16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sz="1600" b="0" i="1" kern="10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en-US" altLang="zh-CN" sz="1600" b="0" i="1" kern="10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1600" b="0" i="0" kern="10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1600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altLang="zh-CN" sz="1600" b="0" i="0" kern="10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&gt;1</m:t>
                    </m:r>
                  </m:oMath>
                </a14:m>
                <a:endParaRPr lang="en-US" altLang="zh-CN" sz="16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zh-CN" sz="1600" b="1" kern="100" dirty="0">
                    <a:solidFill>
                      <a:srgbClr val="FF0000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ARMA(1,1)</a:t>
                </a:r>
                <a:r>
                  <a:rPr lang="zh-CN" altLang="en-US" sz="1600" b="1" kern="100" dirty="0">
                    <a:solidFill>
                      <a:srgbClr val="FF0000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的</a:t>
                </a:r>
                <a:r>
                  <a:rPr lang="en-US" altLang="zh-CN" sz="1600" b="1" kern="100" dirty="0">
                    <a:solidFill>
                      <a:srgbClr val="FF0000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ACF</a:t>
                </a:r>
                <a:r>
                  <a:rPr lang="zh-CN" altLang="en-US" sz="1600" b="1" kern="100" dirty="0">
                    <a:solidFill>
                      <a:srgbClr val="FF0000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1600" b="1" kern="100" dirty="0">
                    <a:solidFill>
                      <a:srgbClr val="FF0000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PACF</a:t>
                </a:r>
                <a:r>
                  <a:rPr lang="zh-CN" altLang="en-US" sz="1600" b="1" kern="100" dirty="0">
                    <a:solidFill>
                      <a:srgbClr val="FF0000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都不能在有限间隔后截尾。</a:t>
                </a:r>
                <a:endParaRPr lang="en-US" altLang="zh-CN" sz="1600" b="1" kern="1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endParaRPr lang="en-US" altLang="zh-CN" sz="18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endParaRPr lang="en-US" altLang="zh-CN" sz="18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endParaRPr lang="en-US" altLang="zh-CN" sz="18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endParaRPr lang="en-US" altLang="zh-CN" sz="1800" b="1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 algn="just"/>
                <a:endParaRPr lang="en-US" altLang="zh-CN" sz="1600" b="1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endParaRPr lang="en-US" altLang="zh-CN" sz="1800" b="1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endParaRPr lang="en-US" altLang="zh-CN" sz="1800" b="1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US" altLang="zh-CN" sz="1800" b="1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spcAft>
                    <a:spcPts val="0"/>
                  </a:spcAft>
                  <a:buNone/>
                </a:pPr>
                <a:endParaRPr lang="en-US" altLang="zh-CN" sz="16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en-US" altLang="zh-CN" sz="16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en-US" altLang="zh-CN" sz="16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>
                  <a:buFont typeface="Wingdings" panose="05000000000000000000" pitchFamily="2" charset="2"/>
                  <a:buChar char="ü"/>
                </a:pPr>
                <a:endParaRPr lang="zh-CN" altLang="en-US" sz="16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525A745-862C-4320-A217-3D782DF810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5566"/>
                <a:ext cx="8075240" cy="3672408"/>
              </a:xfrm>
              <a:blipFill>
                <a:blip r:embed="rId2"/>
                <a:stretch>
                  <a:fillRect l="-302" t="-1161" b="-1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DED029-BD5C-4A97-ACC9-6BE445BFF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F04F1-58B0-4349-A728-401B47C6A52E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9" name="标题 4">
            <a:extLst>
              <a:ext uri="{FF2B5EF4-FFF2-40B4-BE49-F238E27FC236}">
                <a16:creationId xmlns:a16="http://schemas.microsoft.com/office/drawing/2014/main" id="{D6A79FDB-FD62-4EF9-BD7A-72CA2EFD6350}"/>
              </a:ext>
            </a:extLst>
          </p:cNvPr>
          <p:cNvSpPr txBox="1">
            <a:spLocks/>
          </p:cNvSpPr>
          <p:nvPr/>
        </p:nvSpPr>
        <p:spPr>
          <a:xfrm>
            <a:off x="481484" y="267494"/>
            <a:ext cx="3826768" cy="565175"/>
          </a:xfrm>
          <a:prstGeom prst="rect">
            <a:avLst/>
          </a:prstGeom>
          <a:solidFill>
            <a:srgbClr val="A50021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800" b="1" dirty="0"/>
              <a:t>ARMA(1,1)</a:t>
            </a:r>
            <a:r>
              <a:rPr lang="zh-CN" altLang="en-US" sz="2800" b="1" dirty="0"/>
              <a:t>模型的性质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25C2BD6-D715-4C26-842F-071F3621C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039" y="1916039"/>
            <a:ext cx="1656184" cy="50338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A663412-65E8-4E14-AE58-5362BF77B0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3808" y="1508934"/>
            <a:ext cx="4032448" cy="39743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6B5AFAF-FE1C-46BF-B0C9-D83C500472BA}"/>
              </a:ext>
            </a:extLst>
          </p:cNvPr>
          <p:cNvSpPr txBox="1"/>
          <p:nvPr/>
        </p:nvSpPr>
        <p:spPr>
          <a:xfrm>
            <a:off x="6668034" y="1879916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和</a:t>
            </a:r>
            <a:r>
              <a:rPr lang="en-US" altLang="zh-CN" sz="1400" dirty="0"/>
              <a:t>AR(1)</a:t>
            </a:r>
            <a:r>
              <a:rPr lang="zh-CN" altLang="en-US" sz="1400" dirty="0"/>
              <a:t>模型一样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F69B82F-DA13-4B49-BB7B-86E78FEA8155}"/>
              </a:ext>
            </a:extLst>
          </p:cNvPr>
          <p:cNvCxnSpPr/>
          <p:nvPr/>
        </p:nvCxnSpPr>
        <p:spPr>
          <a:xfrm flipH="1">
            <a:off x="4881139" y="2078525"/>
            <a:ext cx="1728192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6E7665A9-5085-47B1-AF17-42D0C5B7E3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3928" y="2884658"/>
            <a:ext cx="2836640" cy="61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053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14348" y="428611"/>
            <a:ext cx="1841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本章内容</a:t>
            </a:r>
          </a:p>
        </p:txBody>
      </p:sp>
      <p:sp>
        <p:nvSpPr>
          <p:cNvPr id="7" name="对角圆角矩形 6"/>
          <p:cNvSpPr/>
          <p:nvPr/>
        </p:nvSpPr>
        <p:spPr>
          <a:xfrm>
            <a:off x="1431007" y="2935210"/>
            <a:ext cx="4365129" cy="428628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643042" y="1433703"/>
            <a:ext cx="44411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b="1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、简单移动平均（</a:t>
            </a:r>
            <a:r>
              <a:rPr lang="en-US" altLang="zh-CN" sz="2400" b="1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MA</a:t>
            </a:r>
            <a:r>
              <a:rPr lang="zh-CN" altLang="en-US" sz="2400" b="1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）模型</a:t>
            </a:r>
            <a:endParaRPr lang="en-US" altLang="zh-CN" sz="2400" b="1" dirty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400" dirty="0"/>
          </a:p>
          <a:p>
            <a:endParaRPr lang="zh-CN" altLang="en-US" sz="2400" b="1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43042" y="2423880"/>
            <a:ext cx="5089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ARMA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模型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35062" y="1958023"/>
            <a:ext cx="4513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MA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模型的应用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F04F1-58B0-4349-A728-401B47C6A52E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2" name="TextBox 9">
            <a:extLst>
              <a:ext uri="{FF2B5EF4-FFF2-40B4-BE49-F238E27FC236}">
                <a16:creationId xmlns:a16="http://schemas.microsoft.com/office/drawing/2014/main" id="{837284F0-7C97-495F-8AE6-64A7495008CA}"/>
              </a:ext>
            </a:extLst>
          </p:cNvPr>
          <p:cNvSpPr txBox="1"/>
          <p:nvPr/>
        </p:nvSpPr>
        <p:spPr>
          <a:xfrm>
            <a:off x="1635062" y="2885406"/>
            <a:ext cx="4513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ARMA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模型的应用</a:t>
            </a:r>
          </a:p>
        </p:txBody>
      </p:sp>
    </p:spTree>
    <p:extLst>
      <p:ext uri="{BB962C8B-B14F-4D97-AF65-F5344CB8AC3E}">
        <p14:creationId xmlns:p14="http://schemas.microsoft.com/office/powerpoint/2010/main" val="269572253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D7AFC1-6908-4C6F-93AB-D926B5655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F04F1-58B0-4349-A728-401B47C6A52E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6" name="标题 4">
            <a:extLst>
              <a:ext uri="{FF2B5EF4-FFF2-40B4-BE49-F238E27FC236}">
                <a16:creationId xmlns:a16="http://schemas.microsoft.com/office/drawing/2014/main" id="{7FC954F3-C694-4D01-BCA2-EBD938EE1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11510"/>
            <a:ext cx="3826768" cy="565175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800" b="1" dirty="0"/>
              <a:t>上节课程回顾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DDBE67-C576-4C2E-98C6-DBB3D25A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264" y="1131590"/>
            <a:ext cx="6563072" cy="3096344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如何理解平稳性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相关系数和自相关函数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自回归模型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自回归模型应用示例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07485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25A745-862C-4320-A217-3D782DF81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5566"/>
            <a:ext cx="8075240" cy="3672408"/>
          </a:xfrm>
        </p:spPr>
        <p:txBody>
          <a:bodyPr>
            <a:normAutofit/>
          </a:bodyPr>
          <a:lstStyle/>
          <a:p>
            <a:pPr algn="just"/>
            <a:r>
              <a:rPr lang="zh-CN" altLang="en-US" sz="16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16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：同样考虑美国的实际国民生产总值</a:t>
            </a:r>
            <a:r>
              <a:rPr lang="en-US" altLang="zh-CN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(GNP)</a:t>
            </a:r>
            <a:r>
              <a:rPr lang="zh-CN" altLang="en-US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季节调整后的季度增长率，时间区间为</a:t>
            </a:r>
            <a:r>
              <a:rPr lang="en-US" altLang="zh-CN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1947</a:t>
            </a:r>
            <a:r>
              <a:rPr lang="zh-CN" altLang="en-US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年第二季度到</a:t>
            </a:r>
            <a:r>
              <a:rPr lang="en-US" altLang="zh-CN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2010</a:t>
            </a:r>
            <a:r>
              <a:rPr lang="zh-CN" altLang="en-US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年第一季度。</a:t>
            </a:r>
            <a:endParaRPr lang="en-US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8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 algn="just"/>
            <a:endParaRPr lang="en-US" altLang="zh-CN" sz="16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8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8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CN" sz="18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endParaRPr lang="en-US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zh-CN" altLang="en-US" sz="16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DED029-BD5C-4A97-ACC9-6BE445BFF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F04F1-58B0-4349-A728-401B47C6A52E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9" name="标题 4">
            <a:extLst>
              <a:ext uri="{FF2B5EF4-FFF2-40B4-BE49-F238E27FC236}">
                <a16:creationId xmlns:a16="http://schemas.microsoft.com/office/drawing/2014/main" id="{D6A79FDB-FD62-4EF9-BD7A-72CA2EFD6350}"/>
              </a:ext>
            </a:extLst>
          </p:cNvPr>
          <p:cNvSpPr txBox="1">
            <a:spLocks/>
          </p:cNvSpPr>
          <p:nvPr/>
        </p:nvSpPr>
        <p:spPr>
          <a:xfrm>
            <a:off x="481484" y="267494"/>
            <a:ext cx="3946500" cy="565175"/>
          </a:xfrm>
          <a:prstGeom prst="rect">
            <a:avLst/>
          </a:prstGeom>
          <a:solidFill>
            <a:srgbClr val="A50021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800" b="1" dirty="0"/>
              <a:t>ARMA</a:t>
            </a:r>
            <a:r>
              <a:rPr lang="zh-CN" altLang="en-US" sz="2800" b="1" dirty="0"/>
              <a:t>模型应用的例子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D603301-553B-46A4-9C1B-393142988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1347614"/>
            <a:ext cx="4381705" cy="303056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13DFAC3-AC5E-43EF-819A-8B0BCC9E695F}"/>
              </a:ext>
            </a:extLst>
          </p:cNvPr>
          <p:cNvSpPr txBox="1"/>
          <p:nvPr/>
        </p:nvSpPr>
        <p:spPr>
          <a:xfrm>
            <a:off x="829162" y="1707654"/>
            <a:ext cx="3251143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SzPct val="100000"/>
              <a:buFont typeface="Calibri" panose="020F0502020204030204" pitchFamily="34" charset="0"/>
              <a:buChar char="&gt;"/>
            </a:pPr>
            <a:r>
              <a:rPr lang="zh-CN" altLang="en-US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第一步</a:t>
            </a:r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：根据</a:t>
            </a:r>
            <a:r>
              <a:rPr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ACF</a:t>
            </a:r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，识别出</a:t>
            </a:r>
            <a:r>
              <a:rPr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MA</a:t>
            </a:r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的最大阶数</a:t>
            </a:r>
            <a:r>
              <a:rPr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，根据</a:t>
            </a:r>
            <a:r>
              <a:rPr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PACF</a:t>
            </a:r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，识别出</a:t>
            </a:r>
            <a:r>
              <a:rPr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AR</a:t>
            </a:r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的最大阶数</a:t>
            </a:r>
            <a:r>
              <a:rPr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</a:p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SzPct val="100000"/>
              <a:buFont typeface="Calibri" panose="020F0502020204030204" pitchFamily="34" charset="0"/>
              <a:buChar char="&gt;"/>
            </a:pPr>
            <a:r>
              <a:rPr lang="zh-CN" altLang="en-US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第二步</a:t>
            </a:r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：根据</a:t>
            </a:r>
            <a:r>
              <a:rPr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AIC</a:t>
            </a:r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信息准则，选出</a:t>
            </a:r>
            <a:r>
              <a:rPr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AIC</a:t>
            </a:r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最小的模型。本例中</a:t>
            </a:r>
            <a:r>
              <a:rPr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AR</a:t>
            </a:r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的阶数为</a:t>
            </a:r>
            <a:r>
              <a:rPr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MA</a:t>
            </a:r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的模型为</a:t>
            </a:r>
            <a:r>
              <a:rPr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</a:p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SzPct val="100000"/>
              <a:buFont typeface="Calibri" panose="020F0502020204030204" pitchFamily="34" charset="0"/>
              <a:buChar char="&gt;"/>
            </a:pPr>
            <a:r>
              <a:rPr lang="zh-CN" altLang="en-US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第三步</a:t>
            </a:r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：估计</a:t>
            </a:r>
            <a:r>
              <a:rPr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ARMA(2,2)</a:t>
            </a:r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模型，对模型进行检验</a:t>
            </a:r>
            <a:endParaRPr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SzPct val="100000"/>
              <a:buFont typeface="Calibri" panose="020F0502020204030204" pitchFamily="34" charset="0"/>
              <a:buChar char="&gt;"/>
            </a:pPr>
            <a:r>
              <a:rPr lang="zh-CN" altLang="en-US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第四步</a:t>
            </a:r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：模型预测</a:t>
            </a:r>
            <a:endParaRPr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93915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25A745-862C-4320-A217-3D782DF81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5566"/>
            <a:ext cx="8075240" cy="3672408"/>
          </a:xfrm>
        </p:spPr>
        <p:txBody>
          <a:bodyPr>
            <a:normAutofit/>
          </a:bodyPr>
          <a:lstStyle/>
          <a:p>
            <a:pPr algn="just"/>
            <a:r>
              <a:rPr lang="zh-CN" altLang="en-US" sz="16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16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6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（续）</a:t>
            </a:r>
            <a:r>
              <a:rPr lang="zh-CN" altLang="en-US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：下图左给出了</a:t>
            </a:r>
            <a:r>
              <a:rPr lang="en-US" altLang="zh-CN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GNP</a:t>
            </a:r>
            <a:r>
              <a:rPr lang="zh-CN" altLang="en-US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对数增长率拟合后残差的序列图和</a:t>
            </a:r>
            <a:r>
              <a:rPr lang="en-US" altLang="zh-CN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ACF</a:t>
            </a:r>
            <a:r>
              <a:rPr lang="zh-CN" altLang="en-US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图。右图给出了向前多步预测的图</a:t>
            </a:r>
            <a:endParaRPr lang="en-US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8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 algn="just"/>
            <a:endParaRPr lang="en-US" altLang="zh-CN" sz="16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8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8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CN" sz="18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endParaRPr lang="en-US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zh-CN" altLang="en-US" sz="16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DED029-BD5C-4A97-ACC9-6BE445BFF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F04F1-58B0-4349-A728-401B47C6A52E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9" name="标题 4">
            <a:extLst>
              <a:ext uri="{FF2B5EF4-FFF2-40B4-BE49-F238E27FC236}">
                <a16:creationId xmlns:a16="http://schemas.microsoft.com/office/drawing/2014/main" id="{D6A79FDB-FD62-4EF9-BD7A-72CA2EFD6350}"/>
              </a:ext>
            </a:extLst>
          </p:cNvPr>
          <p:cNvSpPr txBox="1">
            <a:spLocks/>
          </p:cNvSpPr>
          <p:nvPr/>
        </p:nvSpPr>
        <p:spPr>
          <a:xfrm>
            <a:off x="481484" y="267494"/>
            <a:ext cx="3946500" cy="565175"/>
          </a:xfrm>
          <a:prstGeom prst="rect">
            <a:avLst/>
          </a:prstGeom>
          <a:solidFill>
            <a:srgbClr val="A50021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800" b="1" dirty="0"/>
              <a:t>ARMA</a:t>
            </a:r>
            <a:r>
              <a:rPr lang="zh-CN" altLang="en-US" sz="2800" b="1" dirty="0"/>
              <a:t>模型应用的例子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837C5A8-FF30-4313-937A-385A953E0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635646"/>
            <a:ext cx="3822782" cy="241673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B596C8E-87B1-4743-A7F9-C0F74B48E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718" y="1599641"/>
            <a:ext cx="3822782" cy="244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447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25A745-862C-4320-A217-3D782DF81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5566"/>
            <a:ext cx="8075240" cy="3672408"/>
          </a:xfrm>
        </p:spPr>
        <p:txBody>
          <a:bodyPr>
            <a:normAutofit/>
          </a:bodyPr>
          <a:lstStyle/>
          <a:p>
            <a:pPr algn="just"/>
            <a:r>
              <a:rPr lang="zh-CN" altLang="en-US" sz="16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16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：考虑沪深</a:t>
            </a:r>
            <a:r>
              <a:rPr lang="en-US" altLang="zh-CN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300</a:t>
            </a:r>
            <a:r>
              <a:rPr lang="zh-CN" altLang="en-US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指数日对数收益率数据，时间区间为</a:t>
            </a:r>
            <a:r>
              <a:rPr lang="en-US" altLang="zh-CN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2005</a:t>
            </a:r>
            <a:r>
              <a:rPr lang="zh-CN" altLang="en-US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月至</a:t>
            </a:r>
            <a:r>
              <a:rPr lang="en-US" altLang="zh-CN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2019</a:t>
            </a:r>
            <a:r>
              <a:rPr lang="zh-CN" altLang="en-US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月。</a:t>
            </a:r>
            <a:endParaRPr lang="en-US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8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 algn="just"/>
            <a:endParaRPr lang="en-US" altLang="zh-CN" sz="16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8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8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CN" sz="18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endParaRPr lang="en-US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zh-CN" altLang="en-US" sz="16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DED029-BD5C-4A97-ACC9-6BE445BFF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F04F1-58B0-4349-A728-401B47C6A52E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9" name="标题 4">
            <a:extLst>
              <a:ext uri="{FF2B5EF4-FFF2-40B4-BE49-F238E27FC236}">
                <a16:creationId xmlns:a16="http://schemas.microsoft.com/office/drawing/2014/main" id="{D6A79FDB-FD62-4EF9-BD7A-72CA2EFD6350}"/>
              </a:ext>
            </a:extLst>
          </p:cNvPr>
          <p:cNvSpPr txBox="1">
            <a:spLocks/>
          </p:cNvSpPr>
          <p:nvPr/>
        </p:nvSpPr>
        <p:spPr>
          <a:xfrm>
            <a:off x="481484" y="267494"/>
            <a:ext cx="3946500" cy="565175"/>
          </a:xfrm>
          <a:prstGeom prst="rect">
            <a:avLst/>
          </a:prstGeom>
          <a:solidFill>
            <a:srgbClr val="A50021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800" b="1" dirty="0"/>
              <a:t>ARMA</a:t>
            </a:r>
            <a:r>
              <a:rPr lang="zh-CN" altLang="en-US" sz="2800" b="1" dirty="0"/>
              <a:t>模型应用的例子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EE64024-E0F5-4230-A138-1F29F1D12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1275606"/>
            <a:ext cx="4752528" cy="324689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5AC613B-7417-4A78-981A-C71828BD03D2}"/>
              </a:ext>
            </a:extLst>
          </p:cNvPr>
          <p:cNvSpPr txBox="1"/>
          <p:nvPr/>
        </p:nvSpPr>
        <p:spPr>
          <a:xfrm>
            <a:off x="395536" y="1341690"/>
            <a:ext cx="4680520" cy="3180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SzPct val="100000"/>
              <a:buFont typeface="Calibri" panose="020F0502020204030204" pitchFamily="34" charset="0"/>
              <a:buChar char="&gt;"/>
            </a:pPr>
            <a:r>
              <a:rPr lang="en-US" altLang="zh-CN" sz="1100" dirty="0"/>
              <a:t>da = read.csv("000300.SH_ret.csv",sep=',',header=TRUE)</a:t>
            </a:r>
          </a:p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SzPct val="100000"/>
              <a:buFont typeface="Calibri" panose="020F0502020204030204" pitchFamily="34" charset="0"/>
              <a:buChar char="&gt;"/>
            </a:pPr>
            <a:r>
              <a:rPr lang="en-US" altLang="zh-CN" sz="1100" dirty="0"/>
              <a:t>csi300 = da[,3] # log returns</a:t>
            </a:r>
          </a:p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SzPct val="100000"/>
              <a:buFont typeface="Calibri" panose="020F0502020204030204" pitchFamily="34" charset="0"/>
              <a:buChar char="&gt;"/>
            </a:pPr>
            <a:r>
              <a:rPr lang="en-US" altLang="zh-CN" sz="1100" dirty="0"/>
              <a:t>par(</a:t>
            </a:r>
            <a:r>
              <a:rPr lang="en-US" altLang="zh-CN" sz="1100" dirty="0" err="1"/>
              <a:t>mfcol</a:t>
            </a:r>
            <a:r>
              <a:rPr lang="en-US" altLang="zh-CN" sz="1100" dirty="0"/>
              <a:t>=c(2,1))</a:t>
            </a:r>
          </a:p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SzPct val="100000"/>
              <a:buFont typeface="Calibri" panose="020F0502020204030204" pitchFamily="34" charset="0"/>
              <a:buChar char="&gt;"/>
            </a:pPr>
            <a:r>
              <a:rPr lang="en-US" altLang="zh-CN" sz="1100" dirty="0" err="1"/>
              <a:t>acf</a:t>
            </a:r>
            <a:r>
              <a:rPr lang="en-US" altLang="zh-CN" sz="1100" dirty="0"/>
              <a:t>(csi300,lag=12,col="red")</a:t>
            </a:r>
          </a:p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SzPct val="100000"/>
              <a:buFont typeface="Calibri" panose="020F0502020204030204" pitchFamily="34" charset="0"/>
              <a:buChar char="&gt;"/>
            </a:pPr>
            <a:r>
              <a:rPr lang="en-US" altLang="zh-CN" sz="1100" dirty="0" err="1"/>
              <a:t>pacf</a:t>
            </a:r>
            <a:r>
              <a:rPr lang="en-US" altLang="zh-CN" sz="1100" dirty="0"/>
              <a:t>(csi300,lag=12,col="red")</a:t>
            </a:r>
          </a:p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SzPct val="100000"/>
              <a:buFont typeface="Calibri" panose="020F0502020204030204" pitchFamily="34" charset="0"/>
              <a:buChar char="&gt;"/>
            </a:pPr>
            <a:r>
              <a:rPr lang="en-US" altLang="zh-CN" sz="1100" dirty="0" err="1"/>
              <a:t>aic_mat</a:t>
            </a:r>
            <a:r>
              <a:rPr lang="en-US" altLang="zh-CN" sz="1100" dirty="0"/>
              <a:t> = matrix(NA,6,4)</a:t>
            </a:r>
          </a:p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SzPct val="100000"/>
              <a:buFont typeface="Calibri" panose="020F0502020204030204" pitchFamily="34" charset="0"/>
              <a:buChar char="&gt;"/>
            </a:pPr>
            <a:r>
              <a:rPr lang="en-US" altLang="zh-CN" sz="1100" dirty="0"/>
              <a:t>for(</a:t>
            </a:r>
            <a:r>
              <a:rPr lang="en-US" altLang="zh-CN" sz="1100" dirty="0" err="1"/>
              <a:t>i</a:t>
            </a:r>
            <a:r>
              <a:rPr lang="en-US" altLang="zh-CN" sz="1100" dirty="0"/>
              <a:t> in 1:6){</a:t>
            </a:r>
          </a:p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SzPct val="100000"/>
              <a:buFont typeface="Calibri" panose="020F0502020204030204" pitchFamily="34" charset="0"/>
              <a:buChar char="&gt;"/>
            </a:pPr>
            <a:r>
              <a:rPr lang="en-US" altLang="zh-CN" sz="1100" dirty="0"/>
              <a:t>  for(j in 1:4){</a:t>
            </a:r>
          </a:p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SzPct val="100000"/>
              <a:buFont typeface="Calibri" panose="020F0502020204030204" pitchFamily="34" charset="0"/>
              <a:buChar char="&gt;"/>
            </a:pPr>
            <a:r>
              <a:rPr lang="en-US" altLang="zh-CN" sz="1100" dirty="0"/>
              <a:t>    </a:t>
            </a:r>
            <a:r>
              <a:rPr lang="en-US" altLang="zh-CN" sz="1100" dirty="0" err="1"/>
              <a:t>tmp</a:t>
            </a:r>
            <a:r>
              <a:rPr lang="en-US" altLang="zh-CN" sz="1100" dirty="0"/>
              <a:t> = </a:t>
            </a:r>
            <a:r>
              <a:rPr lang="en-US" altLang="zh-CN" sz="1100" dirty="0" err="1"/>
              <a:t>arima</a:t>
            </a:r>
            <a:r>
              <a:rPr lang="en-US" altLang="zh-CN" sz="1100" dirty="0"/>
              <a:t>(csi300,order=c(i,0,j)) </a:t>
            </a:r>
          </a:p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SzPct val="100000"/>
              <a:buFont typeface="Calibri" panose="020F0502020204030204" pitchFamily="34" charset="0"/>
              <a:buChar char="&gt;"/>
            </a:pPr>
            <a:r>
              <a:rPr lang="en-US" altLang="zh-CN" sz="1100" dirty="0"/>
              <a:t>    </a:t>
            </a:r>
            <a:r>
              <a:rPr lang="en-US" altLang="zh-CN" sz="1100" dirty="0" err="1"/>
              <a:t>aic_mat</a:t>
            </a:r>
            <a:r>
              <a:rPr lang="en-US" altLang="zh-CN" sz="1100" dirty="0"/>
              <a:t>[</a:t>
            </a:r>
            <a:r>
              <a:rPr lang="en-US" altLang="zh-CN" sz="1100" dirty="0" err="1"/>
              <a:t>i,j</a:t>
            </a:r>
            <a:r>
              <a:rPr lang="en-US" altLang="zh-CN" sz="1100" dirty="0"/>
              <a:t>]=</a:t>
            </a:r>
            <a:r>
              <a:rPr lang="en-US" altLang="zh-CN" sz="1100" dirty="0" err="1"/>
              <a:t>tmp$aic</a:t>
            </a:r>
            <a:endParaRPr lang="en-US" altLang="zh-CN" sz="1100" dirty="0"/>
          </a:p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SzPct val="100000"/>
              <a:buFont typeface="Calibri" panose="020F0502020204030204" pitchFamily="34" charset="0"/>
              <a:buChar char="&gt;"/>
            </a:pPr>
            <a:r>
              <a:rPr lang="en-US" altLang="zh-CN" sz="1100" dirty="0"/>
              <a:t>  }</a:t>
            </a:r>
          </a:p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SzPct val="100000"/>
              <a:buFont typeface="Calibri" panose="020F0502020204030204" pitchFamily="34" charset="0"/>
              <a:buChar char="&gt;"/>
            </a:pPr>
            <a:r>
              <a:rPr lang="en-US" altLang="zh-CN" sz="1100" dirty="0"/>
              <a:t>}</a:t>
            </a:r>
          </a:p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SzPct val="100000"/>
              <a:buFont typeface="Calibri" panose="020F0502020204030204" pitchFamily="34" charset="0"/>
              <a:buChar char="&gt;"/>
            </a:pPr>
            <a:r>
              <a:rPr lang="en-US" altLang="zh-CN" sz="1100" dirty="0" err="1"/>
              <a:t>aic_mat</a:t>
            </a:r>
            <a:endParaRPr lang="en-US" altLang="zh-CN" sz="1100" dirty="0"/>
          </a:p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SzPct val="100000"/>
              <a:buFont typeface="Calibri" panose="020F0502020204030204" pitchFamily="34" charset="0"/>
              <a:buChar char="&gt;"/>
            </a:pPr>
            <a:r>
              <a:rPr lang="en-US" altLang="zh-CN" sz="1100" dirty="0"/>
              <a:t>min(</a:t>
            </a:r>
            <a:r>
              <a:rPr lang="en-US" altLang="zh-CN" sz="1100" dirty="0" err="1"/>
              <a:t>aic_mat</a:t>
            </a:r>
            <a:r>
              <a:rPr lang="en-US" altLang="zh-CN" sz="11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694579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25A745-862C-4320-A217-3D782DF81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5566"/>
            <a:ext cx="8075240" cy="3672408"/>
          </a:xfrm>
        </p:spPr>
        <p:txBody>
          <a:bodyPr>
            <a:normAutofit/>
          </a:bodyPr>
          <a:lstStyle/>
          <a:p>
            <a:pPr algn="just"/>
            <a:r>
              <a:rPr lang="zh-CN" altLang="en-US" sz="16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16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6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（续）</a:t>
            </a:r>
            <a:r>
              <a:rPr lang="zh-CN" altLang="en-US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：下图左给出了</a:t>
            </a:r>
            <a:r>
              <a:rPr lang="en-US" altLang="zh-CN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CSI300</a:t>
            </a:r>
            <a:r>
              <a:rPr lang="zh-CN" altLang="en-US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对数增长率拟合后残差的序列图和</a:t>
            </a:r>
            <a:r>
              <a:rPr lang="en-US" altLang="zh-CN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ACF</a:t>
            </a:r>
            <a:r>
              <a:rPr lang="zh-CN" altLang="en-US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图。右图给出了向前多步预测的图</a:t>
            </a:r>
            <a:endParaRPr lang="en-US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8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 algn="just"/>
            <a:endParaRPr lang="en-US" altLang="zh-CN" sz="16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8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8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CN" sz="18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endParaRPr lang="en-US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zh-CN" altLang="en-US" sz="16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DED029-BD5C-4A97-ACC9-6BE445BFF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F04F1-58B0-4349-A728-401B47C6A52E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9" name="标题 4">
            <a:extLst>
              <a:ext uri="{FF2B5EF4-FFF2-40B4-BE49-F238E27FC236}">
                <a16:creationId xmlns:a16="http://schemas.microsoft.com/office/drawing/2014/main" id="{D6A79FDB-FD62-4EF9-BD7A-72CA2EFD6350}"/>
              </a:ext>
            </a:extLst>
          </p:cNvPr>
          <p:cNvSpPr txBox="1">
            <a:spLocks/>
          </p:cNvSpPr>
          <p:nvPr/>
        </p:nvSpPr>
        <p:spPr>
          <a:xfrm>
            <a:off x="481484" y="267494"/>
            <a:ext cx="3946500" cy="565175"/>
          </a:xfrm>
          <a:prstGeom prst="rect">
            <a:avLst/>
          </a:prstGeom>
          <a:solidFill>
            <a:srgbClr val="A50021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800" b="1" dirty="0"/>
              <a:t>ARMA</a:t>
            </a:r>
            <a:r>
              <a:rPr lang="zh-CN" altLang="en-US" sz="2800" b="1" dirty="0"/>
              <a:t>模型应用的例子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23A3791-E689-4D91-9ADB-9C85DF0B6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563638"/>
            <a:ext cx="4239757" cy="275858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933D823-0A8F-4EAC-A602-4C7422CFF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1563638"/>
            <a:ext cx="4032448" cy="275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9497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428728" y="3268271"/>
            <a:ext cx="6400800" cy="1314450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solidFill>
                  <a:srgbClr val="C00000"/>
                </a:solidFill>
              </a:rPr>
              <a:t>感谢大家的聆听 ！</a:t>
            </a:r>
          </a:p>
        </p:txBody>
      </p:sp>
      <p:pic>
        <p:nvPicPr>
          <p:cNvPr id="116738" name="Picture 2" descr="d:\PROGRA~1\360se6\USERDA~1\Temp\824140~1.JPG"/>
          <p:cNvPicPr>
            <a:picLocks noChangeAspect="1" noChangeArrowheads="1"/>
          </p:cNvPicPr>
          <p:nvPr/>
        </p:nvPicPr>
        <p:blipFill>
          <a:blip r:embed="rId2" cstate="print"/>
          <a:srcRect b="5572"/>
          <a:stretch>
            <a:fillRect/>
          </a:stretch>
        </p:blipFill>
        <p:spPr bwMode="auto">
          <a:xfrm>
            <a:off x="2214546" y="1285867"/>
            <a:ext cx="4976318" cy="19824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F04F1-58B0-4349-A728-401B47C6A52E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14348" y="428611"/>
            <a:ext cx="1841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本章内容</a:t>
            </a:r>
          </a:p>
        </p:txBody>
      </p:sp>
      <p:sp>
        <p:nvSpPr>
          <p:cNvPr id="7" name="对角圆角矩形 6"/>
          <p:cNvSpPr/>
          <p:nvPr/>
        </p:nvSpPr>
        <p:spPr>
          <a:xfrm>
            <a:off x="1431007" y="1451562"/>
            <a:ext cx="4365129" cy="428628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643042" y="1433703"/>
            <a:ext cx="44411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b="1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、简单移动平均（</a:t>
            </a:r>
            <a:r>
              <a:rPr lang="en-US" altLang="zh-CN" sz="2400" b="1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MA</a:t>
            </a:r>
            <a:r>
              <a:rPr lang="zh-CN" altLang="en-US" sz="2400" b="1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）模型</a:t>
            </a:r>
            <a:endParaRPr lang="en-US" altLang="zh-CN" sz="2400" b="1" dirty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400" dirty="0"/>
          </a:p>
          <a:p>
            <a:endParaRPr lang="zh-CN" altLang="en-US" sz="2400" b="1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43042" y="2423880"/>
            <a:ext cx="5089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ARMA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模型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35062" y="1958023"/>
            <a:ext cx="4513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MA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模型的应用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F04F1-58B0-4349-A728-401B47C6A52E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2" name="TextBox 9">
            <a:extLst>
              <a:ext uri="{FF2B5EF4-FFF2-40B4-BE49-F238E27FC236}">
                <a16:creationId xmlns:a16="http://schemas.microsoft.com/office/drawing/2014/main" id="{837284F0-7C97-495F-8AE6-64A7495008CA}"/>
              </a:ext>
            </a:extLst>
          </p:cNvPr>
          <p:cNvSpPr txBox="1"/>
          <p:nvPr/>
        </p:nvSpPr>
        <p:spPr>
          <a:xfrm>
            <a:off x="1635062" y="2885406"/>
            <a:ext cx="4513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ARMA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模型的应用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525A745-862C-4320-A217-3D782DF810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771550"/>
                <a:ext cx="8229600" cy="3744416"/>
              </a:xfrm>
            </p:spPr>
            <p:txBody>
              <a:bodyPr>
                <a:norm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zh-CN" altLang="en-US" sz="16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一个一阶的简单移动平均模型（</a:t>
                </a:r>
                <a:r>
                  <a:rPr lang="en-US" altLang="zh-CN" sz="1600" b="1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MA(1)</a:t>
                </a:r>
                <a:r>
                  <a:rPr lang="zh-CN" altLang="en-US" sz="16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）具有如下形式：</a:t>
                </a:r>
                <a:endParaRPr lang="en-US" altLang="zh-CN" sz="16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en-US" altLang="zh-CN" sz="16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en-US" altLang="zh-CN" sz="16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zh-CN" altLang="en-US" sz="16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kern="10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kern="10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kern="10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zh-CN" altLang="en-US" sz="1600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为</m:t>
                    </m:r>
                  </m:oMath>
                </a14:m>
                <a:r>
                  <a:rPr lang="zh-CN" altLang="en-US" sz="16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一个白噪声序列（</a:t>
                </a:r>
                <a:r>
                  <a:rPr lang="zh-CN" altLang="en-US" sz="1600" b="1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均值和方差均有限的独立同分布序列</a:t>
                </a:r>
                <a:r>
                  <a:rPr lang="zh-CN" altLang="en-US" sz="16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endParaRPr lang="en-US" altLang="zh-CN" sz="16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zh-CN" altLang="en-US" sz="16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类似的，二阶移动平均模型（</a:t>
                </a:r>
                <a:r>
                  <a:rPr lang="en-US" altLang="zh-CN" sz="1600" b="1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MA(2)</a:t>
                </a:r>
                <a:r>
                  <a:rPr lang="zh-CN" altLang="en-US" sz="16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）具有如下形式：</a:t>
                </a:r>
                <a:endParaRPr lang="en-US" altLang="zh-CN" sz="16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en-US" altLang="zh-CN" sz="16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en-US" altLang="zh-CN" sz="16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en-US" altLang="zh-CN" sz="16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zh-CN" altLang="en-US" sz="16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更一般地，</a:t>
                </a:r>
                <a:r>
                  <a:rPr lang="en-US" altLang="zh-CN" sz="16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zh-CN" altLang="en-US" sz="16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阶移动平均模型</a:t>
                </a:r>
                <a:r>
                  <a:rPr lang="en-US" altLang="zh-CN" sz="16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1600" b="1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MA(q)</a:t>
                </a:r>
                <a:r>
                  <a:rPr lang="zh-CN" altLang="en-US" sz="16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）具有如下形式：</a:t>
                </a:r>
                <a:endParaRPr lang="en-US" altLang="zh-CN" sz="16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en-US" altLang="zh-CN" sz="14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en-US" altLang="zh-CN" sz="14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en-US" altLang="zh-CN" sz="14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en-US" altLang="zh-CN" sz="14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en-US" altLang="zh-CN" sz="14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en-US" altLang="zh-CN" sz="14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en-US" altLang="zh-CN" sz="14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en-US" altLang="zh-CN" sz="14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en-US" altLang="zh-CN" sz="14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en-US" altLang="zh-CN" sz="14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en-US" altLang="zh-CN" sz="14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zh-CN" altLang="en-US" sz="16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525A745-862C-4320-A217-3D782DF810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71550"/>
                <a:ext cx="8229600" cy="3744416"/>
              </a:xfrm>
              <a:blipFill>
                <a:blip r:embed="rId2"/>
                <a:stretch>
                  <a:fillRect l="-296" t="-4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DED029-BD5C-4A97-ACC9-6BE445BFF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F04F1-58B0-4349-A728-401B47C6A52E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9" name="标题 4">
            <a:extLst>
              <a:ext uri="{FF2B5EF4-FFF2-40B4-BE49-F238E27FC236}">
                <a16:creationId xmlns:a16="http://schemas.microsoft.com/office/drawing/2014/main" id="{D6A79FDB-FD62-4EF9-BD7A-72CA2EFD6350}"/>
              </a:ext>
            </a:extLst>
          </p:cNvPr>
          <p:cNvSpPr txBox="1">
            <a:spLocks/>
          </p:cNvSpPr>
          <p:nvPr/>
        </p:nvSpPr>
        <p:spPr>
          <a:xfrm>
            <a:off x="481484" y="195486"/>
            <a:ext cx="3370436" cy="525811"/>
          </a:xfrm>
          <a:prstGeom prst="rect">
            <a:avLst/>
          </a:prstGeom>
          <a:solidFill>
            <a:srgbClr val="A50021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800" b="1" dirty="0"/>
              <a:t>MA</a:t>
            </a:r>
            <a:r>
              <a:rPr lang="zh-CN" altLang="en-US" sz="2800" b="1" dirty="0"/>
              <a:t>模型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1C272B9-CF30-4930-8228-91CB37B88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0" y="1173524"/>
            <a:ext cx="2016224" cy="39533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6127202-3736-476D-8EF5-7A8E9F083B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888" y="2499742"/>
            <a:ext cx="2808312" cy="38750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F56659A-1FE9-4020-B2F2-73CF2FF51E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5816" y="3651870"/>
            <a:ext cx="3600400" cy="42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155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525A745-862C-4320-A217-3D782DF810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771550"/>
                <a:ext cx="8229600" cy="3744416"/>
              </a:xfrm>
            </p:spPr>
            <p:txBody>
              <a:bodyPr>
                <a:norm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altLang="zh-CN" sz="1800" b="1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MA(1) </a:t>
                </a:r>
                <a:r>
                  <a:rPr lang="zh-CN" altLang="en-US" sz="18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的形式：</a:t>
                </a:r>
                <a:r>
                  <a:rPr lang="en-US" altLang="zh-CN" sz="1800" kern="100" dirty="0"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kern="100" dirty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100" dirty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i="1" kern="100" dirty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800" i="1" kern="100" dirty="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800" i="1" kern="100" dirty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kern="100" dirty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800" b="0" i="1" kern="100" dirty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800" b="0" i="1" kern="100" dirty="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800" b="0" i="1" kern="100" dirty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kern="100" dirty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b="0" i="1" kern="100" dirty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800" b="0" i="1" kern="100" dirty="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1800" b="0" i="1" kern="100" dirty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1800" b="0" i="1" kern="100" dirty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1800" b="0" i="1" kern="100" dirty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800" kern="100" dirty="0"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kern="100" dirty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100" dirty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i="1" kern="100" dirty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1800" b="0" i="1" kern="100" dirty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altLang="zh-CN" sz="18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zh-CN" altLang="en-US" sz="1800" b="1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平稳性</a:t>
                </a:r>
                <a:r>
                  <a:rPr lang="zh-CN" altLang="en-US" sz="18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18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MA(1)</a:t>
                </a:r>
                <a:r>
                  <a:rPr lang="zh-CN" altLang="en-US" sz="18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模型是弱平稳的，它是白噪声序列的有限线性组合。</a:t>
                </a:r>
                <a:endParaRPr lang="en-US" altLang="zh-CN" sz="18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zh-CN" altLang="en-US" sz="1800" b="1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均值：</a:t>
                </a:r>
                <a:r>
                  <a:rPr lang="en-US" altLang="zh-CN" sz="18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MA</a:t>
                </a:r>
                <a:r>
                  <a:rPr lang="zh-CN" altLang="en-US" sz="18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模型的常数项就是序列的均值</a:t>
                </a:r>
                <a:endParaRPr lang="en-US" altLang="zh-CN" sz="18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zh-CN" altLang="en-US" sz="1800" b="1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方差：</a:t>
                </a:r>
                <a:r>
                  <a:rPr lang="en-US" altLang="zh-CN" sz="18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MA(1)</a:t>
                </a:r>
                <a:r>
                  <a:rPr lang="zh-CN" altLang="en-US" sz="18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模型的方差为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i="1" kern="100" dirty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Var</m:t>
                    </m:r>
                    <m:d>
                      <m:dPr>
                        <m:ctrlPr>
                          <a:rPr lang="en-US" altLang="zh-CN" sz="1800" b="0" i="1" kern="100" dirty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0" i="1" kern="100" dirty="0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kern="100" dirty="0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800" b="0" i="1" kern="100" dirty="0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sz="1800" b="0" i="1" kern="100" dirty="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=(1+</m:t>
                    </m:r>
                    <m:sSubSup>
                      <m:sSubSupPr>
                        <m:ctrlPr>
                          <a:rPr lang="en-US" altLang="zh-CN" sz="1800" b="0" i="1" kern="100" dirty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zh-CN" altLang="en-US" sz="1800" b="0" i="1" kern="100" dirty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1800" b="0" i="1" kern="100" dirty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1800" b="0" i="1" kern="100" dirty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1800" b="0" i="1" kern="100" dirty="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  <m:sSubSup>
                      <m:sSubSupPr>
                        <m:ctrlPr>
                          <a:rPr lang="en-US" altLang="zh-CN" sz="1800" b="0" i="1" kern="100" dirty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zh-CN" altLang="en-US" sz="1800" b="0" i="1" kern="100" dirty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1800" b="0" i="1" kern="100" dirty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sz="1800" b="0" i="1" kern="100" dirty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zh-CN" sz="18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zh-CN" altLang="en-US" sz="1800" b="1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自协方差：</a:t>
                </a:r>
                <a:endParaRPr lang="en-US" altLang="zh-CN" sz="1800" b="1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 algn="just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1400" b="1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𝜸</m:t>
                        </m:r>
                      </m:e>
                      <m:sub>
                        <m:r>
                          <a:rPr lang="en-US" altLang="zh-CN" sz="1400" b="1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1400" b="1" i="1" kern="1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400" b="1" i="1" kern="1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− </m:t>
                    </m:r>
                    <m:sSub>
                      <m:sSubPr>
                        <m:ctrlPr>
                          <a:rPr lang="en-US" altLang="zh-CN" sz="1400" b="1" i="1" kern="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1400" b="1" i="1" kern="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𝜽</m:t>
                        </m:r>
                      </m:e>
                      <m:sub>
                        <m:r>
                          <a:rPr lang="en-US" altLang="zh-CN" sz="1400" b="1" i="1" kern="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sSubSup>
                      <m:sSubSupPr>
                        <m:ctrlPr>
                          <a:rPr lang="en-US" altLang="zh-CN" sz="1400" b="1" i="1" kern="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zh-CN" altLang="en-US" sz="1400" b="1" i="1" kern="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zh-CN" sz="1400" b="1" i="1" kern="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𝒂</m:t>
                        </m:r>
                      </m:sub>
                      <m:sup>
                        <m:r>
                          <a:rPr lang="en-US" altLang="zh-CN" sz="1400" b="1" i="1" kern="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endParaRPr lang="en-US" altLang="zh-CN" sz="1400" b="1" kern="1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 algn="just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14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𝜸</m:t>
                        </m:r>
                      </m:e>
                      <m:sub>
                        <m:r>
                          <a:rPr lang="en-US" altLang="zh-CN" sz="1400" b="1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𝒍</m:t>
                        </m:r>
                      </m:sub>
                    </m:sSub>
                    <m:r>
                      <a:rPr lang="en-US" altLang="zh-CN" sz="1400" b="1" i="1" kern="1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400" b="1" i="0" kern="1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altLang="zh-CN" sz="1400" b="1" i="0" kern="1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  </m:t>
                    </m:r>
                  </m:oMath>
                </a14:m>
                <a:r>
                  <a:rPr lang="zh-CN" altLang="en-US" sz="1400" b="1" kern="100" dirty="0">
                    <a:solidFill>
                      <a:srgbClr val="FF0000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1400" b="1" i="1" kern="1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𝒍</m:t>
                    </m:r>
                    <m:r>
                      <a:rPr lang="en-US" altLang="zh-CN" sz="1400" b="1" i="1" kern="1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altLang="zh-CN" sz="1400" b="1" i="1" kern="1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𝟏</m:t>
                    </m:r>
                    <m:r>
                      <a:rPr lang="zh-CN" altLang="en-US" sz="1400" b="1" i="1" kern="1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时</m:t>
                    </m:r>
                  </m:oMath>
                </a14:m>
                <a:endParaRPr lang="en-US" altLang="zh-CN" sz="1400" b="1" kern="1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zh-CN" altLang="en-US" sz="18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利用上述结果，可得自相关系数满足：</a:t>
                </a:r>
                <a:endParaRPr lang="en-US" altLang="zh-CN" sz="18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 algn="just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1400" b="1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𝝆</m:t>
                        </m:r>
                      </m:e>
                      <m:sub>
                        <m:r>
                          <a:rPr lang="en-US" altLang="zh-CN" sz="1400" b="1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sz="1400" b="1" i="1" kern="1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altLang="zh-CN" sz="1400" b="1" kern="100" dirty="0">
                    <a:solidFill>
                      <a:srgbClr val="FF0000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1400" b="1" kern="100" dirty="0">
                    <a:solidFill>
                      <a:srgbClr val="FF0000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14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𝝆</m:t>
                        </m:r>
                      </m:e>
                      <m:sub>
                        <m:r>
                          <a:rPr lang="en-US" altLang="zh-CN" sz="1400" b="1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1400" b="1" i="1" kern="1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400" b="1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4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400" b="1" i="1" kern="1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400" b="1" i="1" kern="1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1400" b="1" i="1" kern="1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r>
                          <a:rPr lang="en-US" altLang="zh-CN" sz="1400" b="1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14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400" b="1" i="1" kern="1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1400" b="1" i="1" kern="1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1400" b="1" i="1" kern="1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sz="1400" b="1" i="1" kern="1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bSup>
                      </m:den>
                    </m:f>
                  </m:oMath>
                </a14:m>
                <a:endParaRPr lang="en-US" altLang="zh-CN" sz="1400" b="1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 algn="just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14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𝝆</m:t>
                        </m:r>
                      </m:e>
                      <m:sub>
                        <m:r>
                          <a:rPr lang="en-US" altLang="zh-CN" sz="1400" b="1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𝒍</m:t>
                        </m:r>
                      </m:sub>
                    </m:sSub>
                    <m:r>
                      <a:rPr lang="en-US" altLang="zh-CN" sz="1400" b="1" i="1" kern="1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400" b="1" i="0" kern="1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altLang="zh-CN" sz="1400" b="1" kern="1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  </m:t>
                    </m:r>
                  </m:oMath>
                </a14:m>
                <a:r>
                  <a:rPr lang="zh-CN" altLang="en-US" sz="1400" b="1" kern="100" dirty="0">
                    <a:solidFill>
                      <a:srgbClr val="FF0000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1400" b="1" i="1" kern="1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𝒍</m:t>
                    </m:r>
                    <m:r>
                      <a:rPr lang="en-US" altLang="zh-CN" sz="1400" b="1" i="1" kern="1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altLang="zh-CN" sz="1400" b="1" i="1" kern="1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𝟏</m:t>
                    </m:r>
                    <m:r>
                      <a:rPr lang="zh-CN" altLang="en-US" sz="1400" b="1" i="1" kern="1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时</m:t>
                    </m:r>
                  </m:oMath>
                </a14:m>
                <a:endParaRPr lang="en-US" altLang="zh-CN" sz="1400" b="1" kern="1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kern="100" dirty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100" dirty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i="1" kern="100" dirty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800" b="1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具有有限记忆性，</a:t>
                </a:r>
                <a:r>
                  <a:rPr lang="en-US" altLang="zh-CN" sz="1800" kern="100" dirty="0"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kern="100" dirty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100" dirty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i="1" kern="100" dirty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800" b="1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kern="100" dirty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100" dirty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i="1" kern="100" dirty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1800" i="1" kern="100" dirty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−2</m:t>
                        </m:r>
                      </m:sub>
                    </m:sSub>
                    <m:r>
                      <a:rPr lang="en-US" altLang="zh-CN" sz="1800" b="0" i="1" kern="100" dirty="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i="1" kern="100" dirty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100" dirty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i="1" kern="100" dirty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1800" i="1" kern="100" dirty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−3</m:t>
                        </m:r>
                      </m:sub>
                    </m:sSub>
                    <m:r>
                      <a:rPr lang="en-US" altLang="zh-CN" sz="1800" b="1" i="0" kern="100" dirty="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zh-CN" altLang="en-US" sz="1800" b="1" i="1" kern="100" dirty="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⋯</m:t>
                    </m:r>
                  </m:oMath>
                </a14:m>
                <a:r>
                  <a:rPr lang="en-US" altLang="zh-CN" sz="1800" b="1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1800" b="1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均不相关。</a:t>
                </a:r>
                <a:endParaRPr lang="en-US" altLang="zh-CN" sz="1800" b="1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endParaRPr lang="en-US" altLang="zh-CN" sz="18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 algn="just"/>
                <a:endParaRPr lang="en-US" altLang="zh-CN" sz="16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en-US" altLang="zh-CN" sz="18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en-US" altLang="zh-CN" sz="18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en-US" altLang="zh-CN" sz="18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en-US" altLang="zh-CN" sz="18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en-US" altLang="zh-CN" sz="18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en-US" altLang="zh-CN" sz="18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en-US" altLang="zh-CN" sz="18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en-US" altLang="zh-CN" sz="18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en-US" altLang="zh-CN" sz="18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en-US" altLang="zh-CN" sz="18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en-US" altLang="zh-CN" sz="18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en-US" altLang="zh-CN" sz="14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zh-CN" altLang="en-US" sz="16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525A745-862C-4320-A217-3D782DF810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71550"/>
                <a:ext cx="8229600" cy="3744416"/>
              </a:xfrm>
              <a:blipFill>
                <a:blip r:embed="rId2"/>
                <a:stretch>
                  <a:fillRect l="-444" t="-9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DED029-BD5C-4A97-ACC9-6BE445BFF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F04F1-58B0-4349-A728-401B47C6A52E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9" name="标题 4">
            <a:extLst>
              <a:ext uri="{FF2B5EF4-FFF2-40B4-BE49-F238E27FC236}">
                <a16:creationId xmlns:a16="http://schemas.microsoft.com/office/drawing/2014/main" id="{D6A79FDB-FD62-4EF9-BD7A-72CA2EFD6350}"/>
              </a:ext>
            </a:extLst>
          </p:cNvPr>
          <p:cNvSpPr txBox="1">
            <a:spLocks/>
          </p:cNvSpPr>
          <p:nvPr/>
        </p:nvSpPr>
        <p:spPr>
          <a:xfrm>
            <a:off x="481484" y="195486"/>
            <a:ext cx="3370436" cy="525811"/>
          </a:xfrm>
          <a:prstGeom prst="rect">
            <a:avLst/>
          </a:prstGeom>
          <a:solidFill>
            <a:srgbClr val="A50021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800" b="1" dirty="0"/>
              <a:t>MA(1)</a:t>
            </a:r>
            <a:r>
              <a:rPr lang="zh-CN" altLang="en-US" sz="2800" b="1" dirty="0"/>
              <a:t>模型的性质</a:t>
            </a:r>
          </a:p>
        </p:txBody>
      </p:sp>
    </p:spTree>
    <p:extLst>
      <p:ext uri="{BB962C8B-B14F-4D97-AF65-F5344CB8AC3E}">
        <p14:creationId xmlns:p14="http://schemas.microsoft.com/office/powerpoint/2010/main" val="3700876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525A745-862C-4320-A217-3D782DF810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771550"/>
                <a:ext cx="8229600" cy="3744416"/>
              </a:xfrm>
            </p:spPr>
            <p:txBody>
              <a:bodyPr>
                <a:normAutofit fontScale="92500" lnSpcReduction="10000"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zh-CN" altLang="en-US" sz="18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对于一个均值为</a:t>
                </a:r>
                <a:r>
                  <a:rPr lang="en-US" altLang="zh-CN" sz="18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zh-CN" altLang="en-US" sz="18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的</a:t>
                </a:r>
                <a:r>
                  <a:rPr lang="en-US" altLang="zh-CN" sz="18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MA(1)</a:t>
                </a:r>
                <a:r>
                  <a:rPr lang="zh-CN" altLang="en-US" sz="18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模型，可以将其改写成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kern="100" dirty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kern="100" dirty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b="0" i="1" kern="100" dirty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800" i="1" kern="100" dirty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800" i="1" kern="100" dirty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100" dirty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i="1" kern="100" dirty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800" i="1" kern="100" dirty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800" b="0" i="1" kern="100" dirty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1800" b="0" i="1" kern="100" dirty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1800" b="0" i="1" kern="100" dirty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800" kern="100" dirty="0"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kern="100" dirty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100" dirty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i="1" kern="100" dirty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1800" b="0" i="1" kern="100" dirty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sz="18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，由此可以进一步得到</a:t>
                </a:r>
                <a:endParaRPr lang="en-US" altLang="zh-CN" sz="18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 algn="ctr"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kern="100" dirty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kern="100" dirty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b="0" i="1" kern="100" dirty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800" i="1" kern="100" dirty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800" i="1" kern="100" dirty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100" dirty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i="1" kern="100" dirty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800" i="1" kern="100" dirty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800" b="0" i="1" kern="100" dirty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1800" b="0" i="1" kern="100" dirty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1800" b="0" i="1" kern="100" dirty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800" kern="100" dirty="0"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kern="100" dirty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100" dirty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i="1" kern="100" dirty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1800" b="0" i="1" kern="100" dirty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1800" i="1" kern="100" dirty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altLang="zh-CN" sz="1800" kern="100" dirty="0"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kern="100" dirty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100" dirty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i="1" kern="100" dirty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1800" kern="100" dirty="0">
                    <a:ea typeface="等线" panose="02010600030101010101" pitchFamily="2" charset="-122"/>
                    <a:cs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kern="100" dirty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1800" i="1" kern="100" dirty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1800" i="1" kern="100" dirty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kern="100" dirty="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</m:oMath>
                </a14:m>
                <a:r>
                  <a:rPr lang="en-US" altLang="zh-CN" sz="1800" kern="100" dirty="0"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kern="100" dirty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kern="100" dirty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i="1" kern="100" dirty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1800" i="1" kern="100" dirty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1800" b="0" i="1" kern="100" dirty="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r>
                  <a:rPr lang="en-US" altLang="zh-CN" sz="1800" kern="100" dirty="0"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kern="100" dirty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100" dirty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i="1" kern="100" dirty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1800" i="1" kern="100" dirty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1800" b="0" i="1" kern="100" dirty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b="0" i="1" kern="100" dirty="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)=</m:t>
                    </m:r>
                    <m:sSub>
                      <m:sSubPr>
                        <m:ctrlPr>
                          <a:rPr lang="en-US" altLang="zh-CN" sz="1800" i="1" kern="100" dirty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100" dirty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i="1" kern="100" dirty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800" b="0" i="0" kern="100" dirty="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800" i="1" kern="100" dirty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1800" i="1" kern="100" dirty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1800" i="1" kern="100" dirty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800" kern="100" dirty="0"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kern="100" dirty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100" dirty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i="1" kern="100" dirty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1800" i="1" kern="100" dirty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1800" b="0" i="1" kern="100" dirty="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sz="1800" b="0" i="1" kern="100" dirty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zh-CN" altLang="en-US" sz="1800" b="0" i="1" kern="100" dirty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1800" b="0" i="1" kern="100" dirty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1800" b="0" i="1" kern="100" dirty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altLang="zh-CN" sz="1800" b="0" i="1" kern="100" dirty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800" b="0" i="1" kern="100" dirty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kern="100" dirty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1800" b="0" i="1" kern="100" dirty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CN" sz="1800" b="0" i="1" kern="100" dirty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1800" b="0" i="1" kern="100" dirty="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1800" b="0" i="1" kern="1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⋯</m:t>
                    </m:r>
                  </m:oMath>
                </a14:m>
                <a:endParaRPr lang="en-US" altLang="zh-CN" sz="18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zh-CN" altLang="en-US" sz="18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移项可以看出</a:t>
                </a:r>
                <a:r>
                  <a:rPr lang="en-US" altLang="zh-CN" sz="18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MA(1)</a:t>
                </a:r>
                <a:r>
                  <a:rPr lang="zh-CN" altLang="en-US" sz="18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模型可以表示成无穷阶的</a:t>
                </a:r>
                <a:r>
                  <a:rPr lang="en-US" altLang="zh-CN" sz="18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AR</a:t>
                </a:r>
                <a:r>
                  <a:rPr lang="zh-CN" altLang="en-US" sz="18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模型。</a:t>
                </a:r>
                <a:endParaRPr lang="en-US" altLang="zh-CN" sz="1800" b="1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en-US" altLang="zh-CN" sz="1800" b="1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zh-CN" altLang="en-US" sz="18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更一般地，</a:t>
                </a:r>
                <a:r>
                  <a:rPr lang="en-US" altLang="zh-CN" sz="18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MA(q)</a:t>
                </a:r>
                <a:r>
                  <a:rPr lang="zh-CN" altLang="en-US" sz="18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模型总是弱平稳的，它们是白噪声序列的有限线性组合。</a:t>
                </a:r>
                <a:endParaRPr lang="en-US" altLang="zh-CN" sz="18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 algn="just"/>
                <a:r>
                  <a:rPr lang="en-US" altLang="zh-CN" sz="16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MA</a:t>
                </a:r>
                <a:r>
                  <a:rPr lang="zh-CN" altLang="en-US" sz="16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模型的常数项就是序列的均值</a:t>
                </a:r>
                <a:endParaRPr lang="en-US" altLang="zh-CN" sz="16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 algn="just"/>
                <a:r>
                  <a:rPr lang="en-US" altLang="zh-CN" sz="16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MA(q)</a:t>
                </a:r>
                <a:r>
                  <a:rPr lang="zh-CN" altLang="en-US" sz="16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模型的方差为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i="1" kern="100" dirty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Var</m:t>
                    </m:r>
                    <m:d>
                      <m:dPr>
                        <m:ctrlPr>
                          <a:rPr lang="en-US" altLang="zh-CN" sz="1600" b="0" i="1" kern="100" dirty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b="0" i="1" kern="100" dirty="0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kern="100" dirty="0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b="0" i="1" kern="100" dirty="0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sz="1600" b="0" i="1" kern="100" dirty="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=(1+</m:t>
                    </m:r>
                    <m:sSubSup>
                      <m:sSubSupPr>
                        <m:ctrlPr>
                          <a:rPr lang="en-US" altLang="zh-CN" sz="1600" b="0" i="1" kern="100" dirty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zh-CN" altLang="en-US" sz="1600" b="0" i="1" kern="100" dirty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1600" b="0" i="1" kern="100" dirty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1600" b="0" i="1" kern="100" dirty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16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+</a:t>
                </a:r>
                <a:r>
                  <a:rPr lang="en-US" altLang="zh-CN" sz="1600" kern="100" dirty="0"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 kern="100" dirty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zh-CN" altLang="en-US" sz="1600" i="1" kern="100" dirty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1600" b="0" i="1" kern="100" dirty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1600" i="1" kern="100" dirty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1600" b="0" i="1" kern="100" dirty="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1600" b="0" i="1" kern="1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⋯</m:t>
                    </m:r>
                    <m:sSubSup>
                      <m:sSubSupPr>
                        <m:ctrlPr>
                          <a:rPr lang="en-US" altLang="zh-CN" sz="1600" i="1" kern="100" dirty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zh-CN" altLang="en-US" sz="1600" i="1" kern="100" dirty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1600" b="0" i="1" kern="100" dirty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altLang="zh-CN" sz="1600" i="1" kern="100" dirty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1600" b="0" i="1" kern="100" dirty="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  <m:sSubSup>
                      <m:sSubSupPr>
                        <m:ctrlPr>
                          <a:rPr lang="en-US" altLang="zh-CN" sz="1600" b="0" i="1" kern="100" dirty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zh-CN" altLang="en-US" sz="1600" b="0" i="1" kern="100" dirty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1600" b="0" i="1" kern="100" dirty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sz="1600" b="0" i="1" kern="100" dirty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zh-CN" sz="16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zh-CN" sz="18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MA(q)</a:t>
                </a:r>
                <a:r>
                  <a:rPr lang="zh-CN" altLang="en-US" sz="18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模型的自相关系数满足</a:t>
                </a:r>
                <a:endParaRPr lang="en-US" altLang="zh-CN" sz="18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 algn="just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14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𝝆</m:t>
                        </m:r>
                      </m:e>
                      <m:sub>
                        <m:r>
                          <a:rPr lang="en-US" altLang="zh-CN" sz="1400" b="1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𝒍</m:t>
                        </m:r>
                      </m:sub>
                    </m:sSub>
                    <m:r>
                      <a:rPr lang="en-US" altLang="zh-CN" sz="1400" b="1" i="1" kern="1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zh-CN" sz="1400" b="1" i="1" kern="1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altLang="zh-CN" sz="1400" b="1" i="0" kern="1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zh-CN" altLang="en-US" sz="1400" b="1" kern="100" dirty="0">
                        <a:solidFill>
                          <a:srgbClr val="FF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当</m:t>
                    </m:r>
                    <m:r>
                      <a:rPr lang="en-US" altLang="zh-CN" sz="1400" b="1" i="1" kern="1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𝒍</m:t>
                    </m:r>
                    <m:r>
                      <a:rPr lang="en-US" altLang="zh-CN" sz="1400" b="1" i="1" kern="1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altLang="zh-CN" sz="1400" b="1" i="1" kern="1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𝒒</m:t>
                    </m:r>
                    <m:r>
                      <a:rPr lang="zh-CN" altLang="en-US" sz="1400" b="1" i="1" kern="1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时</m:t>
                    </m:r>
                  </m:oMath>
                </a14:m>
                <a:endParaRPr lang="en-US" altLang="zh-CN" sz="1400" b="1" kern="1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 algn="just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14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𝝆</m:t>
                        </m:r>
                      </m:e>
                      <m:sub>
                        <m:r>
                          <a:rPr lang="en-US" altLang="zh-CN" sz="14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𝒍</m:t>
                        </m:r>
                      </m:sub>
                    </m:sSub>
                    <m:r>
                      <a:rPr lang="en-US" altLang="zh-CN" sz="1400" b="1" i="1" kern="1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400" b="1" kern="1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altLang="zh-CN" sz="1400" b="1" kern="1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  </m:t>
                    </m:r>
                  </m:oMath>
                </a14:m>
                <a:r>
                  <a:rPr lang="zh-CN" altLang="en-US" sz="1400" b="1" kern="100" dirty="0">
                    <a:solidFill>
                      <a:srgbClr val="FF0000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1400" b="1" i="1" kern="1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𝒍</m:t>
                    </m:r>
                    <m:r>
                      <a:rPr lang="en-US" altLang="zh-CN" sz="1400" b="1" i="1" kern="1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altLang="zh-CN" sz="1400" b="1" i="1" kern="1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𝒒</m:t>
                    </m:r>
                    <m:r>
                      <a:rPr lang="zh-CN" altLang="en-US" sz="1400" b="1" i="1" kern="1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时</m:t>
                    </m:r>
                  </m:oMath>
                </a14:m>
                <a:endParaRPr lang="en-US" altLang="zh-CN" sz="1400" b="1" kern="1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endParaRPr lang="en-US" altLang="zh-CN" sz="18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zh-CN" sz="1800" b="1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MA(q)</a:t>
                </a:r>
                <a:r>
                  <a:rPr lang="zh-CN" altLang="en-US" sz="1800" b="1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模型具有有限记忆性</a:t>
                </a:r>
                <a:endParaRPr lang="en-US" altLang="zh-CN" sz="1800" b="1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 lvl="1" indent="0" algn="just">
                  <a:buNone/>
                </a:pPr>
                <a:endParaRPr lang="en-US" altLang="zh-CN" sz="16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en-US" altLang="zh-CN" sz="18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en-US" altLang="zh-CN" sz="18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en-US" altLang="zh-CN" sz="18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en-US" altLang="zh-CN" sz="18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en-US" altLang="zh-CN" sz="18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en-US" altLang="zh-CN" sz="18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en-US" altLang="zh-CN" sz="18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en-US" altLang="zh-CN" sz="18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en-US" altLang="zh-CN" sz="18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en-US" altLang="zh-CN" sz="18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en-US" altLang="zh-CN" sz="18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en-US" altLang="zh-CN" sz="14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zh-CN" altLang="en-US" sz="16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525A745-862C-4320-A217-3D782DF810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71550"/>
                <a:ext cx="8229600" cy="3744416"/>
              </a:xfrm>
              <a:blipFill>
                <a:blip r:embed="rId2"/>
                <a:stretch>
                  <a:fillRect l="-370" t="-1303" r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DED029-BD5C-4A97-ACC9-6BE445BFF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F04F1-58B0-4349-A728-401B47C6A52E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9" name="标题 4">
            <a:extLst>
              <a:ext uri="{FF2B5EF4-FFF2-40B4-BE49-F238E27FC236}">
                <a16:creationId xmlns:a16="http://schemas.microsoft.com/office/drawing/2014/main" id="{D6A79FDB-FD62-4EF9-BD7A-72CA2EFD6350}"/>
              </a:ext>
            </a:extLst>
          </p:cNvPr>
          <p:cNvSpPr txBox="1">
            <a:spLocks/>
          </p:cNvSpPr>
          <p:nvPr/>
        </p:nvSpPr>
        <p:spPr>
          <a:xfrm>
            <a:off x="481484" y="195486"/>
            <a:ext cx="3370436" cy="525811"/>
          </a:xfrm>
          <a:prstGeom prst="rect">
            <a:avLst/>
          </a:prstGeom>
          <a:solidFill>
            <a:srgbClr val="A50021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800" b="1" dirty="0"/>
              <a:t>MA</a:t>
            </a:r>
            <a:r>
              <a:rPr lang="zh-CN" altLang="en-US" sz="2800" b="1" dirty="0"/>
              <a:t>模型的性质</a:t>
            </a:r>
          </a:p>
        </p:txBody>
      </p:sp>
    </p:spTree>
    <p:extLst>
      <p:ext uri="{BB962C8B-B14F-4D97-AF65-F5344CB8AC3E}">
        <p14:creationId xmlns:p14="http://schemas.microsoft.com/office/powerpoint/2010/main" val="1223508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14348" y="428611"/>
            <a:ext cx="1841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本章内容</a:t>
            </a:r>
          </a:p>
        </p:txBody>
      </p:sp>
      <p:sp>
        <p:nvSpPr>
          <p:cNvPr id="7" name="对角圆角矩形 6"/>
          <p:cNvSpPr/>
          <p:nvPr/>
        </p:nvSpPr>
        <p:spPr>
          <a:xfrm>
            <a:off x="1431007" y="1999106"/>
            <a:ext cx="4365129" cy="428628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643042" y="1433703"/>
            <a:ext cx="44411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b="1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、简单移动平均（</a:t>
            </a:r>
            <a:r>
              <a:rPr lang="en-US" altLang="zh-CN" sz="2400" b="1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MA</a:t>
            </a:r>
            <a:r>
              <a:rPr lang="zh-CN" altLang="en-US" sz="2400" b="1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）模型</a:t>
            </a:r>
            <a:endParaRPr lang="en-US" altLang="zh-CN" sz="2400" b="1" dirty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400" dirty="0"/>
          </a:p>
          <a:p>
            <a:endParaRPr lang="zh-CN" altLang="en-US" sz="2400" b="1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43042" y="2423880"/>
            <a:ext cx="5089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ARMA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模型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35062" y="1958023"/>
            <a:ext cx="4513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MA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模型的应用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F04F1-58B0-4349-A728-401B47C6A52E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2" name="TextBox 9">
            <a:extLst>
              <a:ext uri="{FF2B5EF4-FFF2-40B4-BE49-F238E27FC236}">
                <a16:creationId xmlns:a16="http://schemas.microsoft.com/office/drawing/2014/main" id="{837284F0-7C97-495F-8AE6-64A7495008CA}"/>
              </a:ext>
            </a:extLst>
          </p:cNvPr>
          <p:cNvSpPr txBox="1"/>
          <p:nvPr/>
        </p:nvSpPr>
        <p:spPr>
          <a:xfrm>
            <a:off x="1635062" y="2885406"/>
            <a:ext cx="4513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ARMA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模型的应用</a:t>
            </a:r>
          </a:p>
        </p:txBody>
      </p:sp>
    </p:spTree>
    <p:extLst>
      <p:ext uri="{BB962C8B-B14F-4D97-AF65-F5344CB8AC3E}">
        <p14:creationId xmlns:p14="http://schemas.microsoft.com/office/powerpoint/2010/main" val="329629911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25A745-862C-4320-A217-3D782DF81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5566"/>
            <a:ext cx="8291264" cy="3672408"/>
          </a:xfrm>
        </p:spPr>
        <p:txBody>
          <a:bodyPr>
            <a:normAutofit/>
          </a:bodyPr>
          <a:lstStyle/>
          <a:p>
            <a:pPr algn="just"/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MA(q)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模型自相关系数时</a:t>
            </a:r>
            <a:r>
              <a:rPr lang="en-US" altLang="zh-CN" sz="1800" b="1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q-</a:t>
            </a:r>
            <a:r>
              <a:rPr lang="zh-CN" altLang="en-US" sz="1800" b="1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阶截尾的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，因此可以通过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ACF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识别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MA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模型的阶数。</a:t>
            </a:r>
            <a:endParaRPr lang="en-US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CN" sz="18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8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 algn="just"/>
            <a:endParaRPr lang="en-US" altLang="zh-CN" sz="16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8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8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CN" sz="18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endParaRPr lang="en-US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zh-CN" altLang="en-US" sz="16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DED029-BD5C-4A97-ACC9-6BE445BFF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F04F1-58B0-4349-A728-401B47C6A52E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9" name="标题 4">
            <a:extLst>
              <a:ext uri="{FF2B5EF4-FFF2-40B4-BE49-F238E27FC236}">
                <a16:creationId xmlns:a16="http://schemas.microsoft.com/office/drawing/2014/main" id="{D6A79FDB-FD62-4EF9-BD7A-72CA2EFD6350}"/>
              </a:ext>
            </a:extLst>
          </p:cNvPr>
          <p:cNvSpPr txBox="1">
            <a:spLocks/>
          </p:cNvSpPr>
          <p:nvPr/>
        </p:nvSpPr>
        <p:spPr>
          <a:xfrm>
            <a:off x="481484" y="267494"/>
            <a:ext cx="3826768" cy="565175"/>
          </a:xfrm>
          <a:prstGeom prst="rect">
            <a:avLst/>
          </a:prstGeom>
          <a:solidFill>
            <a:srgbClr val="A50021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800" b="1" dirty="0"/>
              <a:t>MA</a:t>
            </a:r>
            <a:r>
              <a:rPr lang="zh-CN" altLang="en-US" sz="2800" b="1" dirty="0"/>
              <a:t>模型的定阶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2072A87-A232-40BC-97E8-173661A79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401" y="1347614"/>
            <a:ext cx="4574063" cy="309392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004EDCD-455A-4D5F-95B1-11886806D540}"/>
              </a:ext>
            </a:extLst>
          </p:cNvPr>
          <p:cNvSpPr txBox="1"/>
          <p:nvPr/>
        </p:nvSpPr>
        <p:spPr>
          <a:xfrm>
            <a:off x="508828" y="1520022"/>
            <a:ext cx="3991164" cy="328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16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6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美国的实际国民生产总值</a:t>
            </a:r>
            <a:r>
              <a:rPr lang="en-US" altLang="zh-CN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(GNP)</a:t>
            </a:r>
            <a:r>
              <a:rPr lang="zh-CN" altLang="en-US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季节调整后的季度增长率，时间区间为</a:t>
            </a:r>
            <a:r>
              <a:rPr lang="en-US" altLang="zh-CN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1947</a:t>
            </a:r>
            <a:r>
              <a:rPr lang="zh-CN" altLang="en-US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年第二季度到</a:t>
            </a:r>
            <a:r>
              <a:rPr lang="en-US" altLang="zh-CN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2010</a:t>
            </a:r>
            <a:r>
              <a:rPr lang="zh-CN" altLang="en-US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年第一季度。结合</a:t>
            </a:r>
            <a:r>
              <a:rPr lang="en-US" altLang="zh-CN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KISS</a:t>
            </a:r>
            <a:r>
              <a:rPr lang="zh-CN" altLang="en-US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法则，数据识别出一个</a:t>
            </a:r>
            <a:r>
              <a:rPr lang="en-US" altLang="zh-CN" sz="1600" b="1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MA(3)</a:t>
            </a:r>
            <a:r>
              <a:rPr lang="zh-CN" altLang="en-US" sz="1600" b="1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模型</a:t>
            </a:r>
            <a:endParaRPr lang="en-US" altLang="zh-CN" sz="1600" b="1" kern="1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SzPct val="100000"/>
              <a:buFont typeface="Calibri" panose="020F0502020204030204" pitchFamily="34" charset="0"/>
              <a:buChar char="&gt;"/>
            </a:pPr>
            <a:r>
              <a:rPr lang="en-US" altLang="zh-CN" sz="1400" dirty="0"/>
              <a:t># identify orders of MA models</a:t>
            </a:r>
          </a:p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SzPct val="100000"/>
              <a:buFont typeface="Calibri" panose="020F0502020204030204" pitchFamily="34" charset="0"/>
              <a:buChar char="&gt;"/>
            </a:pPr>
            <a:r>
              <a:rPr lang="en-US" altLang="zh-CN" sz="1400" dirty="0"/>
              <a:t># example 1, GNP data</a:t>
            </a:r>
          </a:p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SzPct val="100000"/>
              <a:buFont typeface="Calibri" panose="020F0502020204030204" pitchFamily="34" charset="0"/>
              <a:buChar char="&gt;"/>
            </a:pPr>
            <a:r>
              <a:rPr lang="en-US" altLang="zh-CN" sz="1400" dirty="0"/>
              <a:t>da=</a:t>
            </a:r>
            <a:r>
              <a:rPr lang="en-US" altLang="zh-CN" sz="1400" dirty="0" err="1"/>
              <a:t>read.table</a:t>
            </a:r>
            <a:r>
              <a:rPr lang="en-US" altLang="zh-CN" sz="1400" dirty="0"/>
              <a:t>("q-gnp4710.txt",header=T)</a:t>
            </a:r>
          </a:p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SzPct val="100000"/>
              <a:buFont typeface="Calibri" panose="020F0502020204030204" pitchFamily="34" charset="0"/>
              <a:buChar char="&gt;"/>
            </a:pPr>
            <a:r>
              <a:rPr lang="en-US" altLang="zh-CN" sz="1400" dirty="0"/>
              <a:t>head(da)</a:t>
            </a:r>
          </a:p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SzPct val="100000"/>
              <a:buFont typeface="Calibri" panose="020F0502020204030204" pitchFamily="34" charset="0"/>
              <a:buChar char="&gt;"/>
            </a:pPr>
            <a:r>
              <a:rPr lang="en-US" altLang="zh-CN" sz="1400" dirty="0"/>
              <a:t>G=</a:t>
            </a:r>
            <a:r>
              <a:rPr lang="en-US" altLang="zh-CN" sz="1400" dirty="0" err="1"/>
              <a:t>da$VALUE</a:t>
            </a:r>
            <a:endParaRPr lang="en-US" altLang="zh-CN" sz="1400" dirty="0"/>
          </a:p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SzPct val="100000"/>
              <a:buFont typeface="Calibri" panose="020F0502020204030204" pitchFamily="34" charset="0"/>
              <a:buChar char="&gt;"/>
            </a:pPr>
            <a:r>
              <a:rPr lang="en-US" altLang="zh-CN" sz="1400" dirty="0" err="1"/>
              <a:t>gnp</a:t>
            </a:r>
            <a:r>
              <a:rPr lang="en-US" altLang="zh-CN" sz="1400" dirty="0"/>
              <a:t>=diff(log(G))</a:t>
            </a:r>
          </a:p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SzPct val="100000"/>
              <a:buFont typeface="Calibri" panose="020F0502020204030204" pitchFamily="34" charset="0"/>
              <a:buChar char="&gt;"/>
            </a:pPr>
            <a:r>
              <a:rPr lang="en-US" altLang="zh-CN" sz="1400" dirty="0" err="1"/>
              <a:t>acf</a:t>
            </a:r>
            <a:r>
              <a:rPr lang="en-US" altLang="zh-CN" sz="1400" dirty="0"/>
              <a:t>(</a:t>
            </a:r>
            <a:r>
              <a:rPr lang="en-US" altLang="zh-CN" sz="1400" dirty="0" err="1"/>
              <a:t>gnp,lag</a:t>
            </a:r>
            <a:r>
              <a:rPr lang="en-US" altLang="zh-CN" sz="1400" dirty="0"/>
              <a:t>=30,col="red",</a:t>
            </a:r>
            <a:r>
              <a:rPr lang="en-US" altLang="zh-CN" sz="1400" dirty="0" err="1"/>
              <a:t>lwd</a:t>
            </a:r>
            <a:r>
              <a:rPr lang="en-US" altLang="zh-CN" sz="1400" dirty="0"/>
              <a:t>=2,main="GNP")</a:t>
            </a:r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29084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25A745-862C-4320-A217-3D782DF81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5566"/>
            <a:ext cx="8291264" cy="3672408"/>
          </a:xfrm>
        </p:spPr>
        <p:txBody>
          <a:bodyPr>
            <a:normAutofit/>
          </a:bodyPr>
          <a:lstStyle/>
          <a:p>
            <a:pPr algn="just"/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MA(q)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模型自相关系数时</a:t>
            </a:r>
            <a:r>
              <a:rPr lang="en-US" altLang="zh-CN" sz="1800" b="1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q-</a:t>
            </a:r>
            <a:r>
              <a:rPr lang="zh-CN" altLang="en-US" sz="1800" b="1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阶截尾的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，因此可以通过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ACF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识别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MA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模型的阶数。</a:t>
            </a:r>
            <a:endParaRPr lang="en-US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CN" sz="18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8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 algn="just"/>
            <a:endParaRPr lang="en-US" altLang="zh-CN" sz="16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8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8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CN" sz="18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endParaRPr lang="en-US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zh-CN" altLang="en-US" sz="16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DED029-BD5C-4A97-ACC9-6BE445BFF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F04F1-58B0-4349-A728-401B47C6A52E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9" name="标题 4">
            <a:extLst>
              <a:ext uri="{FF2B5EF4-FFF2-40B4-BE49-F238E27FC236}">
                <a16:creationId xmlns:a16="http://schemas.microsoft.com/office/drawing/2014/main" id="{D6A79FDB-FD62-4EF9-BD7A-72CA2EFD6350}"/>
              </a:ext>
            </a:extLst>
          </p:cNvPr>
          <p:cNvSpPr txBox="1">
            <a:spLocks/>
          </p:cNvSpPr>
          <p:nvPr/>
        </p:nvSpPr>
        <p:spPr>
          <a:xfrm>
            <a:off x="481484" y="267494"/>
            <a:ext cx="3826768" cy="565175"/>
          </a:xfrm>
          <a:prstGeom prst="rect">
            <a:avLst/>
          </a:prstGeom>
          <a:solidFill>
            <a:srgbClr val="A50021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800" b="1" dirty="0"/>
              <a:t>MA</a:t>
            </a:r>
            <a:r>
              <a:rPr lang="zh-CN" altLang="en-US" sz="2800" b="1" dirty="0"/>
              <a:t>模型的定阶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004EDCD-455A-4D5F-95B1-11886806D540}"/>
              </a:ext>
            </a:extLst>
          </p:cNvPr>
          <p:cNvSpPr txBox="1"/>
          <p:nvPr/>
        </p:nvSpPr>
        <p:spPr>
          <a:xfrm>
            <a:off x="508828" y="1520022"/>
            <a:ext cx="3991164" cy="2736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16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6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考虑沪深</a:t>
            </a:r>
            <a:r>
              <a:rPr lang="en-US" altLang="zh-CN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300</a:t>
            </a:r>
            <a:r>
              <a:rPr lang="zh-CN" altLang="en-US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指数日对数收益率数据，时间区间为</a:t>
            </a:r>
            <a:r>
              <a:rPr lang="en-US" altLang="zh-CN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2005</a:t>
            </a:r>
            <a:r>
              <a:rPr lang="zh-CN" altLang="en-US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月至</a:t>
            </a:r>
            <a:r>
              <a:rPr lang="en-US" altLang="zh-CN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2019</a:t>
            </a:r>
            <a:r>
              <a:rPr lang="zh-CN" altLang="en-US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月。结合</a:t>
            </a:r>
            <a:r>
              <a:rPr lang="en-US" altLang="zh-CN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KISS</a:t>
            </a:r>
            <a:r>
              <a:rPr lang="zh-CN" altLang="en-US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法则，数据识别出一个</a:t>
            </a:r>
            <a:r>
              <a:rPr lang="en-US" altLang="zh-CN" sz="1600" b="1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MA(4)</a:t>
            </a:r>
            <a:r>
              <a:rPr lang="zh-CN" altLang="en-US" sz="1600" b="1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模型</a:t>
            </a:r>
            <a:endParaRPr lang="en-US" altLang="zh-CN" sz="1600" b="1" kern="1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SzPct val="100000"/>
              <a:buFont typeface="Calibri" panose="020F0502020204030204" pitchFamily="34" charset="0"/>
              <a:buChar char="&gt;"/>
            </a:pPr>
            <a:r>
              <a:rPr lang="en-US" altLang="zh-CN" sz="1400" dirty="0"/>
              <a:t># example 2, log return of </a:t>
            </a:r>
            <a:r>
              <a:rPr lang="en-US" altLang="zh-CN" sz="1400" dirty="0" err="1"/>
              <a:t>csi</a:t>
            </a:r>
            <a:r>
              <a:rPr lang="en-US" altLang="zh-CN" sz="1400" dirty="0"/>
              <a:t> 300</a:t>
            </a:r>
          </a:p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SzPct val="100000"/>
              <a:buFont typeface="Calibri" panose="020F0502020204030204" pitchFamily="34" charset="0"/>
              <a:buChar char="&gt;"/>
            </a:pPr>
            <a:r>
              <a:rPr lang="en-US" altLang="zh-CN" sz="1400" dirty="0"/>
              <a:t>da = read.csv("000300.SH_ret.csv",</a:t>
            </a:r>
          </a:p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SzPct val="100000"/>
              <a:buFont typeface="Calibri" panose="020F0502020204030204" pitchFamily="34" charset="0"/>
              <a:buChar char="&gt;"/>
            </a:pPr>
            <a:r>
              <a:rPr lang="en-US" altLang="zh-CN" sz="1400" dirty="0" err="1"/>
              <a:t>sep</a:t>
            </a:r>
            <a:r>
              <a:rPr lang="en-US" altLang="zh-CN" sz="1400" dirty="0"/>
              <a:t>=',',header=TRUE)</a:t>
            </a:r>
          </a:p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SzPct val="100000"/>
              <a:buFont typeface="Calibri" panose="020F0502020204030204" pitchFamily="34" charset="0"/>
              <a:buChar char="&gt;"/>
            </a:pPr>
            <a:r>
              <a:rPr lang="en-US" altLang="zh-CN" sz="1400" dirty="0"/>
              <a:t>csi300 = da[,3] # log returns </a:t>
            </a:r>
          </a:p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SzPct val="100000"/>
              <a:buFont typeface="Calibri" panose="020F0502020204030204" pitchFamily="34" charset="0"/>
              <a:buChar char="&gt;"/>
            </a:pPr>
            <a:r>
              <a:rPr lang="en-US" altLang="zh-CN" sz="1400" dirty="0" err="1"/>
              <a:t>acf</a:t>
            </a:r>
            <a:r>
              <a:rPr lang="en-US" altLang="zh-CN" sz="1400" dirty="0"/>
              <a:t>(csi300,lag=20,col="red",</a:t>
            </a:r>
            <a:r>
              <a:rPr lang="en-US" altLang="zh-CN" sz="1400" dirty="0" err="1"/>
              <a:t>lwd</a:t>
            </a:r>
            <a:r>
              <a:rPr lang="en-US" altLang="zh-CN" sz="1400" dirty="0"/>
              <a:t>=2,main="CSI 300")</a:t>
            </a:r>
          </a:p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SzPct val="100000"/>
              <a:buFont typeface="Calibri" panose="020F0502020204030204" pitchFamily="34" charset="0"/>
              <a:buChar char="&gt;"/>
            </a:pPr>
            <a:r>
              <a:rPr lang="en-US" altLang="zh-CN" sz="1400" dirty="0"/>
              <a:t># </a:t>
            </a:r>
            <a:r>
              <a:rPr lang="en-US" altLang="zh-CN" sz="1400" dirty="0" err="1"/>
              <a:t>idenfity</a:t>
            </a:r>
            <a:r>
              <a:rPr lang="en-US" altLang="zh-CN" sz="1400" dirty="0"/>
              <a:t> a MA(0) model</a:t>
            </a:r>
            <a:endParaRPr lang="zh-CN" altLang="en-US" sz="1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35A1EB2-DED5-4C2A-9011-FE4459659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7414" y="1419622"/>
            <a:ext cx="4437038" cy="310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20745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期权概论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4830</TotalTime>
  <Words>2441</Words>
  <Application>Microsoft Office PowerPoint</Application>
  <PresentationFormat>全屏显示(16:9)</PresentationFormat>
  <Paragraphs>380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等线</vt:lpstr>
      <vt:lpstr>Arial</vt:lpstr>
      <vt:lpstr>Calibri</vt:lpstr>
      <vt:lpstr>Cambria Math</vt:lpstr>
      <vt:lpstr>Times New Roman</vt:lpstr>
      <vt:lpstr>Wingdings</vt:lpstr>
      <vt:lpstr>自定义设计方案</vt:lpstr>
      <vt:lpstr>1_自定义设计方案</vt:lpstr>
      <vt:lpstr>期权概论</vt:lpstr>
      <vt:lpstr>2_自定义设计方案</vt:lpstr>
      <vt:lpstr>3_自定义设计方案</vt:lpstr>
      <vt:lpstr>第四章 金融数据的线性模型(2)</vt:lpstr>
      <vt:lpstr>上节课程回顾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金融数据及其特征</dc:title>
  <dc:creator>bin tong</dc:creator>
  <cp:lastModifiedBy>bin tong</cp:lastModifiedBy>
  <cp:revision>942</cp:revision>
  <dcterms:created xsi:type="dcterms:W3CDTF">2014-01-21T09:15:09Z</dcterms:created>
  <dcterms:modified xsi:type="dcterms:W3CDTF">2020-11-03T06:19:15Z</dcterms:modified>
</cp:coreProperties>
</file>