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57" r:id="rId7"/>
    <p:sldId id="260" r:id="rId8"/>
    <p:sldId id="263" r:id="rId9"/>
    <p:sldId id="294" r:id="rId10"/>
    <p:sldId id="295" r:id="rId11"/>
    <p:sldId id="296" r:id="rId12"/>
    <p:sldId id="280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3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98034-7DAB-4BA7-9402-30FF9D9F57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16975-1D4D-491B-8EC5-CCC6AF49DF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16975-1D4D-491B-8EC5-CCC6AF49DF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875314" y="2226156"/>
            <a:ext cx="4441372" cy="3367314"/>
          </a:xfrm>
          <a:custGeom>
            <a:avLst/>
            <a:gdLst>
              <a:gd name="connsiteX0" fmla="*/ 0 w 4441372"/>
              <a:gd name="connsiteY0" fmla="*/ 0 h 3367314"/>
              <a:gd name="connsiteX1" fmla="*/ 4441372 w 4441372"/>
              <a:gd name="connsiteY1" fmla="*/ 0 h 3367314"/>
              <a:gd name="connsiteX2" fmla="*/ 4441372 w 4441372"/>
              <a:gd name="connsiteY2" fmla="*/ 3367314 h 3367314"/>
              <a:gd name="connsiteX3" fmla="*/ 0 w 4441372"/>
              <a:gd name="connsiteY3" fmla="*/ 3367314 h 336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1372" h="3367314">
                <a:moveTo>
                  <a:pt x="0" y="0"/>
                </a:moveTo>
                <a:lnTo>
                  <a:pt x="4441372" y="0"/>
                </a:lnTo>
                <a:lnTo>
                  <a:pt x="4441372" y="3367314"/>
                </a:lnTo>
                <a:lnTo>
                  <a:pt x="0" y="33673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29A9-5820-46BE-83DA-BE1F926704E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393372" y="2293258"/>
            <a:ext cx="2504777" cy="2583543"/>
          </a:xfrm>
          <a:custGeom>
            <a:avLst/>
            <a:gdLst>
              <a:gd name="connsiteX0" fmla="*/ 0 w 2504777"/>
              <a:gd name="connsiteY0" fmla="*/ 0 h 2583543"/>
              <a:gd name="connsiteX1" fmla="*/ 2504777 w 2504777"/>
              <a:gd name="connsiteY1" fmla="*/ 0 h 2583543"/>
              <a:gd name="connsiteX2" fmla="*/ 2504777 w 2504777"/>
              <a:gd name="connsiteY2" fmla="*/ 2583543 h 2583543"/>
              <a:gd name="connsiteX3" fmla="*/ 0 w 2504777"/>
              <a:gd name="connsiteY3" fmla="*/ 2583543 h 25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4777" h="2583543">
                <a:moveTo>
                  <a:pt x="0" y="0"/>
                </a:moveTo>
                <a:lnTo>
                  <a:pt x="2504777" y="0"/>
                </a:lnTo>
                <a:lnTo>
                  <a:pt x="2504777" y="2583543"/>
                </a:lnTo>
                <a:lnTo>
                  <a:pt x="0" y="25835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4771041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890127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9009212" y="3346833"/>
            <a:ext cx="1552845" cy="1601676"/>
          </a:xfrm>
          <a:custGeom>
            <a:avLst/>
            <a:gdLst>
              <a:gd name="connsiteX0" fmla="*/ 0 w 1552845"/>
              <a:gd name="connsiteY0" fmla="*/ 0 h 1601676"/>
              <a:gd name="connsiteX1" fmla="*/ 1552845 w 1552845"/>
              <a:gd name="connsiteY1" fmla="*/ 0 h 1601676"/>
              <a:gd name="connsiteX2" fmla="*/ 1552845 w 1552845"/>
              <a:gd name="connsiteY2" fmla="*/ 1601676 h 1601676"/>
              <a:gd name="connsiteX3" fmla="*/ 0 w 1552845"/>
              <a:gd name="connsiteY3" fmla="*/ 1601676 h 160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845" h="1601676">
                <a:moveTo>
                  <a:pt x="0" y="0"/>
                </a:moveTo>
                <a:lnTo>
                  <a:pt x="1552845" y="0"/>
                </a:lnTo>
                <a:lnTo>
                  <a:pt x="1552845" y="1601676"/>
                </a:lnTo>
                <a:lnTo>
                  <a:pt x="0" y="16016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29A9-5820-46BE-83DA-BE1F926704E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3878606" y="2151403"/>
            <a:ext cx="4434789" cy="3634695"/>
          </a:xfrm>
          <a:custGeom>
            <a:avLst/>
            <a:gdLst>
              <a:gd name="connsiteX0" fmla="*/ 3625868 w 4434789"/>
              <a:gd name="connsiteY0" fmla="*/ 2781942 h 3634695"/>
              <a:gd name="connsiteX1" fmla="*/ 4434789 w 4434789"/>
              <a:gd name="connsiteY1" fmla="*/ 2781942 h 3634695"/>
              <a:gd name="connsiteX2" fmla="*/ 4434789 w 4434789"/>
              <a:gd name="connsiteY2" fmla="*/ 3634695 h 3634695"/>
              <a:gd name="connsiteX3" fmla="*/ 3625868 w 4434789"/>
              <a:gd name="connsiteY3" fmla="*/ 3634695 h 3634695"/>
              <a:gd name="connsiteX4" fmla="*/ 2719403 w 4434789"/>
              <a:gd name="connsiteY4" fmla="*/ 2781942 h 3634695"/>
              <a:gd name="connsiteX5" fmla="*/ 3528324 w 4434789"/>
              <a:gd name="connsiteY5" fmla="*/ 2781942 h 3634695"/>
              <a:gd name="connsiteX6" fmla="*/ 3528324 w 4434789"/>
              <a:gd name="connsiteY6" fmla="*/ 3634695 h 3634695"/>
              <a:gd name="connsiteX7" fmla="*/ 2719403 w 4434789"/>
              <a:gd name="connsiteY7" fmla="*/ 3634695 h 3634695"/>
              <a:gd name="connsiteX8" fmla="*/ 1812935 w 4434789"/>
              <a:gd name="connsiteY8" fmla="*/ 2781942 h 3634695"/>
              <a:gd name="connsiteX9" fmla="*/ 2621856 w 4434789"/>
              <a:gd name="connsiteY9" fmla="*/ 2781942 h 3634695"/>
              <a:gd name="connsiteX10" fmla="*/ 2621856 w 4434789"/>
              <a:gd name="connsiteY10" fmla="*/ 3634695 h 3634695"/>
              <a:gd name="connsiteX11" fmla="*/ 1812935 w 4434789"/>
              <a:gd name="connsiteY11" fmla="*/ 3634695 h 3634695"/>
              <a:gd name="connsiteX12" fmla="*/ 2719403 w 4434789"/>
              <a:gd name="connsiteY12" fmla="*/ 1854628 h 3634695"/>
              <a:gd name="connsiteX13" fmla="*/ 3528323 w 4434789"/>
              <a:gd name="connsiteY13" fmla="*/ 1854628 h 3634695"/>
              <a:gd name="connsiteX14" fmla="*/ 3528323 w 4434789"/>
              <a:gd name="connsiteY14" fmla="*/ 2707381 h 3634695"/>
              <a:gd name="connsiteX15" fmla="*/ 2719403 w 4434789"/>
              <a:gd name="connsiteY15" fmla="*/ 2707381 h 3634695"/>
              <a:gd name="connsiteX16" fmla="*/ 1812935 w 4434789"/>
              <a:gd name="connsiteY16" fmla="*/ 1854628 h 3634695"/>
              <a:gd name="connsiteX17" fmla="*/ 2621855 w 4434789"/>
              <a:gd name="connsiteY17" fmla="*/ 1854628 h 3634695"/>
              <a:gd name="connsiteX18" fmla="*/ 2621855 w 4434789"/>
              <a:gd name="connsiteY18" fmla="*/ 2707381 h 3634695"/>
              <a:gd name="connsiteX19" fmla="*/ 1812935 w 4434789"/>
              <a:gd name="connsiteY19" fmla="*/ 2707381 h 3634695"/>
              <a:gd name="connsiteX20" fmla="*/ 906468 w 4434789"/>
              <a:gd name="connsiteY20" fmla="*/ 1854628 h 3634695"/>
              <a:gd name="connsiteX21" fmla="*/ 1715388 w 4434789"/>
              <a:gd name="connsiteY21" fmla="*/ 1854628 h 3634695"/>
              <a:gd name="connsiteX22" fmla="*/ 1715388 w 4434789"/>
              <a:gd name="connsiteY22" fmla="*/ 2707381 h 3634695"/>
              <a:gd name="connsiteX23" fmla="*/ 906468 w 4434789"/>
              <a:gd name="connsiteY23" fmla="*/ 2707381 h 3634695"/>
              <a:gd name="connsiteX24" fmla="*/ 0 w 4434789"/>
              <a:gd name="connsiteY24" fmla="*/ 1854628 h 3634695"/>
              <a:gd name="connsiteX25" fmla="*/ 808920 w 4434789"/>
              <a:gd name="connsiteY25" fmla="*/ 1854628 h 3634695"/>
              <a:gd name="connsiteX26" fmla="*/ 808920 w 4434789"/>
              <a:gd name="connsiteY26" fmla="*/ 2707381 h 3634695"/>
              <a:gd name="connsiteX27" fmla="*/ 0 w 4434789"/>
              <a:gd name="connsiteY27" fmla="*/ 2707381 h 3634695"/>
              <a:gd name="connsiteX28" fmla="*/ 3625868 w 4434789"/>
              <a:gd name="connsiteY28" fmla="*/ 927314 h 3634695"/>
              <a:gd name="connsiteX29" fmla="*/ 4434788 w 4434789"/>
              <a:gd name="connsiteY29" fmla="*/ 927314 h 3634695"/>
              <a:gd name="connsiteX30" fmla="*/ 4434788 w 4434789"/>
              <a:gd name="connsiteY30" fmla="*/ 1780067 h 3634695"/>
              <a:gd name="connsiteX31" fmla="*/ 3625868 w 4434789"/>
              <a:gd name="connsiteY31" fmla="*/ 1780067 h 3634695"/>
              <a:gd name="connsiteX32" fmla="*/ 2719402 w 4434789"/>
              <a:gd name="connsiteY32" fmla="*/ 927314 h 3634695"/>
              <a:gd name="connsiteX33" fmla="*/ 3528322 w 4434789"/>
              <a:gd name="connsiteY33" fmla="*/ 927314 h 3634695"/>
              <a:gd name="connsiteX34" fmla="*/ 3528322 w 4434789"/>
              <a:gd name="connsiteY34" fmla="*/ 1780067 h 3634695"/>
              <a:gd name="connsiteX35" fmla="*/ 2719402 w 4434789"/>
              <a:gd name="connsiteY35" fmla="*/ 1780067 h 3634695"/>
              <a:gd name="connsiteX36" fmla="*/ 1812934 w 4434789"/>
              <a:gd name="connsiteY36" fmla="*/ 927314 h 3634695"/>
              <a:gd name="connsiteX37" fmla="*/ 2621854 w 4434789"/>
              <a:gd name="connsiteY37" fmla="*/ 927314 h 3634695"/>
              <a:gd name="connsiteX38" fmla="*/ 2621854 w 4434789"/>
              <a:gd name="connsiteY38" fmla="*/ 1780067 h 3634695"/>
              <a:gd name="connsiteX39" fmla="*/ 1812934 w 4434789"/>
              <a:gd name="connsiteY39" fmla="*/ 1780067 h 3634695"/>
              <a:gd name="connsiteX40" fmla="*/ 906467 w 4434789"/>
              <a:gd name="connsiteY40" fmla="*/ 927314 h 3634695"/>
              <a:gd name="connsiteX41" fmla="*/ 1715387 w 4434789"/>
              <a:gd name="connsiteY41" fmla="*/ 927314 h 3634695"/>
              <a:gd name="connsiteX42" fmla="*/ 1715387 w 4434789"/>
              <a:gd name="connsiteY42" fmla="*/ 1780067 h 3634695"/>
              <a:gd name="connsiteX43" fmla="*/ 906467 w 4434789"/>
              <a:gd name="connsiteY43" fmla="*/ 1780067 h 3634695"/>
              <a:gd name="connsiteX44" fmla="*/ 1812935 w 4434789"/>
              <a:gd name="connsiteY44" fmla="*/ 0 h 3634695"/>
              <a:gd name="connsiteX45" fmla="*/ 2621855 w 4434789"/>
              <a:gd name="connsiteY45" fmla="*/ 0 h 3634695"/>
              <a:gd name="connsiteX46" fmla="*/ 2621855 w 4434789"/>
              <a:gd name="connsiteY46" fmla="*/ 852753 h 3634695"/>
              <a:gd name="connsiteX47" fmla="*/ 1812935 w 4434789"/>
              <a:gd name="connsiteY47" fmla="*/ 852753 h 3634695"/>
              <a:gd name="connsiteX48" fmla="*/ 906467 w 4434789"/>
              <a:gd name="connsiteY48" fmla="*/ 0 h 3634695"/>
              <a:gd name="connsiteX49" fmla="*/ 1715387 w 4434789"/>
              <a:gd name="connsiteY49" fmla="*/ 0 h 3634695"/>
              <a:gd name="connsiteX50" fmla="*/ 1715387 w 4434789"/>
              <a:gd name="connsiteY50" fmla="*/ 852753 h 3634695"/>
              <a:gd name="connsiteX51" fmla="*/ 906467 w 4434789"/>
              <a:gd name="connsiteY51" fmla="*/ 852753 h 3634695"/>
              <a:gd name="connsiteX52" fmla="*/ 0 w 4434789"/>
              <a:gd name="connsiteY52" fmla="*/ 0 h 3634695"/>
              <a:gd name="connsiteX53" fmla="*/ 808920 w 4434789"/>
              <a:gd name="connsiteY53" fmla="*/ 0 h 3634695"/>
              <a:gd name="connsiteX54" fmla="*/ 808920 w 4434789"/>
              <a:gd name="connsiteY54" fmla="*/ 852753 h 3634695"/>
              <a:gd name="connsiteX55" fmla="*/ 0 w 4434789"/>
              <a:gd name="connsiteY55" fmla="*/ 852753 h 363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434789" h="3634695">
                <a:moveTo>
                  <a:pt x="3625868" y="2781942"/>
                </a:moveTo>
                <a:lnTo>
                  <a:pt x="4434789" y="2781942"/>
                </a:lnTo>
                <a:lnTo>
                  <a:pt x="4434789" y="3634695"/>
                </a:lnTo>
                <a:lnTo>
                  <a:pt x="3625868" y="3634695"/>
                </a:lnTo>
                <a:close/>
                <a:moveTo>
                  <a:pt x="2719403" y="2781942"/>
                </a:moveTo>
                <a:lnTo>
                  <a:pt x="3528324" y="2781942"/>
                </a:lnTo>
                <a:lnTo>
                  <a:pt x="3528324" y="3634695"/>
                </a:lnTo>
                <a:lnTo>
                  <a:pt x="2719403" y="3634695"/>
                </a:lnTo>
                <a:close/>
                <a:moveTo>
                  <a:pt x="1812935" y="2781942"/>
                </a:moveTo>
                <a:lnTo>
                  <a:pt x="2621856" y="2781942"/>
                </a:lnTo>
                <a:lnTo>
                  <a:pt x="2621856" y="3634695"/>
                </a:lnTo>
                <a:lnTo>
                  <a:pt x="1812935" y="3634695"/>
                </a:lnTo>
                <a:close/>
                <a:moveTo>
                  <a:pt x="2719403" y="1854628"/>
                </a:moveTo>
                <a:lnTo>
                  <a:pt x="3528323" y="1854628"/>
                </a:lnTo>
                <a:lnTo>
                  <a:pt x="3528323" y="2707381"/>
                </a:lnTo>
                <a:lnTo>
                  <a:pt x="2719403" y="2707381"/>
                </a:lnTo>
                <a:close/>
                <a:moveTo>
                  <a:pt x="1812935" y="1854628"/>
                </a:moveTo>
                <a:lnTo>
                  <a:pt x="2621855" y="1854628"/>
                </a:lnTo>
                <a:lnTo>
                  <a:pt x="2621855" y="2707381"/>
                </a:lnTo>
                <a:lnTo>
                  <a:pt x="1812935" y="2707381"/>
                </a:lnTo>
                <a:close/>
                <a:moveTo>
                  <a:pt x="906468" y="1854628"/>
                </a:moveTo>
                <a:lnTo>
                  <a:pt x="1715388" y="1854628"/>
                </a:lnTo>
                <a:lnTo>
                  <a:pt x="1715388" y="2707381"/>
                </a:lnTo>
                <a:lnTo>
                  <a:pt x="906468" y="2707381"/>
                </a:lnTo>
                <a:close/>
                <a:moveTo>
                  <a:pt x="0" y="1854628"/>
                </a:moveTo>
                <a:lnTo>
                  <a:pt x="808920" y="1854628"/>
                </a:lnTo>
                <a:lnTo>
                  <a:pt x="808920" y="2707381"/>
                </a:lnTo>
                <a:lnTo>
                  <a:pt x="0" y="2707381"/>
                </a:lnTo>
                <a:close/>
                <a:moveTo>
                  <a:pt x="3625868" y="927314"/>
                </a:moveTo>
                <a:lnTo>
                  <a:pt x="4434788" y="927314"/>
                </a:lnTo>
                <a:lnTo>
                  <a:pt x="4434788" y="1780067"/>
                </a:lnTo>
                <a:lnTo>
                  <a:pt x="3625868" y="1780067"/>
                </a:lnTo>
                <a:close/>
                <a:moveTo>
                  <a:pt x="2719402" y="927314"/>
                </a:moveTo>
                <a:lnTo>
                  <a:pt x="3528322" y="927314"/>
                </a:lnTo>
                <a:lnTo>
                  <a:pt x="3528322" y="1780067"/>
                </a:lnTo>
                <a:lnTo>
                  <a:pt x="2719402" y="1780067"/>
                </a:lnTo>
                <a:close/>
                <a:moveTo>
                  <a:pt x="1812934" y="927314"/>
                </a:moveTo>
                <a:lnTo>
                  <a:pt x="2621854" y="927314"/>
                </a:lnTo>
                <a:lnTo>
                  <a:pt x="2621854" y="1780067"/>
                </a:lnTo>
                <a:lnTo>
                  <a:pt x="1812934" y="1780067"/>
                </a:lnTo>
                <a:close/>
                <a:moveTo>
                  <a:pt x="906467" y="927314"/>
                </a:moveTo>
                <a:lnTo>
                  <a:pt x="1715387" y="927314"/>
                </a:lnTo>
                <a:lnTo>
                  <a:pt x="1715387" y="1780067"/>
                </a:lnTo>
                <a:lnTo>
                  <a:pt x="906467" y="1780067"/>
                </a:lnTo>
                <a:close/>
                <a:moveTo>
                  <a:pt x="1812935" y="0"/>
                </a:moveTo>
                <a:lnTo>
                  <a:pt x="2621855" y="0"/>
                </a:lnTo>
                <a:lnTo>
                  <a:pt x="2621855" y="852753"/>
                </a:lnTo>
                <a:lnTo>
                  <a:pt x="1812935" y="852753"/>
                </a:lnTo>
                <a:close/>
                <a:moveTo>
                  <a:pt x="906467" y="0"/>
                </a:moveTo>
                <a:lnTo>
                  <a:pt x="1715387" y="0"/>
                </a:lnTo>
                <a:lnTo>
                  <a:pt x="1715387" y="852753"/>
                </a:lnTo>
                <a:lnTo>
                  <a:pt x="906467" y="852753"/>
                </a:lnTo>
                <a:close/>
                <a:moveTo>
                  <a:pt x="0" y="0"/>
                </a:moveTo>
                <a:lnTo>
                  <a:pt x="808920" y="0"/>
                </a:lnTo>
                <a:lnTo>
                  <a:pt x="808920" y="852753"/>
                </a:lnTo>
                <a:lnTo>
                  <a:pt x="0" y="8527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29A9-5820-46BE-83DA-BE1F926704E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317172" y="2275389"/>
            <a:ext cx="4383315" cy="2634343"/>
          </a:xfrm>
          <a:custGeom>
            <a:avLst/>
            <a:gdLst>
              <a:gd name="connsiteX0" fmla="*/ 0 w 4383315"/>
              <a:gd name="connsiteY0" fmla="*/ 0 h 2634343"/>
              <a:gd name="connsiteX1" fmla="*/ 4383315 w 4383315"/>
              <a:gd name="connsiteY1" fmla="*/ 0 h 2634343"/>
              <a:gd name="connsiteX2" fmla="*/ 4383315 w 4383315"/>
              <a:gd name="connsiteY2" fmla="*/ 2634343 h 2634343"/>
              <a:gd name="connsiteX3" fmla="*/ 0 w 4383315"/>
              <a:gd name="connsiteY3" fmla="*/ 2634343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3315" h="2634343">
                <a:moveTo>
                  <a:pt x="0" y="0"/>
                </a:moveTo>
                <a:lnTo>
                  <a:pt x="4383315" y="0"/>
                </a:lnTo>
                <a:lnTo>
                  <a:pt x="4383315" y="2634343"/>
                </a:lnTo>
                <a:lnTo>
                  <a:pt x="0" y="26343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29A9-5820-46BE-83DA-BE1F926704E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5448297" y="3663155"/>
            <a:ext cx="5353054" cy="1753394"/>
          </a:xfrm>
          <a:custGeom>
            <a:avLst/>
            <a:gdLst>
              <a:gd name="connsiteX0" fmla="*/ 0 w 5353054"/>
              <a:gd name="connsiteY0" fmla="*/ 0 h 1753394"/>
              <a:gd name="connsiteX1" fmla="*/ 5353054 w 5353054"/>
              <a:gd name="connsiteY1" fmla="*/ 0 h 1753394"/>
              <a:gd name="connsiteX2" fmla="*/ 5353054 w 5353054"/>
              <a:gd name="connsiteY2" fmla="*/ 1753394 h 1753394"/>
              <a:gd name="connsiteX3" fmla="*/ 0 w 5353054"/>
              <a:gd name="connsiteY3" fmla="*/ 1753394 h 175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3054" h="1753394">
                <a:moveTo>
                  <a:pt x="0" y="0"/>
                </a:moveTo>
                <a:lnTo>
                  <a:pt x="5353054" y="0"/>
                </a:lnTo>
                <a:lnTo>
                  <a:pt x="5353054" y="1753394"/>
                </a:lnTo>
                <a:lnTo>
                  <a:pt x="0" y="175339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29A9-5820-46BE-83DA-BE1F926704E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61975" y="561975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561975" y="2564342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561975" y="4566708"/>
            <a:ext cx="3257550" cy="1729317"/>
          </a:xfrm>
          <a:custGeom>
            <a:avLst/>
            <a:gdLst>
              <a:gd name="connsiteX0" fmla="*/ 0 w 3257550"/>
              <a:gd name="connsiteY0" fmla="*/ 0 h 1729317"/>
              <a:gd name="connsiteX1" fmla="*/ 3257550 w 3257550"/>
              <a:gd name="connsiteY1" fmla="*/ 0 h 1729317"/>
              <a:gd name="connsiteX2" fmla="*/ 3257550 w 3257550"/>
              <a:gd name="connsiteY2" fmla="*/ 1729317 h 1729317"/>
              <a:gd name="connsiteX3" fmla="*/ 0 w 3257550"/>
              <a:gd name="connsiteY3" fmla="*/ 1729317 h 172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7550" h="1729317">
                <a:moveTo>
                  <a:pt x="0" y="0"/>
                </a:moveTo>
                <a:lnTo>
                  <a:pt x="3257550" y="0"/>
                </a:lnTo>
                <a:lnTo>
                  <a:pt x="3257550" y="1729317"/>
                </a:lnTo>
                <a:lnTo>
                  <a:pt x="0" y="17293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457200" y="381000"/>
            <a:ext cx="11277600" cy="6096000"/>
          </a:xfrm>
          <a:custGeom>
            <a:avLst/>
            <a:gdLst>
              <a:gd name="connsiteX0" fmla="*/ 0 w 11277600"/>
              <a:gd name="connsiteY0" fmla="*/ 0 h 6096000"/>
              <a:gd name="connsiteX1" fmla="*/ 11277600 w 11277600"/>
              <a:gd name="connsiteY1" fmla="*/ 0 h 6096000"/>
              <a:gd name="connsiteX2" fmla="*/ 11277600 w 11277600"/>
              <a:gd name="connsiteY2" fmla="*/ 6096000 h 6096000"/>
              <a:gd name="connsiteX3" fmla="*/ 0 w 11277600"/>
              <a:gd name="connsiteY3" fmla="*/ 609600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0" h="6096000">
                <a:moveTo>
                  <a:pt x="0" y="0"/>
                </a:moveTo>
                <a:lnTo>
                  <a:pt x="11277600" y="0"/>
                </a:lnTo>
                <a:lnTo>
                  <a:pt x="11277600" y="6096000"/>
                </a:lnTo>
                <a:lnTo>
                  <a:pt x="0" y="609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885372" y="181048"/>
            <a:ext cx="648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B29A9-5820-46BE-83DA-BE1F926704E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359099" y="17894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3889828" y="1956366"/>
            <a:ext cx="4209145" cy="4024768"/>
          </a:xfrm>
          <a:custGeom>
            <a:avLst/>
            <a:gdLst>
              <a:gd name="connsiteX0" fmla="*/ 2191659 w 4209145"/>
              <a:gd name="connsiteY0" fmla="*/ 0 h 4024768"/>
              <a:gd name="connsiteX1" fmla="*/ 4209145 w 4209145"/>
              <a:gd name="connsiteY1" fmla="*/ 0 h 4024768"/>
              <a:gd name="connsiteX2" fmla="*/ 4209145 w 4209145"/>
              <a:gd name="connsiteY2" fmla="*/ 4024768 h 4024768"/>
              <a:gd name="connsiteX3" fmla="*/ 2191659 w 4209145"/>
              <a:gd name="connsiteY3" fmla="*/ 4024768 h 4024768"/>
              <a:gd name="connsiteX4" fmla="*/ 0 w 4209145"/>
              <a:gd name="connsiteY4" fmla="*/ 0 h 4024768"/>
              <a:gd name="connsiteX5" fmla="*/ 2017486 w 4209145"/>
              <a:gd name="connsiteY5" fmla="*/ 0 h 4024768"/>
              <a:gd name="connsiteX6" fmla="*/ 2017486 w 4209145"/>
              <a:gd name="connsiteY6" fmla="*/ 4024768 h 4024768"/>
              <a:gd name="connsiteX7" fmla="*/ 0 w 4209145"/>
              <a:gd name="connsiteY7" fmla="*/ 4024768 h 4024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9145" h="4024768">
                <a:moveTo>
                  <a:pt x="2191659" y="0"/>
                </a:moveTo>
                <a:lnTo>
                  <a:pt x="4209145" y="0"/>
                </a:lnTo>
                <a:lnTo>
                  <a:pt x="4209145" y="4024768"/>
                </a:lnTo>
                <a:lnTo>
                  <a:pt x="2191659" y="4024768"/>
                </a:lnTo>
                <a:close/>
                <a:moveTo>
                  <a:pt x="0" y="0"/>
                </a:moveTo>
                <a:lnTo>
                  <a:pt x="2017486" y="0"/>
                </a:lnTo>
                <a:lnTo>
                  <a:pt x="2017486" y="4024768"/>
                </a:lnTo>
                <a:lnTo>
                  <a:pt x="0" y="40247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29A9-5820-46BE-83DA-BE1F926704E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930401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4246356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562311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8878265" y="2255678"/>
            <a:ext cx="1383336" cy="1383334"/>
          </a:xfrm>
          <a:custGeom>
            <a:avLst/>
            <a:gdLst>
              <a:gd name="connsiteX0" fmla="*/ 691668 w 1383336"/>
              <a:gd name="connsiteY0" fmla="*/ 0 h 1383334"/>
              <a:gd name="connsiteX1" fmla="*/ 1383336 w 1383336"/>
              <a:gd name="connsiteY1" fmla="*/ 691667 h 1383334"/>
              <a:gd name="connsiteX2" fmla="*/ 691668 w 1383336"/>
              <a:gd name="connsiteY2" fmla="*/ 1383334 h 1383334"/>
              <a:gd name="connsiteX3" fmla="*/ 0 w 1383336"/>
              <a:gd name="connsiteY3" fmla="*/ 691667 h 1383334"/>
              <a:gd name="connsiteX4" fmla="*/ 691668 w 1383336"/>
              <a:gd name="connsiteY4" fmla="*/ 0 h 138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3336" h="1383334">
                <a:moveTo>
                  <a:pt x="691668" y="0"/>
                </a:moveTo>
                <a:cubicBezTo>
                  <a:pt x="1073666" y="0"/>
                  <a:pt x="1383336" y="309670"/>
                  <a:pt x="1383336" y="691667"/>
                </a:cubicBezTo>
                <a:cubicBezTo>
                  <a:pt x="1383336" y="1073664"/>
                  <a:pt x="1073666" y="1383334"/>
                  <a:pt x="691668" y="1383334"/>
                </a:cubicBezTo>
                <a:cubicBezTo>
                  <a:pt x="309670" y="1383334"/>
                  <a:pt x="0" y="1073664"/>
                  <a:pt x="0" y="691667"/>
                </a:cubicBezTo>
                <a:cubicBezTo>
                  <a:pt x="0" y="309670"/>
                  <a:pt x="309670" y="0"/>
                  <a:pt x="6916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29A9-5820-46BE-83DA-BE1F926704E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171804" y="1945532"/>
            <a:ext cx="4401683" cy="4183806"/>
          </a:xfrm>
          <a:custGeom>
            <a:avLst/>
            <a:gdLst>
              <a:gd name="connsiteX0" fmla="*/ 0 w 4401683"/>
              <a:gd name="connsiteY0" fmla="*/ 3634077 h 4183806"/>
              <a:gd name="connsiteX1" fmla="*/ 4401683 w 4401683"/>
              <a:gd name="connsiteY1" fmla="*/ 3634077 h 4183806"/>
              <a:gd name="connsiteX2" fmla="*/ 4401683 w 4401683"/>
              <a:gd name="connsiteY2" fmla="*/ 4183806 h 4183806"/>
              <a:gd name="connsiteX3" fmla="*/ 0 w 4401683"/>
              <a:gd name="connsiteY3" fmla="*/ 4183806 h 4183806"/>
              <a:gd name="connsiteX4" fmla="*/ 0 w 4401683"/>
              <a:gd name="connsiteY4" fmla="*/ 0 h 4183806"/>
              <a:gd name="connsiteX5" fmla="*/ 4401683 w 4401683"/>
              <a:gd name="connsiteY5" fmla="*/ 0 h 4183806"/>
              <a:gd name="connsiteX6" fmla="*/ 4401683 w 4401683"/>
              <a:gd name="connsiteY6" fmla="*/ 2515899 h 4183806"/>
              <a:gd name="connsiteX7" fmla="*/ 0 w 4401683"/>
              <a:gd name="connsiteY7" fmla="*/ 2515899 h 418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1683" h="4183806">
                <a:moveTo>
                  <a:pt x="0" y="3634077"/>
                </a:moveTo>
                <a:lnTo>
                  <a:pt x="4401683" y="3634077"/>
                </a:lnTo>
                <a:lnTo>
                  <a:pt x="4401683" y="4183806"/>
                </a:lnTo>
                <a:lnTo>
                  <a:pt x="0" y="4183806"/>
                </a:lnTo>
                <a:close/>
                <a:moveTo>
                  <a:pt x="0" y="0"/>
                </a:moveTo>
                <a:lnTo>
                  <a:pt x="4401683" y="0"/>
                </a:lnTo>
                <a:lnTo>
                  <a:pt x="4401683" y="2515899"/>
                </a:lnTo>
                <a:lnTo>
                  <a:pt x="0" y="25158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29A9-5820-46BE-83DA-BE1F926704E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1262742" y="2220685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1262742" y="4093028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270173" y="2220685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4"/>
          </p:nvPr>
        </p:nvSpPr>
        <p:spPr>
          <a:xfrm>
            <a:off x="6270173" y="4093028"/>
            <a:ext cx="1611085" cy="1631950"/>
          </a:xfrm>
          <a:custGeom>
            <a:avLst/>
            <a:gdLst>
              <a:gd name="connsiteX0" fmla="*/ 0 w 1611085"/>
              <a:gd name="connsiteY0" fmla="*/ 0 h 1631950"/>
              <a:gd name="connsiteX1" fmla="*/ 1611085 w 1611085"/>
              <a:gd name="connsiteY1" fmla="*/ 0 h 1631950"/>
              <a:gd name="connsiteX2" fmla="*/ 1611085 w 1611085"/>
              <a:gd name="connsiteY2" fmla="*/ 1631950 h 1631950"/>
              <a:gd name="connsiteX3" fmla="*/ 0 w 1611085"/>
              <a:gd name="connsiteY3" fmla="*/ 1631950 h 163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1085" h="1631950">
                <a:moveTo>
                  <a:pt x="0" y="0"/>
                </a:moveTo>
                <a:lnTo>
                  <a:pt x="1611085" y="0"/>
                </a:lnTo>
                <a:lnTo>
                  <a:pt x="1611085" y="1631950"/>
                </a:lnTo>
                <a:lnTo>
                  <a:pt x="0" y="163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29A9-5820-46BE-83DA-BE1F926704E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7039430" y="2459266"/>
            <a:ext cx="3628571" cy="2132895"/>
          </a:xfrm>
          <a:custGeom>
            <a:avLst/>
            <a:gdLst>
              <a:gd name="connsiteX0" fmla="*/ 0 w 3628571"/>
              <a:gd name="connsiteY0" fmla="*/ 0 h 2132895"/>
              <a:gd name="connsiteX1" fmla="*/ 3628571 w 3628571"/>
              <a:gd name="connsiteY1" fmla="*/ 0 h 2132895"/>
              <a:gd name="connsiteX2" fmla="*/ 3628571 w 3628571"/>
              <a:gd name="connsiteY2" fmla="*/ 2132895 h 2132895"/>
              <a:gd name="connsiteX3" fmla="*/ 0 w 3628571"/>
              <a:gd name="connsiteY3" fmla="*/ 2132895 h 213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8571" h="2132895">
                <a:moveTo>
                  <a:pt x="0" y="0"/>
                </a:moveTo>
                <a:lnTo>
                  <a:pt x="3628571" y="0"/>
                </a:lnTo>
                <a:lnTo>
                  <a:pt x="3628571" y="2132895"/>
                </a:lnTo>
                <a:lnTo>
                  <a:pt x="0" y="213289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29A9-5820-46BE-83DA-BE1F926704E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723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0781412" y="267917"/>
            <a:ext cx="925035" cy="191386"/>
            <a:chOff x="8729330" y="1212112"/>
            <a:chExt cx="925035" cy="191386"/>
          </a:xfrm>
        </p:grpSpPr>
        <p:sp>
          <p:nvSpPr>
            <p:cNvPr id="9" name="椭圆 8"/>
            <p:cNvSpPr/>
            <p:nvPr/>
          </p:nvSpPr>
          <p:spPr>
            <a:xfrm>
              <a:off x="8729330" y="1212112"/>
              <a:ext cx="191386" cy="19138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9096155" y="1212112"/>
              <a:ext cx="191386" cy="19138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9462979" y="1212112"/>
              <a:ext cx="191386" cy="19138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885372" y="181048"/>
            <a:ext cx="648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B29A9-5820-46BE-83DA-BE1F926704E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59099" y="17894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1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占位符 19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9" b="9419"/>
          <a:stretch>
            <a:fillRect/>
          </a:stretch>
        </p:blipFill>
        <p:spPr>
          <a:xfrm>
            <a:off x="457200" y="470535"/>
            <a:ext cx="11277600" cy="6096000"/>
          </a:xfrm>
        </p:spPr>
      </p:pic>
      <p:sp>
        <p:nvSpPr>
          <p:cNvPr id="13" name="文本框 12"/>
          <p:cNvSpPr txBox="1"/>
          <p:nvPr/>
        </p:nvSpPr>
        <p:spPr>
          <a:xfrm>
            <a:off x="1989748" y="2042726"/>
            <a:ext cx="856488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大数据思维小组成果展示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271510" y="4938062"/>
            <a:ext cx="3048000" cy="1628473"/>
            <a:chOff x="4132580" y="5065028"/>
            <a:chExt cx="3048000" cy="762974"/>
          </a:xfrm>
        </p:grpSpPr>
        <p:sp>
          <p:nvSpPr>
            <p:cNvPr id="8" name="矩形 7"/>
            <p:cNvSpPr/>
            <p:nvPr/>
          </p:nvSpPr>
          <p:spPr>
            <a:xfrm>
              <a:off x="4132580" y="5065028"/>
              <a:ext cx="3048000" cy="7629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229100" y="5136289"/>
              <a:ext cx="2854960" cy="61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小组成员(2018级金融8班)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倪晨豪    181910839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柳杨        181910836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董伟奇     181910822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杨蕾          181910821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177143" y="3518614"/>
            <a:ext cx="15965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占位符 19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9" b="9419"/>
          <a:stretch>
            <a:fillRect/>
          </a:stretch>
        </p:blipFill>
        <p:spPr/>
      </p:pic>
      <p:sp>
        <p:nvSpPr>
          <p:cNvPr id="13" name="文本框 12"/>
          <p:cNvSpPr txBox="1"/>
          <p:nvPr/>
        </p:nvSpPr>
        <p:spPr>
          <a:xfrm>
            <a:off x="1989748" y="2042726"/>
            <a:ext cx="6871240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THANK YOU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686800" y="5276850"/>
            <a:ext cx="2348230" cy="571500"/>
            <a:chOff x="8686800" y="5276850"/>
            <a:chExt cx="2348230" cy="571500"/>
          </a:xfrm>
        </p:grpSpPr>
        <p:sp>
          <p:nvSpPr>
            <p:cNvPr id="8" name="矩形 7"/>
            <p:cNvSpPr/>
            <p:nvPr/>
          </p:nvSpPr>
          <p:spPr>
            <a:xfrm>
              <a:off x="8686800" y="5276850"/>
              <a:ext cx="2348230" cy="571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986182" y="5396591"/>
              <a:ext cx="17830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汇报人：董伟奇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177143" y="3518614"/>
            <a:ext cx="159657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99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99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90235" y="55880"/>
            <a:ext cx="4095115" cy="67468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435650" y="1308980"/>
            <a:ext cx="1623941" cy="584775"/>
            <a:chOff x="6278056" y="1072486"/>
            <a:chExt cx="1623941" cy="584775"/>
          </a:xfrm>
        </p:grpSpPr>
        <p:sp>
          <p:nvSpPr>
            <p:cNvPr id="4" name="文本框 3"/>
            <p:cNvSpPr txBox="1"/>
            <p:nvPr/>
          </p:nvSpPr>
          <p:spPr>
            <a:xfrm>
              <a:off x="6804082" y="1196158"/>
              <a:ext cx="1097915" cy="33718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en-US" altLang="zh-CN" sz="1600" b="1" dirty="0">
                  <a:solidFill>
                    <a:schemeClr val="bg1"/>
                  </a:solidFill>
                  <a:sym typeface="+mn-ea"/>
                </a:rPr>
                <a:t>         </a:t>
              </a:r>
              <a:r>
                <a:rPr lang="zh-CN" altLang="en-US" sz="1600" b="1" dirty="0">
                  <a:solidFill>
                    <a:schemeClr val="bg1"/>
                  </a:solidFill>
                  <a:sym typeface="+mn-ea"/>
                </a:rPr>
                <a:t>前言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278056" y="1072486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bg1"/>
                  </a:solidFill>
                </a:rPr>
                <a:t>1.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400725" y="2221082"/>
            <a:ext cx="2210681" cy="584775"/>
            <a:chOff x="6391086" y="1196311"/>
            <a:chExt cx="2210681" cy="584775"/>
          </a:xfrm>
        </p:grpSpPr>
        <p:sp>
          <p:nvSpPr>
            <p:cNvPr id="28" name="文本框 27"/>
            <p:cNvSpPr txBox="1"/>
            <p:nvPr/>
          </p:nvSpPr>
          <p:spPr>
            <a:xfrm>
              <a:off x="7199687" y="1319983"/>
              <a:ext cx="1402080" cy="33718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zh-CN" altLang="en-US" sz="1600" b="1" dirty="0">
                  <a:solidFill>
                    <a:schemeClr val="bg1"/>
                  </a:solidFill>
                  <a:sym typeface="+mn-ea"/>
                </a:rPr>
                <a:t>公司对比分析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391086" y="1196311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bg1"/>
                  </a:solidFill>
                </a:rPr>
                <a:t>2.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560110" y="3137629"/>
            <a:ext cx="2295771" cy="721207"/>
            <a:chOff x="6194236" y="1137891"/>
            <a:chExt cx="2295771" cy="721207"/>
          </a:xfrm>
        </p:grpSpPr>
        <p:sp>
          <p:nvSpPr>
            <p:cNvPr id="33" name="文本框 32"/>
            <p:cNvSpPr txBox="1"/>
            <p:nvPr/>
          </p:nvSpPr>
          <p:spPr>
            <a:xfrm>
              <a:off x="6884727" y="1275533"/>
              <a:ext cx="1605280" cy="5835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/>
              <a:r>
                <a:rPr lang="zh-CN" altLang="en-US" sz="1600" b="1" dirty="0">
                  <a:solidFill>
                    <a:schemeClr val="bg1"/>
                  </a:solidFill>
                  <a:sym typeface="+mn-ea"/>
                </a:rPr>
                <a:t>ARMA模型分析</a:t>
              </a:r>
              <a:endParaRPr lang="zh-CN" altLang="en-US" sz="1600" b="1" dirty="0">
                <a:solidFill>
                  <a:schemeClr val="bg1"/>
                </a:solidFill>
                <a:sym typeface="+mn-ea"/>
              </a:endParaRPr>
            </a:p>
            <a:p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194236" y="1137891"/>
              <a:ext cx="40195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bg1"/>
                  </a:solidFill>
                </a:rPr>
                <a:t>3.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400725" y="4252296"/>
            <a:ext cx="2109081" cy="583565"/>
            <a:chOff x="6034851" y="1254731"/>
            <a:chExt cx="2109081" cy="583565"/>
          </a:xfrm>
        </p:grpSpPr>
        <p:grpSp>
          <p:nvGrpSpPr>
            <p:cNvPr id="36" name="组合 35"/>
            <p:cNvGrpSpPr/>
            <p:nvPr/>
          </p:nvGrpSpPr>
          <p:grpSpPr>
            <a:xfrm>
              <a:off x="6884727" y="1378403"/>
              <a:ext cx="1259205" cy="337206"/>
              <a:chOff x="1943100" y="3129382"/>
              <a:chExt cx="1259205" cy="337206"/>
            </a:xfrm>
          </p:grpSpPr>
          <p:sp>
            <p:nvSpPr>
              <p:cNvPr id="38" name="文本框 37"/>
              <p:cNvSpPr txBox="1"/>
              <p:nvPr/>
            </p:nvSpPr>
            <p:spPr>
              <a:xfrm>
                <a:off x="2003425" y="3129382"/>
                <a:ext cx="1198880" cy="337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indent="0" algn="l"/>
                <a:r>
                  <a:rPr lang="zh-CN" altLang="en-US" sz="1600" b="1" dirty="0">
                    <a:solidFill>
                      <a:schemeClr val="bg1"/>
                    </a:solidFill>
                    <a:sym typeface="+mn-ea"/>
                  </a:rPr>
                  <a:t>总结与反思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943100" y="3252593"/>
                <a:ext cx="309880" cy="213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zh-CN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6034851" y="1254731"/>
              <a:ext cx="56134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en-US" altLang="zh-CN" sz="3200" b="1" dirty="0">
                  <a:solidFill>
                    <a:schemeClr val="bg1"/>
                  </a:solidFill>
                </a:rPr>
                <a:t>4.</a:t>
              </a:r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1037913" y="3369088"/>
            <a:ext cx="14808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录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88595" y="584518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endParaRPr lang="zh-CN" altLang="en-US"/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105275" y="561975"/>
            <a:ext cx="7524750" cy="57340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584065" y="1165225"/>
            <a:ext cx="185674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altLang="en-US" sz="2800" b="1" dirty="0">
                <a:solidFill>
                  <a:schemeClr val="bg1"/>
                </a:solidFill>
              </a:rPr>
              <a:t>前言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17" name="图片占位符 16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7" b="10197"/>
          <a:stretch>
            <a:fillRect/>
          </a:stretch>
        </p:blipFill>
        <p:spPr/>
      </p:pic>
      <p:pic>
        <p:nvPicPr>
          <p:cNvPr id="19" name="图片占位符 18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1" b="10161"/>
          <a:stretch>
            <a:fillRect/>
          </a:stretch>
        </p:blipFill>
        <p:spPr/>
      </p:pic>
      <p:pic>
        <p:nvPicPr>
          <p:cNvPr id="21" name="图片占位符 20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7" b="10197"/>
          <a:stretch>
            <a:fillRect/>
          </a:stretch>
        </p:blipFill>
        <p:spPr/>
      </p:pic>
      <p:sp>
        <p:nvSpPr>
          <p:cNvPr id="2" name="文本框 1"/>
          <p:cNvSpPr txBox="1"/>
          <p:nvPr/>
        </p:nvSpPr>
        <p:spPr>
          <a:xfrm>
            <a:off x="5101590" y="2536825"/>
            <a:ext cx="54057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       </a:t>
            </a:r>
            <a:r>
              <a:rPr lang="zh-CN" altLang="en-US">
                <a:solidFill>
                  <a:schemeClr val="bg1"/>
                </a:solidFill>
              </a:rPr>
              <a:t>2020年是不平凡的一年，疫情全球大爆发之下，很多行业都受到了不小的冲击，但也给很多行业带来了发展的新动力，同时灾难的来临不会阻碍科技的发展，全球资本更会在经济下行期间为寻找新投资而助推科技发展。我们小组主要通过2018-2020年万科、中国医药与特斯拉的股价分析，对比受疫情影响下三种不同行业的行情变化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4688205" y="1826260"/>
            <a:ext cx="7056755" cy="4672965"/>
            <a:chOff x="5113337" y="2151063"/>
            <a:chExt cx="6022975" cy="3637755"/>
          </a:xfrm>
        </p:grpSpPr>
        <p:sp>
          <p:nvSpPr>
            <p:cNvPr id="8" name="矩形 7"/>
            <p:cNvSpPr/>
            <p:nvPr/>
          </p:nvSpPr>
          <p:spPr>
            <a:xfrm>
              <a:off x="5113337" y="2151063"/>
              <a:ext cx="6022975" cy="36377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9"/>
            <p:cNvSpPr txBox="1"/>
            <p:nvPr/>
          </p:nvSpPr>
          <p:spPr>
            <a:xfrm>
              <a:off x="5359397" y="2516702"/>
              <a:ext cx="2444433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endParaRPr lang="en-US" sz="2000" dirty="0">
                <a:latin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35597" y="2163763"/>
            <a:ext cx="3687763" cy="668337"/>
            <a:chOff x="1055687" y="2151063"/>
            <a:chExt cx="3687763" cy="668337"/>
          </a:xfrm>
        </p:grpSpPr>
        <p:sp>
          <p:nvSpPr>
            <p:cNvPr id="3" name="矩形 2"/>
            <p:cNvSpPr/>
            <p:nvPr/>
          </p:nvSpPr>
          <p:spPr>
            <a:xfrm>
              <a:off x="1055688" y="2151063"/>
              <a:ext cx="3687762" cy="6683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9"/>
            <p:cNvSpPr txBox="1"/>
            <p:nvPr/>
          </p:nvSpPr>
          <p:spPr>
            <a:xfrm>
              <a:off x="1055687" y="2283310"/>
              <a:ext cx="3687763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中国医药集团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7" name="TextBox 19"/>
          <p:cNvSpPr txBox="1"/>
          <p:nvPr/>
        </p:nvSpPr>
        <p:spPr>
          <a:xfrm>
            <a:off x="263525" y="738505"/>
            <a:ext cx="822198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l"/>
            <a:r>
              <a:rPr lang="zh-CN" altLang="en-US" sz="3200" b="1" dirty="0">
                <a:latin typeface="+mn-ea"/>
              </a:rPr>
              <a:t>公司对比分析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29A9-5820-46BE-83DA-BE1F926704E3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0805" y="2082800"/>
            <a:ext cx="5877560" cy="3836670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75" y="2082800"/>
            <a:ext cx="5709920" cy="3717290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995" y="2082800"/>
            <a:ext cx="5219700" cy="3691890"/>
          </a:xfrm>
          <a:prstGeom prst="rect">
            <a:avLst/>
          </a:prstGeom>
        </p:spPr>
      </p:pic>
      <p:grpSp>
        <p:nvGrpSpPr>
          <p:cNvPr id="72" name="组合 71"/>
          <p:cNvGrpSpPr/>
          <p:nvPr/>
        </p:nvGrpSpPr>
        <p:grpSpPr>
          <a:xfrm>
            <a:off x="336232" y="3555524"/>
            <a:ext cx="3687763" cy="668337"/>
            <a:chOff x="1055687" y="3140869"/>
            <a:chExt cx="3687763" cy="668337"/>
          </a:xfrm>
        </p:grpSpPr>
        <p:sp>
          <p:nvSpPr>
            <p:cNvPr id="73" name="矩形 72"/>
            <p:cNvSpPr/>
            <p:nvPr/>
          </p:nvSpPr>
          <p:spPr>
            <a:xfrm>
              <a:off x="1055688" y="3140869"/>
              <a:ext cx="3687762" cy="6683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19"/>
            <p:cNvSpPr txBox="1"/>
            <p:nvPr/>
          </p:nvSpPr>
          <p:spPr>
            <a:xfrm>
              <a:off x="1055687" y="3273116"/>
              <a:ext cx="3687763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zh-CN" altLang="en-US" sz="2000" dirty="0">
                  <a:latin typeface="+mn-ea"/>
                </a:rPr>
                <a:t>万科</a:t>
              </a:r>
              <a:endParaRPr lang="zh-CN" altLang="en-US" sz="2000" dirty="0">
                <a:latin typeface="+mn-ea"/>
              </a:endParaRPr>
            </a:p>
          </p:txBody>
        </p:sp>
      </p:grpSp>
      <p:pic>
        <p:nvPicPr>
          <p:cNvPr id="75" name="图片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405" y="2257425"/>
            <a:ext cx="5368290" cy="3542665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6725" y="2357120"/>
            <a:ext cx="5339715" cy="3610610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9085" y="2160905"/>
            <a:ext cx="5669280" cy="3735070"/>
          </a:xfrm>
          <a:prstGeom prst="rect">
            <a:avLst/>
          </a:prstGeom>
        </p:spPr>
      </p:pic>
      <p:grpSp>
        <p:nvGrpSpPr>
          <p:cNvPr id="78" name="组合 77"/>
          <p:cNvGrpSpPr/>
          <p:nvPr/>
        </p:nvGrpSpPr>
        <p:grpSpPr>
          <a:xfrm>
            <a:off x="335597" y="4942840"/>
            <a:ext cx="3687763" cy="668337"/>
            <a:chOff x="1055687" y="4130675"/>
            <a:chExt cx="3687763" cy="668337"/>
          </a:xfrm>
        </p:grpSpPr>
        <p:sp>
          <p:nvSpPr>
            <p:cNvPr id="79" name="矩形 78"/>
            <p:cNvSpPr/>
            <p:nvPr/>
          </p:nvSpPr>
          <p:spPr>
            <a:xfrm>
              <a:off x="1055688" y="4130675"/>
              <a:ext cx="3687762" cy="6683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TextBox 19"/>
            <p:cNvSpPr txBox="1"/>
            <p:nvPr/>
          </p:nvSpPr>
          <p:spPr>
            <a:xfrm>
              <a:off x="1055687" y="4264788"/>
              <a:ext cx="3687763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</a:rPr>
                <a:t>特斯拉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pic>
        <p:nvPicPr>
          <p:cNvPr id="81" name="图片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5465" y="2257425"/>
            <a:ext cx="7114540" cy="4518660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7240" y="1999615"/>
            <a:ext cx="6607175" cy="4756785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8310" y="2399030"/>
            <a:ext cx="6858000" cy="4236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41295" y="1866265"/>
            <a:ext cx="8676640" cy="48983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9049657" y="5262836"/>
            <a:ext cx="435428" cy="43542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4"/>
          <p:cNvSpPr/>
          <p:nvPr/>
        </p:nvSpPr>
        <p:spPr>
          <a:xfrm>
            <a:off x="9149670" y="5362849"/>
            <a:ext cx="235402" cy="235401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9565640" y="5262836"/>
            <a:ext cx="435428" cy="43542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8"/>
          <p:cNvSpPr/>
          <p:nvPr/>
        </p:nvSpPr>
        <p:spPr>
          <a:xfrm>
            <a:off x="9665653" y="5362849"/>
            <a:ext cx="235402" cy="235402"/>
          </a:xfrm>
          <a:custGeom>
            <a:avLst/>
            <a:gdLst>
              <a:gd name="connsiteX0" fmla="*/ 157638 w 338138"/>
              <a:gd name="connsiteY0" fmla="*/ 144463 h 338138"/>
              <a:gd name="connsiteX1" fmla="*/ 165544 w 338138"/>
              <a:gd name="connsiteY1" fmla="*/ 148443 h 338138"/>
              <a:gd name="connsiteX2" fmla="*/ 249865 w 338138"/>
              <a:gd name="connsiteY2" fmla="*/ 233341 h 338138"/>
              <a:gd name="connsiteX3" fmla="*/ 280167 w 338138"/>
              <a:gd name="connsiteY3" fmla="*/ 232015 h 338138"/>
              <a:gd name="connsiteX4" fmla="*/ 286755 w 338138"/>
              <a:gd name="connsiteY4" fmla="*/ 234668 h 338138"/>
              <a:gd name="connsiteX5" fmla="*/ 335503 w 338138"/>
              <a:gd name="connsiteY5" fmla="*/ 283750 h 338138"/>
              <a:gd name="connsiteX6" fmla="*/ 338138 w 338138"/>
              <a:gd name="connsiteY6" fmla="*/ 293036 h 338138"/>
              <a:gd name="connsiteX7" fmla="*/ 330233 w 338138"/>
              <a:gd name="connsiteY7" fmla="*/ 298342 h 338138"/>
              <a:gd name="connsiteX8" fmla="*/ 311788 w 338138"/>
              <a:gd name="connsiteY8" fmla="*/ 303648 h 338138"/>
              <a:gd name="connsiteX9" fmla="*/ 303883 w 338138"/>
              <a:gd name="connsiteY9" fmla="*/ 310281 h 338138"/>
              <a:gd name="connsiteX10" fmla="*/ 299930 w 338138"/>
              <a:gd name="connsiteY10" fmla="*/ 331505 h 338138"/>
              <a:gd name="connsiteX11" fmla="*/ 293343 w 338138"/>
              <a:gd name="connsiteY11" fmla="*/ 338138 h 338138"/>
              <a:gd name="connsiteX12" fmla="*/ 290708 w 338138"/>
              <a:gd name="connsiteY12" fmla="*/ 338138 h 338138"/>
              <a:gd name="connsiteX13" fmla="*/ 284120 w 338138"/>
              <a:gd name="connsiteY13" fmla="*/ 335485 h 338138"/>
              <a:gd name="connsiteX14" fmla="*/ 235372 w 338138"/>
              <a:gd name="connsiteY14" fmla="*/ 286403 h 338138"/>
              <a:gd name="connsiteX15" fmla="*/ 232737 w 338138"/>
              <a:gd name="connsiteY15" fmla="*/ 279770 h 338138"/>
              <a:gd name="connsiteX16" fmla="*/ 234054 w 338138"/>
              <a:gd name="connsiteY16" fmla="*/ 249260 h 338138"/>
              <a:gd name="connsiteX17" fmla="*/ 149733 w 338138"/>
              <a:gd name="connsiteY17" fmla="*/ 164361 h 338138"/>
              <a:gd name="connsiteX18" fmla="*/ 149733 w 338138"/>
              <a:gd name="connsiteY18" fmla="*/ 148443 h 338138"/>
              <a:gd name="connsiteX19" fmla="*/ 157638 w 338138"/>
              <a:gd name="connsiteY19" fmla="*/ 144463 h 338138"/>
              <a:gd name="connsiteX20" fmla="*/ 145922 w 338138"/>
              <a:gd name="connsiteY20" fmla="*/ 120650 h 338138"/>
              <a:gd name="connsiteX21" fmla="*/ 169863 w 338138"/>
              <a:gd name="connsiteY21" fmla="*/ 137383 h 338138"/>
              <a:gd name="connsiteX22" fmla="*/ 157893 w 338138"/>
              <a:gd name="connsiteY22" fmla="*/ 133522 h 338138"/>
              <a:gd name="connsiteX23" fmla="*/ 141931 w 338138"/>
              <a:gd name="connsiteY23" fmla="*/ 141245 h 338138"/>
              <a:gd name="connsiteX24" fmla="*/ 137941 w 338138"/>
              <a:gd name="connsiteY24" fmla="*/ 168275 h 338138"/>
              <a:gd name="connsiteX25" fmla="*/ 120650 w 338138"/>
              <a:gd name="connsiteY25" fmla="*/ 145106 h 338138"/>
              <a:gd name="connsiteX26" fmla="*/ 145922 w 338138"/>
              <a:gd name="connsiteY26" fmla="*/ 120650 h 338138"/>
              <a:gd name="connsiteX27" fmla="*/ 146051 w 338138"/>
              <a:gd name="connsiteY27" fmla="*/ 60325 h 338138"/>
              <a:gd name="connsiteX28" fmla="*/ 230188 w 338138"/>
              <a:gd name="connsiteY28" fmla="*/ 145257 h 338138"/>
              <a:gd name="connsiteX29" fmla="*/ 219671 w 338138"/>
              <a:gd name="connsiteY29" fmla="*/ 186395 h 338138"/>
              <a:gd name="connsiteX30" fmla="*/ 193378 w 338138"/>
              <a:gd name="connsiteY30" fmla="*/ 161181 h 338138"/>
              <a:gd name="connsiteX31" fmla="*/ 196007 w 338138"/>
              <a:gd name="connsiteY31" fmla="*/ 145257 h 338138"/>
              <a:gd name="connsiteX32" fmla="*/ 146051 w 338138"/>
              <a:gd name="connsiteY32" fmla="*/ 94828 h 338138"/>
              <a:gd name="connsiteX33" fmla="*/ 96094 w 338138"/>
              <a:gd name="connsiteY33" fmla="*/ 145257 h 338138"/>
              <a:gd name="connsiteX34" fmla="*/ 146051 w 338138"/>
              <a:gd name="connsiteY34" fmla="*/ 195685 h 338138"/>
              <a:gd name="connsiteX35" fmla="*/ 161827 w 338138"/>
              <a:gd name="connsiteY35" fmla="*/ 193031 h 338138"/>
              <a:gd name="connsiteX36" fmla="*/ 188119 w 338138"/>
              <a:gd name="connsiteY36" fmla="*/ 219572 h 338138"/>
              <a:gd name="connsiteX37" fmla="*/ 146051 w 338138"/>
              <a:gd name="connsiteY37" fmla="*/ 230188 h 338138"/>
              <a:gd name="connsiteX38" fmla="*/ 61913 w 338138"/>
              <a:gd name="connsiteY38" fmla="*/ 145257 h 338138"/>
              <a:gd name="connsiteX39" fmla="*/ 146051 w 338138"/>
              <a:gd name="connsiteY39" fmla="*/ 60325 h 338138"/>
              <a:gd name="connsiteX40" fmla="*/ 145257 w 338138"/>
              <a:gd name="connsiteY40" fmla="*/ 0 h 338138"/>
              <a:gd name="connsiteX41" fmla="*/ 290513 w 338138"/>
              <a:gd name="connsiteY41" fmla="*/ 145257 h 338138"/>
              <a:gd name="connsiteX42" fmla="*/ 269385 w 338138"/>
              <a:gd name="connsiteY42" fmla="*/ 221846 h 338138"/>
              <a:gd name="connsiteX43" fmla="*/ 254859 w 338138"/>
              <a:gd name="connsiteY43" fmla="*/ 221846 h 338138"/>
              <a:gd name="connsiteX44" fmla="*/ 239013 w 338138"/>
              <a:gd name="connsiteY44" fmla="*/ 206000 h 338138"/>
              <a:gd name="connsiteX45" fmla="*/ 256180 w 338138"/>
              <a:gd name="connsiteY45" fmla="*/ 145257 h 338138"/>
              <a:gd name="connsiteX46" fmla="*/ 145257 w 338138"/>
              <a:gd name="connsiteY46" fmla="*/ 34333 h 338138"/>
              <a:gd name="connsiteX47" fmla="*/ 34333 w 338138"/>
              <a:gd name="connsiteY47" fmla="*/ 145257 h 338138"/>
              <a:gd name="connsiteX48" fmla="*/ 145257 w 338138"/>
              <a:gd name="connsiteY48" fmla="*/ 256180 h 338138"/>
              <a:gd name="connsiteX49" fmla="*/ 206000 w 338138"/>
              <a:gd name="connsiteY49" fmla="*/ 239013 h 338138"/>
              <a:gd name="connsiteX50" fmla="*/ 221847 w 338138"/>
              <a:gd name="connsiteY50" fmla="*/ 254859 h 338138"/>
              <a:gd name="connsiteX51" fmla="*/ 221847 w 338138"/>
              <a:gd name="connsiteY51" fmla="*/ 269385 h 338138"/>
              <a:gd name="connsiteX52" fmla="*/ 145257 w 338138"/>
              <a:gd name="connsiteY52" fmla="*/ 290513 h 338138"/>
              <a:gd name="connsiteX53" fmla="*/ 0 w 338138"/>
              <a:gd name="connsiteY53" fmla="*/ 145257 h 338138"/>
              <a:gd name="connsiteX54" fmla="*/ 145257 w 338138"/>
              <a:gd name="connsiteY5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38138" h="338138">
                <a:moveTo>
                  <a:pt x="157638" y="144463"/>
                </a:moveTo>
                <a:cubicBezTo>
                  <a:pt x="160273" y="144463"/>
                  <a:pt x="162908" y="145790"/>
                  <a:pt x="165544" y="148443"/>
                </a:cubicBezTo>
                <a:cubicBezTo>
                  <a:pt x="165544" y="148443"/>
                  <a:pt x="165544" y="148443"/>
                  <a:pt x="249865" y="233341"/>
                </a:cubicBezTo>
                <a:cubicBezTo>
                  <a:pt x="249865" y="233341"/>
                  <a:pt x="249865" y="233341"/>
                  <a:pt x="280167" y="232015"/>
                </a:cubicBezTo>
                <a:cubicBezTo>
                  <a:pt x="282803" y="232015"/>
                  <a:pt x="285438" y="233341"/>
                  <a:pt x="286755" y="234668"/>
                </a:cubicBezTo>
                <a:cubicBezTo>
                  <a:pt x="286755" y="234668"/>
                  <a:pt x="286755" y="234668"/>
                  <a:pt x="335503" y="283750"/>
                </a:cubicBezTo>
                <a:cubicBezTo>
                  <a:pt x="338138" y="286403"/>
                  <a:pt x="338138" y="289056"/>
                  <a:pt x="338138" y="293036"/>
                </a:cubicBezTo>
                <a:cubicBezTo>
                  <a:pt x="336821" y="295689"/>
                  <a:pt x="334186" y="298342"/>
                  <a:pt x="330233" y="298342"/>
                </a:cubicBezTo>
                <a:cubicBezTo>
                  <a:pt x="330233" y="298342"/>
                  <a:pt x="330233" y="298342"/>
                  <a:pt x="311788" y="303648"/>
                </a:cubicBezTo>
                <a:cubicBezTo>
                  <a:pt x="307835" y="303648"/>
                  <a:pt x="305200" y="306301"/>
                  <a:pt x="303883" y="310281"/>
                </a:cubicBezTo>
                <a:cubicBezTo>
                  <a:pt x="303883" y="310281"/>
                  <a:pt x="303883" y="310281"/>
                  <a:pt x="299930" y="331505"/>
                </a:cubicBezTo>
                <a:cubicBezTo>
                  <a:pt x="298613" y="334158"/>
                  <a:pt x="295978" y="336812"/>
                  <a:pt x="293343" y="338138"/>
                </a:cubicBezTo>
                <a:cubicBezTo>
                  <a:pt x="292025" y="338138"/>
                  <a:pt x="292025" y="338138"/>
                  <a:pt x="290708" y="338138"/>
                </a:cubicBezTo>
                <a:cubicBezTo>
                  <a:pt x="288073" y="338138"/>
                  <a:pt x="285438" y="336812"/>
                  <a:pt x="284120" y="335485"/>
                </a:cubicBezTo>
                <a:cubicBezTo>
                  <a:pt x="284120" y="335485"/>
                  <a:pt x="284120" y="335485"/>
                  <a:pt x="235372" y="286403"/>
                </a:cubicBezTo>
                <a:cubicBezTo>
                  <a:pt x="232737" y="283750"/>
                  <a:pt x="232737" y="281097"/>
                  <a:pt x="232737" y="279770"/>
                </a:cubicBezTo>
                <a:cubicBezTo>
                  <a:pt x="232737" y="279770"/>
                  <a:pt x="232737" y="279770"/>
                  <a:pt x="234054" y="249260"/>
                </a:cubicBezTo>
                <a:cubicBezTo>
                  <a:pt x="234054" y="249260"/>
                  <a:pt x="234054" y="249260"/>
                  <a:pt x="149733" y="164361"/>
                </a:cubicBezTo>
                <a:cubicBezTo>
                  <a:pt x="144463" y="159055"/>
                  <a:pt x="144463" y="152422"/>
                  <a:pt x="149733" y="148443"/>
                </a:cubicBezTo>
                <a:cubicBezTo>
                  <a:pt x="151051" y="145790"/>
                  <a:pt x="155003" y="144463"/>
                  <a:pt x="157638" y="144463"/>
                </a:cubicBezTo>
                <a:close/>
                <a:moveTo>
                  <a:pt x="145922" y="120650"/>
                </a:moveTo>
                <a:cubicBezTo>
                  <a:pt x="157893" y="120650"/>
                  <a:pt x="167203" y="128373"/>
                  <a:pt x="169863" y="137383"/>
                </a:cubicBezTo>
                <a:cubicBezTo>
                  <a:pt x="167203" y="134809"/>
                  <a:pt x="161883" y="133522"/>
                  <a:pt x="157893" y="133522"/>
                </a:cubicBezTo>
                <a:cubicBezTo>
                  <a:pt x="151242" y="133522"/>
                  <a:pt x="145922" y="136096"/>
                  <a:pt x="141931" y="141245"/>
                </a:cubicBezTo>
                <a:cubicBezTo>
                  <a:pt x="133951" y="147680"/>
                  <a:pt x="132620" y="160552"/>
                  <a:pt x="137941" y="168275"/>
                </a:cubicBezTo>
                <a:cubicBezTo>
                  <a:pt x="128630" y="165701"/>
                  <a:pt x="120650" y="156691"/>
                  <a:pt x="120650" y="145106"/>
                </a:cubicBezTo>
                <a:cubicBezTo>
                  <a:pt x="120650" y="132234"/>
                  <a:pt x="132620" y="120650"/>
                  <a:pt x="145922" y="120650"/>
                </a:cubicBezTo>
                <a:close/>
                <a:moveTo>
                  <a:pt x="146051" y="60325"/>
                </a:moveTo>
                <a:cubicBezTo>
                  <a:pt x="192063" y="60325"/>
                  <a:pt x="230188" y="98810"/>
                  <a:pt x="230188" y="145257"/>
                </a:cubicBezTo>
                <a:cubicBezTo>
                  <a:pt x="230188" y="159854"/>
                  <a:pt x="226244" y="174452"/>
                  <a:pt x="219671" y="186395"/>
                </a:cubicBezTo>
                <a:lnTo>
                  <a:pt x="193378" y="161181"/>
                </a:lnTo>
                <a:cubicBezTo>
                  <a:pt x="196007" y="155873"/>
                  <a:pt x="196007" y="150565"/>
                  <a:pt x="196007" y="145257"/>
                </a:cubicBezTo>
                <a:cubicBezTo>
                  <a:pt x="196007" y="117388"/>
                  <a:pt x="173658" y="94828"/>
                  <a:pt x="146051" y="94828"/>
                </a:cubicBezTo>
                <a:cubicBezTo>
                  <a:pt x="118443" y="94828"/>
                  <a:pt x="96094" y="117388"/>
                  <a:pt x="96094" y="145257"/>
                </a:cubicBezTo>
                <a:cubicBezTo>
                  <a:pt x="96094" y="173125"/>
                  <a:pt x="118443" y="195685"/>
                  <a:pt x="146051" y="195685"/>
                </a:cubicBezTo>
                <a:cubicBezTo>
                  <a:pt x="151309" y="195685"/>
                  <a:pt x="156568" y="194358"/>
                  <a:pt x="161827" y="193031"/>
                </a:cubicBezTo>
                <a:cubicBezTo>
                  <a:pt x="161827" y="193031"/>
                  <a:pt x="161827" y="193031"/>
                  <a:pt x="188119" y="219572"/>
                </a:cubicBezTo>
                <a:cubicBezTo>
                  <a:pt x="174973" y="226207"/>
                  <a:pt x="161827" y="230188"/>
                  <a:pt x="146051" y="230188"/>
                </a:cubicBezTo>
                <a:cubicBezTo>
                  <a:pt x="100038" y="230188"/>
                  <a:pt x="61913" y="191703"/>
                  <a:pt x="61913" y="145257"/>
                </a:cubicBezTo>
                <a:cubicBezTo>
                  <a:pt x="61913" y="98810"/>
                  <a:pt x="100038" y="60325"/>
                  <a:pt x="146051" y="60325"/>
                </a:cubicBezTo>
                <a:close/>
                <a:moveTo>
                  <a:pt x="145257" y="0"/>
                </a:moveTo>
                <a:cubicBezTo>
                  <a:pt x="225808" y="0"/>
                  <a:pt x="290513" y="64705"/>
                  <a:pt x="290513" y="145257"/>
                </a:cubicBezTo>
                <a:cubicBezTo>
                  <a:pt x="290513" y="172987"/>
                  <a:pt x="282590" y="199398"/>
                  <a:pt x="269385" y="221846"/>
                </a:cubicBezTo>
                <a:cubicBezTo>
                  <a:pt x="269385" y="221846"/>
                  <a:pt x="269385" y="221846"/>
                  <a:pt x="254859" y="221846"/>
                </a:cubicBezTo>
                <a:cubicBezTo>
                  <a:pt x="254859" y="221846"/>
                  <a:pt x="254859" y="221846"/>
                  <a:pt x="239013" y="206000"/>
                </a:cubicBezTo>
                <a:cubicBezTo>
                  <a:pt x="249577" y="188833"/>
                  <a:pt x="256180" y="167705"/>
                  <a:pt x="256180" y="145257"/>
                </a:cubicBezTo>
                <a:cubicBezTo>
                  <a:pt x="256180" y="84513"/>
                  <a:pt x="207321" y="34333"/>
                  <a:pt x="145257" y="34333"/>
                </a:cubicBezTo>
                <a:cubicBezTo>
                  <a:pt x="84513" y="34333"/>
                  <a:pt x="34333" y="84513"/>
                  <a:pt x="34333" y="145257"/>
                </a:cubicBezTo>
                <a:cubicBezTo>
                  <a:pt x="34333" y="207321"/>
                  <a:pt x="84513" y="256180"/>
                  <a:pt x="145257" y="256180"/>
                </a:cubicBezTo>
                <a:cubicBezTo>
                  <a:pt x="167705" y="256180"/>
                  <a:pt x="188834" y="249577"/>
                  <a:pt x="206000" y="239013"/>
                </a:cubicBezTo>
                <a:cubicBezTo>
                  <a:pt x="206000" y="239013"/>
                  <a:pt x="206000" y="239013"/>
                  <a:pt x="221847" y="254859"/>
                </a:cubicBezTo>
                <a:cubicBezTo>
                  <a:pt x="221847" y="254859"/>
                  <a:pt x="221847" y="254859"/>
                  <a:pt x="221847" y="269385"/>
                </a:cubicBezTo>
                <a:cubicBezTo>
                  <a:pt x="199398" y="282590"/>
                  <a:pt x="172988" y="290513"/>
                  <a:pt x="145257" y="290513"/>
                </a:cubicBezTo>
                <a:cubicBezTo>
                  <a:pt x="64705" y="290513"/>
                  <a:pt x="0" y="225808"/>
                  <a:pt x="0" y="145257"/>
                </a:cubicBezTo>
                <a:cubicBezTo>
                  <a:pt x="0" y="64705"/>
                  <a:pt x="64705" y="0"/>
                  <a:pt x="1452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8533674" y="5262836"/>
            <a:ext cx="435428" cy="435428"/>
            <a:chOff x="8533674" y="5262836"/>
            <a:chExt cx="435428" cy="435428"/>
          </a:xfrm>
        </p:grpSpPr>
        <p:sp>
          <p:nvSpPr>
            <p:cNvPr id="29" name="矩形: 圆角 28"/>
            <p:cNvSpPr/>
            <p:nvPr/>
          </p:nvSpPr>
          <p:spPr>
            <a:xfrm>
              <a:off x="8533674" y="5262836"/>
              <a:ext cx="435428" cy="43542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" name="椭圆 17"/>
            <p:cNvSpPr/>
            <p:nvPr/>
          </p:nvSpPr>
          <p:spPr>
            <a:xfrm>
              <a:off x="8641423" y="5362849"/>
              <a:ext cx="219929" cy="235402"/>
            </a:xfrm>
            <a:custGeom>
              <a:avLst/>
              <a:gdLst>
                <a:gd name="connsiteX0" fmla="*/ 270013 w 315913"/>
                <a:gd name="connsiteY0" fmla="*/ 244475 h 338138"/>
                <a:gd name="connsiteX1" fmla="*/ 315913 w 315913"/>
                <a:gd name="connsiteY1" fmla="*/ 290647 h 338138"/>
                <a:gd name="connsiteX2" fmla="*/ 315913 w 315913"/>
                <a:gd name="connsiteY2" fmla="*/ 331542 h 338138"/>
                <a:gd name="connsiteX3" fmla="*/ 313290 w 315913"/>
                <a:gd name="connsiteY3" fmla="*/ 335500 h 338138"/>
                <a:gd name="connsiteX4" fmla="*/ 309356 w 315913"/>
                <a:gd name="connsiteY4" fmla="*/ 338138 h 338138"/>
                <a:gd name="connsiteX5" fmla="*/ 231982 w 315913"/>
                <a:gd name="connsiteY5" fmla="*/ 338138 h 338138"/>
                <a:gd name="connsiteX6" fmla="*/ 225425 w 315913"/>
                <a:gd name="connsiteY6" fmla="*/ 331542 h 338138"/>
                <a:gd name="connsiteX7" fmla="*/ 225425 w 315913"/>
                <a:gd name="connsiteY7" fmla="*/ 290647 h 338138"/>
                <a:gd name="connsiteX8" fmla="*/ 270013 w 315913"/>
                <a:gd name="connsiteY8" fmla="*/ 244475 h 338138"/>
                <a:gd name="connsiteX9" fmla="*/ 157956 w 315913"/>
                <a:gd name="connsiteY9" fmla="*/ 244475 h 338138"/>
                <a:gd name="connsiteX10" fmla="*/ 203200 w 315913"/>
                <a:gd name="connsiteY10" fmla="*/ 290647 h 338138"/>
                <a:gd name="connsiteX11" fmla="*/ 203200 w 315913"/>
                <a:gd name="connsiteY11" fmla="*/ 331542 h 338138"/>
                <a:gd name="connsiteX12" fmla="*/ 201869 w 315913"/>
                <a:gd name="connsiteY12" fmla="*/ 335500 h 338138"/>
                <a:gd name="connsiteX13" fmla="*/ 196546 w 315913"/>
                <a:gd name="connsiteY13" fmla="*/ 338138 h 338138"/>
                <a:gd name="connsiteX14" fmla="*/ 119365 w 315913"/>
                <a:gd name="connsiteY14" fmla="*/ 338138 h 338138"/>
                <a:gd name="connsiteX15" fmla="*/ 112712 w 315913"/>
                <a:gd name="connsiteY15" fmla="*/ 331542 h 338138"/>
                <a:gd name="connsiteX16" fmla="*/ 112712 w 315913"/>
                <a:gd name="connsiteY16" fmla="*/ 290647 h 338138"/>
                <a:gd name="connsiteX17" fmla="*/ 157956 w 315913"/>
                <a:gd name="connsiteY17" fmla="*/ 244475 h 338138"/>
                <a:gd name="connsiteX18" fmla="*/ 45900 w 315913"/>
                <a:gd name="connsiteY18" fmla="*/ 244475 h 338138"/>
                <a:gd name="connsiteX19" fmla="*/ 90488 w 315913"/>
                <a:gd name="connsiteY19" fmla="*/ 290647 h 338138"/>
                <a:gd name="connsiteX20" fmla="*/ 90488 w 315913"/>
                <a:gd name="connsiteY20" fmla="*/ 331542 h 338138"/>
                <a:gd name="connsiteX21" fmla="*/ 89176 w 315913"/>
                <a:gd name="connsiteY21" fmla="*/ 335500 h 338138"/>
                <a:gd name="connsiteX22" fmla="*/ 83931 w 315913"/>
                <a:gd name="connsiteY22" fmla="*/ 338138 h 338138"/>
                <a:gd name="connsiteX23" fmla="*/ 6557 w 315913"/>
                <a:gd name="connsiteY23" fmla="*/ 338138 h 338138"/>
                <a:gd name="connsiteX24" fmla="*/ 0 w 315913"/>
                <a:gd name="connsiteY24" fmla="*/ 331542 h 338138"/>
                <a:gd name="connsiteX25" fmla="*/ 0 w 315913"/>
                <a:gd name="connsiteY25" fmla="*/ 290647 h 338138"/>
                <a:gd name="connsiteX26" fmla="*/ 45900 w 315913"/>
                <a:gd name="connsiteY26" fmla="*/ 244475 h 338138"/>
                <a:gd name="connsiteX27" fmla="*/ 271463 w 315913"/>
                <a:gd name="connsiteY27" fmla="*/ 180975 h 338138"/>
                <a:gd name="connsiteX28" fmla="*/ 301625 w 315913"/>
                <a:gd name="connsiteY28" fmla="*/ 211138 h 338138"/>
                <a:gd name="connsiteX29" fmla="*/ 271463 w 315913"/>
                <a:gd name="connsiteY29" fmla="*/ 241300 h 338138"/>
                <a:gd name="connsiteX30" fmla="*/ 241300 w 315913"/>
                <a:gd name="connsiteY30" fmla="*/ 211138 h 338138"/>
                <a:gd name="connsiteX31" fmla="*/ 271463 w 315913"/>
                <a:gd name="connsiteY31" fmla="*/ 180975 h 338138"/>
                <a:gd name="connsiteX32" fmla="*/ 159420 w 315913"/>
                <a:gd name="connsiteY32" fmla="*/ 180975 h 338138"/>
                <a:gd name="connsiteX33" fmla="*/ 188912 w 315913"/>
                <a:gd name="connsiteY33" fmla="*/ 211138 h 338138"/>
                <a:gd name="connsiteX34" fmla="*/ 159420 w 315913"/>
                <a:gd name="connsiteY34" fmla="*/ 241300 h 338138"/>
                <a:gd name="connsiteX35" fmla="*/ 128587 w 315913"/>
                <a:gd name="connsiteY35" fmla="*/ 211138 h 338138"/>
                <a:gd name="connsiteX36" fmla="*/ 159420 w 315913"/>
                <a:gd name="connsiteY36" fmla="*/ 180975 h 338138"/>
                <a:gd name="connsiteX37" fmla="*/ 46038 w 315913"/>
                <a:gd name="connsiteY37" fmla="*/ 180975 h 338138"/>
                <a:gd name="connsiteX38" fmla="*/ 76201 w 315913"/>
                <a:gd name="connsiteY38" fmla="*/ 211138 h 338138"/>
                <a:gd name="connsiteX39" fmla="*/ 46038 w 315913"/>
                <a:gd name="connsiteY39" fmla="*/ 241301 h 338138"/>
                <a:gd name="connsiteX40" fmla="*/ 15875 w 315913"/>
                <a:gd name="connsiteY40" fmla="*/ 211138 h 338138"/>
                <a:gd name="connsiteX41" fmla="*/ 46038 w 315913"/>
                <a:gd name="connsiteY41" fmla="*/ 180975 h 338138"/>
                <a:gd name="connsiteX42" fmla="*/ 270005 w 315913"/>
                <a:gd name="connsiteY42" fmla="*/ 77788 h 338138"/>
                <a:gd name="connsiteX43" fmla="*/ 238125 w 315913"/>
                <a:gd name="connsiteY43" fmla="*/ 109792 h 338138"/>
                <a:gd name="connsiteX44" fmla="*/ 238125 w 315913"/>
                <a:gd name="connsiteY44" fmla="*/ 144463 h 338138"/>
                <a:gd name="connsiteX45" fmla="*/ 303213 w 315913"/>
                <a:gd name="connsiteY45" fmla="*/ 144463 h 338138"/>
                <a:gd name="connsiteX46" fmla="*/ 303213 w 315913"/>
                <a:gd name="connsiteY46" fmla="*/ 109792 h 338138"/>
                <a:gd name="connsiteX47" fmla="*/ 270005 w 315913"/>
                <a:gd name="connsiteY47" fmla="*/ 77788 h 338138"/>
                <a:gd name="connsiteX48" fmla="*/ 270013 w 315913"/>
                <a:gd name="connsiteY48" fmla="*/ 65088 h 338138"/>
                <a:gd name="connsiteX49" fmla="*/ 315913 w 315913"/>
                <a:gd name="connsiteY49" fmla="*/ 109941 h 338138"/>
                <a:gd name="connsiteX50" fmla="*/ 315913 w 315913"/>
                <a:gd name="connsiteY50" fmla="*/ 150836 h 338138"/>
                <a:gd name="connsiteX51" fmla="*/ 313290 w 315913"/>
                <a:gd name="connsiteY51" fmla="*/ 156113 h 338138"/>
                <a:gd name="connsiteX52" fmla="*/ 309356 w 315913"/>
                <a:gd name="connsiteY52" fmla="*/ 158751 h 338138"/>
                <a:gd name="connsiteX53" fmla="*/ 231982 w 315913"/>
                <a:gd name="connsiteY53" fmla="*/ 158751 h 338138"/>
                <a:gd name="connsiteX54" fmla="*/ 225425 w 315913"/>
                <a:gd name="connsiteY54" fmla="*/ 150836 h 338138"/>
                <a:gd name="connsiteX55" fmla="*/ 225425 w 315913"/>
                <a:gd name="connsiteY55" fmla="*/ 109941 h 338138"/>
                <a:gd name="connsiteX56" fmla="*/ 270013 w 315913"/>
                <a:gd name="connsiteY56" fmla="*/ 65088 h 338138"/>
                <a:gd name="connsiteX57" fmla="*/ 157956 w 315913"/>
                <a:gd name="connsiteY57" fmla="*/ 65088 h 338138"/>
                <a:gd name="connsiteX58" fmla="*/ 203200 w 315913"/>
                <a:gd name="connsiteY58" fmla="*/ 109941 h 338138"/>
                <a:gd name="connsiteX59" fmla="*/ 203200 w 315913"/>
                <a:gd name="connsiteY59" fmla="*/ 150836 h 338138"/>
                <a:gd name="connsiteX60" fmla="*/ 201869 w 315913"/>
                <a:gd name="connsiteY60" fmla="*/ 156113 h 338138"/>
                <a:gd name="connsiteX61" fmla="*/ 196546 w 315913"/>
                <a:gd name="connsiteY61" fmla="*/ 158751 h 338138"/>
                <a:gd name="connsiteX62" fmla="*/ 119365 w 315913"/>
                <a:gd name="connsiteY62" fmla="*/ 158751 h 338138"/>
                <a:gd name="connsiteX63" fmla="*/ 112712 w 315913"/>
                <a:gd name="connsiteY63" fmla="*/ 150836 h 338138"/>
                <a:gd name="connsiteX64" fmla="*/ 112712 w 315913"/>
                <a:gd name="connsiteY64" fmla="*/ 109941 h 338138"/>
                <a:gd name="connsiteX65" fmla="*/ 157956 w 315913"/>
                <a:gd name="connsiteY65" fmla="*/ 65088 h 338138"/>
                <a:gd name="connsiteX66" fmla="*/ 45900 w 315913"/>
                <a:gd name="connsiteY66" fmla="*/ 65088 h 338138"/>
                <a:gd name="connsiteX67" fmla="*/ 90488 w 315913"/>
                <a:gd name="connsiteY67" fmla="*/ 109941 h 338138"/>
                <a:gd name="connsiteX68" fmla="*/ 90488 w 315913"/>
                <a:gd name="connsiteY68" fmla="*/ 150836 h 338138"/>
                <a:gd name="connsiteX69" fmla="*/ 89176 w 315913"/>
                <a:gd name="connsiteY69" fmla="*/ 156113 h 338138"/>
                <a:gd name="connsiteX70" fmla="*/ 83931 w 315913"/>
                <a:gd name="connsiteY70" fmla="*/ 158751 h 338138"/>
                <a:gd name="connsiteX71" fmla="*/ 6557 w 315913"/>
                <a:gd name="connsiteY71" fmla="*/ 158751 h 338138"/>
                <a:gd name="connsiteX72" fmla="*/ 0 w 315913"/>
                <a:gd name="connsiteY72" fmla="*/ 150836 h 338138"/>
                <a:gd name="connsiteX73" fmla="*/ 0 w 315913"/>
                <a:gd name="connsiteY73" fmla="*/ 109941 h 338138"/>
                <a:gd name="connsiteX74" fmla="*/ 45900 w 315913"/>
                <a:gd name="connsiteY74" fmla="*/ 65088 h 338138"/>
                <a:gd name="connsiteX75" fmla="*/ 270669 w 315913"/>
                <a:gd name="connsiteY75" fmla="*/ 14288 h 338138"/>
                <a:gd name="connsiteX76" fmla="*/ 254000 w 315913"/>
                <a:gd name="connsiteY76" fmla="*/ 30957 h 338138"/>
                <a:gd name="connsiteX77" fmla="*/ 270669 w 315913"/>
                <a:gd name="connsiteY77" fmla="*/ 47626 h 338138"/>
                <a:gd name="connsiteX78" fmla="*/ 287338 w 315913"/>
                <a:gd name="connsiteY78" fmla="*/ 30957 h 338138"/>
                <a:gd name="connsiteX79" fmla="*/ 270669 w 315913"/>
                <a:gd name="connsiteY79" fmla="*/ 14288 h 338138"/>
                <a:gd name="connsiteX80" fmla="*/ 271463 w 315913"/>
                <a:gd name="connsiteY80" fmla="*/ 0 h 338138"/>
                <a:gd name="connsiteX81" fmla="*/ 301625 w 315913"/>
                <a:gd name="connsiteY81" fmla="*/ 30957 h 338138"/>
                <a:gd name="connsiteX82" fmla="*/ 271463 w 315913"/>
                <a:gd name="connsiteY82" fmla="*/ 61913 h 338138"/>
                <a:gd name="connsiteX83" fmla="*/ 241300 w 315913"/>
                <a:gd name="connsiteY83" fmla="*/ 30957 h 338138"/>
                <a:gd name="connsiteX84" fmla="*/ 271463 w 315913"/>
                <a:gd name="connsiteY84" fmla="*/ 0 h 338138"/>
                <a:gd name="connsiteX85" fmla="*/ 159420 w 315913"/>
                <a:gd name="connsiteY85" fmla="*/ 0 h 338138"/>
                <a:gd name="connsiteX86" fmla="*/ 188912 w 315913"/>
                <a:gd name="connsiteY86" fmla="*/ 30957 h 338138"/>
                <a:gd name="connsiteX87" fmla="*/ 159420 w 315913"/>
                <a:gd name="connsiteY87" fmla="*/ 61913 h 338138"/>
                <a:gd name="connsiteX88" fmla="*/ 128587 w 315913"/>
                <a:gd name="connsiteY88" fmla="*/ 30957 h 338138"/>
                <a:gd name="connsiteX89" fmla="*/ 159420 w 315913"/>
                <a:gd name="connsiteY89" fmla="*/ 0 h 338138"/>
                <a:gd name="connsiteX90" fmla="*/ 46037 w 315913"/>
                <a:gd name="connsiteY90" fmla="*/ 0 h 338138"/>
                <a:gd name="connsiteX91" fmla="*/ 76200 w 315913"/>
                <a:gd name="connsiteY91" fmla="*/ 30957 h 338138"/>
                <a:gd name="connsiteX92" fmla="*/ 46037 w 315913"/>
                <a:gd name="connsiteY92" fmla="*/ 61913 h 338138"/>
                <a:gd name="connsiteX93" fmla="*/ 15875 w 315913"/>
                <a:gd name="connsiteY93" fmla="*/ 30957 h 338138"/>
                <a:gd name="connsiteX94" fmla="*/ 46037 w 315913"/>
                <a:gd name="connsiteY9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5913" h="338138">
                  <a:moveTo>
                    <a:pt x="270013" y="244475"/>
                  </a:moveTo>
                  <a:cubicBezTo>
                    <a:pt x="294930" y="244475"/>
                    <a:pt x="315913" y="265582"/>
                    <a:pt x="315913" y="290647"/>
                  </a:cubicBezTo>
                  <a:cubicBezTo>
                    <a:pt x="315913" y="290647"/>
                    <a:pt x="315913" y="290647"/>
                    <a:pt x="315913" y="331542"/>
                  </a:cubicBezTo>
                  <a:cubicBezTo>
                    <a:pt x="315913" y="332861"/>
                    <a:pt x="314602" y="335500"/>
                    <a:pt x="313290" y="335500"/>
                  </a:cubicBezTo>
                  <a:cubicBezTo>
                    <a:pt x="313290" y="336819"/>
                    <a:pt x="310667" y="338138"/>
                    <a:pt x="309356" y="338138"/>
                  </a:cubicBezTo>
                  <a:cubicBezTo>
                    <a:pt x="309356" y="338138"/>
                    <a:pt x="309356" y="338138"/>
                    <a:pt x="231982" y="338138"/>
                  </a:cubicBezTo>
                  <a:cubicBezTo>
                    <a:pt x="228048" y="338138"/>
                    <a:pt x="225425" y="335500"/>
                    <a:pt x="225425" y="331542"/>
                  </a:cubicBezTo>
                  <a:cubicBezTo>
                    <a:pt x="225425" y="331542"/>
                    <a:pt x="225425" y="331542"/>
                    <a:pt x="225425" y="290647"/>
                  </a:cubicBezTo>
                  <a:cubicBezTo>
                    <a:pt x="225425" y="265582"/>
                    <a:pt x="246408" y="244475"/>
                    <a:pt x="270013" y="244475"/>
                  </a:cubicBezTo>
                  <a:close/>
                  <a:moveTo>
                    <a:pt x="157956" y="244475"/>
                  </a:moveTo>
                  <a:cubicBezTo>
                    <a:pt x="183239" y="244475"/>
                    <a:pt x="203200" y="265582"/>
                    <a:pt x="203200" y="290647"/>
                  </a:cubicBezTo>
                  <a:cubicBezTo>
                    <a:pt x="203200" y="290647"/>
                    <a:pt x="203200" y="290647"/>
                    <a:pt x="203200" y="331542"/>
                  </a:cubicBezTo>
                  <a:cubicBezTo>
                    <a:pt x="203200" y="332861"/>
                    <a:pt x="203200" y="335500"/>
                    <a:pt x="201869" y="335500"/>
                  </a:cubicBezTo>
                  <a:cubicBezTo>
                    <a:pt x="200538" y="336819"/>
                    <a:pt x="199208" y="338138"/>
                    <a:pt x="196546" y="338138"/>
                  </a:cubicBezTo>
                  <a:cubicBezTo>
                    <a:pt x="196546" y="338138"/>
                    <a:pt x="196546" y="338138"/>
                    <a:pt x="119365" y="338138"/>
                  </a:cubicBezTo>
                  <a:cubicBezTo>
                    <a:pt x="115373" y="338138"/>
                    <a:pt x="112712" y="335500"/>
                    <a:pt x="112712" y="331542"/>
                  </a:cubicBezTo>
                  <a:cubicBezTo>
                    <a:pt x="112712" y="331542"/>
                    <a:pt x="112712" y="331542"/>
                    <a:pt x="112712" y="290647"/>
                  </a:cubicBezTo>
                  <a:cubicBezTo>
                    <a:pt x="112712" y="265582"/>
                    <a:pt x="132672" y="244475"/>
                    <a:pt x="157956" y="244475"/>
                  </a:cubicBezTo>
                  <a:close/>
                  <a:moveTo>
                    <a:pt x="45900" y="244475"/>
                  </a:moveTo>
                  <a:cubicBezTo>
                    <a:pt x="69505" y="244475"/>
                    <a:pt x="90488" y="265582"/>
                    <a:pt x="90488" y="290647"/>
                  </a:cubicBezTo>
                  <a:cubicBezTo>
                    <a:pt x="90488" y="290647"/>
                    <a:pt x="90488" y="290647"/>
                    <a:pt x="90488" y="331542"/>
                  </a:cubicBezTo>
                  <a:cubicBezTo>
                    <a:pt x="90488" y="332861"/>
                    <a:pt x="90488" y="335500"/>
                    <a:pt x="89176" y="335500"/>
                  </a:cubicBezTo>
                  <a:cubicBezTo>
                    <a:pt x="87865" y="336819"/>
                    <a:pt x="85242" y="338138"/>
                    <a:pt x="83931" y="338138"/>
                  </a:cubicBezTo>
                  <a:cubicBezTo>
                    <a:pt x="83931" y="338138"/>
                    <a:pt x="83931" y="338138"/>
                    <a:pt x="6557" y="338138"/>
                  </a:cubicBezTo>
                  <a:cubicBezTo>
                    <a:pt x="3934" y="338138"/>
                    <a:pt x="0" y="335500"/>
                    <a:pt x="0" y="331542"/>
                  </a:cubicBezTo>
                  <a:cubicBezTo>
                    <a:pt x="0" y="331542"/>
                    <a:pt x="0" y="331542"/>
                    <a:pt x="0" y="290647"/>
                  </a:cubicBezTo>
                  <a:cubicBezTo>
                    <a:pt x="0" y="265582"/>
                    <a:pt x="20983" y="244475"/>
                    <a:pt x="45900" y="244475"/>
                  </a:cubicBezTo>
                  <a:close/>
                  <a:moveTo>
                    <a:pt x="271463" y="180975"/>
                  </a:moveTo>
                  <a:cubicBezTo>
                    <a:pt x="287200" y="180975"/>
                    <a:pt x="301625" y="194089"/>
                    <a:pt x="301625" y="211138"/>
                  </a:cubicBezTo>
                  <a:cubicBezTo>
                    <a:pt x="301625" y="228186"/>
                    <a:pt x="287200" y="241300"/>
                    <a:pt x="271463" y="241300"/>
                  </a:cubicBezTo>
                  <a:cubicBezTo>
                    <a:pt x="254414" y="241300"/>
                    <a:pt x="241300" y="228186"/>
                    <a:pt x="241300" y="211138"/>
                  </a:cubicBezTo>
                  <a:cubicBezTo>
                    <a:pt x="241300" y="194089"/>
                    <a:pt x="254414" y="180975"/>
                    <a:pt x="271463" y="180975"/>
                  </a:cubicBezTo>
                  <a:close/>
                  <a:moveTo>
                    <a:pt x="159420" y="180975"/>
                  </a:moveTo>
                  <a:cubicBezTo>
                    <a:pt x="175506" y="180975"/>
                    <a:pt x="188912" y="194089"/>
                    <a:pt x="188912" y="211138"/>
                  </a:cubicBezTo>
                  <a:cubicBezTo>
                    <a:pt x="188912" y="228186"/>
                    <a:pt x="175506" y="241300"/>
                    <a:pt x="159420" y="241300"/>
                  </a:cubicBezTo>
                  <a:cubicBezTo>
                    <a:pt x="141992" y="241300"/>
                    <a:pt x="128587" y="228186"/>
                    <a:pt x="128587" y="211138"/>
                  </a:cubicBezTo>
                  <a:cubicBezTo>
                    <a:pt x="128587" y="194089"/>
                    <a:pt x="141992" y="180975"/>
                    <a:pt x="159420" y="180975"/>
                  </a:cubicBezTo>
                  <a:close/>
                  <a:moveTo>
                    <a:pt x="46038" y="180975"/>
                  </a:moveTo>
                  <a:cubicBezTo>
                    <a:pt x="62697" y="180975"/>
                    <a:pt x="76201" y="194479"/>
                    <a:pt x="76201" y="211138"/>
                  </a:cubicBezTo>
                  <a:cubicBezTo>
                    <a:pt x="76201" y="227797"/>
                    <a:pt x="62697" y="241301"/>
                    <a:pt x="46038" y="241301"/>
                  </a:cubicBezTo>
                  <a:cubicBezTo>
                    <a:pt x="29379" y="241301"/>
                    <a:pt x="15875" y="227797"/>
                    <a:pt x="15875" y="211138"/>
                  </a:cubicBezTo>
                  <a:cubicBezTo>
                    <a:pt x="15875" y="194479"/>
                    <a:pt x="29379" y="180975"/>
                    <a:pt x="46038" y="180975"/>
                  </a:cubicBezTo>
                  <a:close/>
                  <a:moveTo>
                    <a:pt x="270005" y="77788"/>
                  </a:moveTo>
                  <a:cubicBezTo>
                    <a:pt x="252736" y="77788"/>
                    <a:pt x="238125" y="92457"/>
                    <a:pt x="238125" y="109792"/>
                  </a:cubicBezTo>
                  <a:cubicBezTo>
                    <a:pt x="238125" y="109792"/>
                    <a:pt x="238125" y="109792"/>
                    <a:pt x="238125" y="144463"/>
                  </a:cubicBezTo>
                  <a:cubicBezTo>
                    <a:pt x="238125" y="144463"/>
                    <a:pt x="238125" y="144463"/>
                    <a:pt x="303213" y="144463"/>
                  </a:cubicBezTo>
                  <a:lnTo>
                    <a:pt x="303213" y="109792"/>
                  </a:lnTo>
                  <a:cubicBezTo>
                    <a:pt x="303213" y="92457"/>
                    <a:pt x="288602" y="77788"/>
                    <a:pt x="270005" y="77788"/>
                  </a:cubicBezTo>
                  <a:close/>
                  <a:moveTo>
                    <a:pt x="270013" y="65088"/>
                  </a:moveTo>
                  <a:cubicBezTo>
                    <a:pt x="294930" y="65088"/>
                    <a:pt x="315913" y="84876"/>
                    <a:pt x="315913" y="109941"/>
                  </a:cubicBezTo>
                  <a:cubicBezTo>
                    <a:pt x="315913" y="109941"/>
                    <a:pt x="315913" y="109941"/>
                    <a:pt x="315913" y="150836"/>
                  </a:cubicBezTo>
                  <a:cubicBezTo>
                    <a:pt x="315913" y="153474"/>
                    <a:pt x="314602" y="154794"/>
                    <a:pt x="313290" y="156113"/>
                  </a:cubicBezTo>
                  <a:cubicBezTo>
                    <a:pt x="313290" y="157432"/>
                    <a:pt x="310667" y="158751"/>
                    <a:pt x="309356" y="158751"/>
                  </a:cubicBezTo>
                  <a:cubicBezTo>
                    <a:pt x="309356" y="158751"/>
                    <a:pt x="309356" y="158751"/>
                    <a:pt x="231982" y="158751"/>
                  </a:cubicBezTo>
                  <a:cubicBezTo>
                    <a:pt x="228048" y="158751"/>
                    <a:pt x="225425" y="154794"/>
                    <a:pt x="225425" y="150836"/>
                  </a:cubicBezTo>
                  <a:cubicBezTo>
                    <a:pt x="225425" y="150836"/>
                    <a:pt x="225425" y="150836"/>
                    <a:pt x="225425" y="109941"/>
                  </a:cubicBezTo>
                  <a:cubicBezTo>
                    <a:pt x="225425" y="84876"/>
                    <a:pt x="246408" y="65088"/>
                    <a:pt x="270013" y="65088"/>
                  </a:cubicBezTo>
                  <a:close/>
                  <a:moveTo>
                    <a:pt x="157956" y="65088"/>
                  </a:moveTo>
                  <a:cubicBezTo>
                    <a:pt x="183239" y="65088"/>
                    <a:pt x="203200" y="84876"/>
                    <a:pt x="203200" y="109941"/>
                  </a:cubicBezTo>
                  <a:cubicBezTo>
                    <a:pt x="203200" y="109941"/>
                    <a:pt x="203200" y="109941"/>
                    <a:pt x="203200" y="150836"/>
                  </a:cubicBezTo>
                  <a:cubicBezTo>
                    <a:pt x="203200" y="153474"/>
                    <a:pt x="203200" y="154794"/>
                    <a:pt x="201869" y="156113"/>
                  </a:cubicBezTo>
                  <a:cubicBezTo>
                    <a:pt x="200538" y="157432"/>
                    <a:pt x="199208" y="158751"/>
                    <a:pt x="196546" y="158751"/>
                  </a:cubicBezTo>
                  <a:cubicBezTo>
                    <a:pt x="196546" y="158751"/>
                    <a:pt x="196546" y="158751"/>
                    <a:pt x="119365" y="158751"/>
                  </a:cubicBezTo>
                  <a:cubicBezTo>
                    <a:pt x="115373" y="158751"/>
                    <a:pt x="112712" y="154794"/>
                    <a:pt x="112712" y="150836"/>
                  </a:cubicBezTo>
                  <a:cubicBezTo>
                    <a:pt x="112712" y="150836"/>
                    <a:pt x="112712" y="150836"/>
                    <a:pt x="112712" y="109941"/>
                  </a:cubicBezTo>
                  <a:cubicBezTo>
                    <a:pt x="112712" y="84876"/>
                    <a:pt x="132672" y="65088"/>
                    <a:pt x="157956" y="65088"/>
                  </a:cubicBezTo>
                  <a:close/>
                  <a:moveTo>
                    <a:pt x="45900" y="65088"/>
                  </a:moveTo>
                  <a:cubicBezTo>
                    <a:pt x="69505" y="65088"/>
                    <a:pt x="90488" y="84876"/>
                    <a:pt x="90488" y="109941"/>
                  </a:cubicBezTo>
                  <a:cubicBezTo>
                    <a:pt x="90488" y="109941"/>
                    <a:pt x="90488" y="109941"/>
                    <a:pt x="90488" y="150836"/>
                  </a:cubicBezTo>
                  <a:cubicBezTo>
                    <a:pt x="90488" y="153474"/>
                    <a:pt x="90488" y="154794"/>
                    <a:pt x="89176" y="156113"/>
                  </a:cubicBezTo>
                  <a:cubicBezTo>
                    <a:pt x="87865" y="157432"/>
                    <a:pt x="85242" y="158751"/>
                    <a:pt x="83931" y="158751"/>
                  </a:cubicBezTo>
                  <a:cubicBezTo>
                    <a:pt x="83931" y="158751"/>
                    <a:pt x="83931" y="158751"/>
                    <a:pt x="6557" y="158751"/>
                  </a:cubicBezTo>
                  <a:cubicBezTo>
                    <a:pt x="3934" y="158751"/>
                    <a:pt x="0" y="154794"/>
                    <a:pt x="0" y="150836"/>
                  </a:cubicBezTo>
                  <a:cubicBezTo>
                    <a:pt x="0" y="150836"/>
                    <a:pt x="0" y="150836"/>
                    <a:pt x="0" y="109941"/>
                  </a:cubicBezTo>
                  <a:cubicBezTo>
                    <a:pt x="0" y="84876"/>
                    <a:pt x="20983" y="65088"/>
                    <a:pt x="45900" y="65088"/>
                  </a:cubicBezTo>
                  <a:close/>
                  <a:moveTo>
                    <a:pt x="270669" y="14288"/>
                  </a:moveTo>
                  <a:cubicBezTo>
                    <a:pt x="261463" y="14288"/>
                    <a:pt x="254000" y="21751"/>
                    <a:pt x="254000" y="30957"/>
                  </a:cubicBezTo>
                  <a:cubicBezTo>
                    <a:pt x="254000" y="40163"/>
                    <a:pt x="261463" y="47626"/>
                    <a:pt x="270669" y="47626"/>
                  </a:cubicBezTo>
                  <a:cubicBezTo>
                    <a:pt x="279875" y="47626"/>
                    <a:pt x="287338" y="40163"/>
                    <a:pt x="287338" y="30957"/>
                  </a:cubicBezTo>
                  <a:cubicBezTo>
                    <a:pt x="287338" y="21751"/>
                    <a:pt x="279875" y="14288"/>
                    <a:pt x="270669" y="14288"/>
                  </a:cubicBezTo>
                  <a:close/>
                  <a:moveTo>
                    <a:pt x="271463" y="0"/>
                  </a:moveTo>
                  <a:cubicBezTo>
                    <a:pt x="287200" y="0"/>
                    <a:pt x="301625" y="13459"/>
                    <a:pt x="301625" y="30957"/>
                  </a:cubicBezTo>
                  <a:cubicBezTo>
                    <a:pt x="301625" y="48454"/>
                    <a:pt x="287200" y="61913"/>
                    <a:pt x="271463" y="61913"/>
                  </a:cubicBezTo>
                  <a:cubicBezTo>
                    <a:pt x="254414" y="61913"/>
                    <a:pt x="241300" y="48454"/>
                    <a:pt x="241300" y="30957"/>
                  </a:cubicBezTo>
                  <a:cubicBezTo>
                    <a:pt x="241300" y="13459"/>
                    <a:pt x="254414" y="0"/>
                    <a:pt x="271463" y="0"/>
                  </a:cubicBezTo>
                  <a:close/>
                  <a:moveTo>
                    <a:pt x="159420" y="0"/>
                  </a:moveTo>
                  <a:cubicBezTo>
                    <a:pt x="175506" y="0"/>
                    <a:pt x="188912" y="13459"/>
                    <a:pt x="188912" y="30957"/>
                  </a:cubicBezTo>
                  <a:cubicBezTo>
                    <a:pt x="188912" y="48454"/>
                    <a:pt x="175506" y="61913"/>
                    <a:pt x="159420" y="61913"/>
                  </a:cubicBezTo>
                  <a:cubicBezTo>
                    <a:pt x="141992" y="61913"/>
                    <a:pt x="128587" y="48454"/>
                    <a:pt x="128587" y="30957"/>
                  </a:cubicBezTo>
                  <a:cubicBezTo>
                    <a:pt x="128587" y="13459"/>
                    <a:pt x="141992" y="0"/>
                    <a:pt x="159420" y="0"/>
                  </a:cubicBezTo>
                  <a:close/>
                  <a:moveTo>
                    <a:pt x="46037" y="0"/>
                  </a:moveTo>
                  <a:cubicBezTo>
                    <a:pt x="63086" y="0"/>
                    <a:pt x="76200" y="13459"/>
                    <a:pt x="76200" y="30957"/>
                  </a:cubicBezTo>
                  <a:cubicBezTo>
                    <a:pt x="76200" y="48454"/>
                    <a:pt x="63086" y="61913"/>
                    <a:pt x="46037" y="61913"/>
                  </a:cubicBezTo>
                  <a:cubicBezTo>
                    <a:pt x="28989" y="61913"/>
                    <a:pt x="15875" y="48454"/>
                    <a:pt x="15875" y="30957"/>
                  </a:cubicBezTo>
                  <a:cubicBezTo>
                    <a:pt x="15875" y="13459"/>
                    <a:pt x="28989" y="0"/>
                    <a:pt x="460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3" name="TextBox 19"/>
          <p:cNvSpPr txBox="1"/>
          <p:nvPr/>
        </p:nvSpPr>
        <p:spPr>
          <a:xfrm>
            <a:off x="0" y="830580"/>
            <a:ext cx="262890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l"/>
            <a:r>
              <a:rPr lang="zh-CN" altLang="en-US" sz="2800" b="1" dirty="0">
                <a:latin typeface="+mn-ea"/>
              </a:rPr>
              <a:t>公司对比分析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29A9-5820-46BE-83DA-BE1F926704E3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5132070" y="830580"/>
          <a:ext cx="5708015" cy="9607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0595"/>
                <a:gridCol w="951865"/>
                <a:gridCol w="950595"/>
                <a:gridCol w="950595"/>
                <a:gridCol w="951865"/>
                <a:gridCol w="952500"/>
              </a:tblGrid>
              <a:tr h="2025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公司名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均值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方差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偏度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峰度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样本数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9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中国医药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0.001341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0.006806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3.676956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32.167012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710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7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万科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-0.000055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0.000494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0.049504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2.033310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680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4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特斯拉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0.002652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0.001861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-0.230953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4.774455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710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图片 11" descr="Rplot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065" y="1945640"/>
            <a:ext cx="7159625" cy="4448810"/>
          </a:xfrm>
          <a:prstGeom prst="rect">
            <a:avLst/>
          </a:prstGeom>
        </p:spPr>
      </p:pic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animBg="1"/>
      <p:bldP spid="31" grpId="0" animBg="1"/>
      <p:bldP spid="8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850" y="1565910"/>
            <a:ext cx="11784965" cy="4963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综上表、图所述，通过ACF、PACF两图可以得出分别对MA和AR定阶为2和5，同时对AR,MA,ARMA三个模型的AIC值比较得出，ARMA的AIC值最小，所以选取ARMA(5,2)模型。</a:t>
            </a:r>
            <a:endParaRPr lang="zh-CN" altLang="en-US"/>
          </a:p>
        </p:txBody>
      </p:sp>
      <p:sp>
        <p:nvSpPr>
          <p:cNvPr id="23" name="TextBox 19"/>
          <p:cNvSpPr txBox="1"/>
          <p:nvPr/>
        </p:nvSpPr>
        <p:spPr>
          <a:xfrm>
            <a:off x="885190" y="982345"/>
            <a:ext cx="755142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EngraversGothic BT" panose="020B0507020203020204" pitchFamily="34" charset="0"/>
              </a:defRPr>
            </a:lvl1pPr>
          </a:lstStyle>
          <a:p>
            <a:pPr algn="l"/>
            <a:r>
              <a:rPr lang="zh-CN" altLang="en-US" sz="3200" b="1" dirty="0">
                <a:latin typeface="+mn-ea"/>
              </a:rPr>
              <a:t>对万科的ARMA模型分析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29A9-5820-46BE-83DA-BE1F926704E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885190" y="1372870"/>
            <a:ext cx="857948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600" b="0">
                <a:latin typeface="Calibri" panose="020F0502020204030204" charset="0"/>
                <a:ea typeface="宋体" panose="02010600030101010101" pitchFamily="2" charset="-122"/>
              </a:rPr>
              <a:t>。</a:t>
            </a:r>
            <a:endParaRPr lang="zh-CN" altLang="en-US" sz="160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445" y="2572385"/>
            <a:ext cx="5263515" cy="352552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135" y="2675890"/>
            <a:ext cx="5114290" cy="349948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90" y="2534920"/>
            <a:ext cx="5662930" cy="3781425"/>
          </a:xfrm>
          <a:prstGeom prst="rect">
            <a:avLst/>
          </a:prstGeom>
        </p:spPr>
      </p:pic>
      <p:graphicFrame>
        <p:nvGraphicFramePr>
          <p:cNvPr id="32" name="表格 31"/>
          <p:cNvGraphicFramePr/>
          <p:nvPr>
            <p:custDataLst>
              <p:tags r:id="rId4"/>
            </p:custDataLst>
          </p:nvPr>
        </p:nvGraphicFramePr>
        <p:xfrm>
          <a:off x="885190" y="1710055"/>
          <a:ext cx="5361940" cy="68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9850"/>
                <a:gridCol w="1340485"/>
                <a:gridCol w="1339850"/>
                <a:gridCol w="1341755"/>
              </a:tblGrid>
              <a:tr h="340360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AR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MA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ARMA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3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AIC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-3240.8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-3234.848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-3245.683</a:t>
                      </a:r>
                      <a:endParaRPr lang="en-US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6548120" y="1745615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200" b="0">
                <a:latin typeface="Calibri" panose="020F0502020204030204" charset="0"/>
                <a:ea typeface="宋体" panose="02010600030101010101" pitchFamily="2" charset="-122"/>
              </a:rPr>
              <a:t>综上表、图所述，通过</a:t>
            </a:r>
            <a:r>
              <a:rPr lang="en-US" sz="1200" b="0">
                <a:latin typeface="Calibri" panose="020F0502020204030204" charset="0"/>
                <a:ea typeface="宋体" panose="02010600030101010101" pitchFamily="2" charset="-122"/>
              </a:rPr>
              <a:t>ACF</a:t>
            </a:r>
            <a:r>
              <a:rPr lang="zh-CN" sz="1200" b="0"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sz="1200" b="0">
                <a:latin typeface="Calibri" panose="020F0502020204030204" charset="0"/>
                <a:ea typeface="宋体" panose="02010600030101010101" pitchFamily="2" charset="-122"/>
              </a:rPr>
              <a:t>PACF</a:t>
            </a:r>
            <a:r>
              <a:rPr lang="zh-CN" sz="1200" b="0">
                <a:latin typeface="Calibri" panose="020F0502020204030204" charset="0"/>
                <a:ea typeface="宋体" panose="02010600030101010101" pitchFamily="2" charset="-122"/>
              </a:rPr>
              <a:t>两图可以得出分别对</a:t>
            </a:r>
            <a:r>
              <a:rPr lang="en-US" sz="1200" b="0">
                <a:latin typeface="Calibri" panose="020F0502020204030204" charset="0"/>
                <a:ea typeface="宋体" panose="02010600030101010101" pitchFamily="2" charset="-122"/>
              </a:rPr>
              <a:t>MA</a:t>
            </a:r>
            <a:r>
              <a:rPr lang="zh-CN" sz="1200" b="0">
                <a:latin typeface="Calibri" panose="020F0502020204030204" charset="0"/>
                <a:ea typeface="宋体" panose="02010600030101010101" pitchFamily="2" charset="-122"/>
              </a:rPr>
              <a:t>和</a:t>
            </a:r>
            <a:r>
              <a:rPr lang="en-US" sz="1200" b="0">
                <a:latin typeface="Calibri" panose="020F0502020204030204" charset="0"/>
                <a:ea typeface="宋体" panose="02010600030101010101" pitchFamily="2" charset="-122"/>
              </a:rPr>
              <a:t>AR</a:t>
            </a:r>
            <a:r>
              <a:rPr lang="zh-CN" sz="1200" b="0">
                <a:latin typeface="Calibri" panose="020F0502020204030204" charset="0"/>
                <a:ea typeface="宋体" panose="02010600030101010101" pitchFamily="2" charset="-122"/>
              </a:rPr>
              <a:t>定阶为</a:t>
            </a:r>
            <a:r>
              <a:rPr lang="en-US" sz="1200" b="0">
                <a:latin typeface="Calibri" panose="020F0502020204030204" charset="0"/>
                <a:ea typeface="宋体" panose="02010600030101010101" pitchFamily="2" charset="-122"/>
              </a:rPr>
              <a:t>2</a:t>
            </a:r>
            <a:r>
              <a:rPr lang="zh-CN" sz="1200" b="0">
                <a:latin typeface="Calibri" panose="020F0502020204030204" charset="0"/>
                <a:ea typeface="宋体" panose="02010600030101010101" pitchFamily="2" charset="-122"/>
              </a:rPr>
              <a:t>和</a:t>
            </a:r>
            <a:r>
              <a:rPr lang="en-US" sz="1200" b="0">
                <a:latin typeface="Calibri" panose="020F0502020204030204" charset="0"/>
                <a:ea typeface="宋体" panose="02010600030101010101" pitchFamily="2" charset="-122"/>
              </a:rPr>
              <a:t>5</a:t>
            </a:r>
            <a:r>
              <a:rPr lang="zh-CN" sz="1200" b="0">
                <a:latin typeface="Calibri" panose="020F0502020204030204" charset="0"/>
                <a:ea typeface="宋体" panose="02010600030101010101" pitchFamily="2" charset="-122"/>
              </a:rPr>
              <a:t>，同时对</a:t>
            </a:r>
            <a:r>
              <a:rPr lang="en-US" sz="1200" b="0">
                <a:latin typeface="Calibri" panose="020F0502020204030204" charset="0"/>
                <a:ea typeface="宋体" panose="02010600030101010101" pitchFamily="2" charset="-122"/>
              </a:rPr>
              <a:t>AR,MA,ARMA</a:t>
            </a:r>
            <a:r>
              <a:rPr lang="zh-CN" sz="1200" b="0">
                <a:latin typeface="Calibri" panose="020F0502020204030204" charset="0"/>
                <a:ea typeface="宋体" panose="02010600030101010101" pitchFamily="2" charset="-122"/>
              </a:rPr>
              <a:t>三个模型的</a:t>
            </a:r>
            <a:r>
              <a:rPr lang="en-US" sz="1200" b="0">
                <a:latin typeface="Calibri" panose="020F0502020204030204" charset="0"/>
                <a:ea typeface="宋体" panose="02010600030101010101" pitchFamily="2" charset="-122"/>
              </a:rPr>
              <a:t>AIC</a:t>
            </a:r>
            <a:r>
              <a:rPr lang="zh-CN" sz="1200" b="0">
                <a:latin typeface="Calibri" panose="020F0502020204030204" charset="0"/>
                <a:ea typeface="宋体" panose="02010600030101010101" pitchFamily="2" charset="-122"/>
              </a:rPr>
              <a:t>值比较得出，</a:t>
            </a:r>
            <a:r>
              <a:rPr lang="en-US" sz="1200" b="0">
                <a:latin typeface="Calibri" panose="020F0502020204030204" charset="0"/>
                <a:ea typeface="宋体" panose="02010600030101010101" pitchFamily="2" charset="-122"/>
              </a:rPr>
              <a:t>ARMA</a:t>
            </a:r>
            <a:r>
              <a:rPr lang="zh-CN" sz="1200" b="0">
                <a:latin typeface="Calibri" panose="020F0502020204030204" charset="0"/>
                <a:ea typeface="宋体" panose="02010600030101010101" pitchFamily="2" charset="-122"/>
              </a:rPr>
              <a:t>的</a:t>
            </a:r>
            <a:r>
              <a:rPr lang="en-US" sz="1200" b="0">
                <a:latin typeface="Calibri" panose="020F0502020204030204" charset="0"/>
                <a:ea typeface="宋体" panose="02010600030101010101" pitchFamily="2" charset="-122"/>
              </a:rPr>
              <a:t>AIC</a:t>
            </a:r>
            <a:r>
              <a:rPr lang="zh-CN" sz="1200" b="0">
                <a:latin typeface="Calibri" panose="020F0502020204030204" charset="0"/>
                <a:ea typeface="宋体" panose="02010600030101010101" pitchFamily="2" charset="-122"/>
              </a:rPr>
              <a:t>值最小，所以选取</a:t>
            </a:r>
            <a:r>
              <a:rPr lang="en-US" sz="1200" b="0">
                <a:latin typeface="Calibri" panose="020F0502020204030204" charset="0"/>
                <a:ea typeface="宋体" panose="02010600030101010101" pitchFamily="2" charset="-122"/>
              </a:rPr>
              <a:t>ARMA(5,2)</a:t>
            </a:r>
            <a:r>
              <a:rPr lang="zh-CN" sz="1200" b="0">
                <a:latin typeface="Calibri" panose="020F0502020204030204" charset="0"/>
                <a:ea typeface="宋体" panose="02010600030101010101" pitchFamily="2" charset="-122"/>
              </a:rPr>
              <a:t>模型。</a:t>
            </a:r>
            <a:endParaRPr lang="zh-CN" altLang="en-US"/>
          </a:p>
        </p:txBody>
      </p:sp>
    </p:spTree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3" grpId="0"/>
      <p:bldP spid="3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1215" y="167005"/>
            <a:ext cx="385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00" name="文本框 99"/>
          <p:cNvSpPr txBox="1"/>
          <p:nvPr/>
        </p:nvSpPr>
        <p:spPr>
          <a:xfrm>
            <a:off x="117475" y="745490"/>
            <a:ext cx="66624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VANKE的ARMA模型残差检验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4" name="图片 14" descr="Rplot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6660" y="2023745"/>
            <a:ext cx="7149465" cy="44424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3070" y="1341120"/>
            <a:ext cx="39147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62025" y="1461770"/>
            <a:ext cx="479679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/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VANKE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的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ARMA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模型残差检验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427095" y="6466205"/>
            <a:ext cx="23317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/>
            <a:r>
              <a:rPr lang="en-US" sz="1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VANKE</a:t>
            </a:r>
            <a:r>
              <a:rPr lang="zh-CN" sz="1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残差</a:t>
            </a:r>
            <a:r>
              <a:rPr lang="zh-CN" sz="1400">
                <a:ea typeface="宋体" panose="02010600030101010101" pitchFamily="2" charset="-122"/>
                <a:sym typeface="+mn-ea"/>
              </a:rPr>
              <a:t>的</a:t>
            </a:r>
            <a:r>
              <a:rPr lang="en-US" sz="1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ACF,PACF</a:t>
            </a:r>
            <a:r>
              <a:rPr lang="zh-CN" sz="1400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图</a:t>
            </a:r>
            <a:endParaRPr lang="zh-CN" altLang="en-US" sz="140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030605" y="96901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VANKE</a:t>
            </a:r>
            <a:r>
              <a:rPr lang="zh-CN" b="0">
                <a:ea typeface="宋体" panose="02010600030101010101" pitchFamily="2" charset="-122"/>
              </a:rPr>
              <a:t>残差的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QQ</a:t>
            </a:r>
            <a:r>
              <a:rPr lang="zh-CN" b="0">
                <a:ea typeface="宋体" panose="02010600030101010101" pitchFamily="2" charset="-122"/>
              </a:rPr>
              <a:t>图</a:t>
            </a:r>
            <a:endParaRPr lang="zh-CN" altLang="en-US"/>
          </a:p>
        </p:txBody>
      </p:sp>
      <p:pic>
        <p:nvPicPr>
          <p:cNvPr id="19" name="图片 19" descr="Rplot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6660" y="1771015"/>
            <a:ext cx="6134735" cy="38112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70255" y="3930015"/>
            <a:ext cx="33159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从上述检验结果中可以看出，残差检验P-value值为0.9835，大于0.05，不拒绝原假设，满足残差没有自相关性。从QQ图看出残差近似正态，所以模型残差近似符合高斯白噪声。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51535" y="167005"/>
            <a:ext cx="263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80085" y="1692275"/>
            <a:ext cx="351917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/>
            <a:r>
              <a:rPr lang="zh-CN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残差检验</a:t>
            </a:r>
            <a:r>
              <a:rPr 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，通过画出残差的</a:t>
            </a:r>
            <a:r>
              <a:rPr 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QQ</a:t>
            </a:r>
            <a:r>
              <a:rPr 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图，即</a:t>
            </a:r>
            <a:r>
              <a:rPr 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QQ</a:t>
            </a:r>
            <a:r>
              <a:rPr 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图中残差基本完全落在</a:t>
            </a:r>
            <a:r>
              <a:rPr 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45</a:t>
            </a:r>
            <a:r>
              <a:rPr 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度线上即为符合正太性假设。同时利用</a:t>
            </a:r>
            <a:r>
              <a:rPr lang="en-US">
                <a:latin typeface="Calibri" panose="020F0502020204030204" charset="0"/>
                <a:ea typeface="宋体" panose="02010600030101010101" pitchFamily="2" charset="-122"/>
                <a:sym typeface="+mn-ea"/>
              </a:rPr>
              <a:t>Box Ljung </a:t>
            </a:r>
            <a:r>
              <a:rPr lang="zh-CN">
                <a:latin typeface="Calibri" panose="020F0502020204030204" charset="0"/>
                <a:ea typeface="宋体" panose="02010600030101010101" pitchFamily="2" charset="-122"/>
                <a:sym typeface="+mn-ea"/>
              </a:rPr>
              <a:t>对残差进行白噪声检验，判断残差是否为不相关序列。</a:t>
            </a:r>
            <a:endParaRPr lang="zh-CN" alt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320675" y="770572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总结与反思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50060" y="1724025"/>
            <a:ext cx="8244840" cy="50158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en-US" altLang="zh-CN" sz="2000" b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   </a:t>
            </a:r>
            <a:r>
              <a:rPr lang="zh-CN" sz="2000" b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医药行业在疫情期间实现了崛起，在巨大的防疫物资、新冠检测试剂以及疫苗的需求下，促进医药行业在逆境中强势发展，在市场中实现了超额利润；而房地产行业却面临着资金短缺的危机，疫情带了短期的经济低迷；同时，在全球资本寻求新投资方向时，以新能源汽车为代表的特斯拉备受青睐，在疫情后股价连连高升。</a:t>
            </a:r>
            <a:endParaRPr lang="zh-CN" sz="2000" b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Calibri" panose="020F0502020204030204" charset="0"/>
              <a:ea typeface="宋体" panose="02010600030101010101" pitchFamily="2" charset="-122"/>
            </a:endParaRPr>
          </a:p>
          <a:p>
            <a:pPr indent="266700"/>
            <a:r>
              <a:rPr lang="en-US" altLang="zh-CN" sz="2000" b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       </a:t>
            </a:r>
            <a:r>
              <a:rPr lang="zh-CN" sz="2000" b="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本次分析的结果在对房地产行业数据上选择了龙头股万科为代表，万科的收益率曲线看似波动较小，但是由于其资金的庞大以及企业的基础较好，有一定的应对风险的能力，所以，并不能较为明显地体现出疫情对房地产行业带来的整体影响。而医药股选择了中国医药，因为中国医药是第一批生产以及研发新冠检测试剂之一，同时也是首批通过了新冠疫苗的审核，较大程度上代表了当时医药行业的发展趋势。汽车股方面，选取新能源汽车代表特斯拉，疫情前后对比能明显的表现出，资本在疫情后对新科技产业发展前景的看好。万科收益率的平稳分布与中国医药、特斯拉的尖峰分布形成鲜明对比，进一步突出新冠疫情对医药行业的发展的促进作用，以及资本对特斯拉新能源汽车科技产业的推动作用。</a:t>
            </a:r>
            <a:endParaRPr lang="zh-CN" altLang="en-US" sz="2000" b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b2f2581d-e0b8-4746-b5c2-8708c4f6f9a0}"/>
</p:tagLst>
</file>

<file path=ppt/tags/tag2.xml><?xml version="1.0" encoding="utf-8"?>
<p:tagLst xmlns:p="http://schemas.openxmlformats.org/presentationml/2006/main">
  <p:tag name="KSO_WM_UNIT_TABLE_BEAUTIFY" val="smartTable{b6949c3d-87c8-4bf0-8586-1506934e4c1f}"/>
</p:tagLst>
</file>

<file path=ppt/tags/tag3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1412</Words>
  <Application>WPS 演示</Application>
  <PresentationFormat>宽屏</PresentationFormat>
  <Paragraphs>144</Paragraphs>
  <Slides>10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EngraversGothic BT</vt:lpstr>
      <vt:lpstr>NumberOnly</vt:lpstr>
      <vt:lpstr>Calibri</vt:lpstr>
      <vt:lpstr>Times New Roman</vt:lpstr>
      <vt:lpstr>Arial</vt:lpstr>
      <vt:lpstr>微软雅黑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______M</cp:lastModifiedBy>
  <cp:revision>22</cp:revision>
  <dcterms:created xsi:type="dcterms:W3CDTF">2020-11-20T12:24:00Z</dcterms:created>
  <dcterms:modified xsi:type="dcterms:W3CDTF">2020-11-22T14:51:29Z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