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86100" y="4114800"/>
            <a:ext cx="6172200" cy="6172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25376" y="7093383"/>
            <a:ext cx="10762027" cy="56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575"/>
              </a:lnSpc>
              <a:spcBef>
                <a:spcPct val="0"/>
              </a:spcBef>
            </a:pPr>
            <a:r>
              <a:rPr lang="en-US" sz="3267">
                <a:solidFill>
                  <a:srgbClr val="1B64C6"/>
                </a:solidFill>
                <a:latin typeface="Open Sauce"/>
              </a:rPr>
              <a:t>By Shivani Gupta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4428" y="1716476"/>
            <a:ext cx="1588487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1B64C6"/>
                </a:solidFill>
                <a:latin typeface="Open Sans Extra Bold"/>
              </a:rPr>
              <a:t>Fashion Customer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5657" y="339411"/>
            <a:ext cx="9056686" cy="558926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068683"/>
            <a:ext cx="1528881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0" indent="-248285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Open Sans Light"/>
              </a:rPr>
              <a:t>Deal  Seekers: Deal Seekers are customers who needs a little push and incentives in terms of sales and deals. They generate revenue in range of 135 to 325 AUD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999840"/>
            <a:ext cx="162306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 Light"/>
              </a:rPr>
              <a:t>High Value: High value customers are those customers who generates high values of revenue for the retailer in range of 892 to 5387 AUD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23074"/>
            <a:ext cx="162306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Infrequent: Infrequent customers are those customers who have either not generated any income or have brought revenue to the retailer less than 138 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20200"/>
            <a:ext cx="1601479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 Light"/>
              </a:rPr>
              <a:t>Loyal:  Loyal customers are the potential customers who are regular in purchasing and generate revenue in range of 326 to 890 AUD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98820" y="329910"/>
            <a:ext cx="10290359" cy="635062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6623382"/>
            <a:ext cx="6711107" cy="90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018" indent="-280509" lvl="1">
              <a:lnSpc>
                <a:spcPts val="3637"/>
              </a:lnSpc>
              <a:buFont typeface="Arial"/>
              <a:buChar char="•"/>
            </a:pPr>
            <a:r>
              <a:rPr lang="en-US" sz="2598">
                <a:solidFill>
                  <a:srgbClr val="000000"/>
                </a:solidFill>
                <a:latin typeface="Open Sans Light"/>
              </a:rPr>
              <a:t>The maximum number of customers </a:t>
            </a:r>
          </a:p>
          <a:p>
            <a:pPr>
              <a:lnSpc>
                <a:spcPts val="3637"/>
              </a:lnSpc>
            </a:pPr>
            <a:r>
              <a:rPr lang="en-US" sz="2598">
                <a:solidFill>
                  <a:srgbClr val="000000"/>
                </a:solidFill>
                <a:latin typeface="Open Sans Light"/>
              </a:rPr>
              <a:t>     </a:t>
            </a:r>
            <a:r>
              <a:rPr lang="en-US" sz="2598">
                <a:solidFill>
                  <a:srgbClr val="000000"/>
                </a:solidFill>
                <a:latin typeface="Open Sans Light"/>
              </a:rPr>
              <a:t>during the analysis period were infrequent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703089"/>
            <a:ext cx="4027512" cy="94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1743" indent="-290871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000000"/>
                </a:solidFill>
                <a:latin typeface="Open Sans Light"/>
              </a:rPr>
              <a:t>High-value Customers were low in number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809990"/>
            <a:ext cx="1258758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0" indent="-280670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 Light"/>
              </a:rPr>
              <a:t>Deal Seekers are moderate in number but loyal customers are still few in number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315739" y="459379"/>
            <a:ext cx="9056686" cy="558926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5811547"/>
            <a:ext cx="9323476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 Light"/>
              </a:rPr>
              <a:t>Average Revenue generated by High value customers is 1328.24702 AUD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39157" y="5811547"/>
            <a:ext cx="67201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 Light"/>
              </a:rPr>
              <a:t>Average Revenue generated by Deal seekers is 196.90208 AUD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1667" y="7454642"/>
            <a:ext cx="67201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 Light"/>
              </a:rPr>
              <a:t>Average Revenue generated by Loyal customers is 455.10944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12353" y="7454642"/>
            <a:ext cx="672014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ns Light"/>
              </a:rPr>
              <a:t>Average Revenue generated by Infrequent customers is 73.2498 AUD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75406" y="2271388"/>
            <a:ext cx="5168110" cy="1312536"/>
            <a:chOff x="0" y="0"/>
            <a:chExt cx="6890813" cy="1750048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890813" cy="1750048"/>
              <a:chOff x="0" y="0"/>
              <a:chExt cx="8890000" cy="2257778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6351" y="0"/>
                <a:ext cx="885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8857228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1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  <a:moveTo>
                      <a:pt x="3158649" y="0"/>
                    </a:moveTo>
                    <a:lnTo>
                      <a:pt x="3158649" y="0"/>
                    </a:lnTo>
                    <a:cubicBezTo>
                      <a:pt x="3102512" y="0"/>
                      <a:pt x="3048673" y="22301"/>
                      <a:pt x="3008978" y="61996"/>
                    </a:cubicBezTo>
                    <a:cubicBezTo>
                      <a:pt x="2969283" y="101691"/>
                      <a:pt x="2946982" y="155529"/>
                      <a:pt x="2946982" y="211667"/>
                    </a:cubicBezTo>
                    <a:lnTo>
                      <a:pt x="2946982" y="282222"/>
                    </a:lnTo>
                    <a:cubicBezTo>
                      <a:pt x="2947503" y="398753"/>
                      <a:pt x="3042117" y="492944"/>
                      <a:pt x="3158649" y="492944"/>
                    </a:cubicBezTo>
                    <a:cubicBezTo>
                      <a:pt x="3275181" y="492944"/>
                      <a:pt x="3369794" y="398753"/>
                      <a:pt x="3370316" y="282222"/>
                    </a:cubicBezTo>
                    <a:lnTo>
                      <a:pt x="3370316" y="211667"/>
                    </a:lnTo>
                    <a:cubicBezTo>
                      <a:pt x="3370316" y="94766"/>
                      <a:pt x="3275549" y="0"/>
                      <a:pt x="3158649" y="0"/>
                    </a:cubicBezTo>
                    <a:close/>
                    <a:moveTo>
                      <a:pt x="2939433" y="969998"/>
                    </a:moveTo>
                    <a:cubicBezTo>
                      <a:pt x="2940632" y="961884"/>
                      <a:pt x="2929202" y="958709"/>
                      <a:pt x="2926027" y="966258"/>
                    </a:cubicBezTo>
                    <a:lnTo>
                      <a:pt x="2772005" y="1325598"/>
                    </a:lnTo>
                    <a:cubicBezTo>
                      <a:pt x="2749748" y="1377518"/>
                      <a:pt x="2698672" y="1411161"/>
                      <a:pt x="2642182" y="1411111"/>
                    </a:cubicBezTo>
                    <a:lnTo>
                      <a:pt x="2577130" y="1411111"/>
                    </a:lnTo>
                    <a:cubicBezTo>
                      <a:pt x="2565266" y="1411122"/>
                      <a:pt x="2554190" y="1405168"/>
                      <a:pt x="2547655" y="1395265"/>
                    </a:cubicBezTo>
                    <a:cubicBezTo>
                      <a:pt x="2541120" y="1385363"/>
                      <a:pt x="2540000" y="1372839"/>
                      <a:pt x="2544675" y="1361934"/>
                    </a:cubicBezTo>
                    <a:lnTo>
                      <a:pt x="2735316" y="917222"/>
                    </a:lnTo>
                    <a:lnTo>
                      <a:pt x="2805448" y="741821"/>
                    </a:lnTo>
                    <a:cubicBezTo>
                      <a:pt x="2848318" y="634683"/>
                      <a:pt x="2952094" y="564437"/>
                      <a:pt x="3067491" y="564444"/>
                    </a:cubicBezTo>
                    <a:lnTo>
                      <a:pt x="3249807" y="564444"/>
                    </a:lnTo>
                    <a:cubicBezTo>
                      <a:pt x="3365203" y="564437"/>
                      <a:pt x="3468980" y="634683"/>
                      <a:pt x="3511850" y="741821"/>
                    </a:cubicBezTo>
                    <a:lnTo>
                      <a:pt x="3581982" y="917222"/>
                    </a:lnTo>
                    <a:lnTo>
                      <a:pt x="3772553" y="1361934"/>
                    </a:lnTo>
                    <a:cubicBezTo>
                      <a:pt x="3777228" y="1372839"/>
                      <a:pt x="3776108" y="1385363"/>
                      <a:pt x="3769572" y="1395265"/>
                    </a:cubicBezTo>
                    <a:cubicBezTo>
                      <a:pt x="3763037" y="1405168"/>
                      <a:pt x="3751962" y="1411122"/>
                      <a:pt x="3740097" y="1411111"/>
                    </a:cubicBezTo>
                    <a:lnTo>
                      <a:pt x="3675045" y="1411111"/>
                    </a:lnTo>
                    <a:cubicBezTo>
                      <a:pt x="3618607" y="1411105"/>
                      <a:pt x="3567601" y="1377471"/>
                      <a:pt x="3545364" y="1325598"/>
                    </a:cubicBezTo>
                    <a:lnTo>
                      <a:pt x="3391341" y="966258"/>
                    </a:lnTo>
                    <a:cubicBezTo>
                      <a:pt x="3388096" y="958709"/>
                      <a:pt x="3376736" y="961884"/>
                      <a:pt x="3377865" y="969998"/>
                    </a:cubicBezTo>
                    <a:lnTo>
                      <a:pt x="3440871" y="1411111"/>
                    </a:lnTo>
                    <a:lnTo>
                      <a:pt x="3508252" y="2219607"/>
                    </a:lnTo>
                    <a:cubicBezTo>
                      <a:pt x="3509060" y="2229429"/>
                      <a:pt x="3505722" y="2239141"/>
                      <a:pt x="3499048" y="2246392"/>
                    </a:cubicBezTo>
                    <a:cubicBezTo>
                      <a:pt x="3492374" y="2253643"/>
                      <a:pt x="3482970" y="2257771"/>
                      <a:pt x="3473115" y="2257778"/>
                    </a:cubicBezTo>
                    <a:lnTo>
                      <a:pt x="3419281" y="2257778"/>
                    </a:lnTo>
                    <a:cubicBezTo>
                      <a:pt x="3350300" y="2257786"/>
                      <a:pt x="3291423" y="2207921"/>
                      <a:pt x="3280075" y="2139879"/>
                    </a:cubicBezTo>
                    <a:lnTo>
                      <a:pt x="3165705" y="1452880"/>
                    </a:lnTo>
                    <a:cubicBezTo>
                      <a:pt x="3164364" y="1444978"/>
                      <a:pt x="3153075" y="1444978"/>
                      <a:pt x="3151734" y="1452880"/>
                    </a:cubicBezTo>
                    <a:lnTo>
                      <a:pt x="3037293" y="2139879"/>
                    </a:lnTo>
                    <a:cubicBezTo>
                      <a:pt x="3025942" y="2207948"/>
                      <a:pt x="2967025" y="2257821"/>
                      <a:pt x="2898017" y="2257778"/>
                    </a:cubicBezTo>
                    <a:lnTo>
                      <a:pt x="2844183" y="2257778"/>
                    </a:lnTo>
                    <a:cubicBezTo>
                      <a:pt x="2834328" y="2257771"/>
                      <a:pt x="2824924" y="2253643"/>
                      <a:pt x="2818250" y="2246392"/>
                    </a:cubicBezTo>
                    <a:cubicBezTo>
                      <a:pt x="2811575" y="2239141"/>
                      <a:pt x="2808238" y="2229429"/>
                      <a:pt x="2809046" y="2219607"/>
                    </a:cubicBezTo>
                    <a:lnTo>
                      <a:pt x="2876427" y="1411111"/>
                    </a:lnTo>
                    <a:lnTo>
                      <a:pt x="2939433" y="969998"/>
                    </a:lnTo>
                    <a:close/>
                    <a:moveTo>
                      <a:pt x="5698649" y="0"/>
                    </a:moveTo>
                    <a:cubicBezTo>
                      <a:pt x="5581749" y="0"/>
                      <a:pt x="5486982" y="94766"/>
                      <a:pt x="5486982" y="211667"/>
                    </a:cubicBezTo>
                    <a:lnTo>
                      <a:pt x="5486982" y="282222"/>
                    </a:lnTo>
                    <a:cubicBezTo>
                      <a:pt x="5487504" y="398753"/>
                      <a:pt x="5582117" y="492944"/>
                      <a:pt x="5698649" y="492944"/>
                    </a:cubicBezTo>
                    <a:cubicBezTo>
                      <a:pt x="5815181" y="492944"/>
                      <a:pt x="5909794" y="398753"/>
                      <a:pt x="5910316" y="282222"/>
                    </a:cubicBezTo>
                    <a:lnTo>
                      <a:pt x="5910316" y="211667"/>
                    </a:lnTo>
                    <a:cubicBezTo>
                      <a:pt x="5910316" y="94766"/>
                      <a:pt x="5815549" y="0"/>
                      <a:pt x="5698649" y="0"/>
                    </a:cubicBezTo>
                    <a:close/>
                    <a:moveTo>
                      <a:pt x="5479433" y="969998"/>
                    </a:moveTo>
                    <a:cubicBezTo>
                      <a:pt x="5480632" y="961884"/>
                      <a:pt x="5469202" y="958709"/>
                      <a:pt x="5466027" y="966258"/>
                    </a:cubicBezTo>
                    <a:lnTo>
                      <a:pt x="5312004" y="1325598"/>
                    </a:lnTo>
                    <a:cubicBezTo>
                      <a:pt x="5289748" y="1377518"/>
                      <a:pt x="5238672" y="1411161"/>
                      <a:pt x="5182182" y="1411111"/>
                    </a:cubicBezTo>
                    <a:lnTo>
                      <a:pt x="5117130" y="1411111"/>
                    </a:lnTo>
                    <a:cubicBezTo>
                      <a:pt x="5105266" y="1411122"/>
                      <a:pt x="5094191" y="1405168"/>
                      <a:pt x="5087655" y="1395265"/>
                    </a:cubicBezTo>
                    <a:cubicBezTo>
                      <a:pt x="5081120" y="1385363"/>
                      <a:pt x="5080000" y="1372839"/>
                      <a:pt x="5084674" y="1361934"/>
                    </a:cubicBezTo>
                    <a:lnTo>
                      <a:pt x="5275316" y="917222"/>
                    </a:lnTo>
                    <a:lnTo>
                      <a:pt x="5345448" y="741821"/>
                    </a:lnTo>
                    <a:cubicBezTo>
                      <a:pt x="5388318" y="634683"/>
                      <a:pt x="5492095" y="564437"/>
                      <a:pt x="5607491" y="564444"/>
                    </a:cubicBezTo>
                    <a:lnTo>
                      <a:pt x="5789807" y="564444"/>
                    </a:lnTo>
                    <a:cubicBezTo>
                      <a:pt x="5905203" y="564437"/>
                      <a:pt x="6008980" y="634683"/>
                      <a:pt x="6051850" y="741821"/>
                    </a:cubicBezTo>
                    <a:lnTo>
                      <a:pt x="6121982" y="917222"/>
                    </a:lnTo>
                    <a:lnTo>
                      <a:pt x="6312553" y="1361934"/>
                    </a:lnTo>
                    <a:cubicBezTo>
                      <a:pt x="6317228" y="1372839"/>
                      <a:pt x="6316108" y="1385363"/>
                      <a:pt x="6309572" y="1395265"/>
                    </a:cubicBezTo>
                    <a:cubicBezTo>
                      <a:pt x="6303037" y="1405168"/>
                      <a:pt x="6291962" y="1411122"/>
                      <a:pt x="6280097" y="1411111"/>
                    </a:cubicBezTo>
                    <a:lnTo>
                      <a:pt x="6215045" y="1411111"/>
                    </a:lnTo>
                    <a:cubicBezTo>
                      <a:pt x="6158607" y="1411105"/>
                      <a:pt x="6107601" y="1377471"/>
                      <a:pt x="6085364" y="1325598"/>
                    </a:cubicBezTo>
                    <a:lnTo>
                      <a:pt x="5931341" y="966258"/>
                    </a:lnTo>
                    <a:cubicBezTo>
                      <a:pt x="5928096" y="958709"/>
                      <a:pt x="5916736" y="961884"/>
                      <a:pt x="5917865" y="969998"/>
                    </a:cubicBezTo>
                    <a:lnTo>
                      <a:pt x="5980871" y="1411111"/>
                    </a:lnTo>
                    <a:lnTo>
                      <a:pt x="6048252" y="2219607"/>
                    </a:lnTo>
                    <a:cubicBezTo>
                      <a:pt x="6049060" y="2229429"/>
                      <a:pt x="6045722" y="2239141"/>
                      <a:pt x="6039048" y="2246392"/>
                    </a:cubicBezTo>
                    <a:cubicBezTo>
                      <a:pt x="6032374" y="2253643"/>
                      <a:pt x="6022970" y="2257771"/>
                      <a:pt x="6013115" y="2257778"/>
                    </a:cubicBezTo>
                    <a:lnTo>
                      <a:pt x="5959281" y="2257778"/>
                    </a:lnTo>
                    <a:cubicBezTo>
                      <a:pt x="5890300" y="2257786"/>
                      <a:pt x="5831423" y="2207921"/>
                      <a:pt x="5820075" y="2139879"/>
                    </a:cubicBezTo>
                    <a:lnTo>
                      <a:pt x="5705704" y="1452880"/>
                    </a:lnTo>
                    <a:cubicBezTo>
                      <a:pt x="5704364" y="1444978"/>
                      <a:pt x="5693075" y="1444978"/>
                      <a:pt x="5691735" y="1452880"/>
                    </a:cubicBezTo>
                    <a:lnTo>
                      <a:pt x="5577294" y="2139879"/>
                    </a:lnTo>
                    <a:cubicBezTo>
                      <a:pt x="5565942" y="2207948"/>
                      <a:pt x="5507025" y="2257821"/>
                      <a:pt x="5438017" y="2257778"/>
                    </a:cubicBezTo>
                    <a:lnTo>
                      <a:pt x="5384183" y="2257778"/>
                    </a:lnTo>
                    <a:cubicBezTo>
                      <a:pt x="5374328" y="2257771"/>
                      <a:pt x="5364924" y="2253643"/>
                      <a:pt x="5358250" y="2246392"/>
                    </a:cubicBezTo>
                    <a:cubicBezTo>
                      <a:pt x="5351576" y="2239141"/>
                      <a:pt x="5348238" y="2229429"/>
                      <a:pt x="5349046" y="2219607"/>
                    </a:cubicBezTo>
                    <a:lnTo>
                      <a:pt x="5416427" y="1411111"/>
                    </a:lnTo>
                    <a:lnTo>
                      <a:pt x="5479433" y="969998"/>
                    </a:lnTo>
                    <a:close/>
                    <a:moveTo>
                      <a:pt x="8238649" y="0"/>
                    </a:moveTo>
                    <a:cubicBezTo>
                      <a:pt x="8182511" y="0"/>
                      <a:pt x="8128673" y="22300"/>
                      <a:pt x="8088978" y="61996"/>
                    </a:cubicBezTo>
                    <a:cubicBezTo>
                      <a:pt x="8049282" y="101691"/>
                      <a:pt x="8026982" y="155529"/>
                      <a:pt x="8026982" y="211667"/>
                    </a:cubicBezTo>
                    <a:lnTo>
                      <a:pt x="8026982" y="282222"/>
                    </a:lnTo>
                    <a:cubicBezTo>
                      <a:pt x="8027503" y="398753"/>
                      <a:pt x="8122117" y="492945"/>
                      <a:pt x="8238649" y="492945"/>
                    </a:cubicBezTo>
                    <a:cubicBezTo>
                      <a:pt x="8355181" y="492945"/>
                      <a:pt x="8449795" y="398753"/>
                      <a:pt x="8450316" y="282222"/>
                    </a:cubicBezTo>
                    <a:lnTo>
                      <a:pt x="8450316" y="211667"/>
                    </a:lnTo>
                    <a:cubicBezTo>
                      <a:pt x="8450316" y="155529"/>
                      <a:pt x="8428016" y="101691"/>
                      <a:pt x="8388320" y="61996"/>
                    </a:cubicBezTo>
                    <a:cubicBezTo>
                      <a:pt x="8348625" y="22300"/>
                      <a:pt x="8294787" y="0"/>
                      <a:pt x="8238649" y="0"/>
                    </a:cubicBezTo>
                    <a:close/>
                    <a:moveTo>
                      <a:pt x="8019433" y="969998"/>
                    </a:moveTo>
                    <a:cubicBezTo>
                      <a:pt x="8020632" y="961884"/>
                      <a:pt x="8009203" y="958709"/>
                      <a:pt x="8006028" y="966258"/>
                    </a:cubicBezTo>
                    <a:lnTo>
                      <a:pt x="7852004" y="1325598"/>
                    </a:lnTo>
                    <a:cubicBezTo>
                      <a:pt x="7829748" y="1377518"/>
                      <a:pt x="7778672" y="1411161"/>
                      <a:pt x="7722182" y="1411111"/>
                    </a:cubicBezTo>
                    <a:lnTo>
                      <a:pt x="7657130" y="1411111"/>
                    </a:lnTo>
                    <a:cubicBezTo>
                      <a:pt x="7645266" y="1411122"/>
                      <a:pt x="7634191" y="1405168"/>
                      <a:pt x="7627655" y="1395265"/>
                    </a:cubicBezTo>
                    <a:cubicBezTo>
                      <a:pt x="7621120" y="1385363"/>
                      <a:pt x="7620000" y="1372839"/>
                      <a:pt x="7624675" y="1361934"/>
                    </a:cubicBezTo>
                    <a:lnTo>
                      <a:pt x="7815316" y="917222"/>
                    </a:lnTo>
                    <a:lnTo>
                      <a:pt x="7885448" y="741821"/>
                    </a:lnTo>
                    <a:cubicBezTo>
                      <a:pt x="7928318" y="634683"/>
                      <a:pt x="8032094" y="564437"/>
                      <a:pt x="8147491" y="564444"/>
                    </a:cubicBezTo>
                    <a:lnTo>
                      <a:pt x="8329807" y="564444"/>
                    </a:lnTo>
                    <a:cubicBezTo>
                      <a:pt x="8445204" y="564437"/>
                      <a:pt x="8548980" y="634683"/>
                      <a:pt x="8591850" y="741821"/>
                    </a:cubicBezTo>
                    <a:lnTo>
                      <a:pt x="8661982" y="917222"/>
                    </a:lnTo>
                    <a:lnTo>
                      <a:pt x="8852553" y="1361934"/>
                    </a:lnTo>
                    <a:cubicBezTo>
                      <a:pt x="8857228" y="1372839"/>
                      <a:pt x="8856107" y="1385363"/>
                      <a:pt x="8849572" y="1395265"/>
                    </a:cubicBezTo>
                    <a:cubicBezTo>
                      <a:pt x="8843037" y="1405168"/>
                      <a:pt x="8831962" y="1411122"/>
                      <a:pt x="8820097" y="1411111"/>
                    </a:cubicBezTo>
                    <a:lnTo>
                      <a:pt x="8755045" y="1411111"/>
                    </a:lnTo>
                    <a:cubicBezTo>
                      <a:pt x="8698607" y="1411105"/>
                      <a:pt x="8647601" y="1377471"/>
                      <a:pt x="8625364" y="1325598"/>
                    </a:cubicBezTo>
                    <a:lnTo>
                      <a:pt x="8471341" y="966258"/>
                    </a:lnTo>
                    <a:cubicBezTo>
                      <a:pt x="8468095" y="958709"/>
                      <a:pt x="8456736" y="961884"/>
                      <a:pt x="8457865" y="969998"/>
                    </a:cubicBezTo>
                    <a:lnTo>
                      <a:pt x="8520871" y="1411111"/>
                    </a:lnTo>
                    <a:lnTo>
                      <a:pt x="8588252" y="2219607"/>
                    </a:lnTo>
                    <a:cubicBezTo>
                      <a:pt x="8589060" y="2229429"/>
                      <a:pt x="8585722" y="2239141"/>
                      <a:pt x="8579048" y="2246392"/>
                    </a:cubicBezTo>
                    <a:cubicBezTo>
                      <a:pt x="8572374" y="2253643"/>
                      <a:pt x="8562970" y="2257771"/>
                      <a:pt x="8553115" y="2257778"/>
                    </a:cubicBezTo>
                    <a:lnTo>
                      <a:pt x="8499281" y="2257778"/>
                    </a:lnTo>
                    <a:cubicBezTo>
                      <a:pt x="8430299" y="2257786"/>
                      <a:pt x="8371422" y="2207921"/>
                      <a:pt x="8360075" y="2139879"/>
                    </a:cubicBezTo>
                    <a:lnTo>
                      <a:pt x="8245704" y="1452880"/>
                    </a:lnTo>
                    <a:cubicBezTo>
                      <a:pt x="8244364" y="1444978"/>
                      <a:pt x="8233075" y="1444978"/>
                      <a:pt x="8231735" y="1452880"/>
                    </a:cubicBezTo>
                    <a:lnTo>
                      <a:pt x="8117294" y="2139879"/>
                    </a:lnTo>
                    <a:cubicBezTo>
                      <a:pt x="8105942" y="2207948"/>
                      <a:pt x="8047025" y="2257821"/>
                      <a:pt x="7978017" y="2257778"/>
                    </a:cubicBezTo>
                    <a:lnTo>
                      <a:pt x="7924183" y="2257778"/>
                    </a:lnTo>
                    <a:cubicBezTo>
                      <a:pt x="7914328" y="2257771"/>
                      <a:pt x="7904924" y="2253643"/>
                      <a:pt x="7898250" y="2246392"/>
                    </a:cubicBezTo>
                    <a:cubicBezTo>
                      <a:pt x="7891576" y="2239141"/>
                      <a:pt x="7888238" y="2229429"/>
                      <a:pt x="7889046" y="2219607"/>
                    </a:cubicBezTo>
                    <a:lnTo>
                      <a:pt x="7956427" y="1411111"/>
                    </a:lnTo>
                    <a:lnTo>
                      <a:pt x="8019433" y="969998"/>
                    </a:lnTo>
                    <a:close/>
                  </a:path>
                </a:pathLst>
              </a:custGeom>
              <a:solidFill>
                <a:srgbClr val="3E618F"/>
              </a:solidFill>
            </p:spPr>
          </p:sp>
        </p:grpSp>
      </p:grpSp>
      <p:sp>
        <p:nvSpPr>
          <p:cNvPr name="TextBox 5" id="5"/>
          <p:cNvSpPr txBox="true"/>
          <p:nvPr/>
        </p:nvSpPr>
        <p:spPr>
          <a:xfrm rot="0">
            <a:off x="1998514" y="419100"/>
            <a:ext cx="1283305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pen Sans Extra Bold"/>
              </a:rPr>
              <a:t>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8208" y="4843581"/>
            <a:ext cx="1468390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864" indent="-356432" lvl="1">
              <a:lnSpc>
                <a:spcPts val="3962"/>
              </a:lnSpc>
              <a:buFont typeface="Arial"/>
              <a:buChar char="•"/>
            </a:pPr>
            <a:r>
              <a:rPr lang="en-US" sz="3301" spc="33">
                <a:solidFill>
                  <a:srgbClr val="1B64C6"/>
                </a:solidFill>
                <a:latin typeface="Open Sauce Bold"/>
              </a:rPr>
              <a:t>Client should target Customers in deal seeker group and loyal group, with specific adds and offers as it can help to tap the potential to earn more from them.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4102" y="7011474"/>
            <a:ext cx="14992118" cy="50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399" indent="-356199" lvl="1">
              <a:lnSpc>
                <a:spcPts val="3959"/>
              </a:lnSpc>
              <a:buFont typeface="Arial"/>
              <a:buChar char="•"/>
            </a:pPr>
            <a:r>
              <a:rPr lang="en-US" sz="3299" spc="32">
                <a:solidFill>
                  <a:srgbClr val="1B64C6"/>
                </a:solidFill>
                <a:latin typeface="Open Sauce Bold"/>
              </a:rPr>
              <a:t>Infrequent Customers should be targetted after close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DAElvrEN_1g</dc:identifier>
  <dcterms:modified xsi:type="dcterms:W3CDTF">2011-08-01T06:04:30Z</dcterms:modified>
  <cp:revision>1</cp:revision>
  <dc:title>Fashion Customer Analysis</dc:title>
</cp:coreProperties>
</file>