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2" r:id="rId2"/>
    <p:sldId id="273" r:id="rId3"/>
    <p:sldId id="274" r:id="rId4"/>
    <p:sldId id="275" r:id="rId5"/>
    <p:sldId id="276" r:id="rId6"/>
    <p:sldId id="256" r:id="rId7"/>
    <p:sldId id="267" r:id="rId8"/>
    <p:sldId id="268" r:id="rId9"/>
    <p:sldId id="257" r:id="rId10"/>
    <p:sldId id="258" r:id="rId11"/>
    <p:sldId id="259" r:id="rId12"/>
    <p:sldId id="260" r:id="rId13"/>
    <p:sldId id="264" r:id="rId14"/>
    <p:sldId id="265" r:id="rId15"/>
    <p:sldId id="277" r:id="rId16"/>
    <p:sldId id="271" r:id="rId17"/>
    <p:sldId id="270" r:id="rId18"/>
    <p:sldId id="278" r:id="rId19"/>
    <p:sldId id="279" r:id="rId20"/>
    <p:sldId id="280" r:id="rId21"/>
    <p:sldId id="281" r:id="rId22"/>
    <p:sldId id="282" r:id="rId23"/>
    <p:sldId id="261" r:id="rId24"/>
    <p:sldId id="262" r:id="rId25"/>
    <p:sldId id="283" r:id="rId26"/>
    <p:sldId id="284" r:id="rId27"/>
    <p:sldId id="266" r:id="rId28"/>
    <p:sldId id="285" r:id="rId29"/>
    <p:sldId id="286" r:id="rId30"/>
    <p:sldId id="263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E66AE1-C979-4F8A-AD3B-C5EB5CE60B2F}">
          <p14:sldIdLst>
            <p14:sldId id="272"/>
            <p14:sldId id="273"/>
            <p14:sldId id="274"/>
            <p14:sldId id="275"/>
            <p14:sldId id="276"/>
            <p14:sldId id="256"/>
            <p14:sldId id="267"/>
            <p14:sldId id="268"/>
            <p14:sldId id="257"/>
            <p14:sldId id="258"/>
            <p14:sldId id="259"/>
            <p14:sldId id="260"/>
            <p14:sldId id="264"/>
            <p14:sldId id="265"/>
            <p14:sldId id="277"/>
            <p14:sldId id="271"/>
            <p14:sldId id="270"/>
            <p14:sldId id="278"/>
            <p14:sldId id="279"/>
            <p14:sldId id="280"/>
            <p14:sldId id="281"/>
            <p14:sldId id="282"/>
            <p14:sldId id="261"/>
            <p14:sldId id="262"/>
            <p14:sldId id="283"/>
            <p14:sldId id="284"/>
            <p14:sldId id="266"/>
            <p14:sldId id="285"/>
            <p14:sldId id="286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5772\Desktop\cache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5772\Desktop\cache\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loss1!$B$16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loss1!$A$17:$A$26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loss1!$B$17:$B$26</c:f>
              <c:numCache>
                <c:formatCode>General</c:formatCode>
                <c:ptCount val="10"/>
                <c:pt idx="0">
                  <c:v>38362.699999999997</c:v>
                </c:pt>
                <c:pt idx="1">
                  <c:v>27678.6</c:v>
                </c:pt>
                <c:pt idx="2">
                  <c:v>24230.1</c:v>
                </c:pt>
                <c:pt idx="3">
                  <c:v>19576.2</c:v>
                </c:pt>
                <c:pt idx="4">
                  <c:v>18092</c:v>
                </c:pt>
                <c:pt idx="5">
                  <c:v>16784.2</c:v>
                </c:pt>
                <c:pt idx="6">
                  <c:v>16100.4</c:v>
                </c:pt>
                <c:pt idx="7">
                  <c:v>15006.7</c:v>
                </c:pt>
                <c:pt idx="8">
                  <c:v>13182.9</c:v>
                </c:pt>
                <c:pt idx="9">
                  <c:v>12641.6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CD-405D-B3B3-2D7EE0A40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5479736"/>
        <c:axId val="1075480376"/>
      </c:lineChart>
      <c:catAx>
        <c:axId val="1075479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epoch</a:t>
                </a:r>
              </a:p>
            </c:rich>
          </c:tx>
          <c:layout>
            <c:manualLayout>
              <c:xMode val="edge"/>
              <c:yMode val="edge"/>
              <c:x val="0.91276827493054635"/>
              <c:y val="0.88220630970337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5480376"/>
        <c:crosses val="autoZero"/>
        <c:auto val="1"/>
        <c:lblAlgn val="ctr"/>
        <c:lblOffset val="100"/>
        <c:noMultiLvlLbl val="0"/>
      </c:catAx>
      <c:valAx>
        <c:axId val="107548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loss</a:t>
                </a:r>
              </a:p>
            </c:rich>
          </c:tx>
          <c:layout>
            <c:manualLayout>
              <c:xMode val="edge"/>
              <c:yMode val="edge"/>
              <c:x val="2.2084311205331709E-2"/>
              <c:y val="7.4373587164953646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547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loss1!$R$21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loss1!$Q$22:$Q$31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loss1!$R$22:$R$31</c:f>
              <c:numCache>
                <c:formatCode>General</c:formatCode>
                <c:ptCount val="10"/>
                <c:pt idx="0">
                  <c:v>456</c:v>
                </c:pt>
                <c:pt idx="1">
                  <c:v>459</c:v>
                </c:pt>
                <c:pt idx="2">
                  <c:v>460</c:v>
                </c:pt>
                <c:pt idx="3">
                  <c:v>455</c:v>
                </c:pt>
                <c:pt idx="4">
                  <c:v>458</c:v>
                </c:pt>
                <c:pt idx="5">
                  <c:v>462</c:v>
                </c:pt>
                <c:pt idx="6">
                  <c:v>455</c:v>
                </c:pt>
                <c:pt idx="7">
                  <c:v>450</c:v>
                </c:pt>
                <c:pt idx="8">
                  <c:v>424</c:v>
                </c:pt>
                <c:pt idx="9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0-49BF-8EB1-A53D4F5FC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6120632"/>
        <c:axId val="1216117752"/>
      </c:barChart>
      <c:catAx>
        <c:axId val="1216120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epoch</a:t>
                </a:r>
              </a:p>
            </c:rich>
          </c:tx>
          <c:layout>
            <c:manualLayout>
              <c:xMode val="edge"/>
              <c:yMode val="edge"/>
              <c:x val="0.88372656188363996"/>
              <c:y val="0.87804302449664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6117752"/>
        <c:crossesAt val="0"/>
        <c:auto val="1"/>
        <c:lblAlgn val="ctr"/>
        <c:lblOffset val="100"/>
        <c:noMultiLvlLbl val="0"/>
      </c:catAx>
      <c:valAx>
        <c:axId val="1216117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time/s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5048870499750169E-2"/>
              <c:y val="3.318926850147169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6120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5358-F6AD-46AC-9326-0A4748331B2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F825-CD69-40B3-8413-119F1D6D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462E-B45B-4DB3-B62B-6447D76F0C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462E-B45B-4DB3-B62B-6447D76F0C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28C2-1742-4B94-987F-A0A680CB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00152-CCEA-4513-AB45-3518A9E0D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AEA65-2571-4120-A4AD-FDFC9984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E2ECB-49BF-44EE-9282-0D06815B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9BB18-09C8-40F0-91EE-137DAE1C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13CA6-62D1-403B-B728-6568EE4B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A43F51-68AC-4BB2-93B5-D3D529E3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CC897-5355-4720-918A-810F0F44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A3AF4-4686-4B75-8D8E-D3395B49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2EA39-2947-4B87-99B9-E731606B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34FAF3-6CA0-4308-87F2-0BBBB64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303A5-C134-4568-ABF2-7B7A08CF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2EC6F-98F2-4666-BFFA-65C69EB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86E07-7790-47ED-A08C-CE23E078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70202-BF94-4F38-8B9C-BC4DCBCB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598C4-1FE0-4754-B6B8-490E9F20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7F645-4FEF-4C1A-BD52-6CBCFB62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88776-EA4C-4DB0-A77F-450CFD5A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F588-B4D7-49CB-B571-C8B4EE1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51A52-8A4B-4320-9B84-6906406F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145F6-F352-42D6-8A7C-5006CADB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6BED-04B9-4B4E-8841-7904109D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6F85A-EAF2-4E86-95B5-1A3D44B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2D24A-7357-4F5E-AFDA-F74BAD9C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FFE5D-115E-4F0C-8993-5D5CEEB9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479AE-E5AF-448F-B55D-C9F4E49B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E5239-5428-4FB4-AA53-A8394681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CE7F7-E9A2-402D-9A2A-D220650C1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7A475-C857-40B9-B8CC-CA176B8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5565E-2B74-47FE-A4C4-3AA65B47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6F6DB-EC8F-4EA7-8524-BC7036D8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81C76-05B4-4862-AFE5-BE3A41CA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C51A5-7D79-45F4-B4FA-1D7E8EE4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AD59C-6B2E-4415-AA29-D4BA6407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D368B-6EA7-4D93-B664-8CDD917E9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4A9B2-E7D6-487D-9FB3-6CA71FF9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A4E7A-E726-4162-934D-ED026865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3FA83-64EA-4D36-A476-B8A3C4BA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37D5CC-013B-4516-85DA-4CA45C53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1B30E-29D2-4C93-8B7D-4432DD22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BDB2C9-5AB1-431E-BACC-1D701EF5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705D1F-1700-4E2F-A2E4-CC461078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FED296-6312-4437-AA04-2CD9F031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8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B44284-7663-458D-AAA9-143B91A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1ACCBF-7915-4466-B1AA-FF89631A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0A92F-BFA5-494B-BBCE-54244923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44FDF-425F-4256-A169-08EDF553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00A70-D4E0-4E07-9F1A-FD4FCAF84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50E8D-09D0-44F3-A9DB-413C6583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4570F-F2B2-4094-8A9A-E7CD402A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695D2-A433-423F-9AD6-4C54C30A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0931-02A7-49D5-8D51-E5206E42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80FA-3E2F-48A6-A7F5-2C9B209A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989F87-28D8-449A-AB2C-05F30053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F8662-36C6-4950-A8A5-67A3D31AF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CA7A1-7770-46B8-ACFB-CF537C64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954D7-7D52-46B7-A923-E67B297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A7DEB-6752-437F-B7C2-74C34E52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D15918-12B7-4BF1-B92D-457AA51F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3BDAD-33BF-4FC6-A2F1-FBAD51CC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4BDE-2A6D-4A7C-AB85-F05151EA9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AAD0-5137-4C54-86DC-5FBF68AF0C9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79608-6992-4306-8CDC-5C392A8C8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2A2A8-4CF5-42EE-AB4D-27DC4398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6D0E-C6A1-4B7F-BA6F-EA9087F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__1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__2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hyperlink" Target="https://www.kaggle.com/c/digit-recog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CA5FB-631F-48C0-9B31-36E5389E4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Image Loader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8BF88-0D4A-4E81-8C0C-34A241239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Mini Implement of Loading Image</a:t>
            </a:r>
            <a:r>
              <a:rPr lang="en-US" altLang="zh-CN" b="1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5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39A9-9118-43C4-ABC8-D81343AA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Initializers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E390AB-ECEC-4951-AC73-AA77E43C3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10931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610005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458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8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np.zeros([3, 4])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Ros::zeros</a:t>
                      </a:r>
                      <a:r>
                        <a:rPr lang="en-US" altLang="zh-CN" dirty="0"/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altLang="zh-CN" dirty="0"/>
                        <a:t>&gt;</a:t>
                      </a:r>
                      <a:r>
                        <a:rPr lang="en-US" dirty="0"/>
                        <a:t>({3,4});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np.ones([3, 4])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Ros::ones</a:t>
                      </a:r>
                      <a:r>
                        <a:rPr lang="en-US" altLang="zh-CN" dirty="0"/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altLang="zh-CN" dirty="0"/>
                        <a:t>&gt;</a:t>
                      </a:r>
                      <a:r>
                        <a:rPr lang="en-US" dirty="0"/>
                        <a:t>({3,4});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dirty="0">
                          <a:effectLst/>
                        </a:rPr>
                        <a:t>full((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),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Ros::</a:t>
                      </a:r>
                      <a:r>
                        <a:rPr lang="en-US" altLang="zh-CN" dirty="0"/>
                        <a:t>full&lt;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altLang="zh-CN" dirty="0"/>
                        <a:t>&gt;</a:t>
                      </a:r>
                      <a:r>
                        <a:rPr lang="en-US" dirty="0"/>
                        <a:t>({2,2}, 10);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Ros::</a:t>
                      </a:r>
                      <a:r>
                        <a:rPr lang="en-US" altLang="zh-CN" dirty="0"/>
                        <a:t>full&lt;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altLang="zh-CN" dirty="0"/>
                        <a:t>&gt;</a:t>
                      </a:r>
                      <a:r>
                        <a:rPr lang="en-US" dirty="0"/>
                        <a:t>(Ros::Shape(2,2), 10);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2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6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9E36-FC8C-4139-9DFC-70495841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Slicing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C8B9D09-A01A-4FB0-9179-C13C23A45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190732"/>
              </p:ext>
            </p:extLst>
          </p:nvPr>
        </p:nvGraphicFramePr>
        <p:xfrm>
          <a:off x="838200" y="1825625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886941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54562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2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a[2,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a(2, 3);//Return array</a:t>
                      </a:r>
                    </a:p>
                    <a:p>
                      <a:pPr algn="ctr"/>
                      <a:r>
                        <a:rPr lang="en-US" dirty="0"/>
                        <a:t>a.at(2,3);//Return number</a:t>
                      </a:r>
                    </a:p>
                    <a:p>
                      <a:pPr algn="ctr"/>
                      <a:r>
                        <a:rPr lang="en-US" dirty="0"/>
                        <a:t>a(2.3)[0];//Return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3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a[2:5, 5:8]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a(Ros::Slice(2, 5), Ros::Slice(5, 8)) = 100;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a[:, 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a(a.getSliceA(0), 7);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a[:7, 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a(a.getSliceL(7,0), 7);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2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a[7, 7:]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a(a.getSliceR(7,0), 7);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np.array([[1, 2], [3, 4], [5, 6]])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= 12;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Ros::NdArray&lt;int&gt;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{ {1, 2}, {3, 4}, {5, 6} }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a(1) = 12;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6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5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B9C5-61DA-4F13-B124-8230CA45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3251F82-FF77-4138-AD50-1D1FBC6AD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749957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816823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4731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0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np.random.seed(666)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Ros::random::seed(666);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np.random.rand(3, 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Ros::random::rand&lt;double&gt;(Ros::Shape(3,4));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Ros::random::rand&lt;double&gt;({3,4});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Ros::random::rand&lt;double&gt;(3,4);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7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Ros::random::randFloat(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Ros::Shape(6, 6), -1, 1</a:t>
                      </a:r>
                      <a:r>
                        <a:rPr lang="en-US" dirty="0"/>
                        <a:t>);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Ros::random::randFloat(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{6, 6}, -1, 1</a:t>
                      </a:r>
                      <a:r>
                        <a:rPr lang="en-US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22363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F915435-64F4-46C9-A91B-B1E18D383299}"/>
              </a:ext>
            </a:extLst>
          </p:cNvPr>
          <p:cNvSpPr txBox="1">
            <a:spLocks/>
          </p:cNvSpPr>
          <p:nvPr/>
        </p:nvSpPr>
        <p:spPr>
          <a:xfrm>
            <a:off x="838200" y="3985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Iteration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40EB29A5-E89B-4269-B731-DA0FE4DAF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507973"/>
              </p:ext>
            </p:extLst>
          </p:nvPr>
        </p:nvGraphicFramePr>
        <p:xfrm>
          <a:off x="838200" y="5175702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246893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5586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7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value 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for(auto iter = a.begin(); iter != a.end(); ++iter)</a:t>
                      </a:r>
                    </a:p>
                    <a:p>
                      <a:pPr algn="ctr"/>
                      <a:r>
                        <a:rPr lang="en-US" dirty="0"/>
                        <a:t>//do something using *iter</a:t>
                      </a:r>
                    </a:p>
                    <a:p>
                      <a:pPr algn="ctr"/>
                      <a:r>
                        <a:rPr lang="en-US" dirty="0"/>
                        <a:t>for(int32_t i = 0; i &lt; a.size(); i++)</a:t>
                      </a:r>
                    </a:p>
                    <a:p>
                      <a:pPr algn="ctr"/>
                      <a:r>
                        <a:rPr lang="en-US" dirty="0"/>
                        <a:t>//do something using a[i]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8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1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DFDF9-9070-4A65-A2A0-53EF8588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2979687-AE0E-4C43-BF4A-C93DA892F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60142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779093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762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np.sum(a)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Ros::sum(a);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3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np.max(a)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Ros::max(a);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4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np.argmax(a)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Ros::argmax(a);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8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np.exp(a)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Ros::exp(a)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5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np.flipud(a)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Ros::flipud(a);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5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np.fliplr(a)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Ros::fliplr(a);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np.dot(a,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Ros.dot(a,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8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1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97548-6EDB-4C9D-8DE4-8AA5A04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Operators</a:t>
            </a:r>
            <a:endParaRPr lang="en-US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89B3FEF-C848-4B05-8CBC-320AD7B6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20133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099592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51789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std::cout &lt;&lt; a;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8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-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5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1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2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Fully Broadcasting Unsupported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1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4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19F33-DC09-436C-BFA2-B5A9712F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LeNet Based on NumPy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1F8F1F-7603-4879-B797-B29D014394DC}"/>
              </a:ext>
            </a:extLst>
          </p:cNvPr>
          <p:cNvSpPr txBox="1">
            <a:spLocks/>
          </p:cNvSpPr>
          <p:nvPr/>
        </p:nvSpPr>
        <p:spPr>
          <a:xfrm>
            <a:off x="240632" y="1690688"/>
            <a:ext cx="11710736" cy="4936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/>
              <a:t>Convolute: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img_h</a:t>
            </a:r>
            <a:r>
              <a:rPr lang="en-US" sz="1600" dirty="0"/>
              <a:t>, </a:t>
            </a:r>
            <a:r>
              <a:rPr lang="en-US" sz="1600" dirty="0" err="1"/>
              <a:t>img_w</a:t>
            </a:r>
            <a:r>
              <a:rPr lang="en-US" sz="1600" dirty="0"/>
              <a:t>, </a:t>
            </a:r>
            <a:r>
              <a:rPr lang="en-US" sz="1600" dirty="0" err="1"/>
              <a:t>img_ch</a:t>
            </a:r>
            <a:r>
              <a:rPr lang="en-US" sz="1600" dirty="0"/>
              <a:t> = </a:t>
            </a:r>
            <a:r>
              <a:rPr lang="en-US" sz="1600" dirty="0" err="1"/>
              <a:t>img.shape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filter_num</a:t>
            </a:r>
            <a:r>
              <a:rPr lang="en-US" sz="1600" dirty="0"/>
              <a:t>, </a:t>
            </a:r>
            <a:r>
              <a:rPr lang="en-US" sz="1600" dirty="0" err="1"/>
              <a:t>filter_h</a:t>
            </a:r>
            <a:r>
              <a:rPr lang="en-US" sz="1600" dirty="0"/>
              <a:t>, </a:t>
            </a:r>
            <a:r>
              <a:rPr lang="en-US" sz="1600" dirty="0" err="1"/>
              <a:t>filter_w</a:t>
            </a:r>
            <a:r>
              <a:rPr lang="en-US" sz="1600" dirty="0"/>
              <a:t>, </a:t>
            </a:r>
            <a:r>
              <a:rPr lang="en-US" sz="1600" dirty="0" err="1"/>
              <a:t>img_ch</a:t>
            </a:r>
            <a:r>
              <a:rPr lang="en-US" sz="1600" dirty="0"/>
              <a:t> = </a:t>
            </a:r>
            <a:r>
              <a:rPr lang="en-US" sz="1600" dirty="0" err="1"/>
              <a:t>conv_filter.shape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feature_h</a:t>
            </a:r>
            <a:r>
              <a:rPr lang="en-US" sz="1600" dirty="0"/>
              <a:t> = </a:t>
            </a:r>
            <a:r>
              <a:rPr lang="en-US" sz="1600" dirty="0" err="1"/>
              <a:t>img_h</a:t>
            </a:r>
            <a:r>
              <a:rPr lang="en-US" sz="1600" dirty="0"/>
              <a:t> - </a:t>
            </a:r>
            <a:r>
              <a:rPr lang="en-US" sz="1600" dirty="0" err="1"/>
              <a:t>filter_h</a:t>
            </a:r>
            <a:r>
              <a:rPr lang="en-US" sz="1600" dirty="0"/>
              <a:t> + 1</a:t>
            </a:r>
          </a:p>
          <a:p>
            <a:pPr marL="0" indent="0">
              <a:buNone/>
            </a:pPr>
            <a:r>
              <a:rPr lang="en-US" sz="1600" dirty="0" err="1"/>
              <a:t>feature_w</a:t>
            </a:r>
            <a:r>
              <a:rPr lang="en-US" sz="1600" dirty="0"/>
              <a:t> = </a:t>
            </a:r>
            <a:r>
              <a:rPr lang="en-US" sz="1600" dirty="0" err="1"/>
              <a:t>img_w</a:t>
            </a:r>
            <a:r>
              <a:rPr lang="en-US" sz="1600" dirty="0"/>
              <a:t> - </a:t>
            </a:r>
            <a:r>
              <a:rPr lang="en-US" sz="1600" dirty="0" err="1"/>
              <a:t>filter_w</a:t>
            </a:r>
            <a:r>
              <a:rPr lang="en-US" sz="1600" dirty="0"/>
              <a:t> + 1</a:t>
            </a:r>
            <a:endParaRPr lang="zh-CN" altLang="en-US" sz="1600" dirty="0"/>
          </a:p>
          <a:p>
            <a:pPr marL="0" indent="0">
              <a:buNone/>
            </a:pPr>
            <a:r>
              <a:rPr lang="en-US" sz="1600" dirty="0" err="1"/>
              <a:t>img_out</a:t>
            </a:r>
            <a:r>
              <a:rPr lang="en-US" sz="1600" dirty="0"/>
              <a:t> = </a:t>
            </a:r>
            <a:r>
              <a:rPr lang="en-US" sz="1600" dirty="0" err="1"/>
              <a:t>np.zeros</a:t>
            </a:r>
            <a:r>
              <a:rPr lang="en-US" sz="1600" dirty="0"/>
              <a:t>((</a:t>
            </a:r>
            <a:r>
              <a:rPr lang="en-US" sz="1600" dirty="0" err="1"/>
              <a:t>feature_h</a:t>
            </a:r>
            <a:r>
              <a:rPr lang="en-US" sz="1600" dirty="0"/>
              <a:t>, </a:t>
            </a:r>
            <a:r>
              <a:rPr lang="en-US" sz="1600" dirty="0" err="1"/>
              <a:t>feature_w</a:t>
            </a:r>
            <a:r>
              <a:rPr lang="en-US" sz="1600" dirty="0"/>
              <a:t>, </a:t>
            </a:r>
            <a:r>
              <a:rPr lang="en-US" sz="1600" dirty="0" err="1"/>
              <a:t>filter_num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 err="1"/>
              <a:t>img_matrix</a:t>
            </a:r>
            <a:r>
              <a:rPr lang="en-US" sz="1600" dirty="0"/>
              <a:t> = </a:t>
            </a:r>
            <a:r>
              <a:rPr lang="en-US" sz="1600" dirty="0" err="1"/>
              <a:t>np.zeros</a:t>
            </a:r>
            <a:r>
              <a:rPr lang="en-US" sz="1600" dirty="0"/>
              <a:t>((</a:t>
            </a:r>
            <a:r>
              <a:rPr lang="en-US" sz="1600" dirty="0" err="1"/>
              <a:t>feature_h</a:t>
            </a:r>
            <a:r>
              <a:rPr lang="en-US" sz="1600" dirty="0"/>
              <a:t>*</a:t>
            </a:r>
            <a:r>
              <a:rPr lang="en-US" sz="1600" dirty="0" err="1"/>
              <a:t>feature_w</a:t>
            </a:r>
            <a:r>
              <a:rPr lang="en-US" sz="1600" dirty="0"/>
              <a:t>, </a:t>
            </a:r>
            <a:r>
              <a:rPr lang="en-US" sz="1600" dirty="0" err="1"/>
              <a:t>filter_h</a:t>
            </a:r>
            <a:r>
              <a:rPr lang="en-US" sz="1600" dirty="0"/>
              <a:t>*</a:t>
            </a:r>
            <a:r>
              <a:rPr lang="en-US" sz="1600" dirty="0" err="1"/>
              <a:t>filter_w</a:t>
            </a:r>
            <a:r>
              <a:rPr lang="en-US" sz="1600" dirty="0"/>
              <a:t>*</a:t>
            </a:r>
            <a:r>
              <a:rPr lang="en-US" sz="1600" dirty="0" err="1"/>
              <a:t>img_ch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 err="1"/>
              <a:t>filter_matrix</a:t>
            </a:r>
            <a:r>
              <a:rPr lang="en-US" sz="1600" dirty="0"/>
              <a:t> = </a:t>
            </a:r>
            <a:r>
              <a:rPr lang="en-US" sz="1600" dirty="0" err="1"/>
              <a:t>np.zeros</a:t>
            </a:r>
            <a:r>
              <a:rPr lang="en-US" sz="1600" dirty="0"/>
              <a:t>((</a:t>
            </a:r>
            <a:r>
              <a:rPr lang="en-US" sz="1600" dirty="0" err="1"/>
              <a:t>filter_h</a:t>
            </a:r>
            <a:r>
              <a:rPr lang="en-US" sz="1600" dirty="0"/>
              <a:t>*</a:t>
            </a:r>
            <a:r>
              <a:rPr lang="en-US" sz="1600" dirty="0" err="1"/>
              <a:t>filter_w</a:t>
            </a:r>
            <a:r>
              <a:rPr lang="en-US" sz="1600" dirty="0"/>
              <a:t>*</a:t>
            </a:r>
            <a:r>
              <a:rPr lang="en-US" sz="1600" dirty="0" err="1"/>
              <a:t>img_ch</a:t>
            </a:r>
            <a:r>
              <a:rPr lang="en-US" sz="1600" dirty="0"/>
              <a:t>, </a:t>
            </a:r>
            <a:r>
              <a:rPr lang="en-US" sz="1600" dirty="0" err="1"/>
              <a:t>filter_num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for i in range(</a:t>
            </a:r>
            <a:r>
              <a:rPr lang="en-US" sz="1600" dirty="0" err="1"/>
              <a:t>feature_h</a:t>
            </a:r>
            <a:r>
              <a:rPr lang="en-US" sz="1600" dirty="0"/>
              <a:t>*</a:t>
            </a:r>
            <a:r>
              <a:rPr lang="en-US" sz="1600" dirty="0" err="1"/>
              <a:t>feature_w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for j in range(</a:t>
            </a:r>
            <a:r>
              <a:rPr lang="en-US" sz="1600" dirty="0" err="1"/>
              <a:t>img_ch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img_matrix</a:t>
            </a:r>
            <a:r>
              <a:rPr lang="en-US" sz="1600" dirty="0"/>
              <a:t>[i, j*</a:t>
            </a:r>
            <a:r>
              <a:rPr lang="en-US" sz="1600" dirty="0" err="1"/>
              <a:t>filter_h</a:t>
            </a:r>
            <a:r>
              <a:rPr lang="en-US" sz="1600" dirty="0"/>
              <a:t>*</a:t>
            </a:r>
            <a:r>
              <a:rPr lang="en-US" sz="1600" dirty="0" err="1"/>
              <a:t>filter_w</a:t>
            </a:r>
            <a:r>
              <a:rPr lang="en-US" sz="1600" dirty="0"/>
              <a:t>:(j+1)*</a:t>
            </a:r>
            <a:r>
              <a:rPr lang="en-US" sz="1600" dirty="0" err="1"/>
              <a:t>filter_h</a:t>
            </a:r>
            <a:r>
              <a:rPr lang="en-US" sz="1600" dirty="0"/>
              <a:t>*</a:t>
            </a:r>
            <a:r>
              <a:rPr lang="en-US" sz="1600" dirty="0" err="1"/>
              <a:t>filter_w</a:t>
            </a:r>
            <a:r>
              <a:rPr lang="en-US" sz="1600" dirty="0"/>
              <a:t>] = </a:t>
            </a:r>
          </a:p>
          <a:p>
            <a:pPr marL="0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img</a:t>
            </a:r>
            <a:r>
              <a:rPr lang="en-US" sz="1600" dirty="0"/>
              <a:t>[np.uint16(i/</a:t>
            </a:r>
            <a:r>
              <a:rPr lang="en-US" sz="1600" dirty="0" err="1"/>
              <a:t>feature_w</a:t>
            </a:r>
            <a:r>
              <a:rPr lang="en-US" sz="1600" dirty="0"/>
              <a:t>):np.uint16(i/</a:t>
            </a:r>
            <a:r>
              <a:rPr lang="en-US" sz="1600" dirty="0" err="1"/>
              <a:t>feature_w+filter_h</a:t>
            </a:r>
            <a:r>
              <a:rPr lang="en-US" sz="1600" dirty="0"/>
              <a:t>),np.uint16(</a:t>
            </a:r>
            <a:r>
              <a:rPr lang="en-US" sz="1600" dirty="0" err="1"/>
              <a:t>i%feature_w</a:t>
            </a:r>
            <a:r>
              <a:rPr lang="en-US" sz="1600" dirty="0"/>
              <a:t>):np.uint16(</a:t>
            </a:r>
            <a:r>
              <a:rPr lang="en-US" sz="1600" dirty="0" err="1"/>
              <a:t>i%feature_w+filter_w</a:t>
            </a:r>
            <a:r>
              <a:rPr lang="en-US" sz="1600" dirty="0"/>
              <a:t>),j].reshape(</a:t>
            </a:r>
            <a:r>
              <a:rPr lang="en-US" sz="1600" dirty="0" err="1"/>
              <a:t>filter_h</a:t>
            </a:r>
            <a:r>
              <a:rPr lang="en-US" sz="1600" dirty="0"/>
              <a:t>*</a:t>
            </a:r>
            <a:r>
              <a:rPr lang="en-US" sz="1600" dirty="0" err="1"/>
              <a:t>filter_w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for i in range(</a:t>
            </a:r>
            <a:r>
              <a:rPr lang="en-US" sz="1600" dirty="0" err="1"/>
              <a:t>filter_num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filter_matrix</a:t>
            </a:r>
            <a:r>
              <a:rPr lang="en-US" sz="1600" dirty="0"/>
              <a:t>[:,i] = </a:t>
            </a:r>
            <a:r>
              <a:rPr lang="en-US" sz="1600" dirty="0" err="1"/>
              <a:t>conv_filter</a:t>
            </a:r>
            <a:r>
              <a:rPr lang="en-US" sz="1600" dirty="0"/>
              <a:t>[i,:].reshape(</a:t>
            </a:r>
            <a:r>
              <a:rPr lang="en-US" sz="1600" dirty="0" err="1"/>
              <a:t>filter_w</a:t>
            </a:r>
            <a:r>
              <a:rPr lang="en-US" sz="1600" dirty="0"/>
              <a:t>*</a:t>
            </a:r>
            <a:r>
              <a:rPr lang="en-US" sz="1600" dirty="0" err="1"/>
              <a:t>filter_h</a:t>
            </a:r>
            <a:r>
              <a:rPr lang="en-US" sz="1600" dirty="0"/>
              <a:t>*</a:t>
            </a:r>
            <a:r>
              <a:rPr lang="en-US" sz="1600" dirty="0" err="1"/>
              <a:t>img_ch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feature_matrix</a:t>
            </a:r>
            <a:r>
              <a:rPr lang="en-US" sz="1600" dirty="0"/>
              <a:t> = np.dot(</a:t>
            </a:r>
            <a:r>
              <a:rPr lang="en-US" sz="1600" dirty="0" err="1"/>
              <a:t>img_matrix</a:t>
            </a:r>
            <a:r>
              <a:rPr lang="en-US" sz="1600" dirty="0"/>
              <a:t>, </a:t>
            </a:r>
            <a:r>
              <a:rPr lang="en-US" sz="1600" dirty="0" err="1"/>
              <a:t>filter_matrix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for i in range(</a:t>
            </a:r>
            <a:r>
              <a:rPr lang="en-US" sz="1600" dirty="0" err="1"/>
              <a:t>filter_num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 err="1"/>
              <a:t>img_out</a:t>
            </a:r>
            <a:r>
              <a:rPr lang="en-US" sz="1600" dirty="0"/>
              <a:t>[:,:,i] = </a:t>
            </a:r>
            <a:r>
              <a:rPr lang="en-US" sz="1600" dirty="0" err="1"/>
              <a:t>feature_matrix</a:t>
            </a:r>
            <a:r>
              <a:rPr lang="en-US" sz="1600" dirty="0"/>
              <a:t>[:,i].reshape(</a:t>
            </a:r>
            <a:r>
              <a:rPr lang="en-US" sz="1600" dirty="0" err="1"/>
              <a:t>feature_w</a:t>
            </a:r>
            <a:r>
              <a:rPr lang="en-US" sz="1600" dirty="0"/>
              <a:t>, </a:t>
            </a:r>
            <a:r>
              <a:rPr lang="en-US" sz="1600" dirty="0" err="1"/>
              <a:t>feature_h</a:t>
            </a:r>
            <a:r>
              <a:rPr lang="en-US" sz="1600" dirty="0"/>
              <a:t>)</a:t>
            </a:r>
          </a:p>
        </p:txBody>
      </p:sp>
      <p:pic>
        <p:nvPicPr>
          <p:cNvPr id="1026" name="Picture 2" descr="https://pic2.zhimg.com/80/v2-3d204fb1e1c6790830b7667d792481e5_720w.jpg">
            <a:extLst>
              <a:ext uri="{FF2B5EF4-FFF2-40B4-BE49-F238E27FC236}">
                <a16:creationId xmlns:a16="http://schemas.microsoft.com/office/drawing/2014/main" id="{22B65CDF-CA05-4E94-A97B-DE233DDC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6" y="1690688"/>
            <a:ext cx="4920550" cy="2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8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BF9F0-2777-442D-855C-CD9F1B75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LeNet Based on NumRos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2916D-F619-4550-9DD4-A8CA24C0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1690688"/>
            <a:ext cx="11710736" cy="49361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i="1" dirty="0"/>
              <a:t>Convolute:</a:t>
            </a:r>
          </a:p>
          <a:p>
            <a:pPr marL="0" indent="0">
              <a:buNone/>
            </a:pPr>
            <a:r>
              <a:rPr lang="en-US" sz="1600" dirty="0"/>
              <a:t>auto </a:t>
            </a:r>
            <a:r>
              <a:rPr lang="en-US" sz="1600" dirty="0" err="1"/>
              <a:t>imageH</a:t>
            </a:r>
            <a:r>
              <a:rPr lang="en-US" sz="1600" dirty="0"/>
              <a:t> = </a:t>
            </a:r>
            <a:r>
              <a:rPr lang="en-US" sz="1600" dirty="0" err="1"/>
              <a:t>image.shape</a:t>
            </a:r>
            <a:r>
              <a:rPr lang="en-US" sz="1600" dirty="0"/>
              <a:t>(0), </a:t>
            </a:r>
            <a:r>
              <a:rPr lang="en-US" sz="1600" dirty="0" err="1"/>
              <a:t>imageW</a:t>
            </a:r>
            <a:r>
              <a:rPr lang="en-US" sz="1600" dirty="0"/>
              <a:t> = </a:t>
            </a:r>
            <a:r>
              <a:rPr lang="en-US" sz="1600" dirty="0" err="1"/>
              <a:t>image.shape</a:t>
            </a:r>
            <a:r>
              <a:rPr lang="en-US" sz="1600" dirty="0"/>
              <a:t>(1), </a:t>
            </a:r>
            <a:r>
              <a:rPr lang="en-US" sz="1600" dirty="0" err="1"/>
              <a:t>imageCh</a:t>
            </a:r>
            <a:r>
              <a:rPr lang="en-US" sz="1600" dirty="0"/>
              <a:t> = </a:t>
            </a:r>
            <a:r>
              <a:rPr lang="en-US" sz="1600" dirty="0" err="1"/>
              <a:t>image.shape</a:t>
            </a:r>
            <a:r>
              <a:rPr lang="en-US" sz="1600" dirty="0"/>
              <a:t>(2);</a:t>
            </a:r>
          </a:p>
          <a:p>
            <a:pPr marL="0" indent="0">
              <a:buNone/>
            </a:pPr>
            <a:r>
              <a:rPr lang="en-US" sz="1600" dirty="0"/>
              <a:t>auto </a:t>
            </a:r>
            <a:r>
              <a:rPr lang="en-US" sz="1600" dirty="0" err="1"/>
              <a:t>filterNum</a:t>
            </a:r>
            <a:r>
              <a:rPr lang="en-US" sz="1600" dirty="0"/>
              <a:t> = </a:t>
            </a:r>
            <a:r>
              <a:rPr lang="en-US" sz="1600" dirty="0" err="1"/>
              <a:t>convFilter.shape</a:t>
            </a:r>
            <a:r>
              <a:rPr lang="en-US" sz="1600" dirty="0"/>
              <a:t>(0), </a:t>
            </a:r>
            <a:r>
              <a:rPr lang="en-US" sz="1600" dirty="0" err="1"/>
              <a:t>filterH</a:t>
            </a:r>
            <a:r>
              <a:rPr lang="en-US" sz="1600" dirty="0"/>
              <a:t> = </a:t>
            </a:r>
            <a:r>
              <a:rPr lang="en-US" sz="1600" dirty="0" err="1"/>
              <a:t>convFilter.shape</a:t>
            </a:r>
            <a:r>
              <a:rPr lang="en-US" sz="1600" dirty="0"/>
              <a:t>(1), </a:t>
            </a:r>
            <a:r>
              <a:rPr lang="en-US" sz="1600" dirty="0" err="1"/>
              <a:t>filterW</a:t>
            </a:r>
            <a:r>
              <a:rPr lang="en-US" sz="1600" dirty="0"/>
              <a:t> = </a:t>
            </a:r>
            <a:r>
              <a:rPr lang="en-US" sz="1600" dirty="0" err="1"/>
              <a:t>convFilter.shape</a:t>
            </a:r>
            <a:r>
              <a:rPr lang="en-US" sz="1600" dirty="0"/>
              <a:t>(2);</a:t>
            </a:r>
          </a:p>
          <a:p>
            <a:pPr marL="0" indent="0">
              <a:buNone/>
            </a:pPr>
            <a:r>
              <a:rPr lang="en-US" sz="1600" dirty="0"/>
              <a:t>auto </a:t>
            </a:r>
            <a:r>
              <a:rPr lang="en-US" sz="1600" dirty="0" err="1"/>
              <a:t>featureH</a:t>
            </a:r>
            <a:r>
              <a:rPr lang="en-US" sz="1600" dirty="0"/>
              <a:t> = </a:t>
            </a:r>
            <a:r>
              <a:rPr lang="en-US" sz="1600" dirty="0" err="1"/>
              <a:t>imageH</a:t>
            </a:r>
            <a:r>
              <a:rPr lang="en-US" sz="1600" dirty="0"/>
              <a:t> - </a:t>
            </a:r>
            <a:r>
              <a:rPr lang="en-US" sz="1600" dirty="0" err="1"/>
              <a:t>filterH</a:t>
            </a:r>
            <a:r>
              <a:rPr lang="en-US" sz="1600" dirty="0"/>
              <a:t> + 1, </a:t>
            </a:r>
            <a:r>
              <a:rPr lang="en-US" sz="1600" dirty="0" err="1"/>
              <a:t>featureW</a:t>
            </a:r>
            <a:r>
              <a:rPr lang="en-US" sz="1600" dirty="0"/>
              <a:t> = </a:t>
            </a:r>
            <a:r>
              <a:rPr lang="en-US" sz="1600" dirty="0" err="1"/>
              <a:t>imageW</a:t>
            </a:r>
            <a:r>
              <a:rPr lang="en-US" sz="1600" dirty="0"/>
              <a:t> - </a:t>
            </a:r>
            <a:r>
              <a:rPr lang="en-US" sz="1600" dirty="0" err="1"/>
              <a:t>filterW</a:t>
            </a:r>
            <a:r>
              <a:rPr lang="en-US" sz="1600" dirty="0"/>
              <a:t> + 1;</a:t>
            </a:r>
          </a:p>
          <a:p>
            <a:pPr marL="0" indent="0">
              <a:buNone/>
            </a:pPr>
            <a:r>
              <a:rPr lang="en-US" sz="1600" dirty="0"/>
              <a:t>NdArray&lt;double&gt; </a:t>
            </a:r>
            <a:r>
              <a:rPr lang="en-US" sz="1600" dirty="0" err="1"/>
              <a:t>imageOut</a:t>
            </a:r>
            <a:r>
              <a:rPr lang="en-US" sz="1600" dirty="0"/>
              <a:t>(</a:t>
            </a:r>
            <a:r>
              <a:rPr lang="en-US" sz="1600" dirty="0" err="1"/>
              <a:t>featureH</a:t>
            </a:r>
            <a:r>
              <a:rPr lang="en-US" sz="1600" dirty="0"/>
              <a:t>, </a:t>
            </a:r>
            <a:r>
              <a:rPr lang="en-US" sz="1600" dirty="0" err="1"/>
              <a:t>featureW</a:t>
            </a:r>
            <a:r>
              <a:rPr lang="en-US" sz="1600" dirty="0"/>
              <a:t>, </a:t>
            </a:r>
            <a:r>
              <a:rPr lang="en-US" sz="1600" dirty="0" err="1"/>
              <a:t>filterNum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auto </a:t>
            </a:r>
            <a:r>
              <a:rPr lang="en-US" sz="1600" dirty="0" err="1"/>
              <a:t>imageMatrix</a:t>
            </a:r>
            <a:r>
              <a:rPr lang="en-US" sz="1600" dirty="0"/>
              <a:t> = zeros&lt;double&gt;({</a:t>
            </a:r>
            <a:r>
              <a:rPr lang="en-US" sz="1600" dirty="0" err="1"/>
              <a:t>featureH</a:t>
            </a:r>
            <a:r>
              <a:rPr lang="en-US" sz="1600" dirty="0"/>
              <a:t> * </a:t>
            </a:r>
            <a:r>
              <a:rPr lang="en-US" sz="1600" dirty="0" err="1"/>
              <a:t>featureW</a:t>
            </a:r>
            <a:r>
              <a:rPr lang="en-US" sz="1600" dirty="0"/>
              <a:t>, </a:t>
            </a:r>
            <a:r>
              <a:rPr lang="en-US" sz="1600" dirty="0" err="1"/>
              <a:t>filterH</a:t>
            </a:r>
            <a:r>
              <a:rPr lang="en-US" sz="1600" dirty="0"/>
              <a:t> * </a:t>
            </a:r>
            <a:r>
              <a:rPr lang="en-US" sz="1600" dirty="0" err="1"/>
              <a:t>filterW</a:t>
            </a:r>
            <a:r>
              <a:rPr lang="en-US" sz="1600" dirty="0"/>
              <a:t> * </a:t>
            </a:r>
            <a:r>
              <a:rPr lang="en-US" sz="1600" dirty="0" err="1"/>
              <a:t>imageCh</a:t>
            </a: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auto </a:t>
            </a:r>
            <a:r>
              <a:rPr lang="en-US" sz="1600" dirty="0" err="1"/>
              <a:t>filterMatrix</a:t>
            </a:r>
            <a:r>
              <a:rPr lang="en-US" sz="1600" dirty="0"/>
              <a:t> = zeros&lt;double&gt;({</a:t>
            </a:r>
            <a:r>
              <a:rPr lang="en-US" sz="1600" dirty="0" err="1"/>
              <a:t>filterH</a:t>
            </a:r>
            <a:r>
              <a:rPr lang="en-US" sz="1600" dirty="0"/>
              <a:t> * </a:t>
            </a:r>
            <a:r>
              <a:rPr lang="en-US" sz="1600" dirty="0" err="1"/>
              <a:t>filterW</a:t>
            </a:r>
            <a:r>
              <a:rPr lang="en-US" sz="1600" dirty="0"/>
              <a:t> * </a:t>
            </a:r>
            <a:r>
              <a:rPr lang="en-US" sz="1600" dirty="0" err="1"/>
              <a:t>imageCh</a:t>
            </a:r>
            <a:r>
              <a:rPr lang="en-US" sz="1600" dirty="0"/>
              <a:t>, </a:t>
            </a:r>
            <a:r>
              <a:rPr lang="en-US" sz="1600" dirty="0" err="1"/>
              <a:t>filterNum</a:t>
            </a: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for(int i = 0; i &lt; </a:t>
            </a:r>
            <a:r>
              <a:rPr lang="en-US" sz="1600" dirty="0" err="1"/>
              <a:t>featureH</a:t>
            </a:r>
            <a:r>
              <a:rPr lang="en-US" sz="1600" dirty="0"/>
              <a:t> * </a:t>
            </a:r>
            <a:r>
              <a:rPr lang="en-US" sz="1600" dirty="0" err="1"/>
              <a:t>featureW</a:t>
            </a:r>
            <a:r>
              <a:rPr lang="en-US" sz="1600" dirty="0"/>
              <a:t>; i++)</a:t>
            </a:r>
          </a:p>
          <a:p>
            <a:pPr marL="0" indent="0">
              <a:buNone/>
            </a:pPr>
            <a:r>
              <a:rPr lang="en-US" sz="1600" dirty="0"/>
              <a:t>    for(int j = 0; j &lt; </a:t>
            </a:r>
            <a:r>
              <a:rPr lang="en-US" sz="1600" dirty="0" err="1"/>
              <a:t>imageCh</a:t>
            </a:r>
            <a:r>
              <a:rPr lang="en-US" sz="1600" dirty="0"/>
              <a:t>; j++)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imageMatrix</a:t>
            </a:r>
            <a:r>
              <a:rPr lang="en-US" sz="1600" dirty="0"/>
              <a:t>(i, Slice(j * </a:t>
            </a:r>
            <a:r>
              <a:rPr lang="en-US" sz="1600" dirty="0" err="1"/>
              <a:t>filterH</a:t>
            </a:r>
            <a:r>
              <a:rPr lang="en-US" sz="1600" dirty="0"/>
              <a:t> * </a:t>
            </a:r>
            <a:r>
              <a:rPr lang="en-US" sz="1600" dirty="0" err="1"/>
              <a:t>filterW</a:t>
            </a:r>
            <a:r>
              <a:rPr lang="en-US" sz="1600" dirty="0"/>
              <a:t>, (j + 1) * </a:t>
            </a:r>
            <a:r>
              <a:rPr lang="en-US" sz="1600" dirty="0" err="1"/>
              <a:t>filterH</a:t>
            </a:r>
            <a:r>
              <a:rPr lang="en-US" sz="1600" dirty="0"/>
              <a:t> * </a:t>
            </a:r>
            <a:r>
              <a:rPr lang="en-US" sz="1600" dirty="0" err="1"/>
              <a:t>filterW</a:t>
            </a:r>
            <a:r>
              <a:rPr lang="en-US" sz="1600" dirty="0"/>
              <a:t>)) = image(Slice(i / </a:t>
            </a:r>
            <a:r>
              <a:rPr lang="en-US" sz="1600" dirty="0" err="1"/>
              <a:t>featureW</a:t>
            </a:r>
            <a:r>
              <a:rPr lang="en-US" sz="1600" dirty="0"/>
              <a:t>, i / </a:t>
            </a:r>
            <a:r>
              <a:rPr lang="en-US" sz="1600" dirty="0" err="1"/>
              <a:t>featureW</a:t>
            </a:r>
            <a:r>
              <a:rPr lang="en-US" sz="1600" dirty="0"/>
              <a:t> + </a:t>
            </a:r>
            <a:r>
              <a:rPr lang="en-US" sz="1600" dirty="0" err="1"/>
              <a:t>filterH</a:t>
            </a:r>
            <a:r>
              <a:rPr lang="en-US" sz="1600" dirty="0"/>
              <a:t>), Slice(i % </a:t>
            </a:r>
            <a:r>
              <a:rPr lang="en-US" sz="1600" dirty="0" err="1"/>
              <a:t>featureW</a:t>
            </a:r>
            <a:r>
              <a:rPr lang="en-US" sz="1600" dirty="0"/>
              <a:t>, i % </a:t>
            </a:r>
            <a:r>
              <a:rPr lang="en-US" sz="1600" dirty="0" err="1"/>
              <a:t>featureW</a:t>
            </a:r>
            <a:r>
              <a:rPr lang="en-US" sz="1600" dirty="0"/>
              <a:t> + </a:t>
            </a:r>
            <a:r>
              <a:rPr lang="en-US" sz="1600" dirty="0" err="1"/>
              <a:t>filterW</a:t>
            </a:r>
            <a:r>
              <a:rPr lang="en-US" sz="1600" dirty="0"/>
              <a:t>), j).reshape(</a:t>
            </a:r>
            <a:r>
              <a:rPr lang="en-US" sz="1600" dirty="0" err="1"/>
              <a:t>filterH</a:t>
            </a:r>
            <a:r>
              <a:rPr lang="en-US" sz="1600" dirty="0"/>
              <a:t> * </a:t>
            </a:r>
            <a:r>
              <a:rPr lang="en-US" sz="1600" dirty="0" err="1"/>
              <a:t>filterW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nn-NO" sz="1600" dirty="0"/>
              <a:t>for(int i = 0; i &lt; filterNum; i++)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filterMatrix</a:t>
            </a:r>
            <a:r>
              <a:rPr lang="en-US" sz="1600" dirty="0"/>
              <a:t>(</a:t>
            </a:r>
            <a:r>
              <a:rPr lang="en-US" sz="1600" dirty="0" err="1"/>
              <a:t>filterMatrix.getSliceA</a:t>
            </a:r>
            <a:r>
              <a:rPr lang="en-US" sz="1600" dirty="0"/>
              <a:t>(0), i) = </a:t>
            </a:r>
            <a:r>
              <a:rPr lang="en-US" sz="1600" dirty="0" err="1"/>
              <a:t>convFilter</a:t>
            </a:r>
            <a:r>
              <a:rPr lang="en-US" sz="1600" dirty="0"/>
              <a:t>(i).reshape(</a:t>
            </a:r>
            <a:r>
              <a:rPr lang="en-US" sz="1600" dirty="0" err="1"/>
              <a:t>filterW</a:t>
            </a:r>
            <a:r>
              <a:rPr lang="en-US" sz="1600" dirty="0"/>
              <a:t> * </a:t>
            </a:r>
            <a:r>
              <a:rPr lang="en-US" sz="1600" dirty="0" err="1"/>
              <a:t>filterH</a:t>
            </a:r>
            <a:r>
              <a:rPr lang="en-US" sz="1600" dirty="0"/>
              <a:t> * </a:t>
            </a:r>
            <a:r>
              <a:rPr lang="en-US" sz="1600" dirty="0" err="1"/>
              <a:t>imageCh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fr-FR" sz="1600" dirty="0"/>
              <a:t>auto featureMatrix = dot(imageMatrix, filterMatrix);</a:t>
            </a:r>
          </a:p>
          <a:p>
            <a:pPr marL="0" indent="0">
              <a:buNone/>
            </a:pPr>
            <a:r>
              <a:rPr lang="nn-NO" sz="1600" dirty="0"/>
              <a:t>for(int i = 0; i &lt; filterNum; i++)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imageOut</a:t>
            </a:r>
            <a:r>
              <a:rPr lang="en-US" sz="1600" dirty="0"/>
              <a:t>(</a:t>
            </a:r>
            <a:r>
              <a:rPr lang="en-US" sz="1600" dirty="0" err="1"/>
              <a:t>imageOut.getSliceA</a:t>
            </a:r>
            <a:r>
              <a:rPr lang="en-US" sz="1600" dirty="0"/>
              <a:t>(0), </a:t>
            </a:r>
            <a:r>
              <a:rPr lang="en-US" sz="1600" dirty="0" err="1"/>
              <a:t>imageOut.getSliceA</a:t>
            </a:r>
            <a:r>
              <a:rPr lang="en-US" sz="1600" dirty="0"/>
              <a:t>(1), i) = </a:t>
            </a:r>
            <a:r>
              <a:rPr lang="en-US" sz="1600" dirty="0" err="1"/>
              <a:t>featureMatrix</a:t>
            </a:r>
            <a:r>
              <a:rPr lang="en-US" sz="1600" dirty="0"/>
              <a:t>(</a:t>
            </a:r>
            <a:r>
              <a:rPr lang="en-US" sz="1600" dirty="0" err="1"/>
              <a:t>featureMatrix.getSliceA</a:t>
            </a:r>
            <a:r>
              <a:rPr lang="en-US" sz="1600" dirty="0"/>
              <a:t>(0), i).reshape(</a:t>
            </a:r>
            <a:r>
              <a:rPr lang="en-US" sz="1600" dirty="0" err="1"/>
              <a:t>featureW</a:t>
            </a:r>
            <a:r>
              <a:rPr lang="en-US" sz="1600" dirty="0"/>
              <a:t>, </a:t>
            </a:r>
            <a:r>
              <a:rPr lang="en-US" sz="1600" dirty="0" err="1"/>
              <a:t>featureH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262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6096A-B075-4C2E-B720-A9B9016D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Prospection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CD3FB-6D28-4EF3-A7C9-CCCA3E97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支持更多的操作</a:t>
            </a:r>
            <a:endParaRPr lang="en-US" altLang="zh-CN" dirty="0"/>
          </a:p>
          <a:p>
            <a:pPr lvl="1"/>
            <a:r>
              <a:rPr lang="zh-CN" altLang="en-US" dirty="0"/>
              <a:t>实现更多的</a:t>
            </a:r>
            <a:r>
              <a:rPr lang="en-US" altLang="zh-CN" dirty="0"/>
              <a:t>Functions</a:t>
            </a:r>
          </a:p>
          <a:p>
            <a:pPr lvl="1"/>
            <a:r>
              <a:rPr lang="zh-CN" altLang="en-US" dirty="0"/>
              <a:t>实现完整的</a:t>
            </a:r>
            <a:r>
              <a:rPr lang="en-US" altLang="zh-CN" dirty="0"/>
              <a:t>broadcasting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利用更高级的</a:t>
            </a:r>
            <a:r>
              <a:rPr lang="en-US" altLang="zh-CN" dirty="0"/>
              <a:t>template mechanism</a:t>
            </a:r>
            <a:r>
              <a:rPr lang="zh-CN" altLang="en-US" dirty="0"/>
              <a:t>提高接口的易用性</a:t>
            </a:r>
            <a:endParaRPr lang="en-US" altLang="zh-CN" dirty="0"/>
          </a:p>
          <a:p>
            <a:r>
              <a:rPr lang="zh-CN" altLang="en-US" dirty="0"/>
              <a:t>提高效率</a:t>
            </a:r>
            <a:endParaRPr lang="en-US" altLang="zh-CN" dirty="0"/>
          </a:p>
          <a:p>
            <a:pPr lvl="1"/>
            <a:r>
              <a:rPr lang="zh-CN" altLang="en-US" dirty="0"/>
              <a:t>实现更高效的迭代器</a:t>
            </a:r>
            <a:endParaRPr lang="en-US" altLang="zh-CN" dirty="0"/>
          </a:p>
          <a:p>
            <a:pPr lvl="1"/>
            <a:r>
              <a:rPr lang="zh-CN" altLang="en-US" dirty="0"/>
              <a:t>完善</a:t>
            </a:r>
            <a:r>
              <a:rPr lang="en-US" altLang="zh-CN" dirty="0"/>
              <a:t>flag</a:t>
            </a:r>
            <a:r>
              <a:rPr lang="zh-CN" altLang="en-US" dirty="0"/>
              <a:t>设置逻辑</a:t>
            </a:r>
            <a:endParaRPr lang="en-US" altLang="zh-CN" dirty="0"/>
          </a:p>
          <a:p>
            <a:pPr lvl="1"/>
            <a:r>
              <a:rPr lang="zh-CN" altLang="en-US" dirty="0"/>
              <a:t>支持并行计算</a:t>
            </a:r>
            <a:endParaRPr lang="en-US" altLang="zh-CN" dirty="0"/>
          </a:p>
          <a:p>
            <a:r>
              <a:rPr lang="en-US" altLang="zh-CN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412177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654E8-9665-4B0E-97FC-6A812093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1" dirty="0"/>
              <a:t>一个可配置的类</a:t>
            </a:r>
            <a:r>
              <a:rPr lang="en-US" altLang="zh-CN" b="1" i="1" dirty="0" err="1"/>
              <a:t>Pytorch</a:t>
            </a:r>
            <a:r>
              <a:rPr lang="zh-CN" altLang="en-US" b="1" i="1" dirty="0"/>
              <a:t>简易</a:t>
            </a:r>
            <a:r>
              <a:rPr lang="en-US" altLang="zh-CN" b="1" i="1" dirty="0"/>
              <a:t>CNN</a:t>
            </a:r>
            <a:r>
              <a:rPr lang="zh-CN" altLang="en-US" b="1" i="1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339631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569D-F2B1-4AFA-9A57-03E6510D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总体结构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BC08D-6CEA-4CE7-80EC-3813A0C6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4" y="1825625"/>
            <a:ext cx="7980285" cy="4351338"/>
          </a:xfrm>
        </p:spPr>
        <p:txBody>
          <a:bodyPr/>
          <a:lstStyle/>
          <a:p>
            <a:r>
              <a:rPr lang="zh-CN" altLang="en-US"/>
              <a:t>已将</a:t>
            </a:r>
            <a:r>
              <a:rPr lang="en-US" altLang="zh-CN" err="1"/>
              <a:t>cnn</a:t>
            </a:r>
            <a:r>
              <a:rPr lang="zh-CN" altLang="en-US"/>
              <a:t>封装成类，</a:t>
            </a:r>
            <a:r>
              <a:rPr lang="en-US" altLang="zh-CN"/>
              <a:t>#include</a:t>
            </a:r>
            <a:r>
              <a:rPr lang="zh-CN" altLang="en-US"/>
              <a:t> </a:t>
            </a:r>
            <a:r>
              <a:rPr lang="en-US" altLang="zh-CN"/>
              <a:t>“</a:t>
            </a:r>
            <a:r>
              <a:rPr lang="en-US" altLang="zh-CN" err="1"/>
              <a:t>cnn.h</a:t>
            </a:r>
            <a:r>
              <a:rPr lang="en-US" altLang="zh-CN"/>
              <a:t>”</a:t>
            </a:r>
            <a:r>
              <a:rPr lang="zh-CN" altLang="en-US"/>
              <a:t>即可使用</a:t>
            </a:r>
            <a:endParaRPr lang="en-US" altLang="zh-CN"/>
          </a:p>
          <a:p>
            <a:r>
              <a:rPr lang="en-US" altLang="zh-CN"/>
              <a:t>tensor.h:</a:t>
            </a:r>
            <a:r>
              <a:rPr lang="zh-CN" altLang="en-US"/>
              <a:t>张量类，负责张量空间的创建与销毁</a:t>
            </a:r>
            <a:endParaRPr lang="en-US" altLang="zh-CN"/>
          </a:p>
          <a:p>
            <a:r>
              <a:rPr lang="en-US" altLang="zh-CN" err="1"/>
              <a:t>dim.</a:t>
            </a:r>
            <a:r>
              <a:rPr lang="en-US" altLang="zh-CN"/>
              <a:t>h:</a:t>
            </a:r>
            <a:r>
              <a:rPr lang="zh-CN" altLang="en-US"/>
              <a:t>张量尺寸类，封装了张量各维度的大小</a:t>
            </a:r>
            <a:endParaRPr lang="en-US" altLang="zh-CN"/>
          </a:p>
          <a:p>
            <a:r>
              <a:rPr lang="en-US" altLang="zh-CN"/>
              <a:t>func.h:</a:t>
            </a:r>
            <a:r>
              <a:rPr lang="zh-CN" altLang="en-US"/>
              <a:t>函数类，封装了常用函数</a:t>
            </a:r>
            <a:endParaRPr lang="en-US" altLang="zh-CN"/>
          </a:p>
          <a:p>
            <a:r>
              <a:rPr lang="en-US" altLang="zh-CN"/>
              <a:t>conv.h</a:t>
            </a:r>
            <a:r>
              <a:rPr lang="zh-CN" altLang="en-US"/>
              <a:t>：卷积层</a:t>
            </a:r>
            <a:endParaRPr lang="en-US" altLang="zh-CN"/>
          </a:p>
          <a:p>
            <a:r>
              <a:rPr lang="en-US" altLang="zh-CN"/>
              <a:t>pool.h:</a:t>
            </a:r>
            <a:r>
              <a:rPr lang="zh-CN" altLang="en-US"/>
              <a:t>池化层</a:t>
            </a:r>
            <a:endParaRPr lang="en-US" altLang="zh-CN"/>
          </a:p>
          <a:p>
            <a:r>
              <a:rPr lang="en-US" altLang="zh-CN"/>
              <a:t>fc:</a:t>
            </a:r>
            <a:r>
              <a:rPr lang="zh-CN" altLang="en-US"/>
              <a:t>全连接层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84D8BC-17FB-4FB0-8521-158EE792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437660" cy="29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1FA0-3211-4AE0-B594-86329DB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8661A-FC46-4C34-9E50-A51783C4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Only</a:t>
            </a:r>
          </a:p>
          <a:p>
            <a:pPr lvl="1"/>
            <a:r>
              <a:rPr lang="zh-CN" altLang="en-US" dirty="0"/>
              <a:t>只需要</a:t>
            </a:r>
            <a:r>
              <a:rPr lang="en-US" altLang="zh-CN" dirty="0"/>
              <a:t>#include”</a:t>
            </a:r>
            <a:r>
              <a:rPr lang="en-US" dirty="0"/>
              <a:t> ImagePreprocess.hpp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依树状结构组织源代码，有两大部分和对应头文件</a:t>
            </a:r>
            <a:endParaRPr lang="en-US" altLang="zh-CN" dirty="0"/>
          </a:p>
          <a:p>
            <a:pPr lvl="2"/>
            <a:r>
              <a:rPr lang="en-US" altLang="zh-CN" dirty="0"/>
              <a:t>Image 	</a:t>
            </a:r>
            <a:r>
              <a:rPr lang="zh-CN" altLang="en-US" dirty="0"/>
              <a:t>各种图片格式的数据结构</a:t>
            </a:r>
            <a:endParaRPr lang="en-US" altLang="zh-CN" dirty="0"/>
          </a:p>
          <a:p>
            <a:pPr lvl="2"/>
            <a:r>
              <a:rPr lang="en-US" altLang="zh-CN" dirty="0"/>
              <a:t>ImageLoad 	</a:t>
            </a:r>
            <a:r>
              <a:rPr lang="zh-CN" altLang="en-US" dirty="0"/>
              <a:t>各种图片的工厂类</a:t>
            </a:r>
            <a:endParaRPr lang="en-US" altLang="zh-CN" dirty="0"/>
          </a:p>
          <a:p>
            <a:r>
              <a:rPr lang="en-US" dirty="0"/>
              <a:t>Factory Method</a:t>
            </a:r>
          </a:p>
          <a:p>
            <a:pPr lvl="1"/>
            <a:r>
              <a:rPr lang="zh-CN" altLang="en-US" dirty="0"/>
              <a:t>对支持更多的图片格式保证了拓展性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74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4D3E5-6DE2-4A03-B642-45360B5E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81871"/>
            <a:ext cx="10515600" cy="1325563"/>
          </a:xfrm>
        </p:spPr>
        <p:txBody>
          <a:bodyPr/>
          <a:lstStyle/>
          <a:p>
            <a:r>
              <a:rPr lang="en-US" altLang="zh-CN" b="1" dirty="0" err="1"/>
              <a:t>tensor.h</a:t>
            </a:r>
            <a:endParaRPr lang="zh-CN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AA8F7D-9515-4E41-A837-968C2E99F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6994" y="3908898"/>
          <a:ext cx="11569084" cy="12801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784542">
                  <a:extLst>
                    <a:ext uri="{9D8B030D-6E8A-4147-A177-3AD203B41FA5}">
                      <a16:colId xmlns:a16="http://schemas.microsoft.com/office/drawing/2014/main" val="1306970563"/>
                    </a:ext>
                  </a:extLst>
                </a:gridCol>
                <a:gridCol w="5784542">
                  <a:extLst>
                    <a:ext uri="{9D8B030D-6E8A-4147-A177-3AD203B41FA5}">
                      <a16:colId xmlns:a16="http://schemas.microsoft.com/office/drawing/2014/main" val="328516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create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创建张量，为张量在堆中分配空间</a:t>
                      </a:r>
                      <a:endParaRPr lang="en-US" altLang="zh-CN"/>
                    </a:p>
                    <a:p>
                      <a:r>
                        <a:rPr lang="zh-CN" altLang="en-US"/>
                        <a:t>函数重载，支持创建</a:t>
                      </a:r>
                      <a:r>
                        <a:rPr lang="en-US" altLang="zh-CN"/>
                        <a:t>1-4</a:t>
                      </a:r>
                      <a:r>
                        <a:rPr lang="zh-CN" altLang="en-US"/>
                        <a:t>维的张量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del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销毁张量，回收空间</a:t>
                      </a:r>
                      <a:endParaRPr lang="en-US" altLang="zh-CN"/>
                    </a:p>
                    <a:p>
                      <a:r>
                        <a:rPr lang="zh-CN" altLang="en-US"/>
                        <a:t>函数重载，支持销毁</a:t>
                      </a:r>
                      <a:r>
                        <a:rPr lang="en-US" altLang="zh-CN"/>
                        <a:t>1-4</a:t>
                      </a:r>
                      <a:r>
                        <a:rPr lang="zh-CN" altLang="en-US"/>
                        <a:t>维的张量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811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96FA1D4-2E11-48F0-95BE-A54FB0F8C5DE}"/>
              </a:ext>
            </a:extLst>
          </p:cNvPr>
          <p:cNvSpPr txBox="1"/>
          <p:nvPr/>
        </p:nvSpPr>
        <p:spPr>
          <a:xfrm>
            <a:off x="326994" y="5513033"/>
            <a:ext cx="81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原理：指针数组模拟数组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网络各层在应用</a:t>
            </a:r>
            <a:r>
              <a:rPr lang="en-US" altLang="zh-CN" sz="2400"/>
              <a:t>tensor</a:t>
            </a:r>
            <a:r>
              <a:rPr lang="zh-CN" altLang="en-US" sz="2400"/>
              <a:t>的时候采取了类</a:t>
            </a:r>
            <a:r>
              <a:rPr lang="en-US" altLang="zh-CN" sz="2400"/>
              <a:t>pytorch</a:t>
            </a:r>
            <a:r>
              <a:rPr lang="zh-CN" altLang="en-US" sz="2400"/>
              <a:t>的形式</a:t>
            </a:r>
            <a:r>
              <a:rPr lang="en-US" altLang="zh-CN" sz="2400"/>
              <a:t>:</a:t>
            </a:r>
          </a:p>
          <a:p>
            <a:r>
              <a:rPr lang="en-US" altLang="zh-CN" sz="2400"/>
              <a:t>	nSamples*nChannels*Height*Width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9A9315-5FF7-4919-8A98-356D4624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02" y="129141"/>
            <a:ext cx="5655076" cy="32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E32BF-36C3-4FCD-AFE4-248A12E4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244014"/>
            <a:ext cx="2797946" cy="1325563"/>
          </a:xfrm>
        </p:spPr>
        <p:txBody>
          <a:bodyPr/>
          <a:lstStyle/>
          <a:p>
            <a:r>
              <a:rPr lang="en-US" altLang="zh-CN" b="1" dirty="0" err="1"/>
              <a:t>func.h</a:t>
            </a:r>
            <a:endParaRPr lang="zh-CN" altLang="en-US" b="1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ADB58C6-73F1-46A6-9EF4-0F0A6526A9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085" y="3790765"/>
          <a:ext cx="11389312" cy="2179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4656">
                  <a:extLst>
                    <a:ext uri="{9D8B030D-6E8A-4147-A177-3AD203B41FA5}">
                      <a16:colId xmlns:a16="http://schemas.microsoft.com/office/drawing/2014/main" val="2608436533"/>
                    </a:ext>
                  </a:extLst>
                </a:gridCol>
                <a:gridCol w="5694656">
                  <a:extLst>
                    <a:ext uri="{9D8B030D-6E8A-4147-A177-3AD203B41FA5}">
                      <a16:colId xmlns:a16="http://schemas.microsoft.com/office/drawing/2014/main" val="2670359382"/>
                    </a:ext>
                  </a:extLst>
                </a:gridCol>
              </a:tblGrid>
              <a:tr h="435900">
                <a:tc>
                  <a:txBody>
                    <a:bodyPr/>
                    <a:lstStyle/>
                    <a:p>
                      <a:r>
                        <a:rPr lang="en-US" altLang="zh-CN"/>
                        <a:t>assignRandom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将张量赋值为</a:t>
                      </a:r>
                      <a:r>
                        <a:rPr lang="en-US" altLang="zh-CN"/>
                        <a:t>[-x,x]</a:t>
                      </a:r>
                      <a:r>
                        <a:rPr lang="zh-CN" altLang="en-US"/>
                        <a:t>范围内的随机实数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3055"/>
                  </a:ext>
                </a:extLst>
              </a:tr>
              <a:tr h="435900">
                <a:tc>
                  <a:txBody>
                    <a:bodyPr/>
                    <a:lstStyle/>
                    <a:p>
                      <a:r>
                        <a:rPr lang="en-US" altLang="zh-CN"/>
                        <a:t>assign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将张量赋值为统一的值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55573"/>
                  </a:ext>
                </a:extLst>
              </a:tr>
              <a:tr h="435900">
                <a:tc>
                  <a:txBody>
                    <a:bodyPr/>
                    <a:lstStyle/>
                    <a:p>
                      <a:r>
                        <a:rPr lang="en-US" altLang="zh-CN"/>
                        <a:t>unfold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将四维张量沿第一维展开为二维张量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16890"/>
                  </a:ext>
                </a:extLst>
              </a:tr>
              <a:tr h="435900">
                <a:tc>
                  <a:txBody>
                    <a:bodyPr/>
                    <a:lstStyle/>
                    <a:p>
                      <a:r>
                        <a:rPr lang="en-US" altLang="zh-CN"/>
                        <a:t>fold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将二维张量还原为四维张量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27860"/>
                  </a:ext>
                </a:extLst>
              </a:tr>
              <a:tr h="435900">
                <a:tc>
                  <a:txBody>
                    <a:bodyPr/>
                    <a:lstStyle/>
                    <a:p>
                      <a:r>
                        <a:rPr lang="en-US" altLang="zh-CN"/>
                        <a:t>argmax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求出最大元素的索引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447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58DC65E-5C16-49E3-AAA6-20E85049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82" y="0"/>
            <a:ext cx="558242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3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D121-6EE9-4596-8DEF-CD24AF63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612559"/>
            <a:ext cx="2375517" cy="1325563"/>
          </a:xfrm>
        </p:spPr>
        <p:txBody>
          <a:bodyPr/>
          <a:lstStyle/>
          <a:p>
            <a:r>
              <a:rPr lang="en-US" altLang="zh-CN" b="1" dirty="0" err="1"/>
              <a:t>conv.h</a:t>
            </a:r>
            <a:endParaRPr lang="zh-CN" altLang="en-US" b="1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071F014-9F5C-4C80-A26E-917833E785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5006" y="2475478"/>
          <a:ext cx="11354540" cy="42928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77270">
                  <a:extLst>
                    <a:ext uri="{9D8B030D-6E8A-4147-A177-3AD203B41FA5}">
                      <a16:colId xmlns:a16="http://schemas.microsoft.com/office/drawing/2014/main" val="3629289349"/>
                    </a:ext>
                  </a:extLst>
                </a:gridCol>
                <a:gridCol w="5677270">
                  <a:extLst>
                    <a:ext uri="{9D8B030D-6E8A-4147-A177-3AD203B41FA5}">
                      <a16:colId xmlns:a16="http://schemas.microsoft.com/office/drawing/2014/main" val="197683255"/>
                    </a:ext>
                  </a:extLst>
                </a:gridCol>
              </a:tblGrid>
              <a:tr h="1183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conv(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 ****In, double ****Out, double ****Ein, double ****Eout, double ****W, double *B, dim outSize, dim kernelSize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构造函数</a:t>
                      </a:r>
                      <a:r>
                        <a:rPr lang="en-US" altLang="zh-CN"/>
                        <a:t>,In</a:t>
                      </a:r>
                      <a:r>
                        <a:rPr lang="zh-CN" altLang="en-US"/>
                        <a:t>为输入张量，</a:t>
                      </a:r>
                      <a:r>
                        <a:rPr lang="en-US" altLang="zh-CN"/>
                        <a:t>Out</a:t>
                      </a:r>
                      <a:r>
                        <a:rPr lang="zh-CN" altLang="en-US"/>
                        <a:t>为输出张量，</a:t>
                      </a:r>
                      <a:r>
                        <a:rPr lang="en-US" altLang="zh-CN"/>
                        <a:t>Ein</a:t>
                      </a:r>
                      <a:r>
                        <a:rPr lang="zh-CN" altLang="en-US"/>
                        <a:t>为输入误差，</a:t>
                      </a:r>
                      <a:r>
                        <a:rPr lang="en-US" altLang="zh-CN"/>
                        <a:t>Eout</a:t>
                      </a:r>
                      <a:r>
                        <a:rPr lang="zh-CN" altLang="en-US"/>
                        <a:t>为输出误差，</a:t>
                      </a:r>
                      <a:r>
                        <a:rPr lang="en-US" altLang="zh-CN"/>
                        <a:t>W</a:t>
                      </a:r>
                      <a:r>
                        <a:rPr lang="zh-CN" altLang="en-US"/>
                        <a:t>为卷积核，</a:t>
                      </a:r>
                      <a:r>
                        <a:rPr lang="en-US" altLang="zh-CN"/>
                        <a:t>B</a:t>
                      </a:r>
                      <a:r>
                        <a:rPr lang="zh-CN" altLang="en-US"/>
                        <a:t>为偏置单元，</a:t>
                      </a:r>
                      <a:r>
                        <a:rPr lang="en-US" altLang="zh-CN"/>
                        <a:t>outSize</a:t>
                      </a:r>
                      <a:r>
                        <a:rPr lang="zh-CN" altLang="en-US"/>
                        <a:t>为输出张量的尺寸，</a:t>
                      </a:r>
                      <a:r>
                        <a:rPr lang="en-US" altLang="zh-CN"/>
                        <a:t>kernelSize</a:t>
                      </a:r>
                      <a:r>
                        <a:rPr lang="zh-CN" altLang="en-US"/>
                        <a:t>为卷积核尺寸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773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ff()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前向传播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96912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bp()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反向传播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06822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updatew()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更新卷积核的参数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43595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updateb()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更新偏置单元参数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6317"/>
                  </a:ext>
                </a:extLst>
              </a:tr>
              <a:tr h="638788">
                <a:tc>
                  <a:txBody>
                    <a:bodyPr/>
                    <a:lstStyle/>
                    <a:p>
                      <a:r>
                        <a:rPr lang="en-US" altLang="zh-CN"/>
                        <a:t>atv(double 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激活函数，默认为</a:t>
                      </a:r>
                      <a:r>
                        <a:rPr lang="en-US" altLang="zh-CN"/>
                        <a:t>tanh</a:t>
                      </a:r>
                      <a:r>
                        <a:rPr lang="zh-CN" altLang="en-US"/>
                        <a:t>函数，可以通过继承</a:t>
                      </a:r>
                      <a:r>
                        <a:rPr lang="en-US" altLang="zh-CN"/>
                        <a:t>overwrite</a:t>
                      </a:r>
                      <a:r>
                        <a:rPr lang="zh-CN" altLang="en-US"/>
                        <a:t>激活函数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42"/>
                  </a:ext>
                </a:extLst>
              </a:tr>
              <a:tr h="638788">
                <a:tc>
                  <a:txBody>
                    <a:bodyPr/>
                    <a:lstStyle/>
                    <a:p>
                      <a:r>
                        <a:rPr lang="en-US" altLang="zh-CN"/>
                        <a:t>datv(double 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前一层激活函数的导数，默认为</a:t>
                      </a:r>
                      <a:r>
                        <a:rPr lang="en-US" altLang="zh-CN"/>
                        <a:t>y=1</a:t>
                      </a:r>
                      <a:r>
                        <a:rPr lang="zh-CN" altLang="en-US"/>
                        <a:t>（因为前一层为池化层），可以通过继承</a:t>
                      </a:r>
                      <a:r>
                        <a:rPr lang="en-US" altLang="zh-CN"/>
                        <a:t>overwrite</a:t>
                      </a:r>
                      <a:r>
                        <a:rPr lang="zh-CN" altLang="en-US"/>
                        <a:t>该函数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30309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changeLearningRate(double 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学习率默认为</a:t>
                      </a:r>
                      <a:r>
                        <a:rPr lang="en-US" altLang="zh-CN"/>
                        <a:t>0.1</a:t>
                      </a:r>
                      <a:r>
                        <a:rPr lang="zh-CN" altLang="en-US"/>
                        <a:t>，可以通过此函数改变学习率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42559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E774C7-F9A4-4686-86B8-81D541807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7286" y="170435"/>
          <a:ext cx="3582940" cy="208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91840" imgH="5572245" progId="Visio.Drawing.15">
                  <p:embed/>
                </p:oleObj>
              </mc:Choice>
              <mc:Fallback>
                <p:oleObj name="Visio" r:id="rId2" imgW="9591840" imgH="5572245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E774C7-F9A4-4686-86B8-81D541807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7286" y="170435"/>
                        <a:ext cx="3582940" cy="2081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B309B83-2E60-45D1-9719-50A6F24FD8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"/>
          <a:stretch/>
        </p:blipFill>
        <p:spPr>
          <a:xfrm>
            <a:off x="8551882" y="556502"/>
            <a:ext cx="3237664" cy="447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DC7C40-7960-4AFE-ABF2-EF6D038F0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882" y="1508831"/>
            <a:ext cx="3543795" cy="4953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B6E4021-1476-4B9E-9A57-0581F41CD807}"/>
              </a:ext>
            </a:extLst>
          </p:cNvPr>
          <p:cNvSpPr txBox="1"/>
          <p:nvPr/>
        </p:nvSpPr>
        <p:spPr>
          <a:xfrm>
            <a:off x="7012883" y="634907"/>
            <a:ext cx="11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前向传播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AAE0BE-41B6-4BFA-8442-10FCAB852D6A}"/>
              </a:ext>
            </a:extLst>
          </p:cNvPr>
          <p:cNvSpPr txBox="1"/>
          <p:nvPr/>
        </p:nvSpPr>
        <p:spPr>
          <a:xfrm>
            <a:off x="7021761" y="1541595"/>
            <a:ext cx="11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22736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9004F-C836-4C22-88EF-5ED28989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700344"/>
            <a:ext cx="1691936" cy="1325563"/>
          </a:xfrm>
        </p:spPr>
        <p:txBody>
          <a:bodyPr/>
          <a:lstStyle/>
          <a:p>
            <a:r>
              <a:rPr lang="en-US" altLang="zh-CN" dirty="0" err="1"/>
              <a:t>pool.h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E3B36A-567F-4526-9CE2-E3C275583C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521" y="2986508"/>
          <a:ext cx="10906958" cy="28602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53479">
                  <a:extLst>
                    <a:ext uri="{9D8B030D-6E8A-4147-A177-3AD203B41FA5}">
                      <a16:colId xmlns:a16="http://schemas.microsoft.com/office/drawing/2014/main" val="2025809907"/>
                    </a:ext>
                  </a:extLst>
                </a:gridCol>
                <a:gridCol w="5453479">
                  <a:extLst>
                    <a:ext uri="{9D8B030D-6E8A-4147-A177-3AD203B41FA5}">
                      <a16:colId xmlns:a16="http://schemas.microsoft.com/office/drawing/2014/main" val="796270259"/>
                    </a:ext>
                  </a:extLst>
                </a:gridCol>
              </a:tblGrid>
              <a:tr h="1322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pool(double ****In, double ****Out, double ****Ein, double ****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Eout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int 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Psize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dim 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inputSize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构造函数，</a:t>
                      </a:r>
                      <a:r>
                        <a:rPr lang="en-US" altLang="zh-CN"/>
                        <a:t>In</a:t>
                      </a:r>
                      <a:r>
                        <a:rPr lang="zh-CN" altLang="en-US"/>
                        <a:t>为输入张量，</a:t>
                      </a:r>
                      <a:r>
                        <a:rPr lang="en-US" altLang="zh-CN"/>
                        <a:t>Out</a:t>
                      </a:r>
                      <a:r>
                        <a:rPr lang="zh-CN" altLang="en-US"/>
                        <a:t>为输出张量，</a:t>
                      </a:r>
                      <a:r>
                        <a:rPr lang="en-US" altLang="zh-CN"/>
                        <a:t>Ein</a:t>
                      </a:r>
                      <a:r>
                        <a:rPr lang="zh-CN" altLang="en-US"/>
                        <a:t>为输入误差，</a:t>
                      </a:r>
                      <a:r>
                        <a:rPr lang="en-US" altLang="zh-CN"/>
                        <a:t>Eout</a:t>
                      </a:r>
                      <a:r>
                        <a:rPr lang="zh-CN" altLang="en-US"/>
                        <a:t>为输出误差，</a:t>
                      </a:r>
                      <a:r>
                        <a:rPr lang="en-US" altLang="zh-CN"/>
                        <a:t>Psize</a:t>
                      </a:r>
                      <a:r>
                        <a:rPr lang="zh-CN" altLang="en-US"/>
                        <a:t>为池化窗口尺寸（仅支持步长等于池化窗口尺寸），</a:t>
                      </a:r>
                      <a:r>
                        <a:rPr lang="en-US" altLang="zh-CN"/>
                        <a:t>inputSize</a:t>
                      </a:r>
                      <a:r>
                        <a:rPr lang="zh-CN" altLang="en-US"/>
                        <a:t>为输入张量尺寸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96310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lang="en-US" altLang="zh-CN"/>
                        <a:t>ff()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前向传播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97859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lang="en-US" altLang="zh-CN"/>
                        <a:t>bp()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反向传播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874013"/>
                  </a:ext>
                </a:extLst>
              </a:tr>
              <a:tr h="712241">
                <a:tc>
                  <a:txBody>
                    <a:bodyPr/>
                    <a:lstStyle/>
                    <a:p>
                      <a:r>
                        <a:rPr lang="en-US" altLang="zh-CN"/>
                        <a:t>datv(double 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前一层激活函数的导数，默认为</a:t>
                      </a:r>
                      <a:r>
                        <a:rPr lang="en-US" altLang="zh-CN" dirty="0"/>
                        <a:t>y=1-x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zh-CN" altLang="en-US" dirty="0"/>
                        <a:t>（因为前一层为卷积层），可以通过继承</a:t>
                      </a:r>
                      <a:r>
                        <a:rPr lang="en-US" altLang="zh-CN" dirty="0"/>
                        <a:t>overwrite</a:t>
                      </a:r>
                      <a:r>
                        <a:rPr lang="zh-CN" altLang="en-US" dirty="0"/>
                        <a:t>该函数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28697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FD42BE6-F1A0-4491-81E5-A6B87EFE4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5382" y="598086"/>
          <a:ext cx="4760123" cy="170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91840" imgH="3428880" progId="Visio.Drawing.15">
                  <p:embed/>
                </p:oleObj>
              </mc:Choice>
              <mc:Fallback>
                <p:oleObj name="Visio" r:id="rId2" imgW="9591840" imgH="3428880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FD42BE6-F1A0-4491-81E5-A6B87EFE4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382" y="598086"/>
                        <a:ext cx="4760123" cy="1701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48310CE-9951-4B80-8FF7-8F403868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28" y="700344"/>
            <a:ext cx="1600423" cy="581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8796D1-5088-4156-8484-D930A2AA1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691" y="1720550"/>
            <a:ext cx="3191320" cy="5144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17687B-6FF8-469C-B7E0-9CDD7EE3CF8B}"/>
              </a:ext>
            </a:extLst>
          </p:cNvPr>
          <p:cNvSpPr txBox="1"/>
          <p:nvPr/>
        </p:nvSpPr>
        <p:spPr>
          <a:xfrm>
            <a:off x="7403501" y="806231"/>
            <a:ext cx="11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前向传播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24CB5A-E209-499C-8A58-313A7C025B5B}"/>
              </a:ext>
            </a:extLst>
          </p:cNvPr>
          <p:cNvSpPr txBox="1"/>
          <p:nvPr/>
        </p:nvSpPr>
        <p:spPr>
          <a:xfrm>
            <a:off x="7411903" y="1711703"/>
            <a:ext cx="11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27133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89D8D-A251-4FF6-BC65-F9C97B58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87" cy="1325563"/>
          </a:xfrm>
        </p:spPr>
        <p:txBody>
          <a:bodyPr/>
          <a:lstStyle/>
          <a:p>
            <a:r>
              <a:rPr lang="en-US" altLang="zh-CN" b="1" dirty="0" err="1"/>
              <a:t>fc.h</a:t>
            </a:r>
            <a:endParaRPr lang="zh-CN" altLang="en-US" b="1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9714846E-550F-4528-B278-4B114E4989FE}"/>
              </a:ext>
            </a:extLst>
          </p:cNvPr>
          <p:cNvGraphicFramePr>
            <a:graphicFrameLocks/>
          </p:cNvGraphicFramePr>
          <p:nvPr/>
        </p:nvGraphicFramePr>
        <p:xfrm>
          <a:off x="355108" y="2431948"/>
          <a:ext cx="11354540" cy="429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77270">
                  <a:extLst>
                    <a:ext uri="{9D8B030D-6E8A-4147-A177-3AD203B41FA5}">
                      <a16:colId xmlns:a16="http://schemas.microsoft.com/office/drawing/2014/main" val="3629289349"/>
                    </a:ext>
                  </a:extLst>
                </a:gridCol>
                <a:gridCol w="5677270">
                  <a:extLst>
                    <a:ext uri="{9D8B030D-6E8A-4147-A177-3AD203B41FA5}">
                      <a16:colId xmlns:a16="http://schemas.microsoft.com/office/drawing/2014/main" val="197683255"/>
                    </a:ext>
                  </a:extLst>
                </a:gridCol>
              </a:tblGrid>
              <a:tr h="118392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fc(double **In, double **Out, double **Ein, double **Eout, double **W, double *B, int batchSize, int inSize, int outSize)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构造函数</a:t>
                      </a:r>
                      <a:r>
                        <a:rPr lang="en-US" altLang="zh-CN"/>
                        <a:t>,In</a:t>
                      </a:r>
                      <a:r>
                        <a:rPr lang="zh-CN" altLang="en-US"/>
                        <a:t>为输入张量，</a:t>
                      </a:r>
                      <a:r>
                        <a:rPr lang="en-US" altLang="zh-CN"/>
                        <a:t>Out</a:t>
                      </a:r>
                      <a:r>
                        <a:rPr lang="zh-CN" altLang="en-US"/>
                        <a:t>为输出张量，</a:t>
                      </a:r>
                      <a:r>
                        <a:rPr lang="en-US" altLang="zh-CN"/>
                        <a:t>Ein</a:t>
                      </a:r>
                      <a:r>
                        <a:rPr lang="zh-CN" altLang="en-US"/>
                        <a:t>为输入误差，</a:t>
                      </a:r>
                      <a:r>
                        <a:rPr lang="en-US" altLang="zh-CN"/>
                        <a:t>Eout</a:t>
                      </a:r>
                      <a:r>
                        <a:rPr lang="zh-CN" altLang="en-US"/>
                        <a:t>为输出误差，</a:t>
                      </a:r>
                      <a:r>
                        <a:rPr lang="en-US" altLang="zh-CN"/>
                        <a:t>W</a:t>
                      </a:r>
                      <a:r>
                        <a:rPr lang="zh-CN" altLang="en-US"/>
                        <a:t>为权重矩阵，</a:t>
                      </a:r>
                      <a:r>
                        <a:rPr lang="en-US" altLang="zh-CN"/>
                        <a:t>B</a:t>
                      </a:r>
                      <a:r>
                        <a:rPr lang="zh-CN" altLang="en-US"/>
                        <a:t>为偏置单元，</a:t>
                      </a:r>
                      <a:r>
                        <a:rPr lang="en-US" altLang="zh-CN"/>
                        <a:t>batchSize</a:t>
                      </a:r>
                      <a:r>
                        <a:rPr lang="zh-CN" altLang="en-US"/>
                        <a:t>为</a:t>
                      </a:r>
                      <a:r>
                        <a:rPr lang="en-US" altLang="zh-CN"/>
                        <a:t>batch</a:t>
                      </a:r>
                      <a:r>
                        <a:rPr lang="zh-CN" altLang="en-US"/>
                        <a:t>的大小，</a:t>
                      </a:r>
                      <a:r>
                        <a:rPr lang="en-US" altLang="zh-CN"/>
                        <a:t>inSize</a:t>
                      </a:r>
                      <a:r>
                        <a:rPr lang="zh-CN" altLang="en-US"/>
                        <a:t>为输入向量的长度，</a:t>
                      </a:r>
                      <a:r>
                        <a:rPr lang="en-US" altLang="zh-CN"/>
                        <a:t>outSize</a:t>
                      </a:r>
                      <a:r>
                        <a:rPr lang="zh-CN" altLang="en-US"/>
                        <a:t>为输出向量的长度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773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ff()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前向传播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96912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bp()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反向传播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06822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updatew()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更新权重矩阵的参数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43595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updateb()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更新偏置单元参数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26317"/>
                  </a:ext>
                </a:extLst>
              </a:tr>
              <a:tr h="638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atv(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 *vec, int dm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激活函数，默认为</a:t>
                      </a:r>
                      <a:r>
                        <a:rPr lang="en-US" altLang="zh-CN"/>
                        <a:t>softmax</a:t>
                      </a:r>
                      <a:r>
                        <a:rPr lang="zh-CN" altLang="en-US"/>
                        <a:t>函数，可以通过继承</a:t>
                      </a:r>
                      <a:r>
                        <a:rPr lang="en-US" altLang="zh-CN"/>
                        <a:t>overwrite</a:t>
                      </a:r>
                      <a:r>
                        <a:rPr lang="zh-CN" altLang="en-US"/>
                        <a:t>激活函数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7542"/>
                  </a:ext>
                </a:extLst>
              </a:tr>
              <a:tr h="638788">
                <a:tc>
                  <a:txBody>
                    <a:bodyPr/>
                    <a:lstStyle/>
                    <a:p>
                      <a:r>
                        <a:rPr lang="en-US" altLang="zh-CN"/>
                        <a:t>datv(double 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前一层激活函数的导数，默认为</a:t>
                      </a:r>
                      <a:r>
                        <a:rPr lang="en-US" altLang="zh-CN"/>
                        <a:t>y=1-x</a:t>
                      </a:r>
                      <a:r>
                        <a:rPr lang="en-US" altLang="zh-CN" baseline="30000"/>
                        <a:t>2</a:t>
                      </a:r>
                      <a:r>
                        <a:rPr lang="zh-CN" altLang="en-US"/>
                        <a:t>（因为前一层可能为卷积层），可以通过继承</a:t>
                      </a:r>
                      <a:r>
                        <a:rPr lang="en-US" altLang="zh-CN"/>
                        <a:t>overwrite</a:t>
                      </a:r>
                      <a:r>
                        <a:rPr lang="zh-CN" altLang="en-US"/>
                        <a:t>该函数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30309"/>
                  </a:ext>
                </a:extLst>
              </a:tr>
              <a:tr h="365022">
                <a:tc>
                  <a:txBody>
                    <a:bodyPr/>
                    <a:lstStyle/>
                    <a:p>
                      <a:r>
                        <a:rPr lang="en-US" altLang="zh-CN"/>
                        <a:t>changeLearningRate(double 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学习率默认为</a:t>
                      </a:r>
                      <a:r>
                        <a:rPr lang="en-US" altLang="zh-CN"/>
                        <a:t>0.1</a:t>
                      </a:r>
                      <a:r>
                        <a:rPr lang="zh-CN" altLang="en-US"/>
                        <a:t>，可以通过此函数改变学习率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42559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DD42797-096F-4477-B72B-4E3887D8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591" y="485674"/>
            <a:ext cx="3096057" cy="485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70BAB6-9175-48DF-8757-8CF9023F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73" y="1426571"/>
            <a:ext cx="3076575" cy="47625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A029A58-022A-4C7D-B0E5-FF023C56B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20" y="0"/>
          <a:ext cx="3920956" cy="2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591840" imgH="5572245" progId="Visio.Drawing.15">
                  <p:embed/>
                </p:oleObj>
              </mc:Choice>
              <mc:Fallback>
                <p:oleObj name="Visio" r:id="rId4" imgW="9591840" imgH="5572245" progId="Visio.Drawing.15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A029A58-022A-4C7D-B0E5-FF023C56BA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3120" y="0"/>
                        <a:ext cx="3920956" cy="22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16FEA60-235C-4456-B898-D3A216ED2D67}"/>
              </a:ext>
            </a:extLst>
          </p:cNvPr>
          <p:cNvSpPr txBox="1"/>
          <p:nvPr/>
        </p:nvSpPr>
        <p:spPr>
          <a:xfrm>
            <a:off x="7360726" y="543929"/>
            <a:ext cx="11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前向传播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3F4168-5C82-4F65-BC08-564F8E4992D3}"/>
              </a:ext>
            </a:extLst>
          </p:cNvPr>
          <p:cNvSpPr txBox="1"/>
          <p:nvPr/>
        </p:nvSpPr>
        <p:spPr>
          <a:xfrm>
            <a:off x="7360726" y="1456633"/>
            <a:ext cx="11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3145318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48DAF-0750-4E66-B1B5-6ECC27A0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应用：手写数字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2CD49-23C7-4614-BDC7-57E9B8AA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目的：验证框架的正确性和训练的速度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数据集</a:t>
            </a:r>
            <a:r>
              <a:rPr lang="en-US" altLang="zh-CN"/>
              <a:t>:Minist</a:t>
            </a:r>
            <a:r>
              <a:rPr lang="zh-CN" altLang="en-US"/>
              <a:t>数据集，共</a:t>
            </a:r>
            <a:r>
              <a:rPr lang="en-US" altLang="zh-CN"/>
              <a:t>42000</a:t>
            </a:r>
            <a:r>
              <a:rPr lang="zh-CN" altLang="en-US"/>
              <a:t>张手写数字图片（灰度图，</a:t>
            </a:r>
            <a:r>
              <a:rPr lang="en-US" altLang="zh-CN"/>
              <a:t>28*28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</a:t>
            </a:r>
            <a:r>
              <a:rPr lang="zh-CN" altLang="en-US"/>
              <a:t>数据来源</a:t>
            </a:r>
            <a:r>
              <a:rPr lang="en-US" altLang="zh-CN">
                <a:hlinkClick r:id="rId2"/>
              </a:rPr>
              <a:t>https://www.kaggle.com/c/digit-recognizer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超参数：选择</a:t>
            </a:r>
            <a:r>
              <a:rPr lang="en-US" altLang="zh-CN"/>
              <a:t>100</a:t>
            </a:r>
            <a:r>
              <a:rPr lang="zh-CN" altLang="en-US"/>
              <a:t>张图片为一个</a:t>
            </a:r>
            <a:r>
              <a:rPr lang="en-US" altLang="zh-CN"/>
              <a:t>batch</a:t>
            </a:r>
            <a:r>
              <a:rPr lang="zh-CN" altLang="en-US"/>
              <a:t>，共训练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en-US" altLang="zh-CN"/>
              <a:t>epoch</a:t>
            </a:r>
          </a:p>
          <a:p>
            <a:pPr marL="0" indent="0">
              <a:buNone/>
            </a:pPr>
            <a:r>
              <a:rPr lang="en-US" altLang="zh-CN"/>
              <a:t>	     </a:t>
            </a:r>
            <a:r>
              <a:rPr lang="zh-CN" altLang="en-US"/>
              <a:t>选择交叉损失函数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模型架构：</a:t>
            </a:r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4A7841-13BE-4186-8549-9157E7737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678608"/>
          <a:ext cx="10109739" cy="97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745040" imgH="1619303" progId="Visio.Drawing.15">
                  <p:embed/>
                </p:oleObj>
              </mc:Choice>
              <mc:Fallback>
                <p:oleObj name="Visio" r:id="rId3" imgW="16745040" imgH="1619303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C4A7841-13BE-4186-8549-9157E7737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678608"/>
                        <a:ext cx="10109739" cy="977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41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46F4ED6-BCF7-4EEB-AFC6-671490DBDF4A}"/>
              </a:ext>
            </a:extLst>
          </p:cNvPr>
          <p:cNvGraphicFramePr>
            <a:graphicFrameLocks/>
          </p:cNvGraphicFramePr>
          <p:nvPr/>
        </p:nvGraphicFramePr>
        <p:xfrm>
          <a:off x="169521" y="1776275"/>
          <a:ext cx="5400583" cy="309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3325672-F152-4BF4-B764-98EE1BB1E032}"/>
              </a:ext>
            </a:extLst>
          </p:cNvPr>
          <p:cNvGraphicFramePr>
            <a:graphicFrameLocks/>
          </p:cNvGraphicFramePr>
          <p:nvPr/>
        </p:nvGraphicFramePr>
        <p:xfrm>
          <a:off x="6096000" y="1776275"/>
          <a:ext cx="5400583" cy="3305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3BE6D06-33BA-49CA-ACEA-26146B3A6227}"/>
              </a:ext>
            </a:extLst>
          </p:cNvPr>
          <p:cNvSpPr txBox="1"/>
          <p:nvPr/>
        </p:nvSpPr>
        <p:spPr>
          <a:xfrm>
            <a:off x="506026" y="761715"/>
            <a:ext cx="26462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>
                <a:latin typeface="+mj-lt"/>
                <a:ea typeface="+mj-ea"/>
                <a:cs typeface="+mj-cs"/>
              </a:rPr>
              <a:t>模型训练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500E29-EBB9-48C9-9E70-B477D6DD085D}"/>
              </a:ext>
            </a:extLst>
          </p:cNvPr>
          <p:cNvSpPr txBox="1"/>
          <p:nvPr/>
        </p:nvSpPr>
        <p:spPr>
          <a:xfrm>
            <a:off x="2012059" y="4723284"/>
            <a:ext cx="171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loss</a:t>
            </a:r>
            <a:r>
              <a:rPr lang="zh-CN" altLang="en-US"/>
              <a:t>变化折线图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E89A36-FE74-45ED-A430-B542B4C4572A}"/>
              </a:ext>
            </a:extLst>
          </p:cNvPr>
          <p:cNvSpPr txBox="1"/>
          <p:nvPr/>
        </p:nvSpPr>
        <p:spPr>
          <a:xfrm>
            <a:off x="7820593" y="4723284"/>
            <a:ext cx="291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训练一个</a:t>
            </a:r>
            <a:r>
              <a:rPr lang="en-US" altLang="zh-CN"/>
              <a:t>epoch</a:t>
            </a:r>
            <a:r>
              <a:rPr lang="zh-CN" altLang="en-US"/>
              <a:t>耗时柱状图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C95CCF-6EC9-4112-8CBA-5325E6056D70}"/>
              </a:ext>
            </a:extLst>
          </p:cNvPr>
          <p:cNvSpPr txBox="1"/>
          <p:nvPr/>
        </p:nvSpPr>
        <p:spPr>
          <a:xfrm>
            <a:off x="169521" y="5379868"/>
            <a:ext cx="1090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loss</a:t>
            </a:r>
            <a:r>
              <a:rPr lang="zh-CN" altLang="en-US"/>
              <a:t>：所有</a:t>
            </a:r>
            <a:r>
              <a:rPr lang="en-US" altLang="zh-CN"/>
              <a:t>42000</a:t>
            </a:r>
            <a:r>
              <a:rPr lang="zh-CN" altLang="en-US"/>
              <a:t>张图片的损失函数之和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训练</a:t>
            </a:r>
            <a:r>
              <a:rPr lang="en-US" altLang="zh-CN"/>
              <a:t>42000</a:t>
            </a:r>
            <a:r>
              <a:rPr lang="zh-CN" altLang="en-US"/>
              <a:t>张</a:t>
            </a:r>
            <a:r>
              <a:rPr lang="en-US" altLang="zh-CN"/>
              <a:t>28</a:t>
            </a:r>
            <a:r>
              <a:rPr lang="zh-CN" altLang="en-US"/>
              <a:t>*</a:t>
            </a:r>
            <a:r>
              <a:rPr lang="en-US" altLang="zh-CN"/>
              <a:t>28</a:t>
            </a:r>
            <a:r>
              <a:rPr lang="zh-CN" altLang="en-US"/>
              <a:t>的手写数字图片平均耗时</a:t>
            </a:r>
            <a:r>
              <a:rPr lang="en-US" altLang="zh-CN"/>
              <a:t>450.9s</a:t>
            </a:r>
            <a:r>
              <a:rPr lang="zh-CN" altLang="en-US"/>
              <a:t>，约</a:t>
            </a:r>
            <a:r>
              <a:rPr lang="en-US" altLang="zh-CN"/>
              <a:t>7.5</a:t>
            </a:r>
            <a:r>
              <a:rPr lang="zh-CN" altLang="en-US"/>
              <a:t>分钟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仅考虑</a:t>
            </a:r>
            <a:r>
              <a:rPr lang="en-US" altLang="zh-CN"/>
              <a:t>cpu</a:t>
            </a:r>
            <a:r>
              <a:rPr lang="zh-CN" altLang="en-US"/>
              <a:t>单线程，训练速度较快，因为实现中尽量规避了拷贝复制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03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498CAB-6D2D-4A3A-81CF-00B55DE5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1" y="136377"/>
            <a:ext cx="2210108" cy="30198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373543-66F5-4F52-B081-BADF0622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12" y="158566"/>
            <a:ext cx="6800296" cy="29976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8600C39-6546-4DDB-BDDD-9BE97D8BA16F}"/>
              </a:ext>
            </a:extLst>
          </p:cNvPr>
          <p:cNvSpPr txBox="1"/>
          <p:nvPr/>
        </p:nvSpPr>
        <p:spPr>
          <a:xfrm>
            <a:off x="401191" y="3429000"/>
            <a:ext cx="175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模型在训练集上的表现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E1D678-9C58-4103-8BAE-DED14A17548D}"/>
              </a:ext>
            </a:extLst>
          </p:cNvPr>
          <p:cNvSpPr txBox="1"/>
          <p:nvPr/>
        </p:nvSpPr>
        <p:spPr>
          <a:xfrm>
            <a:off x="7164280" y="3675355"/>
            <a:ext cx="3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模型在测试集上的表现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7DBFF9-C580-46FB-A271-48B9CB1B686C}"/>
              </a:ext>
            </a:extLst>
          </p:cNvPr>
          <p:cNvSpPr txBox="1"/>
          <p:nvPr/>
        </p:nvSpPr>
        <p:spPr>
          <a:xfrm>
            <a:off x="268026" y="4722921"/>
            <a:ext cx="1138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模型在</a:t>
            </a:r>
            <a:r>
              <a:rPr lang="en-US" altLang="zh-CN"/>
              <a:t>42000</a:t>
            </a:r>
            <a:r>
              <a:rPr lang="zh-CN" altLang="en-US"/>
              <a:t>张图片组成的训练集上准确率约为</a:t>
            </a:r>
            <a:r>
              <a:rPr lang="en-US" altLang="zh-CN"/>
              <a:t>90.0%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已将预测结果提交</a:t>
            </a:r>
            <a:r>
              <a:rPr lang="en-US" altLang="zh-CN"/>
              <a:t>kaggle</a:t>
            </a:r>
            <a:r>
              <a:rPr lang="zh-CN" altLang="en-US"/>
              <a:t>进行在线评测，模型在</a:t>
            </a:r>
            <a:r>
              <a:rPr lang="en-US" altLang="zh-CN"/>
              <a:t>28000</a:t>
            </a:r>
            <a:r>
              <a:rPr lang="zh-CN" altLang="en-US"/>
              <a:t>张图片组成的测试集上准确率约为</a:t>
            </a:r>
            <a:r>
              <a:rPr lang="en-US" altLang="zh-CN"/>
              <a:t>87.3%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模型没有出现过拟合，具有良好的泛化能力，框架正确性得到验证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现场演示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1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F9E3-92EB-4A99-A920-D5A87EA2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应用：新冠肺炎预测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9B648-FBD3-49DC-B0E7-3F299693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数据集：</a:t>
            </a:r>
            <a:r>
              <a:rPr lang="en-US" altLang="zh-CN" dirty="0"/>
              <a:t>7232</a:t>
            </a:r>
            <a:r>
              <a:rPr lang="zh-CN" altLang="en-US" dirty="0"/>
              <a:t>张肺部</a:t>
            </a:r>
            <a:r>
              <a:rPr lang="en-US" altLang="zh-CN" dirty="0"/>
              <a:t>X-Ray</a:t>
            </a:r>
            <a:r>
              <a:rPr lang="zh-CN" altLang="en-US" dirty="0"/>
              <a:t>图片</a:t>
            </a:r>
            <a:r>
              <a:rPr lang="en-US" altLang="zh-CN" dirty="0"/>
              <a:t>(</a:t>
            </a:r>
            <a:r>
              <a:rPr lang="zh-CN" altLang="en-US" dirty="0"/>
              <a:t>灰度图，</a:t>
            </a:r>
            <a:r>
              <a:rPr lang="en-US" altLang="zh-CN" dirty="0"/>
              <a:t>150</a:t>
            </a:r>
            <a:r>
              <a:rPr lang="zh-CN" altLang="en-US" dirty="0"/>
              <a:t>*</a:t>
            </a:r>
            <a:r>
              <a:rPr lang="en-US" altLang="zh-CN" dirty="0"/>
              <a:t>150),</a:t>
            </a:r>
            <a:r>
              <a:rPr lang="zh-CN" altLang="en-US" dirty="0"/>
              <a:t>其中</a:t>
            </a:r>
            <a:r>
              <a:rPr lang="en-US" altLang="zh-CN" dirty="0"/>
              <a:t>3616	     	     </a:t>
            </a:r>
            <a:r>
              <a:rPr lang="zh-CN" altLang="en-US" dirty="0"/>
              <a:t>张为新冠肺炎图像</a:t>
            </a:r>
            <a:r>
              <a:rPr lang="en-US" altLang="zh-CN" dirty="0"/>
              <a:t>, 3616</a:t>
            </a:r>
            <a:r>
              <a:rPr lang="zh-CN" altLang="en-US" dirty="0"/>
              <a:t>张为正常肺部图像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数据来源</a:t>
            </a:r>
            <a:r>
              <a:rPr lang="en-US" altLang="zh-CN" dirty="0"/>
              <a:t>:</a:t>
            </a:r>
            <a:r>
              <a:rPr lang="en-US" altLang="zh-CN" sz="1800" dirty="0">
                <a:hlinkClick r:id="rId2"/>
              </a:rPr>
              <a:t>https://www.kaggle.com/tawsifurrahman/covid19-radiography-database</a:t>
            </a:r>
            <a:endParaRPr lang="en-US" altLang="zh-CN" sz="18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超参数：选择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Covid-19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Normal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张作为训练集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选择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图片为一个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batch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选择交叉损失函数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模型架构：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E530DEA-2A7A-4A1A-B344-7F2231B39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220070"/>
          <a:ext cx="10959101" cy="84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088280" imgH="1476508" progId="Visio.Drawing.15">
                  <p:embed/>
                </p:oleObj>
              </mc:Choice>
              <mc:Fallback>
                <p:oleObj name="Visio" r:id="rId3" imgW="19088280" imgH="1476508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E530DEA-2A7A-4A1A-B344-7F2231B39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5220070"/>
                        <a:ext cx="10959101" cy="847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842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3ACFE-8398-488D-96F5-ABD24869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r>
              <a:rPr lang="zh-CN" altLang="en-US"/>
              <a:t>训练一个</a:t>
            </a:r>
            <a:r>
              <a:rPr lang="en-US" altLang="zh-CN"/>
              <a:t>batch(40</a:t>
            </a:r>
            <a:r>
              <a:rPr lang="zh-CN" altLang="en-US"/>
              <a:t>张</a:t>
            </a:r>
            <a:r>
              <a:rPr lang="en-US" altLang="zh-CN"/>
              <a:t>)</a:t>
            </a:r>
            <a:r>
              <a:rPr lang="zh-CN" altLang="en-US"/>
              <a:t>耗时约</a:t>
            </a:r>
            <a:r>
              <a:rPr lang="en-US" altLang="zh-CN"/>
              <a:t>110s</a:t>
            </a:r>
          </a:p>
          <a:p>
            <a:r>
              <a:rPr lang="zh-CN" altLang="en-US"/>
              <a:t>训练一个</a:t>
            </a:r>
            <a:r>
              <a:rPr lang="en-US" altLang="zh-CN"/>
              <a:t>epoch(6000</a:t>
            </a:r>
            <a:r>
              <a:rPr lang="zh-CN" altLang="en-US"/>
              <a:t>张</a:t>
            </a:r>
            <a:r>
              <a:rPr lang="en-US" altLang="zh-CN"/>
              <a:t>)</a:t>
            </a:r>
            <a:r>
              <a:rPr lang="zh-CN" altLang="en-US"/>
              <a:t>耗时约</a:t>
            </a:r>
            <a:r>
              <a:rPr lang="en-US" altLang="zh-CN"/>
              <a:t>5</a:t>
            </a:r>
            <a:r>
              <a:rPr lang="zh-CN" altLang="en-US"/>
              <a:t>小时</a:t>
            </a:r>
            <a:endParaRPr lang="en-US" altLang="zh-CN"/>
          </a:p>
          <a:p>
            <a:r>
              <a:rPr lang="zh-CN" altLang="en-US"/>
              <a:t>使用我们的框架训练了一个</a:t>
            </a:r>
            <a:r>
              <a:rPr lang="en-US" altLang="zh-CN"/>
              <a:t>epoch</a:t>
            </a:r>
            <a:r>
              <a:rPr lang="zh-CN" altLang="en-US"/>
              <a:t>，准确率达到了约</a:t>
            </a:r>
            <a:r>
              <a:rPr lang="en-US" altLang="zh-CN"/>
              <a:t>60%</a:t>
            </a:r>
          </a:p>
          <a:p>
            <a:r>
              <a:rPr lang="zh-CN" altLang="en-US"/>
              <a:t>考虑到时间成本和机器寿命，利用</a:t>
            </a:r>
            <a:r>
              <a:rPr lang="en-US" altLang="zh-CN"/>
              <a:t>python</a:t>
            </a:r>
            <a:r>
              <a:rPr lang="zh-CN" altLang="en-US"/>
              <a:t>训练了</a:t>
            </a:r>
            <a:r>
              <a:rPr lang="en-US" altLang="zh-CN"/>
              <a:t>32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并将参数迁移到我们的</a:t>
            </a:r>
            <a:r>
              <a:rPr lang="en-US" altLang="zh-CN"/>
              <a:t>C++</a:t>
            </a:r>
            <a:r>
              <a:rPr lang="zh-CN" altLang="en-US"/>
              <a:t>模型上</a:t>
            </a:r>
            <a:endParaRPr lang="en-US" altLang="zh-CN"/>
          </a:p>
          <a:p>
            <a:r>
              <a:rPr lang="zh-CN" altLang="en-US"/>
              <a:t>利用我们的</a:t>
            </a:r>
            <a:r>
              <a:rPr lang="en-US" altLang="zh-CN"/>
              <a:t>CNN</a:t>
            </a:r>
            <a:r>
              <a:rPr lang="zh-CN" altLang="en-US"/>
              <a:t>框架搭建的模型，读入参数后预测的准确率达到了约</a:t>
            </a:r>
            <a:r>
              <a:rPr lang="en-US" altLang="zh-CN"/>
              <a:t>87.6%</a:t>
            </a:r>
          </a:p>
          <a:p>
            <a:r>
              <a:rPr lang="zh-CN" altLang="en-US"/>
              <a:t>现场演示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BF65C-BE12-4CE5-A07A-D4141415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42" y="3538170"/>
            <a:ext cx="2800741" cy="26387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FED765-A052-4F14-842A-DD2A0AC6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05" y="3547696"/>
            <a:ext cx="3010320" cy="26292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B01458-C38D-478E-9E3A-64D1DF5DC1E9}"/>
              </a:ext>
            </a:extLst>
          </p:cNvPr>
          <p:cNvSpPr txBox="1"/>
          <p:nvPr/>
        </p:nvSpPr>
        <p:spPr>
          <a:xfrm>
            <a:off x="4894505" y="6176963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真实标签为</a:t>
            </a:r>
            <a:r>
              <a:rPr lang="en-US" altLang="zh-CN"/>
              <a:t>Covid-19</a:t>
            </a:r>
          </a:p>
          <a:p>
            <a:r>
              <a:rPr lang="zh-CN" altLang="en-US"/>
              <a:t>图片的预测准确率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DA13B-C954-4FBA-B61C-DF5736DFDE7D}"/>
              </a:ext>
            </a:extLst>
          </p:cNvPr>
          <p:cNvSpPr txBox="1"/>
          <p:nvPr/>
        </p:nvSpPr>
        <p:spPr>
          <a:xfrm>
            <a:off x="8489696" y="6176963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真实标签为</a:t>
            </a:r>
            <a:r>
              <a:rPr lang="en-US" altLang="zh-CN"/>
              <a:t>Normal</a:t>
            </a:r>
          </a:p>
          <a:p>
            <a:r>
              <a:rPr lang="zh-CN" altLang="en-US"/>
              <a:t>图片的预测准确率</a:t>
            </a:r>
          </a:p>
        </p:txBody>
      </p:sp>
    </p:spTree>
    <p:extLst>
      <p:ext uri="{BB962C8B-B14F-4D97-AF65-F5344CB8AC3E}">
        <p14:creationId xmlns:p14="http://schemas.microsoft.com/office/powerpoint/2010/main" val="311927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6409C-0AF4-4662-A27E-B6DFEEDC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Loader</a:t>
            </a:r>
            <a:endParaRPr 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696F3A-EDE3-4ED9-9286-A53C62658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36930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2142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BMPLoader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工厂类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BMPLoader l;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默认模式记载单张图片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BMPImage&amp; i1 = l.loadSingleFile("COVID-3.bmp");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5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</a:t>
                      </a:r>
                      <a:r>
                        <a:rPr lang="zh-CN" altLang="en-US" dirty="0"/>
                        <a:t>模式加载单张图片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BMPImage&amp; i2 = l.loadSingleFile("COVID-1.bmp", BMPLoader::LoadMode::RGB);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4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灰度模式加载单张图片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BMPImage&amp; i3 = l.loadSingleFile("COVID-2.bmp", BMPLoader::LoadMode::GREY);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批量加载图片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vector&lt;BMPImage*&gt; v = l.loadBatchFile("COVID", BMPLoader::LoadMode::RGB);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同样支持指定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和灰度模式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2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74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A0DB7-7D48-4810-A75B-E1E14A7A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326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1840D-14CB-4C80-9F00-C2A81DE4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实现了一个类</a:t>
            </a:r>
            <a:r>
              <a:rPr lang="en-US" altLang="zh-CN"/>
              <a:t>pytorch</a:t>
            </a:r>
            <a:r>
              <a:rPr lang="zh-CN" altLang="en-US"/>
              <a:t>的简易</a:t>
            </a:r>
            <a:r>
              <a:rPr lang="en-US" altLang="zh-CN"/>
              <a:t>cnn</a:t>
            </a:r>
            <a:r>
              <a:rPr lang="zh-CN" altLang="en-US"/>
              <a:t>框架</a:t>
            </a:r>
            <a:endParaRPr lang="en-US" altLang="zh-CN"/>
          </a:p>
          <a:p>
            <a:r>
              <a:rPr lang="zh-CN" altLang="en-US"/>
              <a:t>框架具有良好的封装性，用户可以通过提供的接口搭建自己的模型</a:t>
            </a:r>
            <a:endParaRPr lang="en-US" altLang="zh-CN"/>
          </a:p>
          <a:p>
            <a:r>
              <a:rPr lang="zh-CN" altLang="en-US"/>
              <a:t>框架具有良好的拓展性，绝大部分超参数可配置，包括</a:t>
            </a:r>
            <a:r>
              <a:rPr lang="en-US" altLang="zh-CN"/>
              <a:t>:</a:t>
            </a:r>
            <a:r>
              <a:rPr lang="zh-CN" altLang="en-US"/>
              <a:t>输入输出张量尺寸，卷积核尺寸，学习率等，通过继承父类</a:t>
            </a:r>
            <a:r>
              <a:rPr lang="en-US" altLang="zh-CN"/>
              <a:t>overwrite</a:t>
            </a:r>
            <a:r>
              <a:rPr lang="zh-CN" altLang="en-US"/>
              <a:t>的方法，激活函数也可以配置。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cpu</a:t>
            </a:r>
            <a:r>
              <a:rPr lang="zh-CN" altLang="en-US"/>
              <a:t>单线程模式下，训练速度较快</a:t>
            </a:r>
            <a:endParaRPr lang="en-US" altLang="zh-CN"/>
          </a:p>
          <a:p>
            <a:r>
              <a:rPr lang="zh-CN" altLang="en-US"/>
              <a:t>将该框架应用于手写数字识别和新冠肺炎分类上，取得了较高的准确率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51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3FFD9-3B57-4D25-B7D1-52F94FF7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相关源码已经在</a:t>
            </a:r>
            <a:r>
              <a:rPr lang="en-US" altLang="zh-CN" dirty="0" err="1"/>
              <a:t>github</a:t>
            </a:r>
            <a:r>
              <a:rPr lang="zh-CN" altLang="en-US" dirty="0"/>
              <a:t>上开源，欢迎大家使用和交流！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https://github.com/Sherlock-coder/simpleCnnFramework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	</a:t>
            </a:r>
            <a:r>
              <a:rPr lang="zh-CN" altLang="en-US" sz="8800" dirty="0">
                <a:solidFill>
                  <a:srgbClr val="FF0000"/>
                </a:solidFill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353901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6409C-0AF4-4662-A27E-B6DFEEDC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Image</a:t>
            </a:r>
            <a:endParaRPr 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696F3A-EDE3-4ED9-9286-A53C62658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36930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2142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获得图片实例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BMPImage&amp; i = l.loadSingleFile("COVID-3.bmp");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获得颜色类型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i.getImageType();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4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获得图片宽度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i.getWidth();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获得图片高度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i.getHeight();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获得图片尺寸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i.getSize();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获得单点像素信息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BMPImage::Pixel p = i1.getPixel(0, 0);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(int)p.r &lt;&lt; (int)p.g &lt;&lt; (int)p &lt;&lt; endl;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4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打印图片数据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i.printPixels();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0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9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6096A-B075-4C2E-B720-A9B9016D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Prospection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CD3FB-6D28-4EF3-A7C9-CCCA3E97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支持更多的操作</a:t>
            </a:r>
            <a:endParaRPr lang="en-US" altLang="zh-CN" dirty="0"/>
          </a:p>
          <a:p>
            <a:pPr lvl="1"/>
            <a:r>
              <a:rPr lang="zh-CN" altLang="en-US" dirty="0"/>
              <a:t>实现更多的图片格式</a:t>
            </a:r>
            <a:endParaRPr lang="en-US" altLang="zh-CN" dirty="0"/>
          </a:p>
          <a:p>
            <a:pPr lvl="1"/>
            <a:r>
              <a:rPr lang="zh-CN" altLang="en-US" dirty="0"/>
              <a:t>实现迭代器和更易用的接口</a:t>
            </a:r>
            <a:endParaRPr lang="en-US" altLang="zh-CN" dirty="0"/>
          </a:p>
          <a:p>
            <a:pPr lvl="1"/>
            <a:r>
              <a:rPr lang="zh-CN" altLang="en-US" dirty="0"/>
              <a:t>图片预处理支持</a:t>
            </a:r>
            <a:endParaRPr lang="en-US" altLang="zh-CN" dirty="0"/>
          </a:p>
          <a:p>
            <a:r>
              <a:rPr lang="zh-CN" altLang="en-US" dirty="0"/>
              <a:t>提高效率</a:t>
            </a:r>
            <a:endParaRPr lang="en-US" altLang="zh-CN" dirty="0"/>
          </a:p>
          <a:p>
            <a:pPr lvl="1"/>
            <a:r>
              <a:rPr lang="zh-CN" altLang="en-US" dirty="0"/>
              <a:t>批量并行图片读取</a:t>
            </a:r>
            <a:endParaRPr lang="en-US" altLang="zh-CN" dirty="0"/>
          </a:p>
          <a:p>
            <a:pPr lvl="1"/>
            <a:r>
              <a:rPr lang="zh-CN" altLang="en-US" dirty="0"/>
              <a:t>缓冲机制</a:t>
            </a:r>
            <a:endParaRPr lang="en-US" altLang="zh-CN" dirty="0"/>
          </a:p>
          <a:p>
            <a:r>
              <a:rPr lang="en-US" altLang="zh-CN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2971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CA5FB-631F-48C0-9B31-36E5389E4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/>
              <a:t>NumRos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8BF88-0D4A-4E81-8C0C-34A241239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NumRos: A Mini </a:t>
            </a:r>
            <a:r>
              <a:rPr lang="en-US" altLang="zh-CN" b="1" dirty="0"/>
              <a:t>Simplified</a:t>
            </a:r>
            <a:r>
              <a:rPr lang="en-US" b="1" dirty="0"/>
              <a:t> Templatized Header Only C++ Implementation of the </a:t>
            </a:r>
            <a:r>
              <a:rPr lang="en-US" dirty="0">
                <a:hlinkClick r:id="rId2"/>
              </a:rPr>
              <a:t>Python NumPy Library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5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1FA0-3211-4AE0-B594-86329DB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8661A-FC46-4C34-9E50-A51783C4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 Only</a:t>
            </a:r>
          </a:p>
          <a:p>
            <a:pPr lvl="1"/>
            <a:r>
              <a:rPr lang="zh-CN" altLang="en-US" dirty="0"/>
              <a:t>只需要</a:t>
            </a:r>
            <a:r>
              <a:rPr lang="en-US" altLang="zh-CN" dirty="0"/>
              <a:t>#include”NumRos.hpp”</a:t>
            </a:r>
          </a:p>
          <a:p>
            <a:pPr lvl="1"/>
            <a:r>
              <a:rPr lang="zh-CN" altLang="en-US" dirty="0"/>
              <a:t>依树状结构组织源代码，有四大部分和对应头文件</a:t>
            </a:r>
            <a:endParaRPr lang="en-US" altLang="zh-CN" dirty="0"/>
          </a:p>
          <a:p>
            <a:pPr lvl="2"/>
            <a:r>
              <a:rPr lang="en-US" altLang="zh-CN" dirty="0"/>
              <a:t>Core 		</a:t>
            </a:r>
            <a:r>
              <a:rPr lang="zh-CN" altLang="en-US" dirty="0"/>
              <a:t>核心支持类，包括</a:t>
            </a:r>
            <a:r>
              <a:rPr lang="en-US" altLang="zh-CN" dirty="0"/>
              <a:t>Shape</a:t>
            </a:r>
            <a:r>
              <a:rPr lang="zh-CN" altLang="en-US" dirty="0"/>
              <a:t>、</a:t>
            </a:r>
            <a:r>
              <a:rPr lang="en-US" altLang="zh-CN" dirty="0"/>
              <a:t>Slice</a:t>
            </a:r>
            <a:r>
              <a:rPr lang="zh-CN" altLang="en-US" dirty="0"/>
              <a:t>、</a:t>
            </a:r>
            <a:r>
              <a:rPr lang="en-US" altLang="zh-CN" dirty="0"/>
              <a:t>Stride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Functions	</a:t>
            </a:r>
            <a:r>
              <a:rPr lang="zh-CN" altLang="en-US" dirty="0"/>
              <a:t>对数据结构的各种操作</a:t>
            </a:r>
            <a:endParaRPr lang="en-US" altLang="zh-CN" dirty="0"/>
          </a:p>
          <a:p>
            <a:pPr lvl="2"/>
            <a:r>
              <a:rPr lang="en-US" altLang="zh-CN" dirty="0"/>
              <a:t>NdArray	</a:t>
            </a:r>
            <a:r>
              <a:rPr lang="zh-CN" altLang="en-US" dirty="0"/>
              <a:t>核心多维数组，包括主体、运算符重载和迭代器</a:t>
            </a:r>
            <a:endParaRPr lang="en-US" altLang="zh-CN" dirty="0"/>
          </a:p>
          <a:p>
            <a:pPr lvl="2"/>
            <a:r>
              <a:rPr lang="en-US" altLang="zh-CN" dirty="0"/>
              <a:t>random	</a:t>
            </a:r>
            <a:r>
              <a:rPr lang="zh-CN" altLang="en-US" dirty="0"/>
              <a:t>随机相关</a:t>
            </a:r>
            <a:endParaRPr lang="en-US" altLang="zh-CN" dirty="0"/>
          </a:p>
          <a:p>
            <a:r>
              <a:rPr lang="en-US" altLang="zh-CN" dirty="0"/>
              <a:t>Template Based Multidimensional Array</a:t>
            </a:r>
          </a:p>
          <a:p>
            <a:pPr lvl="1"/>
            <a:r>
              <a:rPr lang="zh-CN" altLang="en-US" dirty="0"/>
              <a:t>基于可变模板机制和初始化列表特性实现了任意维数组</a:t>
            </a:r>
            <a:endParaRPr lang="en-US" altLang="zh-CN" dirty="0"/>
          </a:p>
          <a:p>
            <a:r>
              <a:rPr lang="en-US" altLang="zh-CN" dirty="0"/>
              <a:t>Viewing&amp;Memory Management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viewing</a:t>
            </a:r>
            <a:r>
              <a:rPr lang="zh-CN" altLang="en-US" dirty="0"/>
              <a:t>操作多维数组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strides</a:t>
            </a:r>
            <a:r>
              <a:rPr lang="zh-CN" altLang="en-US" dirty="0"/>
              <a:t>解释数据和内存自动管理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41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D35F0-57F1-4549-9D8D-A222DF1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Internal Layout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25F139-4778-419D-8DB9-CB0FA30DE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31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NumRos</a:t>
                </a:r>
                <a:r>
                  <a:rPr lang="zh-CN" altLang="en-US" dirty="0"/>
                  <a:t>的</a:t>
                </a:r>
                <a:r>
                  <a:rPr lang="en-US" dirty="0"/>
                  <a:t>NdArray</a:t>
                </a:r>
                <a:r>
                  <a:rPr lang="zh-CN" altLang="en-US" dirty="0"/>
                  <a:t>内部既包括数据信息，也包括其他描述信息，其内部主要由以下内容组成。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数据指针：一个智能指针负责管理数据信息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数据类型（</a:t>
                </a:r>
                <a:r>
                  <a:rPr lang="en-US" altLang="zh-CN" dirty="0"/>
                  <a:t>dtype</a:t>
                </a:r>
                <a:r>
                  <a:rPr lang="zh-CN" altLang="en-US" dirty="0"/>
                  <a:t>）：当前实现下非字节解释，而是直接借助类型系统编译期决议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维度（</a:t>
                </a:r>
                <a:r>
                  <a:rPr lang="en-US" altLang="zh-CN" dirty="0"/>
                  <a:t>shape</a:t>
                </a:r>
                <a:r>
                  <a:rPr lang="zh-CN" altLang="en-US" dirty="0"/>
                  <a:t>）：表述数组的性质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跨度：描述由当前维度前进到下一维度对应位置所需要跨过的距离</a:t>
                </a:r>
                <a:endParaRPr lang="en-US" altLang="zh-CN" dirty="0"/>
              </a:p>
              <a:p>
                <a:r>
                  <a:rPr lang="zh-CN" altLang="en-US" dirty="0"/>
                  <a:t>基于</a:t>
                </a:r>
                <a:r>
                  <a:rPr lang="en-US" altLang="zh-CN" dirty="0"/>
                  <a:t>viewing</a:t>
                </a:r>
                <a:r>
                  <a:rPr lang="zh-CN" altLang="en-US" dirty="0"/>
                  <a:t>的操作既将数组存储与其解释方式分离。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NdArray</a:t>
                </a:r>
                <a:r>
                  <a:rPr lang="zh-CN" altLang="en-US" dirty="0"/>
                  <a:t>的数据存储在一个连续的内存块中。</a:t>
                </a:r>
                <a:endParaRPr lang="en-US" altLang="zh-CN" dirty="0"/>
              </a:p>
              <a:p>
                <a:pPr lvl="1"/>
                <a:r>
                  <a:rPr lang="en-US" dirty="0"/>
                  <a:t>N</a:t>
                </a:r>
                <a:r>
                  <a:rPr lang="en-US" altLang="zh-CN" dirty="0"/>
                  <a:t>dArray</a:t>
                </a:r>
                <a:r>
                  <a:rPr lang="zh-CN" altLang="en-US" dirty="0"/>
                  <a:t>只会在</a:t>
                </a:r>
                <a:r>
                  <a:rPr lang="en-US" altLang="zh-CN" dirty="0"/>
                  <a:t>strides</a:t>
                </a:r>
                <a:r>
                  <a:rPr lang="zh-CN" altLang="en-US" dirty="0"/>
                  <a:t>失效时选择拷贝数据，该逻辑下放到设置</a:t>
                </a:r>
                <a:r>
                  <a:rPr lang="en-US" altLang="zh-CN" dirty="0"/>
                  <a:t>flag</a:t>
                </a:r>
              </a:p>
              <a:p>
                <a:pPr lvl="1"/>
                <a:r>
                  <a:rPr lang="zh-CN" altLang="en-US" dirty="0"/>
                  <a:t>由索引查找元素只需计算偏移：</a:t>
                </a:r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25F139-4778-419D-8DB9-CB0FA30DE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3196"/>
              </a:xfrm>
              <a:blipFill>
                <a:blip r:embed="rId2"/>
                <a:stretch>
                  <a:fillRect l="-812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81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6409C-0AF4-4662-A27E-B6DFEEDC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Containers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696F3A-EDE3-4ED9-9286-A53C6265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30689"/>
              </p:ext>
            </p:extLst>
          </p:nvPr>
        </p:nvGraphicFramePr>
        <p:xfrm>
          <a:off x="838200" y="1690688"/>
          <a:ext cx="10515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36930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2142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np.array([[1, 2], [3, 4], [5, 6]])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Ros::NdArray&lt;int&gt;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{ {1, 2}, {3, 4}, {5, 6} }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t1 = 1, t2 = 2;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Ros::NdArray&lt;int&gt; bb1 = {{t1, t2}, {t1, t2}};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4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Ros::NdArray&lt;double&gt; b2(Ros::Shape({1,2,3}));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Ros::NdArray&lt;double&gt; bb2(1, 2, 3);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a.reshape([2, 3])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a.reshape(2,3);</a:t>
                      </a:r>
                    </a:p>
                    <a:p>
                      <a:pPr algn="ctr"/>
                      <a:r>
                        <a:rPr lang="en-US" dirty="0"/>
                        <a:t>a.reshape({2,3});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a.shape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a.shape();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a.shape[0]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a.shape(0);</a:t>
                      </a:r>
                    </a:p>
                    <a:p>
                      <a:pPr algn="ctr"/>
                      <a:r>
                        <a:rPr lang="en-US" dirty="0"/>
                        <a:t>a.shape()[0];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4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a.strides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a.strides();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0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a.strides[0]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a.strides(0);</a:t>
                      </a:r>
                    </a:p>
                    <a:p>
                      <a:pPr algn="ctr"/>
                      <a:r>
                        <a:rPr lang="en-US" dirty="0"/>
                        <a:t>a.strides()[0];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1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3114</Words>
  <Application>Microsoft Office PowerPoint</Application>
  <PresentationFormat>宽屏</PresentationFormat>
  <Paragraphs>362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Arial</vt:lpstr>
      <vt:lpstr>Calibri</vt:lpstr>
      <vt:lpstr>Calibri Light</vt:lpstr>
      <vt:lpstr>Cambria Math</vt:lpstr>
      <vt:lpstr>Office 主题​​</vt:lpstr>
      <vt:lpstr>Visio</vt:lpstr>
      <vt:lpstr>Image Loader</vt:lpstr>
      <vt:lpstr>Feature</vt:lpstr>
      <vt:lpstr>Loader</vt:lpstr>
      <vt:lpstr>Image</vt:lpstr>
      <vt:lpstr>Prospection</vt:lpstr>
      <vt:lpstr>NumRos</vt:lpstr>
      <vt:lpstr>Feature</vt:lpstr>
      <vt:lpstr>Internal Layout</vt:lpstr>
      <vt:lpstr>Containers</vt:lpstr>
      <vt:lpstr>Initializers</vt:lpstr>
      <vt:lpstr>Slicing</vt:lpstr>
      <vt:lpstr>Random</vt:lpstr>
      <vt:lpstr>Functions</vt:lpstr>
      <vt:lpstr>Operators</vt:lpstr>
      <vt:lpstr>LeNet Based on NumPy</vt:lpstr>
      <vt:lpstr>LeNet Based on NumRos</vt:lpstr>
      <vt:lpstr>Prospection</vt:lpstr>
      <vt:lpstr>一个可配置的类Pytorch简易CNN框架</vt:lpstr>
      <vt:lpstr>总体结构</vt:lpstr>
      <vt:lpstr>tensor.h</vt:lpstr>
      <vt:lpstr>func.h</vt:lpstr>
      <vt:lpstr>conv.h</vt:lpstr>
      <vt:lpstr>pool.h</vt:lpstr>
      <vt:lpstr>fc.h</vt:lpstr>
      <vt:lpstr>应用：手写数字</vt:lpstr>
      <vt:lpstr>PowerPoint 演示文稿</vt:lpstr>
      <vt:lpstr>PowerPoint 演示文稿</vt:lpstr>
      <vt:lpstr>应用：新冠肺炎预测</vt:lpstr>
      <vt:lpstr>PowerPoint 演示文稿</vt:lpstr>
      <vt:lpstr>成果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Rosenberg</dc:creator>
  <cp:lastModifiedBy>Sherlock Chou</cp:lastModifiedBy>
  <cp:revision>97</cp:revision>
  <dcterms:created xsi:type="dcterms:W3CDTF">2021-05-04T08:36:50Z</dcterms:created>
  <dcterms:modified xsi:type="dcterms:W3CDTF">2021-05-06T03:49:45Z</dcterms:modified>
</cp:coreProperties>
</file>