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9" r:id="rId3"/>
    <p:sldId id="258" r:id="rId4"/>
    <p:sldId id="263" r:id="rId5"/>
    <p:sldId id="265" r:id="rId6"/>
    <p:sldId id="298" r:id="rId7"/>
    <p:sldId id="285" r:id="rId8"/>
    <p:sldId id="281" r:id="rId9"/>
    <p:sldId id="286" r:id="rId10"/>
    <p:sldId id="289" r:id="rId11"/>
    <p:sldId id="290" r:id="rId12"/>
    <p:sldId id="291" r:id="rId13"/>
    <p:sldId id="292" r:id="rId14"/>
    <p:sldId id="293" r:id="rId15"/>
    <p:sldId id="295" r:id="rId16"/>
    <p:sldId id="294" r:id="rId17"/>
    <p:sldId id="282" r:id="rId1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2E6697"/>
    <a:srgbClr val="003A6C"/>
    <a:srgbClr val="003F78"/>
    <a:srgbClr val="595959"/>
    <a:srgbClr val="BFBFBF"/>
    <a:srgbClr val="003567"/>
    <a:srgbClr val="003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 autoAdjust="0"/>
    <p:restoredTop sz="94660" autoAdjust="0"/>
  </p:normalViewPr>
  <p:slideViewPr>
    <p:cSldViewPr snapToGrid="0">
      <p:cViewPr varScale="1">
        <p:scale>
          <a:sx n="92" d="100"/>
          <a:sy n="92" d="100"/>
        </p:scale>
        <p:origin x="-102" y="-708"/>
      </p:cViewPr>
      <p:guideLst>
        <p:guide orient="horz" pos="2160"/>
        <p:guide orient="horz" pos="3230"/>
        <p:guide pos="3968"/>
        <p:guide pos="529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70397928-2725-4704-A908-933B1BA1383A}" type="datetimeFigureOut">
              <a:rPr lang="zh-CN" altLang="en-US"/>
            </a:fld>
            <a:endParaRPr lang="zh-CN" altLang="en-US"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735DDEB3-3250-4F33-B4AA-7CE981A33E5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455E145F-DA98-4445-8B48-226D733ABC0E}" type="datetimeFigureOut">
              <a:rPr lang="zh-CN" altLang="en-US"/>
            </a:fld>
            <a:endParaRPr lang="zh-CN" altLang="en-US">
              <a:cs typeface="+mn-cs"/>
            </a:endParaRPr>
          </a:p>
        </p:txBody>
      </p:sp>
      <p:sp>
        <p:nvSpPr>
          <p:cNvPr id="26628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B8DECF49-93E9-4BC0-BC03-25E10A59417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9" name="椭圆 19"/>
          <p:cNvGrpSpPr/>
          <p:nvPr/>
        </p:nvGrpSpPr>
        <p:grpSpPr bwMode="auto">
          <a:xfrm>
            <a:off x="5051108" y="2384425"/>
            <a:ext cx="2084387" cy="2084388"/>
            <a:chOff x="0" y="0"/>
            <a:chExt cx="1313" cy="1313"/>
          </a:xfrm>
        </p:grpSpPr>
        <p:pic>
          <p:nvPicPr>
            <p:cNvPr id="31752" name="椭圆 19"/>
            <p:cNvPicPr>
              <a:picLocks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313" cy="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3" name="Text Box 16"/>
            <p:cNvSpPr txBox="1">
              <a:spLocks noChangeArrowheads="1"/>
            </p:cNvSpPr>
            <p:nvPr/>
          </p:nvSpPr>
          <p:spPr bwMode="auto">
            <a:xfrm>
              <a:off x="194" y="194"/>
              <a:ext cx="928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1750" name="KSO_Shape"/>
          <p:cNvSpPr>
            <a:spLocks noChangeArrowheads="1"/>
          </p:cNvSpPr>
          <p:nvPr/>
        </p:nvSpPr>
        <p:spPr bwMode="auto">
          <a:xfrm>
            <a:off x="5294630" y="2959100"/>
            <a:ext cx="1597025" cy="939800"/>
          </a:xfrm>
          <a:custGeom>
            <a:avLst/>
            <a:gdLst>
              <a:gd name="T0" fmla="*/ 383589841 w 6649"/>
              <a:gd name="T1" fmla="*/ 60954014 h 3908"/>
              <a:gd name="T2" fmla="*/ 191765977 w 6649"/>
              <a:gd name="T3" fmla="*/ 0 h 3908"/>
              <a:gd name="T4" fmla="*/ 0 w 6649"/>
              <a:gd name="T5" fmla="*/ 60954014 h 3908"/>
              <a:gd name="T6" fmla="*/ 98421560 w 6649"/>
              <a:gd name="T7" fmla="*/ 92182885 h 3908"/>
              <a:gd name="T8" fmla="*/ 80652525 w 6649"/>
              <a:gd name="T9" fmla="*/ 186389659 h 3908"/>
              <a:gd name="T10" fmla="*/ 191765977 w 6649"/>
              <a:gd name="T11" fmla="*/ 226004104 h 3908"/>
              <a:gd name="T12" fmla="*/ 302937316 w 6649"/>
              <a:gd name="T13" fmla="*/ 186389659 h 3908"/>
              <a:gd name="T14" fmla="*/ 285168281 w 6649"/>
              <a:gd name="T15" fmla="*/ 92182885 h 3908"/>
              <a:gd name="T16" fmla="*/ 383589841 w 6649"/>
              <a:gd name="T17" fmla="*/ 60954014 h 39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49" h="3908">
                <a:moveTo>
                  <a:pt x="6649" y="1054"/>
                </a:moveTo>
                <a:lnTo>
                  <a:pt x="3324" y="0"/>
                </a:lnTo>
                <a:lnTo>
                  <a:pt x="0" y="1054"/>
                </a:lnTo>
                <a:lnTo>
                  <a:pt x="1706" y="1594"/>
                </a:lnTo>
                <a:lnTo>
                  <a:pt x="1398" y="3223"/>
                </a:lnTo>
                <a:lnTo>
                  <a:pt x="3324" y="3908"/>
                </a:lnTo>
                <a:lnTo>
                  <a:pt x="5251" y="3223"/>
                </a:lnTo>
                <a:lnTo>
                  <a:pt x="4943" y="1594"/>
                </a:lnTo>
                <a:lnTo>
                  <a:pt x="6649" y="1054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73785" y="472440"/>
            <a:ext cx="10107295" cy="1774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3600" dirty="0">
                <a:solidFill>
                  <a:schemeClr val="bg1"/>
                </a:solidFill>
              </a:rPr>
              <a:t>Unlabeled Samples Generated by GAN  </a:t>
            </a:r>
            <a:endParaRPr lang="zh-CN" altLang="en-US" sz="3600" dirty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Improve the Person Re-identification Baseline in vitro</a:t>
            </a:r>
            <a:endParaRPr lang="zh-CN" altLang="en-US" sz="3600" dirty="0">
              <a:solidFill>
                <a:schemeClr val="bg1"/>
              </a:solidFill>
            </a:endParaRPr>
          </a:p>
          <a:p>
            <a:r>
              <a:rPr lang="zh-CN" altLang="en-US" sz="3735" dirty="0">
                <a:solidFill>
                  <a:schemeClr val="bg1"/>
                </a:solidFill>
              </a:rPr>
              <a:t>	           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zh-CN" altLang="en-US" sz="2400" dirty="0">
                <a:solidFill>
                  <a:schemeClr val="bg1"/>
                </a:solidFill>
              </a:rPr>
              <a:t> Zhedong  Zheng    Liang  Zheng      Yi Yang </a:t>
            </a:r>
            <a:r>
              <a:rPr lang="en-US" altLang="zh-CN" sz="2400" dirty="0">
                <a:solidFill>
                  <a:schemeClr val="bg1"/>
                </a:solidFill>
              </a:rPr>
              <a:t>*)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77505" y="5332095"/>
            <a:ext cx="33661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计算机科学与技术</a:t>
            </a:r>
            <a:endParaRPr lang="zh-CN" altLang="en-US" sz="2400" b="1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algn="l"/>
            <a:r>
              <a:rPr lang="en-US" altLang="zh-CN" sz="2400" b="1">
                <a:solidFill>
                  <a:schemeClr val="bg1"/>
                </a:solidFill>
                <a:latin typeface="宋体" panose="02010600030101010101" pitchFamily="2" charset="-122"/>
              </a:rPr>
              <a:t>171307040024</a:t>
            </a:r>
            <a:endParaRPr lang="en-US" altLang="zh-CN" sz="2400" b="1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algn="l"/>
            <a:r>
              <a:rPr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郭泽权</a:t>
            </a:r>
            <a:endParaRPr lang="zh-CN" altLang="en-US" sz="2400" b="1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任意多边形 22"/>
          <p:cNvSpPr>
            <a:spLocks noChangeArrowheads="1"/>
          </p:cNvSpPr>
          <p:nvPr/>
        </p:nvSpPr>
        <p:spPr bwMode="auto">
          <a:xfrm>
            <a:off x="-1" y="1436687"/>
            <a:ext cx="12195175" cy="5481638"/>
          </a:xfrm>
          <a:custGeom>
            <a:avLst/>
            <a:gdLst>
              <a:gd name="T0" fmla="*/ 12198351 w 12192000"/>
              <a:gd name="T1" fmla="*/ 0 h 3212700"/>
              <a:gd name="T2" fmla="*/ 12198351 w 12192000"/>
              <a:gd name="T3" fmla="*/ 9352991 h 3212700"/>
              <a:gd name="T4" fmla="*/ 0 w 12192000"/>
              <a:gd name="T5" fmla="*/ 9352991 h 3212700"/>
              <a:gd name="T6" fmla="*/ 0 w 12192000"/>
              <a:gd name="T7" fmla="*/ 3802 h 3212700"/>
              <a:gd name="T8" fmla="*/ 192328 w 12192000"/>
              <a:gd name="T9" fmla="*/ 171583 h 3212700"/>
              <a:gd name="T10" fmla="*/ 6096996 w 12192000"/>
              <a:gd name="T11" fmla="*/ 1835450 h 3212700"/>
              <a:gd name="T12" fmla="*/ 12001666 w 12192000"/>
              <a:gd name="T13" fmla="*/ 171583 h 3212700"/>
              <a:gd name="T14" fmla="*/ 12198351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61390" y="1224280"/>
            <a:ext cx="111042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 Smoothing Regularization for Outliers（</a:t>
            </a:r>
            <a:r>
              <a:rPr lang="en-US" altLang="zh-CN" sz="320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LSRO</a:t>
            </a:r>
            <a:r>
              <a:rPr lang="zh-CN" altLang="en-US" sz="320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20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812165" y="2561590"/>
          <a:ext cx="3423920" cy="291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2152650" imgH="2314575" progId="Paint.Picture">
                  <p:embed/>
                </p:oleObj>
              </mc:Choice>
              <mc:Fallback>
                <p:oleObj name="" r:id="rId1" imgW="2152650" imgH="23145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2165" y="2561590"/>
                        <a:ext cx="3423920" cy="2913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812800" y="5474970"/>
          <a:ext cx="3423285" cy="1327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1924050" imgH="685800" progId="Paint.Picture">
                  <p:embed/>
                </p:oleObj>
              </mc:Choice>
              <mc:Fallback>
                <p:oleObj name="" r:id="rId3" imgW="1924050" imgH="68580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2800" y="5474970"/>
                        <a:ext cx="3423285" cy="1327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923790" y="3404870"/>
            <a:ext cx="69583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</a:rPr>
              <a:t>LSRO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为未标记的图像分配一个统一的标签分布，从而规范了监督模型，并改善性能。</a:t>
            </a:r>
            <a:endParaRPr lang="en-US" altLang="zh-CN" sz="2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710" name="任意多边形 15"/>
          <p:cNvSpPr>
            <a:spLocks noChangeArrowheads="1"/>
          </p:cNvSpPr>
          <p:nvPr/>
        </p:nvSpPr>
        <p:spPr bwMode="auto">
          <a:xfrm>
            <a:off x="-317" y="417830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1" name="文本框 16"/>
          <p:cNvSpPr txBox="1">
            <a:spLocks noChangeArrowheads="1"/>
          </p:cNvSpPr>
          <p:nvPr/>
        </p:nvSpPr>
        <p:spPr bwMode="auto">
          <a:xfrm>
            <a:off x="674370" y="174943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712" name="文本框 17"/>
          <p:cNvSpPr txBox="1">
            <a:spLocks noChangeArrowheads="1"/>
          </p:cNvSpPr>
          <p:nvPr/>
        </p:nvSpPr>
        <p:spPr bwMode="auto">
          <a:xfrm>
            <a:off x="67945" y="648018"/>
            <a:ext cx="186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任意多边形 22"/>
          <p:cNvSpPr>
            <a:spLocks noChangeArrowheads="1"/>
          </p:cNvSpPr>
          <p:nvPr/>
        </p:nvSpPr>
        <p:spPr bwMode="auto">
          <a:xfrm>
            <a:off x="-2541" y="1482407"/>
            <a:ext cx="12195175" cy="5481638"/>
          </a:xfrm>
          <a:custGeom>
            <a:avLst/>
            <a:gdLst>
              <a:gd name="T0" fmla="*/ 12198351 w 12192000"/>
              <a:gd name="T1" fmla="*/ 0 h 3212700"/>
              <a:gd name="T2" fmla="*/ 12198351 w 12192000"/>
              <a:gd name="T3" fmla="*/ 9352991 h 3212700"/>
              <a:gd name="T4" fmla="*/ 0 w 12192000"/>
              <a:gd name="T5" fmla="*/ 9352991 h 3212700"/>
              <a:gd name="T6" fmla="*/ 0 w 12192000"/>
              <a:gd name="T7" fmla="*/ 3802 h 3212700"/>
              <a:gd name="T8" fmla="*/ 192328 w 12192000"/>
              <a:gd name="T9" fmla="*/ 171583 h 3212700"/>
              <a:gd name="T10" fmla="*/ 6096996 w 12192000"/>
              <a:gd name="T11" fmla="*/ 1835450 h 3212700"/>
              <a:gd name="T12" fmla="*/ 12001666 w 12192000"/>
              <a:gd name="T13" fmla="*/ 171583 h 3212700"/>
              <a:gd name="T14" fmla="*/ 12198351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88390" y="1224915"/>
            <a:ext cx="111042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sz="320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GAN images improve the baseline </a:t>
            </a:r>
            <a:endParaRPr sz="320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52245" y="5822315"/>
            <a:ext cx="9286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A  trade-off is recommended to avoid poor regularization and over-fitting</a:t>
            </a:r>
            <a:endParaRPr lang="en-US" altLang="zh-CN" sz="240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0" name="对象 9"/>
          <p:cNvGraphicFramePr/>
          <p:nvPr/>
        </p:nvGraphicFramePr>
        <p:xfrm>
          <a:off x="3535680" y="2778760"/>
          <a:ext cx="5118735" cy="288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2333625" imgH="2000250" progId="Paint.Picture">
                  <p:embed/>
                </p:oleObj>
              </mc:Choice>
              <mc:Fallback>
                <p:oleObj name="" r:id="rId1" imgW="2333625" imgH="2000250" progId="Paint.Picture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35680" y="2778760"/>
                        <a:ext cx="5118735" cy="2888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159510" y="3924935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Market-1501</a:t>
            </a:r>
            <a:endParaRPr lang="zh-CN" altLang="en-US" b="1"/>
          </a:p>
        </p:txBody>
      </p:sp>
      <p:sp>
        <p:nvSpPr>
          <p:cNvPr id="29713" name="任意多边形 18"/>
          <p:cNvSpPr>
            <a:spLocks noChangeArrowheads="1"/>
          </p:cNvSpPr>
          <p:nvPr/>
        </p:nvSpPr>
        <p:spPr bwMode="auto">
          <a:xfrm>
            <a:off x="227648" y="494665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4" name="文本框 19"/>
          <p:cNvSpPr txBox="1">
            <a:spLocks noChangeArrowheads="1"/>
          </p:cNvSpPr>
          <p:nvPr/>
        </p:nvSpPr>
        <p:spPr bwMode="auto">
          <a:xfrm>
            <a:off x="902335" y="251778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723" name="文本框 30"/>
          <p:cNvSpPr txBox="1">
            <a:spLocks noChangeArrowheads="1"/>
          </p:cNvSpPr>
          <p:nvPr/>
        </p:nvSpPr>
        <p:spPr bwMode="auto">
          <a:xfrm>
            <a:off x="295593" y="681990"/>
            <a:ext cx="186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任意多边形 22"/>
          <p:cNvSpPr>
            <a:spLocks noChangeArrowheads="1"/>
          </p:cNvSpPr>
          <p:nvPr/>
        </p:nvSpPr>
        <p:spPr bwMode="auto">
          <a:xfrm>
            <a:off x="-1271" y="1482407"/>
            <a:ext cx="12195175" cy="5481638"/>
          </a:xfrm>
          <a:custGeom>
            <a:avLst/>
            <a:gdLst>
              <a:gd name="T0" fmla="*/ 12198351 w 12192000"/>
              <a:gd name="T1" fmla="*/ 0 h 3212700"/>
              <a:gd name="T2" fmla="*/ 12198351 w 12192000"/>
              <a:gd name="T3" fmla="*/ 9352991 h 3212700"/>
              <a:gd name="T4" fmla="*/ 0 w 12192000"/>
              <a:gd name="T5" fmla="*/ 9352991 h 3212700"/>
              <a:gd name="T6" fmla="*/ 0 w 12192000"/>
              <a:gd name="T7" fmla="*/ 3802 h 3212700"/>
              <a:gd name="T8" fmla="*/ 192328 w 12192000"/>
              <a:gd name="T9" fmla="*/ 171583 h 3212700"/>
              <a:gd name="T10" fmla="*/ 6096996 w 12192000"/>
              <a:gd name="T11" fmla="*/ 1835450 h 3212700"/>
              <a:gd name="T12" fmla="*/ 12001666 w 12192000"/>
              <a:gd name="T13" fmla="*/ 171583 h 3212700"/>
              <a:gd name="T14" fmla="*/ 12198351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65505" y="1331595"/>
            <a:ext cx="111042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sz="320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GAN images vs. real images in training </a:t>
            </a:r>
            <a:endParaRPr sz="320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97550" y="3160395"/>
            <a:ext cx="54590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</a:rPr>
              <a:t> We find the real data from  CUHK03 also assists in the regularization and improves the  performance. But the model trained with GAN-generated data is sightly better.</a:t>
            </a:r>
            <a:endParaRPr lang="zh-CN" altLang="en-US" sz="240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254000" y="3159760"/>
          <a:ext cx="4918710" cy="2332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4686300" imgH="1200150" progId="Paint.Picture">
                  <p:embed/>
                </p:oleObj>
              </mc:Choice>
              <mc:Fallback>
                <p:oleObj name="" r:id="rId1" imgW="4686300" imgH="120015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4000" y="3159760"/>
                        <a:ext cx="4918710" cy="2332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3" name="任意多边形 18"/>
          <p:cNvSpPr>
            <a:spLocks noChangeArrowheads="1"/>
          </p:cNvSpPr>
          <p:nvPr/>
        </p:nvSpPr>
        <p:spPr bwMode="auto">
          <a:xfrm>
            <a:off x="253683" y="417195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4" name="文本框 19"/>
          <p:cNvSpPr txBox="1">
            <a:spLocks noChangeArrowheads="1"/>
          </p:cNvSpPr>
          <p:nvPr/>
        </p:nvSpPr>
        <p:spPr bwMode="auto">
          <a:xfrm>
            <a:off x="928370" y="174308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723" name="文本框 30"/>
          <p:cNvSpPr txBox="1">
            <a:spLocks noChangeArrowheads="1"/>
          </p:cNvSpPr>
          <p:nvPr/>
        </p:nvSpPr>
        <p:spPr bwMode="auto">
          <a:xfrm>
            <a:off x="321628" y="604520"/>
            <a:ext cx="186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任意多边形 22"/>
          <p:cNvSpPr>
            <a:spLocks noChangeArrowheads="1"/>
          </p:cNvSpPr>
          <p:nvPr/>
        </p:nvSpPr>
        <p:spPr bwMode="auto">
          <a:xfrm>
            <a:off x="-1271" y="1573847"/>
            <a:ext cx="12195175" cy="5481638"/>
          </a:xfrm>
          <a:custGeom>
            <a:avLst/>
            <a:gdLst>
              <a:gd name="T0" fmla="*/ 12198351 w 12192000"/>
              <a:gd name="T1" fmla="*/ 0 h 3212700"/>
              <a:gd name="T2" fmla="*/ 12198351 w 12192000"/>
              <a:gd name="T3" fmla="*/ 9352991 h 3212700"/>
              <a:gd name="T4" fmla="*/ 0 w 12192000"/>
              <a:gd name="T5" fmla="*/ 9352991 h 3212700"/>
              <a:gd name="T6" fmla="*/ 0 w 12192000"/>
              <a:gd name="T7" fmla="*/ 3802 h 3212700"/>
              <a:gd name="T8" fmla="*/ 192328 w 12192000"/>
              <a:gd name="T9" fmla="*/ 171583 h 3212700"/>
              <a:gd name="T10" fmla="*/ 6096996 w 12192000"/>
              <a:gd name="T11" fmla="*/ 1835450 h 3212700"/>
              <a:gd name="T12" fmla="*/ 12001666 w 12192000"/>
              <a:gd name="T13" fmla="*/ 171583 h 3212700"/>
              <a:gd name="T14" fmla="*/ 12198351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44195" y="1143000"/>
            <a:ext cx="111042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C</a:t>
            </a:r>
            <a:r>
              <a:rPr sz="320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ompare LSRO with the two competing methods</a:t>
            </a:r>
            <a:endParaRPr sz="320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对象 11"/>
          <p:cNvGraphicFramePr/>
          <p:nvPr/>
        </p:nvGraphicFramePr>
        <p:xfrm>
          <a:off x="5958840" y="3566795"/>
          <a:ext cx="5109210" cy="2842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" imgW="4953000" imgH="2000250" progId="Paint.Picture">
                  <p:embed/>
                </p:oleObj>
              </mc:Choice>
              <mc:Fallback>
                <p:oleObj name="" r:id="rId1" imgW="4953000" imgH="200025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58840" y="3566795"/>
                        <a:ext cx="5109210" cy="2842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111240" y="2891790"/>
            <a:ext cx="5481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</a:rPr>
              <a:t>LSRO has a  superior performance</a:t>
            </a:r>
            <a:endParaRPr lang="zh-CN" altLang="en-US" sz="2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78890" y="3164205"/>
            <a:ext cx="44418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2400">
                <a:solidFill>
                  <a:schemeClr val="accent1">
                    <a:lumMod val="75000"/>
                  </a:schemeClr>
                </a:solidFill>
              </a:rPr>
              <a:t>Competing method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zh-CN" altLang="en-US" sz="240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zh-CN" altLang="en-US" sz="2400">
                <a:solidFill>
                  <a:schemeClr val="accent1">
                    <a:lumMod val="75000"/>
                  </a:schemeClr>
                </a:solidFill>
              </a:rPr>
              <a:t>• All in one</a:t>
            </a:r>
            <a:endParaRPr lang="en-US" altLang="zh-CN" sz="240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sym typeface="+mn-ea"/>
              </a:rPr>
              <a:t>• </a:t>
            </a: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</a:rPr>
              <a:t>Pseudo label</a:t>
            </a:r>
            <a:endParaRPr lang="en-US" altLang="zh-CN" sz="240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832090" y="6134100"/>
            <a:ext cx="1515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Market-1501</a:t>
            </a:r>
            <a:endParaRPr lang="zh-CN" altLang="en-US" b="1"/>
          </a:p>
        </p:txBody>
      </p:sp>
      <p:sp>
        <p:nvSpPr>
          <p:cNvPr id="6" name="任意多边形 18"/>
          <p:cNvSpPr>
            <a:spLocks noChangeArrowheads="1"/>
          </p:cNvSpPr>
          <p:nvPr/>
        </p:nvSpPr>
        <p:spPr bwMode="auto">
          <a:xfrm>
            <a:off x="212408" y="478790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文本框 19"/>
          <p:cNvSpPr txBox="1">
            <a:spLocks noChangeArrowheads="1"/>
          </p:cNvSpPr>
          <p:nvPr/>
        </p:nvSpPr>
        <p:spPr bwMode="auto">
          <a:xfrm>
            <a:off x="887095" y="235903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文本框 30"/>
          <p:cNvSpPr txBox="1">
            <a:spLocks noChangeArrowheads="1"/>
          </p:cNvSpPr>
          <p:nvPr/>
        </p:nvSpPr>
        <p:spPr bwMode="auto">
          <a:xfrm>
            <a:off x="280353" y="666115"/>
            <a:ext cx="186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任意多边形 22"/>
          <p:cNvSpPr>
            <a:spLocks noChangeArrowheads="1"/>
          </p:cNvSpPr>
          <p:nvPr/>
        </p:nvSpPr>
        <p:spPr bwMode="auto">
          <a:xfrm>
            <a:off x="-1270" y="765810"/>
            <a:ext cx="12195175" cy="6259830"/>
          </a:xfrm>
          <a:custGeom>
            <a:avLst/>
            <a:gdLst>
              <a:gd name="T0" fmla="*/ 12198351 w 12192000"/>
              <a:gd name="T1" fmla="*/ 0 h 3212700"/>
              <a:gd name="T2" fmla="*/ 12198351 w 12192000"/>
              <a:gd name="T3" fmla="*/ 9352991 h 3212700"/>
              <a:gd name="T4" fmla="*/ 0 w 12192000"/>
              <a:gd name="T5" fmla="*/ 9352991 h 3212700"/>
              <a:gd name="T6" fmla="*/ 0 w 12192000"/>
              <a:gd name="T7" fmla="*/ 3802 h 3212700"/>
              <a:gd name="T8" fmla="*/ 192328 w 12192000"/>
              <a:gd name="T9" fmla="*/ 171583 h 3212700"/>
              <a:gd name="T10" fmla="*/ 6096996 w 12192000"/>
              <a:gd name="T11" fmla="*/ 1835450 h 3212700"/>
              <a:gd name="T12" fmla="*/ 12001666 w 12192000"/>
              <a:gd name="T13" fmla="*/ 171583 h 3212700"/>
              <a:gd name="T14" fmla="*/ 12198351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43560" y="965200"/>
            <a:ext cx="111042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sz="320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Comparison with the state-of-the-art methods </a:t>
            </a:r>
            <a:endParaRPr sz="320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697230" y="3091180"/>
          <a:ext cx="5204460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5200650" imgH="3914775" progId="Paint.Picture">
                  <p:embed/>
                </p:oleObj>
              </mc:Choice>
              <mc:Fallback>
                <p:oleObj name="" r:id="rId1" imgW="5200650" imgH="39147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7230" y="3091180"/>
                        <a:ext cx="5204460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7135495" y="3362960"/>
          <a:ext cx="4880610" cy="3374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4876800" imgH="3371850" progId="Paint.Picture">
                  <p:embed/>
                </p:oleObj>
              </mc:Choice>
              <mc:Fallback>
                <p:oleObj name="" r:id="rId3" imgW="4876800" imgH="337185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35495" y="3362960"/>
                        <a:ext cx="4880610" cy="3374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97230" y="1941195"/>
            <a:ext cx="101777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accent1">
                    <a:lumMod val="75000"/>
                  </a:schemeClr>
                </a:solidFill>
              </a:rPr>
              <a:t> LSRO method is complementary to previous methods due to the regularization                    of the GAN data.</a:t>
            </a:r>
            <a:endParaRPr lang="zh-CN" altLang="en-US" sz="2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16785" y="2722880"/>
            <a:ext cx="1835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</a:t>
            </a:r>
            <a:r>
              <a:rPr lang="zh-CN" altLang="en-US" b="1"/>
              <a:t>On Market-1501</a:t>
            </a:r>
            <a:endParaRPr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8564880" y="2994660"/>
            <a:ext cx="1790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O</a:t>
            </a:r>
            <a:r>
              <a:rPr lang="zh-CN" altLang="en-US" b="1"/>
              <a:t>n   CUHK03</a:t>
            </a:r>
            <a:endParaRPr lang="zh-CN" altLang="en-US" b="1"/>
          </a:p>
        </p:txBody>
      </p:sp>
      <p:sp>
        <p:nvSpPr>
          <p:cNvPr id="29713" name="任意多边形 18"/>
          <p:cNvSpPr>
            <a:spLocks noChangeArrowheads="1"/>
          </p:cNvSpPr>
          <p:nvPr/>
        </p:nvSpPr>
        <p:spPr bwMode="auto">
          <a:xfrm>
            <a:off x="543243" y="325755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4" name="文本框 19"/>
          <p:cNvSpPr txBox="1">
            <a:spLocks noChangeArrowheads="1"/>
          </p:cNvSpPr>
          <p:nvPr/>
        </p:nvSpPr>
        <p:spPr bwMode="auto">
          <a:xfrm>
            <a:off x="1217930" y="82868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723" name="文本框 30"/>
          <p:cNvSpPr txBox="1">
            <a:spLocks noChangeArrowheads="1"/>
          </p:cNvSpPr>
          <p:nvPr/>
        </p:nvSpPr>
        <p:spPr bwMode="auto">
          <a:xfrm>
            <a:off x="611188" y="513080"/>
            <a:ext cx="186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任意多边形 22"/>
          <p:cNvSpPr>
            <a:spLocks noChangeArrowheads="1"/>
          </p:cNvSpPr>
          <p:nvPr/>
        </p:nvSpPr>
        <p:spPr bwMode="auto">
          <a:xfrm>
            <a:off x="-1271" y="1543367"/>
            <a:ext cx="12195175" cy="5481638"/>
          </a:xfrm>
          <a:custGeom>
            <a:avLst/>
            <a:gdLst>
              <a:gd name="T0" fmla="*/ 12198351 w 12192000"/>
              <a:gd name="T1" fmla="*/ 0 h 3212700"/>
              <a:gd name="T2" fmla="*/ 12198351 w 12192000"/>
              <a:gd name="T3" fmla="*/ 9352991 h 3212700"/>
              <a:gd name="T4" fmla="*/ 0 w 12192000"/>
              <a:gd name="T5" fmla="*/ 9352991 h 3212700"/>
              <a:gd name="T6" fmla="*/ 0 w 12192000"/>
              <a:gd name="T7" fmla="*/ 3802 h 3212700"/>
              <a:gd name="T8" fmla="*/ 192328 w 12192000"/>
              <a:gd name="T9" fmla="*/ 171583 h 3212700"/>
              <a:gd name="T10" fmla="*/ 6096996 w 12192000"/>
              <a:gd name="T11" fmla="*/ 1835450 h 3212700"/>
              <a:gd name="T12" fmla="*/ 12001666 w 12192000"/>
              <a:gd name="T13" fmla="*/ 171583 h 3212700"/>
              <a:gd name="T14" fmla="*/ 12198351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7230" y="765810"/>
            <a:ext cx="111042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Conclusion</a:t>
            </a:r>
            <a:endParaRPr sz="320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71065" y="3122295"/>
            <a:ext cx="86163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/>
              <a:t>	</a:t>
            </a:r>
            <a:r>
              <a:rPr sz="2400" b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在本文中通过所提出的LSRO方法，我们将未标记的GAN图像与标记的实际训练图像混合以</a:t>
            </a:r>
            <a:r>
              <a:rPr lang="zh-CN" sz="2400" b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同时</a:t>
            </a:r>
            <a:r>
              <a:rPr sz="2400" b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用于半监督学习。虽然很简单，但是我们证明了对</a:t>
            </a:r>
            <a:r>
              <a:rPr lang="zh-CN" sz="2400" b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行人</a:t>
            </a:r>
            <a:r>
              <a:rPr sz="2400" b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重识别系统的性能</a:t>
            </a:r>
            <a:r>
              <a:rPr lang="zh-CN" sz="2400" b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的提升</a:t>
            </a:r>
            <a:r>
              <a:rPr sz="2400" b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，从而揭示了GAN生成数据的实际应用。</a:t>
            </a:r>
            <a:endParaRPr sz="2400" b="1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9718" name="任意多边形 25"/>
          <p:cNvSpPr>
            <a:spLocks noChangeArrowheads="1"/>
          </p:cNvSpPr>
          <p:nvPr/>
        </p:nvSpPr>
        <p:spPr bwMode="auto">
          <a:xfrm>
            <a:off x="413385" y="594995"/>
            <a:ext cx="2001838" cy="754063"/>
          </a:xfrm>
          <a:custGeom>
            <a:avLst/>
            <a:gdLst>
              <a:gd name="T0" fmla="*/ 971686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19744 w 1284514"/>
              <a:gd name="T7" fmla="*/ 735698 h 772886"/>
              <a:gd name="T8" fmla="*/ 3119744 w 1284514"/>
              <a:gd name="T9" fmla="*/ 3466 h 772886"/>
              <a:gd name="T10" fmla="*/ 2304381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9" name="文本框 26"/>
          <p:cNvSpPr txBox="1">
            <a:spLocks noChangeArrowheads="1"/>
          </p:cNvSpPr>
          <p:nvPr/>
        </p:nvSpPr>
        <p:spPr bwMode="auto">
          <a:xfrm>
            <a:off x="1086485" y="246698"/>
            <a:ext cx="655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720" name="文本框 27"/>
          <p:cNvSpPr txBox="1">
            <a:spLocks noChangeArrowheads="1"/>
          </p:cNvSpPr>
          <p:nvPr/>
        </p:nvSpPr>
        <p:spPr bwMode="auto">
          <a:xfrm>
            <a:off x="506413" y="742315"/>
            <a:ext cx="186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任意多边形 11"/>
          <p:cNvSpPr>
            <a:spLocks noChangeArrowheads="1"/>
          </p:cNvSpPr>
          <p:nvPr/>
        </p:nvSpPr>
        <p:spPr bwMode="auto">
          <a:xfrm rot="-5400000">
            <a:off x="5237162" y="-88900"/>
            <a:ext cx="1687513" cy="12222163"/>
          </a:xfrm>
          <a:custGeom>
            <a:avLst/>
            <a:gdLst>
              <a:gd name="T0" fmla="*/ 0 w 1221161"/>
              <a:gd name="T1" fmla="*/ 0 h 6849948"/>
              <a:gd name="T2" fmla="*/ 157029 w 1221161"/>
              <a:gd name="T3" fmla="*/ 221134 h 6849948"/>
              <a:gd name="T4" fmla="*/ 2331961 w 1221161"/>
              <a:gd name="T5" fmla="*/ 10903826 h 6849948"/>
              <a:gd name="T6" fmla="*/ 157029 w 1221161"/>
              <a:gd name="T7" fmla="*/ 21586516 h 6849948"/>
              <a:gd name="T8" fmla="*/ 0 w 1221161"/>
              <a:gd name="T9" fmla="*/ 21807650 h 6849948"/>
              <a:gd name="T10" fmla="*/ 0 w 1221161"/>
              <a:gd name="T11" fmla="*/ 0 h 68499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21161" h="6849948">
                <a:moveTo>
                  <a:pt x="0" y="0"/>
                </a:moveTo>
                <a:lnTo>
                  <a:pt x="82230" y="69460"/>
                </a:lnTo>
                <a:cubicBezTo>
                  <a:pt x="760629" y="715675"/>
                  <a:pt x="1221161" y="1976019"/>
                  <a:pt x="1221161" y="3424974"/>
                </a:cubicBezTo>
                <a:cubicBezTo>
                  <a:pt x="1221161" y="4873930"/>
                  <a:pt x="760629" y="6134273"/>
                  <a:pt x="82230" y="6780488"/>
                </a:cubicBezTo>
                <a:lnTo>
                  <a:pt x="0" y="68499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2F2F2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3" name="文本框 1"/>
          <p:cNvSpPr txBox="1">
            <a:spLocks noChangeArrowheads="1"/>
          </p:cNvSpPr>
          <p:nvPr/>
        </p:nvSpPr>
        <p:spPr bwMode="auto">
          <a:xfrm>
            <a:off x="3272155" y="1527175"/>
            <a:ext cx="5617210" cy="212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r>
              <a:rPr lang="zh-CN" altLang="en-US" sz="6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6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en-US" altLang="zh-CN" sz="6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Q&amp;A</a:t>
            </a:r>
            <a:endParaRPr lang="en-US" altLang="zh-CN" sz="6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30163" y="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31"/>
          <p:cNvSpPr>
            <a:spLocks noChangeArrowheads="1"/>
          </p:cNvSpPr>
          <p:nvPr/>
        </p:nvSpPr>
        <p:spPr bwMode="auto">
          <a:xfrm>
            <a:off x="0" y="0"/>
            <a:ext cx="12192000" cy="25447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2F2F2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699" name="文本框 4"/>
          <p:cNvSpPr txBox="1">
            <a:spLocks noChangeArrowheads="1"/>
          </p:cNvSpPr>
          <p:nvPr/>
        </p:nvSpPr>
        <p:spPr bwMode="auto">
          <a:xfrm>
            <a:off x="5180013" y="1071563"/>
            <a:ext cx="18621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>
              <a:solidFill>
                <a:srgbClr val="003F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700" name="直接连接符 5"/>
          <p:cNvCxnSpPr>
            <a:cxnSpLocks noChangeShapeType="1"/>
          </p:cNvCxnSpPr>
          <p:nvPr/>
        </p:nvCxnSpPr>
        <p:spPr bwMode="auto">
          <a:xfrm>
            <a:off x="6916738" y="1527175"/>
            <a:ext cx="815975" cy="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1" name="直接连接符 6"/>
          <p:cNvCxnSpPr>
            <a:cxnSpLocks noChangeShapeType="1"/>
          </p:cNvCxnSpPr>
          <p:nvPr/>
        </p:nvCxnSpPr>
        <p:spPr bwMode="auto">
          <a:xfrm>
            <a:off x="4532313" y="1527175"/>
            <a:ext cx="815975" cy="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2" name="直接连接符 7"/>
          <p:cNvCxnSpPr>
            <a:cxnSpLocks noChangeShapeType="1"/>
          </p:cNvCxnSpPr>
          <p:nvPr/>
        </p:nvCxnSpPr>
        <p:spPr bwMode="auto">
          <a:xfrm>
            <a:off x="4532313" y="2276475"/>
            <a:ext cx="3200400" cy="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3" name="直接连接符 8"/>
          <p:cNvCxnSpPr>
            <a:cxnSpLocks noChangeShapeType="1"/>
          </p:cNvCxnSpPr>
          <p:nvPr/>
        </p:nvCxnSpPr>
        <p:spPr bwMode="auto">
          <a:xfrm>
            <a:off x="4543425" y="1527175"/>
            <a:ext cx="0" cy="74930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4" name="直接连接符 9"/>
          <p:cNvCxnSpPr>
            <a:cxnSpLocks noChangeShapeType="1"/>
          </p:cNvCxnSpPr>
          <p:nvPr/>
        </p:nvCxnSpPr>
        <p:spPr bwMode="auto">
          <a:xfrm>
            <a:off x="7721600" y="1527175"/>
            <a:ext cx="0" cy="74930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5" name="文本框 10"/>
          <p:cNvSpPr txBox="1">
            <a:spLocks noChangeArrowheads="1"/>
          </p:cNvSpPr>
          <p:nvPr/>
        </p:nvSpPr>
        <p:spPr bwMode="auto">
          <a:xfrm>
            <a:off x="4543425" y="1800225"/>
            <a:ext cx="3155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03F78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Here is your Content</a:t>
            </a:r>
            <a:endParaRPr lang="zh-CN" altLang="en-US" sz="2000">
              <a:solidFill>
                <a:srgbClr val="003F78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cxnSp>
        <p:nvCxnSpPr>
          <p:cNvPr id="29706" name="直接连接符 11"/>
          <p:cNvCxnSpPr>
            <a:cxnSpLocks noChangeShapeType="1"/>
          </p:cNvCxnSpPr>
          <p:nvPr/>
        </p:nvCxnSpPr>
        <p:spPr bwMode="auto">
          <a:xfrm>
            <a:off x="2006600" y="2416175"/>
            <a:ext cx="8272463" cy="0"/>
          </a:xfrm>
          <a:prstGeom prst="line">
            <a:avLst/>
          </a:prstGeom>
          <a:noFill/>
          <a:ln w="6350">
            <a:solidFill>
              <a:srgbClr val="013668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7" name="任意多边形 12"/>
          <p:cNvSpPr>
            <a:spLocks noChangeArrowheads="1"/>
          </p:cNvSpPr>
          <p:nvPr/>
        </p:nvSpPr>
        <p:spPr bwMode="auto">
          <a:xfrm>
            <a:off x="2112963" y="3155950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8" name="文本框 13"/>
          <p:cNvSpPr txBox="1">
            <a:spLocks noChangeArrowheads="1"/>
          </p:cNvSpPr>
          <p:nvPr/>
        </p:nvSpPr>
        <p:spPr bwMode="auto">
          <a:xfrm>
            <a:off x="2787650" y="2913063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709" name="文本框 14"/>
          <p:cNvSpPr txBox="1">
            <a:spLocks noChangeArrowheads="1"/>
          </p:cNvSpPr>
          <p:nvPr/>
        </p:nvSpPr>
        <p:spPr bwMode="auto">
          <a:xfrm>
            <a:off x="2181225" y="3343275"/>
            <a:ext cx="193484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10" name="任意多边形 15"/>
          <p:cNvSpPr>
            <a:spLocks noChangeArrowheads="1"/>
          </p:cNvSpPr>
          <p:nvPr/>
        </p:nvSpPr>
        <p:spPr bwMode="auto">
          <a:xfrm>
            <a:off x="5170488" y="3155950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1" name="文本框 16"/>
          <p:cNvSpPr txBox="1">
            <a:spLocks noChangeArrowheads="1"/>
          </p:cNvSpPr>
          <p:nvPr/>
        </p:nvSpPr>
        <p:spPr bwMode="auto">
          <a:xfrm>
            <a:off x="5845175" y="2913063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712" name="文本框 17"/>
          <p:cNvSpPr txBox="1">
            <a:spLocks noChangeArrowheads="1"/>
          </p:cNvSpPr>
          <p:nvPr/>
        </p:nvSpPr>
        <p:spPr bwMode="auto">
          <a:xfrm>
            <a:off x="5238750" y="3386138"/>
            <a:ext cx="186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13" name="任意多边形 18"/>
          <p:cNvSpPr>
            <a:spLocks noChangeArrowheads="1"/>
          </p:cNvSpPr>
          <p:nvPr/>
        </p:nvSpPr>
        <p:spPr bwMode="auto">
          <a:xfrm>
            <a:off x="8228013" y="3155950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4" name="文本框 19"/>
          <p:cNvSpPr txBox="1">
            <a:spLocks noChangeArrowheads="1"/>
          </p:cNvSpPr>
          <p:nvPr/>
        </p:nvSpPr>
        <p:spPr bwMode="auto">
          <a:xfrm>
            <a:off x="8902700" y="2913063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716" name="文本框 21"/>
          <p:cNvSpPr txBox="1">
            <a:spLocks noChangeArrowheads="1"/>
          </p:cNvSpPr>
          <p:nvPr/>
        </p:nvSpPr>
        <p:spPr bwMode="auto">
          <a:xfrm>
            <a:off x="1701800" y="2214563"/>
            <a:ext cx="504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3F78"/>
                </a:solidFill>
              </a:rPr>
              <a:t>&gt;</a:t>
            </a:r>
            <a:endParaRPr lang="zh-CN" altLang="en-US" sz="2000">
              <a:solidFill>
                <a:srgbClr val="003F78"/>
              </a:solidFill>
            </a:endParaRPr>
          </a:p>
        </p:txBody>
      </p:sp>
      <p:sp>
        <p:nvSpPr>
          <p:cNvPr id="29717" name="文本框 22"/>
          <p:cNvSpPr txBox="1">
            <a:spLocks noChangeArrowheads="1"/>
          </p:cNvSpPr>
          <p:nvPr/>
        </p:nvSpPr>
        <p:spPr bwMode="auto">
          <a:xfrm flipV="1">
            <a:off x="10106025" y="2233613"/>
            <a:ext cx="504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3F78"/>
                </a:solidFill>
              </a:rPr>
              <a:t>&gt;</a:t>
            </a:r>
            <a:endParaRPr lang="zh-CN" altLang="en-US" sz="2000">
              <a:solidFill>
                <a:srgbClr val="003F78"/>
              </a:solidFill>
            </a:endParaRPr>
          </a:p>
        </p:txBody>
      </p:sp>
      <p:sp>
        <p:nvSpPr>
          <p:cNvPr id="29718" name="任意多边形 25"/>
          <p:cNvSpPr>
            <a:spLocks noChangeArrowheads="1"/>
          </p:cNvSpPr>
          <p:nvPr/>
        </p:nvSpPr>
        <p:spPr bwMode="auto">
          <a:xfrm>
            <a:off x="5094605" y="5015230"/>
            <a:ext cx="2001838" cy="754063"/>
          </a:xfrm>
          <a:custGeom>
            <a:avLst/>
            <a:gdLst>
              <a:gd name="T0" fmla="*/ 971686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19744 w 1284514"/>
              <a:gd name="T7" fmla="*/ 735698 h 772886"/>
              <a:gd name="T8" fmla="*/ 3119744 w 1284514"/>
              <a:gd name="T9" fmla="*/ 3466 h 772886"/>
              <a:gd name="T10" fmla="*/ 2304381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9" name="文本框 26"/>
          <p:cNvSpPr txBox="1">
            <a:spLocks noChangeArrowheads="1"/>
          </p:cNvSpPr>
          <p:nvPr/>
        </p:nvSpPr>
        <p:spPr bwMode="auto">
          <a:xfrm>
            <a:off x="5767705" y="4666933"/>
            <a:ext cx="655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720" name="文本框 27"/>
          <p:cNvSpPr txBox="1">
            <a:spLocks noChangeArrowheads="1"/>
          </p:cNvSpPr>
          <p:nvPr/>
        </p:nvSpPr>
        <p:spPr bwMode="auto">
          <a:xfrm>
            <a:off x="5187633" y="5162550"/>
            <a:ext cx="186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23" name="文本框 30"/>
          <p:cNvSpPr txBox="1">
            <a:spLocks noChangeArrowheads="1"/>
          </p:cNvSpPr>
          <p:nvPr/>
        </p:nvSpPr>
        <p:spPr bwMode="auto">
          <a:xfrm>
            <a:off x="8295958" y="3343275"/>
            <a:ext cx="186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组合 22"/>
          <p:cNvGrpSpPr/>
          <p:nvPr/>
        </p:nvGrpSpPr>
        <p:grpSpPr bwMode="auto">
          <a:xfrm>
            <a:off x="222250" y="220663"/>
            <a:ext cx="11742738" cy="6505575"/>
            <a:chOff x="0" y="0"/>
            <a:chExt cx="11743510" cy="6505304"/>
          </a:xfrm>
        </p:grpSpPr>
        <p:grpSp>
          <p:nvGrpSpPr>
            <p:cNvPr id="31754" name="组合 13"/>
            <p:cNvGrpSpPr/>
            <p:nvPr/>
          </p:nvGrpSpPr>
          <p:grpSpPr bwMode="auto">
            <a:xfrm>
              <a:off x="1" y="1"/>
              <a:ext cx="11743507" cy="6505303"/>
              <a:chOff x="0" y="0"/>
              <a:chExt cx="11325497" cy="6505303"/>
            </a:xfrm>
          </p:grpSpPr>
          <p:cxnSp>
            <p:nvCxnSpPr>
              <p:cNvPr id="31759" name="直接连接符 8"/>
              <p:cNvCxnSpPr>
                <a:cxnSpLocks noChangeShapeType="1"/>
              </p:cNvCxnSpPr>
              <p:nvPr/>
            </p:nvCxnSpPr>
            <p:spPr bwMode="auto">
              <a:xfrm>
                <a:off x="-1" y="-1"/>
                <a:ext cx="11325500" cy="0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0" name="直接连接符 9"/>
              <p:cNvCxnSpPr>
                <a:cxnSpLocks noChangeShapeType="1"/>
              </p:cNvCxnSpPr>
              <p:nvPr/>
            </p:nvCxnSpPr>
            <p:spPr bwMode="auto">
              <a:xfrm>
                <a:off x="-1" y="6505303"/>
                <a:ext cx="11325500" cy="0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1" name="直接连接符 11"/>
              <p:cNvCxnSpPr>
                <a:cxnSpLocks noChangeShapeType="1"/>
              </p:cNvCxnSpPr>
              <p:nvPr/>
            </p:nvCxnSpPr>
            <p:spPr bwMode="auto">
              <a:xfrm>
                <a:off x="-1" y="-1"/>
                <a:ext cx="0" cy="6505304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2" name="直接连接符 12"/>
              <p:cNvCxnSpPr>
                <a:cxnSpLocks noChangeShapeType="1"/>
              </p:cNvCxnSpPr>
              <p:nvPr/>
            </p:nvCxnSpPr>
            <p:spPr bwMode="auto">
              <a:xfrm>
                <a:off x="11325499" y="-1"/>
                <a:ext cx="0" cy="6505304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1755" name="任意多边形 14"/>
            <p:cNvSpPr>
              <a:spLocks noChangeArrowheads="1"/>
            </p:cNvSpPr>
            <p:nvPr/>
          </p:nvSpPr>
          <p:spPr bwMode="auto">
            <a:xfrm>
              <a:off x="0" y="0"/>
              <a:ext cx="193688" cy="277800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1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6" name="任意多边形 15"/>
            <p:cNvSpPr>
              <a:spLocks noChangeArrowheads="1"/>
            </p:cNvSpPr>
            <p:nvPr/>
          </p:nvSpPr>
          <p:spPr bwMode="auto">
            <a:xfrm flipH="1">
              <a:off x="11549822" y="0"/>
              <a:ext cx="193688" cy="277800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1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7" name="任意多边形 16"/>
            <p:cNvSpPr>
              <a:spLocks noChangeArrowheads="1"/>
            </p:cNvSpPr>
            <p:nvPr/>
          </p:nvSpPr>
          <p:spPr bwMode="auto">
            <a:xfrm flipV="1">
              <a:off x="0" y="6227503"/>
              <a:ext cx="193688" cy="277801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3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8" name="任意多边形 17"/>
            <p:cNvSpPr>
              <a:spLocks noChangeArrowheads="1"/>
            </p:cNvSpPr>
            <p:nvPr/>
          </p:nvSpPr>
          <p:spPr bwMode="auto">
            <a:xfrm flipH="1" flipV="1">
              <a:off x="11549822" y="6227503"/>
              <a:ext cx="193688" cy="277801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3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747" name="任意多边形 23"/>
          <p:cNvSpPr>
            <a:spLocks noChangeArrowheads="1"/>
          </p:cNvSpPr>
          <p:nvPr/>
        </p:nvSpPr>
        <p:spPr bwMode="auto">
          <a:xfrm>
            <a:off x="-2540" y="1204595"/>
            <a:ext cx="12192000" cy="5638165"/>
          </a:xfrm>
          <a:custGeom>
            <a:avLst/>
            <a:gdLst>
              <a:gd name="T0" fmla="*/ 12192000 w 12192000"/>
              <a:gd name="T1" fmla="*/ 0 h 3212700"/>
              <a:gd name="T2" fmla="*/ 12192000 w 12192000"/>
              <a:gd name="T3" fmla="*/ 4720112 h 3212700"/>
              <a:gd name="T4" fmla="*/ 0 w 12192000"/>
              <a:gd name="T5" fmla="*/ 4720112 h 3212700"/>
              <a:gd name="T6" fmla="*/ 0 w 12192000"/>
              <a:gd name="T7" fmla="*/ 1919 h 3212700"/>
              <a:gd name="T8" fmla="*/ 192228 w 12192000"/>
              <a:gd name="T9" fmla="*/ 86592 h 3212700"/>
              <a:gd name="T10" fmla="*/ 6093822 w 12192000"/>
              <a:gd name="T11" fmla="*/ 926285 h 3212700"/>
              <a:gd name="T12" fmla="*/ 11995417 w 12192000"/>
              <a:gd name="T13" fmla="*/ 86592 h 3212700"/>
              <a:gd name="T14" fmla="*/ 12192000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1" name="矩形 21"/>
          <p:cNvSpPr>
            <a:spLocks noChangeArrowheads="1"/>
          </p:cNvSpPr>
          <p:nvPr/>
        </p:nvSpPr>
        <p:spPr bwMode="auto">
          <a:xfrm>
            <a:off x="3679826" y="975043"/>
            <a:ext cx="483171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Person Re-identification</a:t>
            </a:r>
            <a:endParaRPr lang="en-US" altLang="zh-CN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1525905" y="2343150"/>
          <a:ext cx="5709285" cy="373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4791075" imgH="2657475" progId="Paint.Picture">
                  <p:embed/>
                </p:oleObj>
              </mc:Choice>
              <mc:Fallback>
                <p:oleObj name="" r:id="rId1" imgW="4791075" imgH="265747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5905" y="2343150"/>
                        <a:ext cx="5709285" cy="373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7984490" y="2343150"/>
          <a:ext cx="2916555" cy="288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2914650" imgH="2886075" progId="Paint.Picture">
                  <p:embed/>
                </p:oleObj>
              </mc:Choice>
              <mc:Fallback>
                <p:oleObj name="" r:id="rId3" imgW="2914650" imgH="28860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4490" y="2343150"/>
                        <a:ext cx="2916555" cy="2888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任意多边形 12"/>
          <p:cNvSpPr>
            <a:spLocks noChangeArrowheads="1"/>
          </p:cNvSpPr>
          <p:nvPr/>
        </p:nvSpPr>
        <p:spPr bwMode="auto">
          <a:xfrm>
            <a:off x="494348" y="681355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8" name="文本框 13"/>
          <p:cNvSpPr txBox="1">
            <a:spLocks noChangeArrowheads="1"/>
          </p:cNvSpPr>
          <p:nvPr/>
        </p:nvSpPr>
        <p:spPr bwMode="auto">
          <a:xfrm>
            <a:off x="1169670" y="498158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709" name="文本框 14"/>
          <p:cNvSpPr txBox="1">
            <a:spLocks noChangeArrowheads="1"/>
          </p:cNvSpPr>
          <p:nvPr/>
        </p:nvSpPr>
        <p:spPr bwMode="auto">
          <a:xfrm>
            <a:off x="528955" y="975360"/>
            <a:ext cx="193484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同心圆 21"/>
          <p:cNvSpPr>
            <a:spLocks noChangeArrowheads="1"/>
          </p:cNvSpPr>
          <p:nvPr/>
        </p:nvSpPr>
        <p:spPr bwMode="auto">
          <a:xfrm>
            <a:off x="3011488" y="3810000"/>
            <a:ext cx="266700" cy="266700"/>
          </a:xfrm>
          <a:custGeom>
            <a:avLst/>
            <a:gdLst>
              <a:gd name="T0" fmla="*/ 0 w 266700"/>
              <a:gd name="T1" fmla="*/ 133350 h 266700"/>
              <a:gd name="T2" fmla="*/ 133350 w 266700"/>
              <a:gd name="T3" fmla="*/ 0 h 266700"/>
              <a:gd name="T4" fmla="*/ 266700 w 266700"/>
              <a:gd name="T5" fmla="*/ 133350 h 266700"/>
              <a:gd name="T6" fmla="*/ 133350 w 266700"/>
              <a:gd name="T7" fmla="*/ 266700 h 266700"/>
              <a:gd name="T8" fmla="*/ 0 w 266700"/>
              <a:gd name="T9" fmla="*/ 133350 h 266700"/>
              <a:gd name="T10" fmla="*/ 39762 w 266700"/>
              <a:gd name="T11" fmla="*/ 133350 h 266700"/>
              <a:gd name="T12" fmla="*/ 133350 w 266700"/>
              <a:gd name="T13" fmla="*/ 226938 h 266700"/>
              <a:gd name="T14" fmla="*/ 226938 w 266700"/>
              <a:gd name="T15" fmla="*/ 133350 h 266700"/>
              <a:gd name="T16" fmla="*/ 133350 w 266700"/>
              <a:gd name="T17" fmla="*/ 39762 h 266700"/>
              <a:gd name="T18" fmla="*/ 39762 w 266700"/>
              <a:gd name="T19" fmla="*/ 133350 h 2667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6700" h="266700">
                <a:moveTo>
                  <a:pt x="0" y="133350"/>
                </a:moveTo>
                <a:cubicBezTo>
                  <a:pt x="0" y="59703"/>
                  <a:pt x="59703" y="0"/>
                  <a:pt x="133350" y="0"/>
                </a:cubicBezTo>
                <a:cubicBezTo>
                  <a:pt x="206997" y="0"/>
                  <a:pt x="266700" y="59703"/>
                  <a:pt x="266700" y="133350"/>
                </a:cubicBezTo>
                <a:cubicBezTo>
                  <a:pt x="266700" y="206997"/>
                  <a:pt x="206997" y="266700"/>
                  <a:pt x="133350" y="266700"/>
                </a:cubicBezTo>
                <a:cubicBezTo>
                  <a:pt x="59703" y="266700"/>
                  <a:pt x="0" y="206997"/>
                  <a:pt x="0" y="133350"/>
                </a:cubicBezTo>
                <a:close/>
                <a:moveTo>
                  <a:pt x="39762" y="133350"/>
                </a:moveTo>
                <a:cubicBezTo>
                  <a:pt x="39762" y="185037"/>
                  <a:pt x="81663" y="226938"/>
                  <a:pt x="133350" y="226938"/>
                </a:cubicBezTo>
                <a:cubicBezTo>
                  <a:pt x="185037" y="226938"/>
                  <a:pt x="226938" y="185037"/>
                  <a:pt x="226938" y="133350"/>
                </a:cubicBezTo>
                <a:cubicBezTo>
                  <a:pt x="226938" y="81663"/>
                  <a:pt x="185037" y="39762"/>
                  <a:pt x="133350" y="39762"/>
                </a:cubicBezTo>
                <a:cubicBezTo>
                  <a:pt x="81663" y="39762"/>
                  <a:pt x="39762" y="81663"/>
                  <a:pt x="39762" y="1333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2" name="同心圆 22"/>
          <p:cNvSpPr>
            <a:spLocks noChangeArrowheads="1"/>
          </p:cNvSpPr>
          <p:nvPr/>
        </p:nvSpPr>
        <p:spPr bwMode="auto">
          <a:xfrm>
            <a:off x="6167438" y="3943350"/>
            <a:ext cx="266700" cy="266700"/>
          </a:xfrm>
          <a:custGeom>
            <a:avLst/>
            <a:gdLst>
              <a:gd name="T0" fmla="*/ 0 w 266700"/>
              <a:gd name="T1" fmla="*/ 133350 h 266700"/>
              <a:gd name="T2" fmla="*/ 133350 w 266700"/>
              <a:gd name="T3" fmla="*/ 0 h 266700"/>
              <a:gd name="T4" fmla="*/ 266700 w 266700"/>
              <a:gd name="T5" fmla="*/ 133350 h 266700"/>
              <a:gd name="T6" fmla="*/ 133350 w 266700"/>
              <a:gd name="T7" fmla="*/ 266700 h 266700"/>
              <a:gd name="T8" fmla="*/ 0 w 266700"/>
              <a:gd name="T9" fmla="*/ 133350 h 266700"/>
              <a:gd name="T10" fmla="*/ 39762 w 266700"/>
              <a:gd name="T11" fmla="*/ 133350 h 266700"/>
              <a:gd name="T12" fmla="*/ 133350 w 266700"/>
              <a:gd name="T13" fmla="*/ 226938 h 266700"/>
              <a:gd name="T14" fmla="*/ 226938 w 266700"/>
              <a:gd name="T15" fmla="*/ 133350 h 266700"/>
              <a:gd name="T16" fmla="*/ 133350 w 266700"/>
              <a:gd name="T17" fmla="*/ 39762 h 266700"/>
              <a:gd name="T18" fmla="*/ 39762 w 266700"/>
              <a:gd name="T19" fmla="*/ 133350 h 2667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6700" h="266700">
                <a:moveTo>
                  <a:pt x="0" y="133350"/>
                </a:moveTo>
                <a:cubicBezTo>
                  <a:pt x="0" y="59703"/>
                  <a:pt x="59703" y="0"/>
                  <a:pt x="133350" y="0"/>
                </a:cubicBezTo>
                <a:cubicBezTo>
                  <a:pt x="206997" y="0"/>
                  <a:pt x="266700" y="59703"/>
                  <a:pt x="266700" y="133350"/>
                </a:cubicBezTo>
                <a:cubicBezTo>
                  <a:pt x="266700" y="206997"/>
                  <a:pt x="206997" y="266700"/>
                  <a:pt x="133350" y="266700"/>
                </a:cubicBezTo>
                <a:cubicBezTo>
                  <a:pt x="59703" y="266700"/>
                  <a:pt x="0" y="206997"/>
                  <a:pt x="0" y="133350"/>
                </a:cubicBezTo>
                <a:close/>
                <a:moveTo>
                  <a:pt x="39762" y="133350"/>
                </a:moveTo>
                <a:cubicBezTo>
                  <a:pt x="39762" y="185037"/>
                  <a:pt x="81663" y="226938"/>
                  <a:pt x="133350" y="226938"/>
                </a:cubicBezTo>
                <a:cubicBezTo>
                  <a:pt x="185037" y="226938"/>
                  <a:pt x="226938" y="185037"/>
                  <a:pt x="226938" y="133350"/>
                </a:cubicBezTo>
                <a:cubicBezTo>
                  <a:pt x="226938" y="81663"/>
                  <a:pt x="185037" y="39762"/>
                  <a:pt x="133350" y="39762"/>
                </a:cubicBezTo>
                <a:cubicBezTo>
                  <a:pt x="81663" y="39762"/>
                  <a:pt x="39762" y="81663"/>
                  <a:pt x="39762" y="1333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3" name="同心圆 23"/>
          <p:cNvSpPr>
            <a:spLocks noChangeArrowheads="1"/>
          </p:cNvSpPr>
          <p:nvPr/>
        </p:nvSpPr>
        <p:spPr bwMode="auto">
          <a:xfrm>
            <a:off x="9240838" y="3803650"/>
            <a:ext cx="268287" cy="266700"/>
          </a:xfrm>
          <a:custGeom>
            <a:avLst/>
            <a:gdLst>
              <a:gd name="T0" fmla="*/ 0 w 268287"/>
              <a:gd name="T1" fmla="*/ 133350 h 266700"/>
              <a:gd name="T2" fmla="*/ 134144 w 268287"/>
              <a:gd name="T3" fmla="*/ 0 h 266700"/>
              <a:gd name="T4" fmla="*/ 268288 w 268287"/>
              <a:gd name="T5" fmla="*/ 133350 h 266700"/>
              <a:gd name="T6" fmla="*/ 134144 w 268287"/>
              <a:gd name="T7" fmla="*/ 266700 h 266700"/>
              <a:gd name="T8" fmla="*/ 0 w 268287"/>
              <a:gd name="T9" fmla="*/ 133350 h 266700"/>
              <a:gd name="T10" fmla="*/ 39762 w 268287"/>
              <a:gd name="T11" fmla="*/ 133350 h 266700"/>
              <a:gd name="T12" fmla="*/ 134143 w 268287"/>
              <a:gd name="T13" fmla="*/ 226938 h 266700"/>
              <a:gd name="T14" fmla="*/ 228524 w 268287"/>
              <a:gd name="T15" fmla="*/ 133350 h 266700"/>
              <a:gd name="T16" fmla="*/ 134143 w 268287"/>
              <a:gd name="T17" fmla="*/ 39762 h 266700"/>
              <a:gd name="T18" fmla="*/ 39762 w 268287"/>
              <a:gd name="T19" fmla="*/ 133350 h 2667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8287" h="266700">
                <a:moveTo>
                  <a:pt x="0" y="133350"/>
                </a:moveTo>
                <a:cubicBezTo>
                  <a:pt x="0" y="59703"/>
                  <a:pt x="60058" y="0"/>
                  <a:pt x="134144" y="0"/>
                </a:cubicBezTo>
                <a:cubicBezTo>
                  <a:pt x="208230" y="0"/>
                  <a:pt x="268288" y="59703"/>
                  <a:pt x="268288" y="133350"/>
                </a:cubicBezTo>
                <a:cubicBezTo>
                  <a:pt x="268288" y="206997"/>
                  <a:pt x="208230" y="266700"/>
                  <a:pt x="134144" y="266700"/>
                </a:cubicBezTo>
                <a:cubicBezTo>
                  <a:pt x="60058" y="266700"/>
                  <a:pt x="0" y="206997"/>
                  <a:pt x="0" y="133350"/>
                </a:cubicBezTo>
                <a:close/>
                <a:moveTo>
                  <a:pt x="39762" y="133350"/>
                </a:moveTo>
                <a:cubicBezTo>
                  <a:pt x="39762" y="185037"/>
                  <a:pt x="82018" y="226938"/>
                  <a:pt x="134143" y="226938"/>
                </a:cubicBezTo>
                <a:cubicBezTo>
                  <a:pt x="186268" y="226938"/>
                  <a:pt x="228524" y="185037"/>
                  <a:pt x="228524" y="133350"/>
                </a:cubicBezTo>
                <a:cubicBezTo>
                  <a:pt x="228524" y="81663"/>
                  <a:pt x="186268" y="39762"/>
                  <a:pt x="134143" y="39762"/>
                </a:cubicBezTo>
                <a:cubicBezTo>
                  <a:pt x="82018" y="39762"/>
                  <a:pt x="39762" y="81663"/>
                  <a:pt x="39762" y="1333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4" name="任意多边形 24"/>
          <p:cNvSpPr>
            <a:spLocks noChangeArrowheads="1"/>
          </p:cNvSpPr>
          <p:nvPr/>
        </p:nvSpPr>
        <p:spPr bwMode="auto">
          <a:xfrm>
            <a:off x="0" y="659130"/>
            <a:ext cx="12192000" cy="5672455"/>
          </a:xfrm>
          <a:custGeom>
            <a:avLst/>
            <a:gdLst>
              <a:gd name="T0" fmla="*/ 12192000 w 12192000"/>
              <a:gd name="T1" fmla="*/ 0 h 3212700"/>
              <a:gd name="T2" fmla="*/ 12192000 w 12192000"/>
              <a:gd name="T3" fmla="*/ 3197642 h 3212700"/>
              <a:gd name="T4" fmla="*/ 0 w 12192000"/>
              <a:gd name="T5" fmla="*/ 3197642 h 3212700"/>
              <a:gd name="T6" fmla="*/ 0 w 12192000"/>
              <a:gd name="T7" fmla="*/ 1300 h 3212700"/>
              <a:gd name="T8" fmla="*/ 192228 w 12192000"/>
              <a:gd name="T9" fmla="*/ 58662 h 3212700"/>
              <a:gd name="T10" fmla="*/ 6093822 w 12192000"/>
              <a:gd name="T11" fmla="*/ 627512 h 3212700"/>
              <a:gd name="T12" fmla="*/ 11995417 w 12192000"/>
              <a:gd name="T13" fmla="*/ 58662 h 3212700"/>
              <a:gd name="T14" fmla="*/ 12192000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746" name="组合 22"/>
          <p:cNvGrpSpPr/>
          <p:nvPr/>
        </p:nvGrpSpPr>
        <p:grpSpPr bwMode="auto">
          <a:xfrm>
            <a:off x="189230" y="176213"/>
            <a:ext cx="11742738" cy="6505575"/>
            <a:chOff x="0" y="0"/>
            <a:chExt cx="11743510" cy="6505304"/>
          </a:xfrm>
        </p:grpSpPr>
        <p:grpSp>
          <p:nvGrpSpPr>
            <p:cNvPr id="31754" name="组合 13"/>
            <p:cNvGrpSpPr/>
            <p:nvPr/>
          </p:nvGrpSpPr>
          <p:grpSpPr bwMode="auto">
            <a:xfrm>
              <a:off x="1" y="1"/>
              <a:ext cx="11743507" cy="6505303"/>
              <a:chOff x="0" y="0"/>
              <a:chExt cx="11325497" cy="6505303"/>
            </a:xfrm>
          </p:grpSpPr>
          <p:cxnSp>
            <p:nvCxnSpPr>
              <p:cNvPr id="31759" name="直接连接符 8"/>
              <p:cNvCxnSpPr>
                <a:cxnSpLocks noChangeShapeType="1"/>
              </p:cNvCxnSpPr>
              <p:nvPr/>
            </p:nvCxnSpPr>
            <p:spPr bwMode="auto">
              <a:xfrm>
                <a:off x="-1" y="-1"/>
                <a:ext cx="11325500" cy="0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0" name="直接连接符 9"/>
              <p:cNvCxnSpPr>
                <a:cxnSpLocks noChangeShapeType="1"/>
              </p:cNvCxnSpPr>
              <p:nvPr/>
            </p:nvCxnSpPr>
            <p:spPr bwMode="auto">
              <a:xfrm>
                <a:off x="-1" y="6505303"/>
                <a:ext cx="11325500" cy="0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1" name="直接连接符 11"/>
              <p:cNvCxnSpPr>
                <a:cxnSpLocks noChangeShapeType="1"/>
              </p:cNvCxnSpPr>
              <p:nvPr/>
            </p:nvCxnSpPr>
            <p:spPr bwMode="auto">
              <a:xfrm>
                <a:off x="-1" y="-1"/>
                <a:ext cx="0" cy="6505304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2" name="直接连接符 12"/>
              <p:cNvCxnSpPr>
                <a:cxnSpLocks noChangeShapeType="1"/>
              </p:cNvCxnSpPr>
              <p:nvPr/>
            </p:nvCxnSpPr>
            <p:spPr bwMode="auto">
              <a:xfrm>
                <a:off x="11325499" y="-1"/>
                <a:ext cx="0" cy="6505304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1755" name="任意多边形 14"/>
            <p:cNvSpPr>
              <a:spLocks noChangeArrowheads="1"/>
            </p:cNvSpPr>
            <p:nvPr/>
          </p:nvSpPr>
          <p:spPr bwMode="auto">
            <a:xfrm>
              <a:off x="0" y="0"/>
              <a:ext cx="193688" cy="277800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1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31756" name="任意多边形 15"/>
            <p:cNvSpPr>
              <a:spLocks noChangeArrowheads="1"/>
            </p:cNvSpPr>
            <p:nvPr/>
          </p:nvSpPr>
          <p:spPr bwMode="auto">
            <a:xfrm flipH="1">
              <a:off x="11549822" y="0"/>
              <a:ext cx="193688" cy="277800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1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31757" name="任意多边形 16"/>
            <p:cNvSpPr>
              <a:spLocks noChangeArrowheads="1"/>
            </p:cNvSpPr>
            <p:nvPr/>
          </p:nvSpPr>
          <p:spPr bwMode="auto">
            <a:xfrm flipV="1">
              <a:off x="0" y="6227503"/>
              <a:ext cx="193688" cy="277801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3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31758" name="任意多边形 17"/>
            <p:cNvSpPr>
              <a:spLocks noChangeArrowheads="1"/>
            </p:cNvSpPr>
            <p:nvPr/>
          </p:nvSpPr>
          <p:spPr bwMode="auto">
            <a:xfrm flipH="1" flipV="1">
              <a:off x="11549822" y="6227503"/>
              <a:ext cx="193688" cy="277801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3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</p:grpSp>
      <p:sp>
        <p:nvSpPr>
          <p:cNvPr id="31751" name="矩形 21"/>
          <p:cNvSpPr>
            <a:spLocks noChangeArrowheads="1"/>
          </p:cNvSpPr>
          <p:nvPr/>
        </p:nvSpPr>
        <p:spPr bwMode="auto">
          <a:xfrm>
            <a:off x="3679826" y="627698"/>
            <a:ext cx="483171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Person Re-identification</a:t>
            </a:r>
            <a:endParaRPr lang="en-US" altLang="zh-CN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3011805" y="4076700"/>
          <a:ext cx="972185" cy="1925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71550" imgH="1924050" progId="Paint.Picture">
                  <p:embed/>
                </p:oleObj>
              </mc:Choice>
              <mc:Fallback>
                <p:oleObj name="" r:id="rId1" imgW="971550" imgH="192405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11805" y="4076700"/>
                        <a:ext cx="972185" cy="1925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5015865" y="3606800"/>
          <a:ext cx="4880610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4876800" imgH="3076575" progId="Paint.Picture">
                  <p:embed/>
                </p:oleObj>
              </mc:Choice>
              <mc:Fallback>
                <p:oleObj name="" r:id="rId3" imgW="4876800" imgH="3076575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15865" y="3606800"/>
                        <a:ext cx="4880610" cy="2606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上箭头 8"/>
          <p:cNvSpPr/>
          <p:nvPr/>
        </p:nvSpPr>
        <p:spPr>
          <a:xfrm>
            <a:off x="7311390" y="3121660"/>
            <a:ext cx="657860" cy="428625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上箭头 9"/>
          <p:cNvSpPr/>
          <p:nvPr/>
        </p:nvSpPr>
        <p:spPr>
          <a:xfrm>
            <a:off x="3168650" y="3381375"/>
            <a:ext cx="657860" cy="428625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29690" y="4493895"/>
            <a:ext cx="1285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input</a:t>
            </a:r>
            <a:endParaRPr lang="en-US" altLang="zh-CN" sz="2400" b="1"/>
          </a:p>
        </p:txBody>
      </p:sp>
      <p:sp>
        <p:nvSpPr>
          <p:cNvPr id="12" name="文本框 11"/>
          <p:cNvSpPr txBox="1"/>
          <p:nvPr/>
        </p:nvSpPr>
        <p:spPr>
          <a:xfrm>
            <a:off x="10433050" y="4210050"/>
            <a:ext cx="14992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camera</a:t>
            </a:r>
            <a:endParaRPr lang="en-US" altLang="zh-CN" sz="2400" b="1"/>
          </a:p>
          <a:p>
            <a:r>
              <a:rPr lang="en-US" altLang="zh-CN" sz="2400" b="1"/>
              <a:t>inputs</a:t>
            </a:r>
            <a:endParaRPr lang="en-US" altLang="zh-CN" sz="2400" b="1"/>
          </a:p>
        </p:txBody>
      </p:sp>
      <p:sp>
        <p:nvSpPr>
          <p:cNvPr id="2" name="文本框 1"/>
          <p:cNvSpPr txBox="1"/>
          <p:nvPr/>
        </p:nvSpPr>
        <p:spPr>
          <a:xfrm>
            <a:off x="4825365" y="1875790"/>
            <a:ext cx="1820545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Feature Matching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2614930" y="2846705"/>
            <a:ext cx="1988820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Feature Extraction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645910" y="2753360"/>
            <a:ext cx="1988820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Feature Extraction</a:t>
            </a:r>
            <a:endParaRPr lang="en-US" altLang="zh-CN"/>
          </a:p>
        </p:txBody>
      </p:sp>
      <p:sp>
        <p:nvSpPr>
          <p:cNvPr id="17" name="上箭头 16"/>
          <p:cNvSpPr/>
          <p:nvPr/>
        </p:nvSpPr>
        <p:spPr>
          <a:xfrm rot="19380000">
            <a:off x="6653530" y="2179320"/>
            <a:ext cx="657860" cy="428625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上箭头 17"/>
          <p:cNvSpPr/>
          <p:nvPr/>
        </p:nvSpPr>
        <p:spPr>
          <a:xfrm rot="2880000">
            <a:off x="3826510" y="2179320"/>
            <a:ext cx="657860" cy="428625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9707" name="任意多边形 12"/>
          <p:cNvSpPr>
            <a:spLocks noChangeArrowheads="1"/>
          </p:cNvSpPr>
          <p:nvPr/>
        </p:nvSpPr>
        <p:spPr bwMode="auto">
          <a:xfrm>
            <a:off x="1008698" y="454025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8" name="文本框 13"/>
          <p:cNvSpPr txBox="1">
            <a:spLocks noChangeArrowheads="1"/>
          </p:cNvSpPr>
          <p:nvPr/>
        </p:nvSpPr>
        <p:spPr bwMode="auto">
          <a:xfrm>
            <a:off x="1683385" y="197803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709" name="文本框 14"/>
          <p:cNvSpPr txBox="1">
            <a:spLocks noChangeArrowheads="1"/>
          </p:cNvSpPr>
          <p:nvPr/>
        </p:nvSpPr>
        <p:spPr bwMode="auto">
          <a:xfrm>
            <a:off x="1076960" y="628015"/>
            <a:ext cx="193484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7" name="任意多边形 23"/>
          <p:cNvSpPr>
            <a:spLocks noChangeArrowheads="1"/>
          </p:cNvSpPr>
          <p:nvPr/>
        </p:nvSpPr>
        <p:spPr bwMode="auto">
          <a:xfrm>
            <a:off x="0" y="1208405"/>
            <a:ext cx="12192000" cy="5638165"/>
          </a:xfrm>
          <a:custGeom>
            <a:avLst/>
            <a:gdLst>
              <a:gd name="T0" fmla="*/ 12192000 w 12192000"/>
              <a:gd name="T1" fmla="*/ 0 h 3212700"/>
              <a:gd name="T2" fmla="*/ 12192000 w 12192000"/>
              <a:gd name="T3" fmla="*/ 4720112 h 3212700"/>
              <a:gd name="T4" fmla="*/ 0 w 12192000"/>
              <a:gd name="T5" fmla="*/ 4720112 h 3212700"/>
              <a:gd name="T6" fmla="*/ 0 w 12192000"/>
              <a:gd name="T7" fmla="*/ 1919 h 3212700"/>
              <a:gd name="T8" fmla="*/ 192228 w 12192000"/>
              <a:gd name="T9" fmla="*/ 86592 h 3212700"/>
              <a:gd name="T10" fmla="*/ 6093822 w 12192000"/>
              <a:gd name="T11" fmla="*/ 926285 h 3212700"/>
              <a:gd name="T12" fmla="*/ 11995417 w 12192000"/>
              <a:gd name="T13" fmla="*/ 86592 h 3212700"/>
              <a:gd name="T14" fmla="*/ 12192000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29707" name="任意多边形 12"/>
          <p:cNvSpPr>
            <a:spLocks noChangeArrowheads="1"/>
          </p:cNvSpPr>
          <p:nvPr/>
        </p:nvSpPr>
        <p:spPr bwMode="auto">
          <a:xfrm>
            <a:off x="1008698" y="454025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9" name="文本框 14"/>
          <p:cNvSpPr txBox="1">
            <a:spLocks noChangeArrowheads="1"/>
          </p:cNvSpPr>
          <p:nvPr/>
        </p:nvSpPr>
        <p:spPr bwMode="auto">
          <a:xfrm>
            <a:off x="1076960" y="628015"/>
            <a:ext cx="193484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8" name="文本框 13"/>
          <p:cNvSpPr txBox="1">
            <a:spLocks noChangeArrowheads="1"/>
          </p:cNvSpPr>
          <p:nvPr/>
        </p:nvSpPr>
        <p:spPr bwMode="auto">
          <a:xfrm>
            <a:off x="1683385" y="197803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49495" y="836295"/>
            <a:ext cx="24936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chemeClr val="accent3"/>
                </a:solidFill>
              </a:rPr>
              <a:t>Motivation</a:t>
            </a:r>
            <a:endParaRPr lang="en-US" altLang="zh-CN" sz="4000">
              <a:solidFill>
                <a:schemeClr val="accent3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95830" y="3260090"/>
            <a:ext cx="746379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</a:rPr>
              <a:t> I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</a:rPr>
              <a:t>n person re-ID, data annotation is expensive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</a:rPr>
              <a:t>. We observe that all these datasets(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sym typeface="+mn-ea"/>
              </a:rPr>
              <a:t>Market-1501, CUHK03  ,DukeMTMC-reID 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</a:rPr>
              <a:t>) suffer from the limited images per class. So using additional data is non-trivial to avoid model overfitting.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矩形 1"/>
          <p:cNvSpPr>
            <a:spLocks noChangeArrowheads="1"/>
          </p:cNvSpPr>
          <p:nvPr/>
        </p:nvSpPr>
        <p:spPr bwMode="auto">
          <a:xfrm>
            <a:off x="2533015" y="592455"/>
            <a:ext cx="8273415" cy="8667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003A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Generative Adversarial Networks（</a:t>
            </a:r>
            <a:r>
              <a:rPr lang="en-US" altLang="zh-CN" sz="3200">
                <a:solidFill>
                  <a:srgbClr val="003A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3200">
                <a:solidFill>
                  <a:srgbClr val="003A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200">
              <a:solidFill>
                <a:srgbClr val="003A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111" name="直接连接符 9"/>
          <p:cNvCxnSpPr>
            <a:cxnSpLocks noChangeShapeType="1"/>
          </p:cNvCxnSpPr>
          <p:nvPr/>
        </p:nvCxnSpPr>
        <p:spPr bwMode="auto">
          <a:xfrm>
            <a:off x="1136650" y="6232525"/>
            <a:ext cx="9963150" cy="0"/>
          </a:xfrm>
          <a:prstGeom prst="line">
            <a:avLst/>
          </a:prstGeom>
          <a:noFill/>
          <a:ln w="6350">
            <a:solidFill>
              <a:srgbClr val="9DC3E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2" name="椭圆 10"/>
          <p:cNvSpPr>
            <a:spLocks noChangeArrowheads="1"/>
          </p:cNvSpPr>
          <p:nvPr/>
        </p:nvSpPr>
        <p:spPr bwMode="auto">
          <a:xfrm>
            <a:off x="1136650" y="6145213"/>
            <a:ext cx="174625" cy="174625"/>
          </a:xfrm>
          <a:prstGeom prst="ellipse">
            <a:avLst/>
          </a:prstGeom>
          <a:solidFill>
            <a:srgbClr val="1B7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13" name="椭圆 11"/>
          <p:cNvSpPr>
            <a:spLocks noChangeArrowheads="1"/>
          </p:cNvSpPr>
          <p:nvPr/>
        </p:nvSpPr>
        <p:spPr bwMode="auto">
          <a:xfrm>
            <a:off x="1223963" y="4724400"/>
            <a:ext cx="368300" cy="368300"/>
          </a:xfrm>
          <a:prstGeom prst="ellipse">
            <a:avLst/>
          </a:prstGeom>
          <a:solidFill>
            <a:srgbClr val="1B7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14" name="椭圆 12"/>
          <p:cNvSpPr>
            <a:spLocks noChangeArrowheads="1"/>
          </p:cNvSpPr>
          <p:nvPr/>
        </p:nvSpPr>
        <p:spPr bwMode="auto">
          <a:xfrm>
            <a:off x="1392238" y="5441950"/>
            <a:ext cx="576262" cy="5778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BFBFBF"/>
            </a:solidFill>
            <a:rou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15" name="椭圆 13"/>
          <p:cNvSpPr>
            <a:spLocks noChangeArrowheads="1"/>
          </p:cNvSpPr>
          <p:nvPr/>
        </p:nvSpPr>
        <p:spPr bwMode="auto">
          <a:xfrm>
            <a:off x="1812925" y="5097463"/>
            <a:ext cx="217488" cy="215900"/>
          </a:xfrm>
          <a:prstGeom prst="ellipse">
            <a:avLst/>
          </a:prstGeom>
          <a:solidFill>
            <a:srgbClr val="1B7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17" name="椭圆 15"/>
          <p:cNvSpPr>
            <a:spLocks noChangeArrowheads="1"/>
          </p:cNvSpPr>
          <p:nvPr/>
        </p:nvSpPr>
        <p:spPr bwMode="auto">
          <a:xfrm flipH="1">
            <a:off x="10453688" y="5476875"/>
            <a:ext cx="576262" cy="5762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BFBFBF"/>
            </a:solidFill>
            <a:rou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18" name="椭圆 16"/>
          <p:cNvSpPr>
            <a:spLocks noChangeArrowheads="1"/>
          </p:cNvSpPr>
          <p:nvPr/>
        </p:nvSpPr>
        <p:spPr bwMode="auto">
          <a:xfrm flipH="1">
            <a:off x="10439400" y="5097463"/>
            <a:ext cx="215900" cy="215900"/>
          </a:xfrm>
          <a:prstGeom prst="ellipse">
            <a:avLst/>
          </a:prstGeom>
          <a:solidFill>
            <a:srgbClr val="1B7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35150" y="2059305"/>
            <a:ext cx="878078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</a:t>
            </a:r>
            <a:r>
              <a:rPr lang="en-US" altLang="zh-CN"/>
              <a:t>	</a:t>
            </a:r>
            <a:r>
              <a:rPr lang="zh-CN" altLang="en-US" sz="2400">
                <a:solidFill>
                  <a:schemeClr val="accent3"/>
                </a:solidFill>
              </a:rPr>
              <a:t>GAN启发自博弈论，由[Goodfellow et al, NIPS 2014]开创性地提出，包含一个生成模型（generative model G）和一个判别模型（discriminative model D）。生成模型捕捉样本数据的分布，判别模型是一个二分类器，判别输入是真实数据还是生成的样本。这个模型的优化过程是一个“二元极小极大博弈（minimax two-player game）”问题，训练时固定一方，更新另一个模型的参数，交替迭代，使得对方的错误最大化，最终，G 能估测出样本数据的分布。</a:t>
            </a:r>
            <a:endParaRPr lang="zh-CN" altLang="en-US" sz="2400">
              <a:solidFill>
                <a:schemeClr val="accent3"/>
              </a:solidFill>
            </a:endParaRPr>
          </a:p>
        </p:txBody>
      </p:sp>
      <p:sp>
        <p:nvSpPr>
          <p:cNvPr id="29710" name="任意多边形 15"/>
          <p:cNvSpPr>
            <a:spLocks noChangeArrowheads="1"/>
          </p:cNvSpPr>
          <p:nvPr/>
        </p:nvSpPr>
        <p:spPr bwMode="auto">
          <a:xfrm>
            <a:off x="221933" y="592455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1" name="文本框 16"/>
          <p:cNvSpPr txBox="1">
            <a:spLocks noChangeArrowheads="1"/>
          </p:cNvSpPr>
          <p:nvPr/>
        </p:nvSpPr>
        <p:spPr bwMode="auto">
          <a:xfrm>
            <a:off x="896620" y="349568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712" name="文本框 17"/>
          <p:cNvSpPr txBox="1">
            <a:spLocks noChangeArrowheads="1"/>
          </p:cNvSpPr>
          <p:nvPr/>
        </p:nvSpPr>
        <p:spPr bwMode="auto">
          <a:xfrm>
            <a:off x="290195" y="822643"/>
            <a:ext cx="186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任意多边形 22"/>
          <p:cNvSpPr>
            <a:spLocks noChangeArrowheads="1"/>
          </p:cNvSpPr>
          <p:nvPr/>
        </p:nvSpPr>
        <p:spPr bwMode="auto">
          <a:xfrm>
            <a:off x="-1271" y="1466532"/>
            <a:ext cx="12195175" cy="5481638"/>
          </a:xfrm>
          <a:custGeom>
            <a:avLst/>
            <a:gdLst>
              <a:gd name="T0" fmla="*/ 12198351 w 12192000"/>
              <a:gd name="T1" fmla="*/ 0 h 3212700"/>
              <a:gd name="T2" fmla="*/ 12198351 w 12192000"/>
              <a:gd name="T3" fmla="*/ 9352991 h 3212700"/>
              <a:gd name="T4" fmla="*/ 0 w 12192000"/>
              <a:gd name="T5" fmla="*/ 9352991 h 3212700"/>
              <a:gd name="T6" fmla="*/ 0 w 12192000"/>
              <a:gd name="T7" fmla="*/ 3802 h 3212700"/>
              <a:gd name="T8" fmla="*/ 192328 w 12192000"/>
              <a:gd name="T9" fmla="*/ 171583 h 3212700"/>
              <a:gd name="T10" fmla="*/ 6096996 w 12192000"/>
              <a:gd name="T11" fmla="*/ 1835450 h 3212700"/>
              <a:gd name="T12" fmla="*/ 12001666 w 12192000"/>
              <a:gd name="T13" fmla="*/ 171583 h 3212700"/>
              <a:gd name="T14" fmla="*/ 12198351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5" name="任意多边形 36"/>
          <p:cNvSpPr>
            <a:spLocks noChangeArrowheads="1"/>
          </p:cNvSpPr>
          <p:nvPr/>
        </p:nvSpPr>
        <p:spPr bwMode="auto">
          <a:xfrm>
            <a:off x="-3175" y="1298575"/>
            <a:ext cx="12195175" cy="5480050"/>
          </a:xfrm>
          <a:custGeom>
            <a:avLst/>
            <a:gdLst>
              <a:gd name="T0" fmla="*/ 12198351 w 12192000"/>
              <a:gd name="T1" fmla="*/ 0 h 3212700"/>
              <a:gd name="T2" fmla="*/ 12198351 w 12192000"/>
              <a:gd name="T3" fmla="*/ 9347573 h 3212700"/>
              <a:gd name="T4" fmla="*/ 0 w 12192000"/>
              <a:gd name="T5" fmla="*/ 9347573 h 3212700"/>
              <a:gd name="T6" fmla="*/ 0 w 12192000"/>
              <a:gd name="T7" fmla="*/ 3800 h 3212700"/>
              <a:gd name="T8" fmla="*/ 192328 w 12192000"/>
              <a:gd name="T9" fmla="*/ 171484 h 3212700"/>
              <a:gd name="T10" fmla="*/ 6096996 w 12192000"/>
              <a:gd name="T11" fmla="*/ 1834388 h 3212700"/>
              <a:gd name="T12" fmla="*/ 12001666 w 12192000"/>
              <a:gd name="T13" fmla="*/ 171484 h 3212700"/>
              <a:gd name="T14" fmla="*/ 12198351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noFill/>
          <a:ln w="127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1" name="矩形 21"/>
          <p:cNvSpPr>
            <a:spLocks noChangeArrowheads="1"/>
          </p:cNvSpPr>
          <p:nvPr/>
        </p:nvSpPr>
        <p:spPr bwMode="auto">
          <a:xfrm>
            <a:off x="2346643" y="882333"/>
            <a:ext cx="869061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 images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 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generated images</a:t>
            </a:r>
            <a:endParaRPr lang="en-US" altLang="zh-CN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6" name="组合 22"/>
          <p:cNvGrpSpPr/>
          <p:nvPr/>
        </p:nvGrpSpPr>
        <p:grpSpPr bwMode="auto">
          <a:xfrm>
            <a:off x="222250" y="220663"/>
            <a:ext cx="11742738" cy="6505575"/>
            <a:chOff x="0" y="0"/>
            <a:chExt cx="11743510" cy="6505304"/>
          </a:xfrm>
        </p:grpSpPr>
        <p:grpSp>
          <p:nvGrpSpPr>
            <p:cNvPr id="31754" name="组合 13"/>
            <p:cNvGrpSpPr/>
            <p:nvPr/>
          </p:nvGrpSpPr>
          <p:grpSpPr bwMode="auto">
            <a:xfrm>
              <a:off x="1" y="1"/>
              <a:ext cx="11743507" cy="6505303"/>
              <a:chOff x="0" y="0"/>
              <a:chExt cx="11325497" cy="6505303"/>
            </a:xfrm>
          </p:grpSpPr>
          <p:cxnSp>
            <p:nvCxnSpPr>
              <p:cNvPr id="31759" name="直接连接符 8"/>
              <p:cNvCxnSpPr>
                <a:cxnSpLocks noChangeShapeType="1"/>
              </p:cNvCxnSpPr>
              <p:nvPr/>
            </p:nvCxnSpPr>
            <p:spPr bwMode="auto">
              <a:xfrm>
                <a:off x="-1" y="-1"/>
                <a:ext cx="11325500" cy="0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0" name="直接连接符 9"/>
              <p:cNvCxnSpPr>
                <a:cxnSpLocks noChangeShapeType="1"/>
              </p:cNvCxnSpPr>
              <p:nvPr/>
            </p:nvCxnSpPr>
            <p:spPr bwMode="auto">
              <a:xfrm>
                <a:off x="-1" y="6505303"/>
                <a:ext cx="11325500" cy="0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1" name="直接连接符 11"/>
              <p:cNvCxnSpPr>
                <a:cxnSpLocks noChangeShapeType="1"/>
              </p:cNvCxnSpPr>
              <p:nvPr/>
            </p:nvCxnSpPr>
            <p:spPr bwMode="auto">
              <a:xfrm>
                <a:off x="-1" y="-1"/>
                <a:ext cx="0" cy="6505304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2" name="直接连接符 12"/>
              <p:cNvCxnSpPr>
                <a:cxnSpLocks noChangeShapeType="1"/>
              </p:cNvCxnSpPr>
              <p:nvPr/>
            </p:nvCxnSpPr>
            <p:spPr bwMode="auto">
              <a:xfrm>
                <a:off x="11325499" y="-1"/>
                <a:ext cx="0" cy="6505304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1755" name="任意多边形 14"/>
            <p:cNvSpPr>
              <a:spLocks noChangeArrowheads="1"/>
            </p:cNvSpPr>
            <p:nvPr/>
          </p:nvSpPr>
          <p:spPr bwMode="auto">
            <a:xfrm>
              <a:off x="0" y="0"/>
              <a:ext cx="193688" cy="277800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1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31756" name="任意多边形 15"/>
            <p:cNvSpPr>
              <a:spLocks noChangeArrowheads="1"/>
            </p:cNvSpPr>
            <p:nvPr/>
          </p:nvSpPr>
          <p:spPr bwMode="auto">
            <a:xfrm flipH="1">
              <a:off x="11549822" y="0"/>
              <a:ext cx="193688" cy="277800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1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31757" name="任意多边形 16"/>
            <p:cNvSpPr>
              <a:spLocks noChangeArrowheads="1"/>
            </p:cNvSpPr>
            <p:nvPr/>
          </p:nvSpPr>
          <p:spPr bwMode="auto">
            <a:xfrm flipV="1">
              <a:off x="0" y="6227503"/>
              <a:ext cx="193688" cy="277801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3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31758" name="任意多边形 17"/>
            <p:cNvSpPr>
              <a:spLocks noChangeArrowheads="1"/>
            </p:cNvSpPr>
            <p:nvPr/>
          </p:nvSpPr>
          <p:spPr bwMode="auto">
            <a:xfrm flipH="1" flipV="1">
              <a:off x="11549822" y="6227503"/>
              <a:ext cx="193688" cy="277801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3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</p:grpSp>
      <p:graphicFrame>
        <p:nvGraphicFramePr>
          <p:cNvPr id="2" name="对象 1"/>
          <p:cNvGraphicFramePr/>
          <p:nvPr/>
        </p:nvGraphicFramePr>
        <p:xfrm>
          <a:off x="6522720" y="2816225"/>
          <a:ext cx="4751070" cy="2367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4610100" imgH="1495425" progId="Paint.Picture">
                  <p:embed/>
                </p:oleObj>
              </mc:Choice>
              <mc:Fallback>
                <p:oleObj name="" r:id="rId1" imgW="4610100" imgH="14954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22720" y="2816225"/>
                        <a:ext cx="4751070" cy="2367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599440" y="3507740"/>
          <a:ext cx="4594860" cy="939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4591050" imgH="695325" progId="Paint.Picture">
                  <p:embed/>
                </p:oleObj>
              </mc:Choice>
              <mc:Fallback>
                <p:oleObj name="" r:id="rId3" imgW="4591050" imgH="695325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9440" y="3507740"/>
                        <a:ext cx="4594860" cy="939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422400" y="5431155"/>
            <a:ext cx="3134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(a) </a:t>
            </a:r>
            <a:r>
              <a:rPr lang="en-US" altLang="zh-CN" sz="2400" b="1">
                <a:sym typeface="+mn-ea"/>
              </a:rPr>
              <a:t>original </a:t>
            </a:r>
            <a:r>
              <a:rPr lang="en-US" altLang="zh-CN" sz="2400" b="1"/>
              <a:t> images</a:t>
            </a:r>
            <a:endParaRPr lang="en-US" altLang="zh-CN" sz="2400" b="1"/>
          </a:p>
        </p:txBody>
      </p:sp>
      <p:sp>
        <p:nvSpPr>
          <p:cNvPr id="12" name="文本框 11"/>
          <p:cNvSpPr txBox="1"/>
          <p:nvPr/>
        </p:nvSpPr>
        <p:spPr>
          <a:xfrm>
            <a:off x="7813040" y="5599430"/>
            <a:ext cx="3059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(b) </a:t>
            </a:r>
            <a:r>
              <a:rPr lang="en-US" altLang="zh-CN" sz="2400" b="1">
                <a:sym typeface="+mn-ea"/>
              </a:rPr>
              <a:t>generated</a:t>
            </a:r>
            <a:r>
              <a:rPr lang="en-US" altLang="zh-CN" sz="2400" b="1"/>
              <a:t> images</a:t>
            </a:r>
            <a:endParaRPr lang="en-US" altLang="zh-CN" sz="2400" b="1"/>
          </a:p>
        </p:txBody>
      </p:sp>
      <p:sp>
        <p:nvSpPr>
          <p:cNvPr id="29710" name="任意多边形 15"/>
          <p:cNvSpPr>
            <a:spLocks noChangeArrowheads="1"/>
          </p:cNvSpPr>
          <p:nvPr/>
        </p:nvSpPr>
        <p:spPr bwMode="auto">
          <a:xfrm>
            <a:off x="222568" y="544195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1" name="文本框 16"/>
          <p:cNvSpPr txBox="1">
            <a:spLocks noChangeArrowheads="1"/>
          </p:cNvSpPr>
          <p:nvPr/>
        </p:nvSpPr>
        <p:spPr bwMode="auto">
          <a:xfrm>
            <a:off x="828675" y="364808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712" name="文本框 17"/>
          <p:cNvSpPr txBox="1">
            <a:spLocks noChangeArrowheads="1"/>
          </p:cNvSpPr>
          <p:nvPr/>
        </p:nvSpPr>
        <p:spPr bwMode="auto">
          <a:xfrm>
            <a:off x="290830" y="837883"/>
            <a:ext cx="186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矩形 1"/>
          <p:cNvSpPr>
            <a:spLocks noChangeArrowheads="1"/>
          </p:cNvSpPr>
          <p:nvPr/>
        </p:nvSpPr>
        <p:spPr bwMode="auto">
          <a:xfrm>
            <a:off x="2550160" y="577850"/>
            <a:ext cx="7737475" cy="8667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rgbClr val="003A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3200">
                <a:solidFill>
                  <a:srgbClr val="003A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训练出无标签样本参加半监督学习</a:t>
            </a:r>
            <a:endParaRPr lang="zh-CN" altLang="en-US" sz="3200">
              <a:solidFill>
                <a:srgbClr val="003A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111" name="直接连接符 9"/>
          <p:cNvCxnSpPr>
            <a:cxnSpLocks noChangeShapeType="1"/>
          </p:cNvCxnSpPr>
          <p:nvPr/>
        </p:nvCxnSpPr>
        <p:spPr bwMode="auto">
          <a:xfrm>
            <a:off x="1136650" y="6232525"/>
            <a:ext cx="9963150" cy="0"/>
          </a:xfrm>
          <a:prstGeom prst="line">
            <a:avLst/>
          </a:prstGeom>
          <a:noFill/>
          <a:ln w="6350">
            <a:solidFill>
              <a:srgbClr val="9DC3E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2" name="椭圆 10"/>
          <p:cNvSpPr>
            <a:spLocks noChangeArrowheads="1"/>
          </p:cNvSpPr>
          <p:nvPr/>
        </p:nvSpPr>
        <p:spPr bwMode="auto">
          <a:xfrm>
            <a:off x="1136650" y="6145213"/>
            <a:ext cx="174625" cy="174625"/>
          </a:xfrm>
          <a:prstGeom prst="ellipse">
            <a:avLst/>
          </a:prstGeom>
          <a:solidFill>
            <a:srgbClr val="1B7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13" name="椭圆 11"/>
          <p:cNvSpPr>
            <a:spLocks noChangeArrowheads="1"/>
          </p:cNvSpPr>
          <p:nvPr/>
        </p:nvSpPr>
        <p:spPr bwMode="auto">
          <a:xfrm>
            <a:off x="1223963" y="4724400"/>
            <a:ext cx="368300" cy="368300"/>
          </a:xfrm>
          <a:prstGeom prst="ellipse">
            <a:avLst/>
          </a:prstGeom>
          <a:solidFill>
            <a:srgbClr val="1B7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14" name="椭圆 12"/>
          <p:cNvSpPr>
            <a:spLocks noChangeArrowheads="1"/>
          </p:cNvSpPr>
          <p:nvPr/>
        </p:nvSpPr>
        <p:spPr bwMode="auto">
          <a:xfrm>
            <a:off x="1392238" y="5441950"/>
            <a:ext cx="576262" cy="5778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BFBFBF"/>
            </a:solidFill>
            <a:rou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15" name="椭圆 13"/>
          <p:cNvSpPr>
            <a:spLocks noChangeArrowheads="1"/>
          </p:cNvSpPr>
          <p:nvPr/>
        </p:nvSpPr>
        <p:spPr bwMode="auto">
          <a:xfrm>
            <a:off x="1812925" y="5097463"/>
            <a:ext cx="217488" cy="215900"/>
          </a:xfrm>
          <a:prstGeom prst="ellipse">
            <a:avLst/>
          </a:prstGeom>
          <a:solidFill>
            <a:srgbClr val="1B7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17" name="椭圆 15"/>
          <p:cNvSpPr>
            <a:spLocks noChangeArrowheads="1"/>
          </p:cNvSpPr>
          <p:nvPr/>
        </p:nvSpPr>
        <p:spPr bwMode="auto">
          <a:xfrm flipH="1">
            <a:off x="10453688" y="5476875"/>
            <a:ext cx="576262" cy="5762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BFBFBF"/>
            </a:solidFill>
            <a:rou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18" name="椭圆 16"/>
          <p:cNvSpPr>
            <a:spLocks noChangeArrowheads="1"/>
          </p:cNvSpPr>
          <p:nvPr/>
        </p:nvSpPr>
        <p:spPr bwMode="auto">
          <a:xfrm flipH="1">
            <a:off x="10439400" y="5097463"/>
            <a:ext cx="215900" cy="215900"/>
          </a:xfrm>
          <a:prstGeom prst="ellipse">
            <a:avLst/>
          </a:prstGeom>
          <a:solidFill>
            <a:srgbClr val="1B7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2550160" y="1887220"/>
          <a:ext cx="8209280" cy="3589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38750" imgH="1704975" progId="Paint.Picture">
                  <p:embed/>
                </p:oleObj>
              </mc:Choice>
              <mc:Fallback>
                <p:oleObj name="" r:id="rId1" imgW="5238750" imgH="170497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50160" y="1887220"/>
                        <a:ext cx="8209280" cy="3589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0" name="任意多边形 15"/>
          <p:cNvSpPr>
            <a:spLocks noChangeArrowheads="1"/>
          </p:cNvSpPr>
          <p:nvPr/>
        </p:nvSpPr>
        <p:spPr bwMode="auto">
          <a:xfrm>
            <a:off x="221933" y="550545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1" name="文本框 16"/>
          <p:cNvSpPr txBox="1">
            <a:spLocks noChangeArrowheads="1"/>
          </p:cNvSpPr>
          <p:nvPr/>
        </p:nvSpPr>
        <p:spPr bwMode="auto">
          <a:xfrm>
            <a:off x="896620" y="307658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712" name="文本框 17"/>
          <p:cNvSpPr txBox="1">
            <a:spLocks noChangeArrowheads="1"/>
          </p:cNvSpPr>
          <p:nvPr/>
        </p:nvSpPr>
        <p:spPr bwMode="auto">
          <a:xfrm>
            <a:off x="290195" y="780733"/>
            <a:ext cx="186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任意多边形 22"/>
          <p:cNvSpPr>
            <a:spLocks noChangeArrowheads="1"/>
          </p:cNvSpPr>
          <p:nvPr/>
        </p:nvSpPr>
        <p:spPr bwMode="auto">
          <a:xfrm>
            <a:off x="-1906" y="1467167"/>
            <a:ext cx="12195175" cy="5481638"/>
          </a:xfrm>
          <a:custGeom>
            <a:avLst/>
            <a:gdLst>
              <a:gd name="T0" fmla="*/ 12198351 w 12192000"/>
              <a:gd name="T1" fmla="*/ 0 h 3212700"/>
              <a:gd name="T2" fmla="*/ 12198351 w 12192000"/>
              <a:gd name="T3" fmla="*/ 9352991 h 3212700"/>
              <a:gd name="T4" fmla="*/ 0 w 12192000"/>
              <a:gd name="T5" fmla="*/ 9352991 h 3212700"/>
              <a:gd name="T6" fmla="*/ 0 w 12192000"/>
              <a:gd name="T7" fmla="*/ 3802 h 3212700"/>
              <a:gd name="T8" fmla="*/ 192328 w 12192000"/>
              <a:gd name="T9" fmla="*/ 171583 h 3212700"/>
              <a:gd name="T10" fmla="*/ 6096996 w 12192000"/>
              <a:gd name="T11" fmla="*/ 1835450 h 3212700"/>
              <a:gd name="T12" fmla="*/ 12001666 w 12192000"/>
              <a:gd name="T13" fmla="*/ 171583 h 3212700"/>
              <a:gd name="T14" fmla="*/ 12198351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33805" y="1240155"/>
            <a:ext cx="105987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Label Smoothing Regularization for Outliers（</a:t>
            </a:r>
            <a:r>
              <a:rPr lang="en-US" altLang="zh-CN" sz="320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LSRO</a:t>
            </a:r>
            <a:r>
              <a:rPr lang="zh-CN" altLang="en-US" sz="320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320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对象 6"/>
          <p:cNvGraphicFramePr/>
          <p:nvPr/>
        </p:nvGraphicFramePr>
        <p:xfrm>
          <a:off x="873125" y="4236085"/>
          <a:ext cx="3564890" cy="1541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3333750" imgH="876300" progId="Paint.Picture">
                  <p:embed/>
                </p:oleObj>
              </mc:Choice>
              <mc:Fallback>
                <p:oleObj name="" r:id="rId1" imgW="3333750" imgH="87630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73125" y="4236085"/>
                        <a:ext cx="3564890" cy="1541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300980" y="4209415"/>
            <a:ext cx="65316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Label Smoothing Regularization（LSR）是一种通过在输出y中添加噪声，实现对模型进行约束，降低模型过拟合（overfitting）程度的一种约束方法（regularization methed）。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3125" y="3121660"/>
            <a:ext cx="67202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</a:rPr>
              <a:t>Label Smoothing Regularization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</a:rPr>
              <a:t>(LSR)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710" name="任意多边形 15"/>
          <p:cNvSpPr>
            <a:spLocks noChangeArrowheads="1"/>
          </p:cNvSpPr>
          <p:nvPr/>
        </p:nvSpPr>
        <p:spPr bwMode="auto">
          <a:xfrm>
            <a:off x="5170488" y="3155950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1" name="文本框 16"/>
          <p:cNvSpPr txBox="1">
            <a:spLocks noChangeArrowheads="1"/>
          </p:cNvSpPr>
          <p:nvPr/>
        </p:nvSpPr>
        <p:spPr bwMode="auto">
          <a:xfrm>
            <a:off x="5845175" y="2913063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6" name="任意多边形 15"/>
          <p:cNvSpPr>
            <a:spLocks noChangeArrowheads="1"/>
          </p:cNvSpPr>
          <p:nvPr/>
        </p:nvSpPr>
        <p:spPr bwMode="auto">
          <a:xfrm>
            <a:off x="20003" y="361315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文本框 16"/>
          <p:cNvSpPr txBox="1">
            <a:spLocks noChangeArrowheads="1"/>
          </p:cNvSpPr>
          <p:nvPr/>
        </p:nvSpPr>
        <p:spPr bwMode="auto">
          <a:xfrm>
            <a:off x="694690" y="118428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8" name="文本框 17"/>
          <p:cNvSpPr txBox="1">
            <a:spLocks noChangeArrowheads="1"/>
          </p:cNvSpPr>
          <p:nvPr/>
        </p:nvSpPr>
        <p:spPr bwMode="auto">
          <a:xfrm>
            <a:off x="88265" y="591503"/>
            <a:ext cx="186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2668</Words>
  <Application>WPS 演示</Application>
  <PresentationFormat>自定义</PresentationFormat>
  <Paragraphs>173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15</vt:i4>
      </vt:variant>
      <vt:variant>
        <vt:lpstr>幻灯片标题</vt:lpstr>
      </vt:variant>
      <vt:variant>
        <vt:i4>16</vt:i4>
      </vt:variant>
    </vt:vector>
  </HeadingPairs>
  <TitlesOfParts>
    <vt:vector size="42" baseType="lpstr">
      <vt:lpstr>Arial</vt:lpstr>
      <vt:lpstr>宋体</vt:lpstr>
      <vt:lpstr>Wingdings</vt:lpstr>
      <vt:lpstr>Calibri</vt:lpstr>
      <vt:lpstr>Calibri Light</vt:lpstr>
      <vt:lpstr>微软雅黑</vt:lpstr>
      <vt:lpstr>冬青黑体简体中文 W3</vt:lpstr>
      <vt:lpstr>Impact</vt:lpstr>
      <vt:lpstr>Arial Unicode MS</vt:lpstr>
      <vt:lpstr>黑体</vt:lpstr>
      <vt:lpstr>第一PPT，www.1ppt.com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Administrator</cp:lastModifiedBy>
  <cp:revision>73</cp:revision>
  <dcterms:created xsi:type="dcterms:W3CDTF">2015-04-21T03:02:00Z</dcterms:created>
  <dcterms:modified xsi:type="dcterms:W3CDTF">2017-12-05T14:14:07Z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