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469" r:id="rId3"/>
    <p:sldId id="367" r:id="rId4"/>
    <p:sldId id="368" r:id="rId5"/>
    <p:sldId id="370" r:id="rId6"/>
    <p:sldId id="369" r:id="rId7"/>
    <p:sldId id="411" r:id="rId8"/>
    <p:sldId id="412" r:id="rId9"/>
    <p:sldId id="440" r:id="rId10"/>
    <p:sldId id="413" r:id="rId11"/>
    <p:sldId id="462" r:id="rId12"/>
    <p:sldId id="414" r:id="rId13"/>
    <p:sldId id="461" r:id="rId14"/>
    <p:sldId id="466" r:id="rId15"/>
    <p:sldId id="416" r:id="rId16"/>
    <p:sldId id="417" r:id="rId17"/>
    <p:sldId id="418" r:id="rId18"/>
    <p:sldId id="419" r:id="rId19"/>
    <p:sldId id="420" r:id="rId20"/>
    <p:sldId id="421" r:id="rId21"/>
    <p:sldId id="467" r:id="rId22"/>
    <p:sldId id="422" r:id="rId23"/>
    <p:sldId id="423" r:id="rId24"/>
    <p:sldId id="424" r:id="rId25"/>
    <p:sldId id="425" r:id="rId26"/>
    <p:sldId id="427" r:id="rId27"/>
    <p:sldId id="426" r:id="rId28"/>
    <p:sldId id="428" r:id="rId29"/>
    <p:sldId id="465" r:id="rId30"/>
    <p:sldId id="429" r:id="rId31"/>
    <p:sldId id="430" r:id="rId32"/>
    <p:sldId id="431" r:id="rId33"/>
    <p:sldId id="455" r:id="rId34"/>
    <p:sldId id="456" r:id="rId35"/>
    <p:sldId id="457" r:id="rId36"/>
    <p:sldId id="458" r:id="rId37"/>
    <p:sldId id="459" r:id="rId38"/>
    <p:sldId id="460" r:id="rId39"/>
    <p:sldId id="468" r:id="rId40"/>
    <p:sldId id="432" r:id="rId41"/>
    <p:sldId id="433" r:id="rId42"/>
    <p:sldId id="434" r:id="rId43"/>
    <p:sldId id="463" r:id="rId44"/>
    <p:sldId id="464" r:id="rId45"/>
    <p:sldId id="435" r:id="rId46"/>
    <p:sldId id="436" r:id="rId47"/>
    <p:sldId id="437" r:id="rId48"/>
    <p:sldId id="438" r:id="rId49"/>
    <p:sldId id="445" r:id="rId50"/>
    <p:sldId id="446" r:id="rId51"/>
    <p:sldId id="447" r:id="rId52"/>
    <p:sldId id="47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A928-87C3-47A0-A8E6-578857791F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6686F-D411-4352-A48F-340E597EB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EC5B2-2997-4E99-9E23-45DCC36A1D2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0FE3F-EAC7-4DB9-A48C-744208E4161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182D3-A135-4F9B-8F2F-F5E1A02E6FC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F83DE-92B2-4CCC-AF77-EE359C0BF35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64C30-1080-4447-A60C-E987953E44D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466AD-8839-4C85-9D88-6C2EC604CD5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24991-C6C7-48AB-AB2D-ABE77D404E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2B4FF-40FD-4122-A8EF-5B3045521D5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785A0-00A9-45F3-AC79-721F73C56DB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B42F9-1D95-49F4-8159-2634FD58255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46E26-C4CF-4EBF-8868-0346F6FBEC9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6648D-639D-47CD-B4A3-5A681561753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41839-ED2F-440A-99B0-D5D234FA54E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BED00-BF97-4752-AF97-565A154D4B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09AB-A8F8-4CC8-BDC9-00D0540A7B1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C232-9442-4824-84F4-36E415C3A6F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4742-3261-45D9-A45F-50B3C528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17F0-594F-4591-8387-56D151D90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slide" Target="slide1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67156" y="3052942"/>
            <a:ext cx="8635999" cy="963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7F7F7F"/>
                </a:solidFill>
                <a:latin typeface="+mj-lt"/>
                <a:cs typeface="Helvetica" pitchFamily="34" charset="0"/>
              </a:rPr>
              <a:t>巫义锐</a:t>
            </a:r>
            <a:endParaRPr lang="en-US" b="1" dirty="0">
              <a:solidFill>
                <a:srgbClr val="7F7F7F"/>
              </a:solidFill>
              <a:latin typeface="+mj-lt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10" y="1690173"/>
            <a:ext cx="89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b="1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图像的基本概念</a:t>
            </a:r>
            <a:endParaRPr lang="zh-CN" altLang="en-US" sz="4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矩形 20"/>
          <p:cNvSpPr/>
          <p:nvPr/>
        </p:nvSpPr>
        <p:spPr>
          <a:xfrm>
            <a:off x="80210" y="4457701"/>
            <a:ext cx="8809892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</a:pPr>
            <a:endParaRPr lang="en-US" sz="3200" b="1" i="1" dirty="0">
              <a:solidFill>
                <a:srgbClr val="000000"/>
              </a:solidFill>
              <a:cs typeface="Helvetica" pitchFamily="34" charset="0"/>
            </a:endParaRPr>
          </a:p>
          <a:p>
            <a:pPr algn="ctr"/>
            <a:r>
              <a:rPr lang="zh-CN" altLang="en-US" sz="3200" b="1" dirty="0"/>
              <a:t>河海大学计算机与信息学院</a:t>
            </a:r>
            <a:endParaRPr lang="en-US" altLang="zh-CN" sz="3200" b="1" dirty="0"/>
          </a:p>
          <a:p>
            <a:pPr>
              <a:defRPr/>
            </a:pPr>
            <a:r>
              <a:rPr lang="zh-CN" altLang="en-US" sz="3200" b="1" dirty="0"/>
              <a:t>               个人网址：</a:t>
            </a:r>
            <a:r>
              <a:rPr lang="en-US" altLang="zh-CN" sz="3200" b="1" dirty="0"/>
              <a:t>wuyirui.github.io</a:t>
            </a:r>
          </a:p>
          <a:p>
            <a:pPr>
              <a:defRPr/>
            </a:pPr>
            <a:r>
              <a:rPr lang="zh-CN" altLang="en-US" sz="3200" b="1" dirty="0"/>
              <a:t>             电子邮箱：</a:t>
            </a:r>
            <a:r>
              <a:rPr lang="en-US" altLang="zh-CN" sz="3200" b="1" dirty="0"/>
              <a:t>wuyirui@hhu.edu.cn</a:t>
            </a:r>
            <a:endParaRPr lang="zh-CN" altLang="en-US" sz="3200" b="1" dirty="0"/>
          </a:p>
          <a:p>
            <a:pPr algn="ctr"/>
            <a:endParaRPr lang="zh-CN" altLang="en-US" sz="3200" b="1" dirty="0"/>
          </a:p>
          <a:p>
            <a:pPr algn="ctr"/>
            <a:r>
              <a:rPr lang="en-US" altLang="zh-CN" sz="3200" i="1" dirty="0"/>
              <a:t>      </a:t>
            </a:r>
          </a:p>
          <a:p>
            <a:pPr algn="ctr">
              <a:lnSpc>
                <a:spcPct val="60000"/>
              </a:lnSpc>
            </a:pPr>
            <a:endParaRPr lang="en-US" sz="3200" i="1" baseline="300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r>
              <a:rPr lang="en-US" sz="3200" i="1" baseline="30000" dirty="0">
                <a:solidFill>
                  <a:schemeClr val="bg1"/>
                </a:solidFill>
              </a:rPr>
              <a:t>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="" xmlns:p14="http://schemas.microsoft.com/office/powerpoint/2010/main" val="16245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8299" y="404446"/>
            <a:ext cx="7200900" cy="84906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数字图像的概念与描述：灰度图像</a:t>
            </a:r>
          </a:p>
        </p:txBody>
      </p:sp>
      <p:sp>
        <p:nvSpPr>
          <p:cNvPr id="281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8299" y="2048608"/>
            <a:ext cx="7653337" cy="21002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灰度图像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是指每个像素的信息由一个量化的灰度级来描述的图像，没有彩色信息。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ffectLst/>
              <a:ea typeface="华文细黑" pitchFamily="2" charset="-122"/>
            </a:endParaRP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>
            <a:off x="3538538" y="4797425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4949825" y="4287838"/>
          <a:ext cx="3003550" cy="1555750"/>
        </p:xfrm>
        <a:graphic>
          <a:graphicData uri="http://schemas.openxmlformats.org/presentationml/2006/ole">
            <p:oleObj spid="_x0000_s2050" name="Equation" r:id="rId4" imgW="1371600" imgH="711000" progId="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60988" y="4395788"/>
            <a:ext cx="1676400" cy="1447800"/>
            <a:chOff x="1008" y="2832"/>
            <a:chExt cx="1056" cy="912"/>
          </a:xfrm>
        </p:grpSpPr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008" y="2832"/>
              <a:ext cx="1056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008" y="31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1008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1344" y="28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1728" y="28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1008" y="2832"/>
              <a:ext cx="336" cy="28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344" y="3120"/>
              <a:ext cx="384" cy="288"/>
            </a:xfrm>
            <a:prstGeom prst="rect">
              <a:avLst/>
            </a:prstGeom>
            <a:solidFill>
              <a:srgbClr val="3232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336" cy="336"/>
            </a:xfrm>
            <a:prstGeom prst="rect">
              <a:avLst/>
            </a:prstGeom>
            <a:solidFill>
              <a:srgbClr val="646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1344" y="2832"/>
              <a:ext cx="384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728" y="2832"/>
              <a:ext cx="336" cy="288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1728" y="3120"/>
              <a:ext cx="336" cy="288"/>
            </a:xfrm>
            <a:prstGeom prst="rect">
              <a:avLst/>
            </a:prstGeom>
            <a:solidFill>
              <a:srgbClr val="B4B4B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1008" y="3408"/>
              <a:ext cx="336" cy="336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1008" y="3120"/>
              <a:ext cx="336" cy="288"/>
            </a:xfrm>
            <a:prstGeom prst="rect">
              <a:avLst/>
            </a:prstGeom>
            <a:solidFill>
              <a:srgbClr val="78787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1344" y="3408"/>
              <a:ext cx="384" cy="336"/>
            </a:xfrm>
            <a:prstGeom prst="rect">
              <a:avLst/>
            </a:prstGeom>
            <a:solidFill>
              <a:srgbClr val="DCDC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灰度图像例</a:t>
            </a:r>
          </a:p>
        </p:txBody>
      </p:sp>
      <p:pic>
        <p:nvPicPr>
          <p:cNvPr id="34819" name="Picture 4" descr="x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3840163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821" name="Picture 10" descr="DSCN0005_400gr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38401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7254"/>
            <a:ext cx="7632700" cy="6829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数字图像的概念与描述：彩色图像</a:t>
            </a:r>
          </a:p>
        </p:txBody>
      </p:sp>
      <p:sp>
        <p:nvSpPr>
          <p:cNvPr id="282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714500"/>
            <a:ext cx="7777163" cy="211931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彩色图像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是指每个像素的信息由</a:t>
            </a:r>
            <a:r>
              <a:rPr lang="en-US" altLang="zh-CN" sz="2800" dirty="0" smtClean="0">
                <a:effectLst/>
                <a:latin typeface="楷体" pitchFamily="49" charset="-122"/>
                <a:ea typeface="楷体" pitchFamily="49" charset="-122"/>
              </a:rPr>
              <a:t>RGB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三原色构成的图像，其中</a:t>
            </a:r>
            <a:r>
              <a:rPr lang="en-US" altLang="zh-CN" sz="2800" dirty="0" smtClean="0">
                <a:effectLst/>
                <a:latin typeface="楷体" pitchFamily="49" charset="-122"/>
                <a:ea typeface="楷体" pitchFamily="49" charset="-122"/>
              </a:rPr>
              <a:t>RGB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是由不同的灰度级来描述的。</a:t>
            </a:r>
            <a:endParaRPr lang="en-US" altLang="zh-CN" sz="2800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黑体" pitchFamily="2" charset="-122"/>
                <a:ea typeface="华文细黑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彩色图像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不能用一个矩阵来描述了，一般是用三个矩阵同时来描述。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zh-CN" altLang="en-US" sz="2800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2628" name="Rectangle 4"/>
          <p:cNvSpPr>
            <a:spLocks noRot="1" noChangeArrowheads="1"/>
          </p:cNvSpPr>
          <p:nvPr/>
        </p:nvSpPr>
        <p:spPr bwMode="auto">
          <a:xfrm>
            <a:off x="900113" y="4738688"/>
            <a:ext cx="7272337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927600" y="4158456"/>
          <a:ext cx="2120900" cy="1127125"/>
        </p:xfrm>
        <a:graphic>
          <a:graphicData uri="http://schemas.openxmlformats.org/presentationml/2006/ole">
            <p:oleObj spid="_x0000_s7170" name="公式" r:id="rId4" imgW="1396800" imgH="7110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508069" y="5381959"/>
          <a:ext cx="2328863" cy="1185862"/>
        </p:xfrm>
        <a:graphic>
          <a:graphicData uri="http://schemas.openxmlformats.org/presentationml/2006/ole">
            <p:oleObj spid="_x0000_s7171" name="公式" r:id="rId5" imgW="1396800" imgH="7110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988050" y="5364957"/>
          <a:ext cx="2328863" cy="1185862"/>
        </p:xfrm>
        <a:graphic>
          <a:graphicData uri="http://schemas.openxmlformats.org/presentationml/2006/ole">
            <p:oleObj spid="_x0000_s7172" name="公式" r:id="rId6" imgW="1396800" imgH="711000" progId="Equation.3">
              <p:embed/>
            </p:oleObj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 rot="16200000">
            <a:off x="2129082" y="4950619"/>
            <a:ext cx="1219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539750" y="4738688"/>
            <a:ext cx="1371600" cy="1219200"/>
            <a:chOff x="1152" y="1344"/>
            <a:chExt cx="864" cy="768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152" y="1344"/>
              <a:ext cx="864" cy="768"/>
              <a:chOff x="1824" y="1392"/>
              <a:chExt cx="864" cy="768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864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288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288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288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152" y="1584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152" y="1872"/>
              <a:ext cx="288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440" y="1872"/>
              <a:ext cx="288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440" y="1344"/>
              <a:ext cx="288" cy="240"/>
            </a:xfrm>
            <a:prstGeom prst="rect">
              <a:avLst/>
            </a:prstGeom>
            <a:solidFill>
              <a:srgbClr val="DCA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728" y="1344"/>
              <a:ext cx="288" cy="240"/>
            </a:xfrm>
            <a:prstGeom prst="rect">
              <a:avLst/>
            </a:prstGeom>
            <a:solidFill>
              <a:srgbClr val="F05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solidFill>
              <a:srgbClr val="50A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28" grpId="0" build="p" autoUpdateAnimBg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404813"/>
            <a:ext cx="3524250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彩色图像例</a:t>
            </a:r>
          </a:p>
        </p:txBody>
      </p:sp>
      <p:pic>
        <p:nvPicPr>
          <p:cNvPr id="35843" name="Picture 4" descr="x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3840163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845" name="Picture 8" descr="DSCN0005_4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057400"/>
            <a:ext cx="38401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Rot="1" noChangeArrowheads="1"/>
          </p:cNvSpPr>
          <p:nvPr/>
        </p:nvSpPr>
        <p:spPr bwMode="auto">
          <a:xfrm>
            <a:off x="1439862" y="2329325"/>
            <a:ext cx="6264275" cy="24479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数字图像的概念与</a:t>
            </a: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数字图像的存储位图文件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图像的数字化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数字图像的灰度直方图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34073" y="698015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/>
              <a:t>提纲</a:t>
            </a:r>
            <a:endParaRPr lang="en-US" sz="3700" dirty="0"/>
          </a:p>
        </p:txBody>
      </p:sp>
    </p:spTree>
    <p:extLst>
      <p:ext uri="{BB962C8B-B14F-4D97-AF65-F5344CB8AC3E}">
        <p14:creationId xmlns="" xmlns:p14="http://schemas.microsoft.com/office/powerpoint/2010/main" val="2037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492186"/>
            <a:ext cx="8996363" cy="70375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数字图像的存储位图文件：文件的总体结构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78364" y="2074985"/>
            <a:ext cx="4187390" cy="4121028"/>
            <a:chOff x="521" y="1117"/>
            <a:chExt cx="2813" cy="269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521" y="1117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文件头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</a:t>
              </a:r>
              <a:r>
                <a:rPr lang="en-US" altLang="zh-CN" sz="2800" dirty="0">
                  <a:ea typeface="华文细黑" pitchFamily="2" charset="-122"/>
                </a:rPr>
                <a:t>BITMAPFILEHEADER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521" y="1888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信息头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</a:t>
              </a:r>
              <a:r>
                <a:rPr lang="en-US" altLang="zh-CN" sz="2800" dirty="0">
                  <a:ea typeface="华文细黑" pitchFamily="2" charset="-122"/>
                </a:rPr>
                <a:t>BITMAPINFOHEADER</a:t>
              </a:r>
            </a:p>
          </p:txBody>
        </p:sp>
        <p:sp>
          <p:nvSpPr>
            <p:cNvPr id="13326" name="Text Box 7"/>
            <p:cNvSpPr txBox="1">
              <a:spLocks noChangeArrowheads="1"/>
            </p:cNvSpPr>
            <p:nvPr/>
          </p:nvSpPr>
          <p:spPr bwMode="auto">
            <a:xfrm>
              <a:off x="521" y="2659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调色板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         </a:t>
              </a:r>
              <a:r>
                <a:rPr lang="en-US" altLang="zh-CN" sz="2800" dirty="0">
                  <a:ea typeface="华文细黑" pitchFamily="2" charset="-122"/>
                </a:rPr>
                <a:t>RGBQUAD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21" y="3430"/>
              <a:ext cx="2812" cy="383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3200">
                  <a:ea typeface="华文细黑" pitchFamily="2" charset="-122"/>
                </a:rPr>
                <a:t>数据区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50825" y="2072687"/>
            <a:ext cx="4187391" cy="4061413"/>
            <a:chOff x="68" y="1207"/>
            <a:chExt cx="2813" cy="2657"/>
          </a:xfrm>
        </p:grpSpPr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68" y="1207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文件头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</a:t>
              </a:r>
              <a:r>
                <a:rPr lang="en-US" altLang="zh-CN" sz="2800" dirty="0">
                  <a:ea typeface="华文细黑" pitchFamily="2" charset="-122"/>
                </a:rPr>
                <a:t>BITMAPFILEHEADER</a:t>
              </a:r>
            </a:p>
          </p:txBody>
        </p:sp>
        <p:sp>
          <p:nvSpPr>
            <p:cNvPr id="13322" name="Text Box 13"/>
            <p:cNvSpPr txBox="1">
              <a:spLocks noChangeArrowheads="1"/>
            </p:cNvSpPr>
            <p:nvPr/>
          </p:nvSpPr>
          <p:spPr bwMode="auto">
            <a:xfrm>
              <a:off x="68" y="1978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信息头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</a:t>
              </a:r>
              <a:r>
                <a:rPr lang="en-US" altLang="zh-CN" sz="2800" dirty="0">
                  <a:ea typeface="华文细黑" pitchFamily="2" charset="-122"/>
                </a:rPr>
                <a:t>BITMAPINFOHEADER</a:t>
              </a:r>
            </a:p>
          </p:txBody>
        </p:sp>
        <p:sp>
          <p:nvSpPr>
            <p:cNvPr id="13323" name="Text Box 15"/>
            <p:cNvSpPr txBox="1">
              <a:spLocks noChangeArrowheads="1"/>
            </p:cNvSpPr>
            <p:nvPr/>
          </p:nvSpPr>
          <p:spPr bwMode="auto">
            <a:xfrm>
              <a:off x="68" y="2750"/>
              <a:ext cx="2812" cy="1114"/>
            </a:xfrm>
            <a:prstGeom prst="rect">
              <a:avLst/>
            </a:prstGeom>
            <a:solidFill>
              <a:srgbClr val="115F1E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>
                  <a:ea typeface="华文细黑" pitchFamily="2" charset="-122"/>
                </a:rPr>
                <a:t>            </a:t>
              </a:r>
              <a:r>
                <a:rPr lang="zh-CN" altLang="en-US" sz="3200">
                  <a:ea typeface="华文细黑" pitchFamily="2" charset="-122"/>
                </a:rPr>
                <a:t>数据区</a:t>
              </a:r>
            </a:p>
            <a:p>
              <a:pPr>
                <a:spcBef>
                  <a:spcPct val="50000"/>
                </a:spcBef>
              </a:pPr>
              <a:endParaRPr lang="en-US" altLang="zh-CN" sz="2800">
                <a:ea typeface="华文细黑" pitchFamily="2" charset="-122"/>
              </a:endParaRPr>
            </a:p>
          </p:txBody>
        </p:sp>
      </p:grp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288926" y="4433044"/>
            <a:ext cx="4083190" cy="181588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像素的</a:t>
            </a:r>
            <a:r>
              <a:rPr lang="en-US" altLang="zh-CN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RGB</a:t>
            </a: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值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4749800" y="5610978"/>
            <a:ext cx="4084678" cy="52322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C8646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幼圆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a typeface="幼圆" pitchFamily="49" charset="-122"/>
              </a:rPr>
              <a:t>像素的调色板索引值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1547813" y="1415562"/>
            <a:ext cx="1584325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真彩色模式</a:t>
            </a:r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6156325" y="1415562"/>
            <a:ext cx="1584325" cy="3667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索引色模式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3" grpId="0" animBg="1"/>
      <p:bldP spid="285714" grpId="0" animBg="1"/>
      <p:bldP spid="285716" grpId="0" animBg="1"/>
      <p:bldP spid="2857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9835" y="413055"/>
            <a:ext cx="8385175" cy="75650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数字图像的存储位图文件：文件头信息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042988" y="1759683"/>
            <a:ext cx="3816350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                </a:t>
            </a:r>
            <a:r>
              <a:rPr lang="zh-CN" altLang="en-US" sz="2800" dirty="0">
                <a:ea typeface="华文细黑" pitchFamily="2" charset="-122"/>
              </a:rPr>
              <a:t>文件头   </a:t>
            </a:r>
            <a:r>
              <a:rPr lang="en-US" altLang="zh-CN" sz="2800" dirty="0">
                <a:ea typeface="华文细黑" pitchFamily="2" charset="-122"/>
              </a:rPr>
              <a:t>BITMAPFILEHEADER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619250" y="3488471"/>
            <a:ext cx="5976938" cy="21383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bfType           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文件类型标识“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BM”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bfSize             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文件总字节数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bfReserved1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保留字“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bfReserved2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保留字“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0”</a:t>
            </a:r>
          </a:p>
        </p:txBody>
      </p:sp>
      <p:sp>
        <p:nvSpPr>
          <p:cNvPr id="286738" name="AutoShape 18"/>
          <p:cNvSpPr>
            <a:spLocks noChangeArrowheads="1"/>
          </p:cNvSpPr>
          <p:nvPr/>
        </p:nvSpPr>
        <p:spPr bwMode="auto">
          <a:xfrm>
            <a:off x="1116013" y="3056671"/>
            <a:ext cx="142875" cy="1008062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  <p:bldP spid="286737" grpId="0" animBg="1"/>
      <p:bldP spid="2867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704" y="140311"/>
            <a:ext cx="8385175" cy="70375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数字图像的存储位图文件：信息头信息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2627192" y="2305843"/>
            <a:ext cx="5976937" cy="411956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biSize              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信息头结构体长度，为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40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biWidth          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图像宽度，单位是像素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biHeight         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图像高度，单位是像素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biPlanes         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必须为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，暂无意义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biBitCount              颜色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或灰度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bit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位数   </a:t>
            </a:r>
            <a:r>
              <a:rPr lang="moh-CA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biCompression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指定位图是否压缩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biSizeImage  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实际位图数据所占字节数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biXperlsPerMeter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指定目标设备的水平分辨率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biYperlsPerMeter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指定目标设备的垂直分辨率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biClrImportant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图像中重要的颜色数</a:t>
            </a: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1258767" y="2739231"/>
            <a:ext cx="142875" cy="1008062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250704" y="1010443"/>
            <a:ext cx="4465638" cy="1189038"/>
          </a:xfrm>
          <a:prstGeom prst="rect">
            <a:avLst/>
          </a:prstGeom>
          <a:solidFill>
            <a:schemeClr val="bg1"/>
          </a:solidFill>
          <a:ln w="28575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                </a:t>
            </a:r>
            <a:r>
              <a:rPr lang="zh-CN" altLang="en-US" sz="2800" dirty="0">
                <a:ea typeface="华文细黑" pitchFamily="2" charset="-122"/>
              </a:rPr>
              <a:t>信息头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华文细黑" pitchFamily="2" charset="-122"/>
              </a:rPr>
              <a:t>   </a:t>
            </a:r>
            <a:r>
              <a:rPr lang="en-US" altLang="zh-CN" sz="2800" dirty="0">
                <a:ea typeface="华文细黑" pitchFamily="2" charset="-122"/>
              </a:rPr>
              <a:t>BITMAPINFOHEADER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nimBg="1"/>
      <p:bldP spid="2877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9945"/>
            <a:ext cx="8385175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真彩色模式的数据区结构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250825" y="1844675"/>
            <a:ext cx="2808288" cy="608013"/>
          </a:xfrm>
          <a:prstGeom prst="rect">
            <a:avLst/>
          </a:prstGeom>
          <a:solidFill>
            <a:srgbClr val="115F1E"/>
          </a:solidFill>
          <a:ln w="28575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华文细黑" pitchFamily="2" charset="-122"/>
              </a:rPr>
              <a:t>真彩色数据区</a:t>
            </a:r>
            <a:endParaRPr lang="zh-CN" altLang="en-US" sz="2800">
              <a:ea typeface="华文细黑" pitchFamily="2" charset="-122"/>
            </a:endParaRP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250825" y="1844675"/>
            <a:ext cx="2808288" cy="576263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像素的</a:t>
            </a:r>
            <a:r>
              <a:rPr lang="en-US" altLang="zh-CN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RGB</a:t>
            </a: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值</a:t>
            </a:r>
            <a:r>
              <a:rPr lang="zh-CN" altLang="en-US" sz="280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>
            <a:off x="1476375" y="27813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9043" name="Group 275"/>
          <p:cNvGraphicFramePr>
            <a:graphicFrameLocks noGrp="1"/>
          </p:cNvGraphicFramePr>
          <p:nvPr>
            <p:ph idx="1"/>
          </p:nvPr>
        </p:nvGraphicFramePr>
        <p:xfrm>
          <a:off x="6156325" y="4365625"/>
          <a:ext cx="2016125" cy="2194560"/>
        </p:xfrm>
        <a:graphic>
          <a:graphicData uri="http://schemas.openxmlformats.org/drawingml/2006/table">
            <a:tbl>
              <a:tblPr/>
              <a:tblGrid>
                <a:gridCol w="360363"/>
                <a:gridCol w="312737"/>
                <a:gridCol w="334963"/>
                <a:gridCol w="334962"/>
                <a:gridCol w="338138"/>
                <a:gridCol w="3349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889" name="Group 121"/>
          <p:cNvGraphicFramePr>
            <a:graphicFrameLocks noGrp="1"/>
          </p:cNvGraphicFramePr>
          <p:nvPr/>
        </p:nvGraphicFramePr>
        <p:xfrm>
          <a:off x="5795963" y="4005263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2"/>
                <a:gridCol w="338138"/>
                <a:gridCol w="334962"/>
                <a:gridCol w="334963"/>
                <a:gridCol w="338137"/>
                <a:gridCol w="3349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992" name="Group 224"/>
          <p:cNvGraphicFramePr>
            <a:graphicFrameLocks noGrp="1"/>
          </p:cNvGraphicFramePr>
          <p:nvPr/>
        </p:nvGraphicFramePr>
        <p:xfrm>
          <a:off x="5435600" y="3644900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83"/>
          <p:cNvGrpSpPr>
            <a:grpSpLocks/>
          </p:cNvGrpSpPr>
          <p:nvPr/>
        </p:nvGrpSpPr>
        <p:grpSpPr bwMode="auto">
          <a:xfrm>
            <a:off x="2051050" y="3141663"/>
            <a:ext cx="649288" cy="3167062"/>
            <a:chOff x="1156" y="1979"/>
            <a:chExt cx="409" cy="1995"/>
          </a:xfrm>
        </p:grpSpPr>
        <p:sp>
          <p:nvSpPr>
            <p:cNvPr id="16545" name="Rectangle 276"/>
            <p:cNvSpPr>
              <a:spLocks noChangeArrowheads="1"/>
            </p:cNvSpPr>
            <p:nvPr/>
          </p:nvSpPr>
          <p:spPr bwMode="auto">
            <a:xfrm>
              <a:off x="1156" y="1979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6" name="Rectangle 277"/>
            <p:cNvSpPr>
              <a:spLocks noChangeArrowheads="1"/>
            </p:cNvSpPr>
            <p:nvPr/>
          </p:nvSpPr>
          <p:spPr bwMode="auto">
            <a:xfrm>
              <a:off x="1156" y="2205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7" name="Rectangle 278"/>
            <p:cNvSpPr>
              <a:spLocks noChangeArrowheads="1"/>
            </p:cNvSpPr>
            <p:nvPr/>
          </p:nvSpPr>
          <p:spPr bwMode="auto">
            <a:xfrm>
              <a:off x="1156" y="2432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8" name="Rectangle 279"/>
            <p:cNvSpPr>
              <a:spLocks noChangeArrowheads="1"/>
            </p:cNvSpPr>
            <p:nvPr/>
          </p:nvSpPr>
          <p:spPr bwMode="auto">
            <a:xfrm>
              <a:off x="1156" y="3294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9" name="Rectangle 280"/>
            <p:cNvSpPr>
              <a:spLocks noChangeArrowheads="1"/>
            </p:cNvSpPr>
            <p:nvPr/>
          </p:nvSpPr>
          <p:spPr bwMode="auto">
            <a:xfrm>
              <a:off x="1156" y="3521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0" name="Rectangle 281"/>
            <p:cNvSpPr>
              <a:spLocks noChangeArrowheads="1"/>
            </p:cNvSpPr>
            <p:nvPr/>
          </p:nvSpPr>
          <p:spPr bwMode="auto">
            <a:xfrm>
              <a:off x="1156" y="3748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1" name="Text Box 282"/>
            <p:cNvSpPr txBox="1">
              <a:spLocks noChangeArrowheads="1"/>
            </p:cNvSpPr>
            <p:nvPr/>
          </p:nvSpPr>
          <p:spPr bwMode="auto">
            <a:xfrm>
              <a:off x="1247" y="2750"/>
              <a:ext cx="318" cy="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：</a:t>
              </a:r>
            </a:p>
          </p:txBody>
        </p:sp>
      </p:grpSp>
      <p:sp>
        <p:nvSpPr>
          <p:cNvPr id="289052" name="AutoShape 284"/>
          <p:cNvSpPr>
            <a:spLocks noChangeArrowheads="1"/>
          </p:cNvSpPr>
          <p:nvPr/>
        </p:nvSpPr>
        <p:spPr bwMode="auto">
          <a:xfrm>
            <a:off x="3779838" y="4292600"/>
            <a:ext cx="687387" cy="485775"/>
          </a:xfrm>
          <a:prstGeom prst="rightArrow">
            <a:avLst>
              <a:gd name="adj1" fmla="val 50000"/>
              <a:gd name="adj2" fmla="val 35376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8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7" grpId="0" animBg="1"/>
      <p:bldP spid="288778" grpId="0" animBg="1"/>
      <p:bldP spid="288779" grpId="0" animBg="1"/>
      <p:bldP spid="2890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索引色模式的调色板</a:t>
            </a:r>
          </a:p>
        </p:txBody>
      </p:sp>
      <p:sp>
        <p:nvSpPr>
          <p:cNvPr id="292869" name="AutoShape 5"/>
          <p:cNvSpPr>
            <a:spLocks noChangeArrowheads="1"/>
          </p:cNvSpPr>
          <p:nvPr/>
        </p:nvSpPr>
        <p:spPr bwMode="auto">
          <a:xfrm>
            <a:off x="2411413" y="32131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035" name="Text Box 171"/>
          <p:cNvSpPr txBox="1">
            <a:spLocks noChangeArrowheads="1"/>
          </p:cNvSpPr>
          <p:nvPr/>
        </p:nvSpPr>
        <p:spPr bwMode="auto">
          <a:xfrm>
            <a:off x="971550" y="1916113"/>
            <a:ext cx="2232025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sz="2800" dirty="0">
                <a:ea typeface="华文细黑" pitchFamily="2" charset="-122"/>
              </a:rPr>
              <a:t>调色板            </a:t>
            </a:r>
            <a:r>
              <a:rPr lang="en-US" altLang="zh-CN" sz="2800" dirty="0">
                <a:ea typeface="华文细黑" pitchFamily="2" charset="-122"/>
              </a:rPr>
              <a:t>RGBQUAD</a:t>
            </a:r>
          </a:p>
        </p:txBody>
      </p:sp>
      <p:graphicFrame>
        <p:nvGraphicFramePr>
          <p:cNvPr id="293097" name="Group 233"/>
          <p:cNvGraphicFramePr>
            <a:graphicFrameLocks noGrp="1"/>
          </p:cNvGraphicFramePr>
          <p:nvPr>
            <p:ph idx="1"/>
          </p:nvPr>
        </p:nvGraphicFramePr>
        <p:xfrm>
          <a:off x="3348038" y="3284538"/>
          <a:ext cx="4262437" cy="2648903"/>
        </p:xfrm>
        <a:graphic>
          <a:graphicData uri="http://schemas.openxmlformats.org/drawingml/2006/table">
            <a:tbl>
              <a:tblPr/>
              <a:tblGrid>
                <a:gridCol w="1065212"/>
                <a:gridCol w="1066800"/>
                <a:gridCol w="1065213"/>
                <a:gridCol w="106521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细黑" pitchFamily="2" charset="-122"/>
                        </a:rPr>
                        <a:t>索引值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30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/>
              <a:t>如何下载课件</a:t>
            </a:r>
            <a:endParaRPr lang="en-US" sz="37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9508"/>
            <a:ext cx="7215065" cy="459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9749" y="1084330"/>
            <a:ext cx="484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课件网站地址：</a:t>
            </a:r>
            <a:r>
              <a:rPr lang="en-US" altLang="zh-CN" sz="2400" dirty="0" smtClean="0"/>
              <a:t>wuyirui.github.io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37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9945"/>
            <a:ext cx="8385175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索引色模式的数据区</a:t>
            </a:r>
          </a:p>
        </p:txBody>
      </p:sp>
      <p:graphicFrame>
        <p:nvGraphicFramePr>
          <p:cNvPr id="294038" name="Group 150"/>
          <p:cNvGraphicFramePr>
            <a:graphicFrameLocks noGrp="1"/>
          </p:cNvGraphicFramePr>
          <p:nvPr>
            <p:ph idx="1"/>
          </p:nvPr>
        </p:nvGraphicFramePr>
        <p:xfrm>
          <a:off x="3203575" y="2636838"/>
          <a:ext cx="2808288" cy="2017714"/>
        </p:xfrm>
        <a:graphic>
          <a:graphicData uri="http://schemas.openxmlformats.org/drawingml/2006/table">
            <a:tbl>
              <a:tblPr/>
              <a:tblGrid>
                <a:gridCol w="701675"/>
                <a:gridCol w="703263"/>
                <a:gridCol w="701675"/>
                <a:gridCol w="70167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细黑" pitchFamily="2" charset="-122"/>
                        </a:rPr>
                        <a:t>索引值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</a:tr>
            </a:tbl>
          </a:graphicData>
        </a:graphic>
      </p:graphicFrame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179388" y="1773238"/>
            <a:ext cx="3600450" cy="608012"/>
          </a:xfrm>
          <a:prstGeom prst="rect">
            <a:avLst/>
          </a:prstGeom>
          <a:solidFill>
            <a:srgbClr val="004846"/>
          </a:solidFill>
          <a:ln w="28575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ea typeface="华文细黑" pitchFamily="2" charset="-122"/>
              </a:rPr>
              <a:t>         </a:t>
            </a:r>
            <a:r>
              <a:rPr lang="zh-CN" altLang="en-US" sz="3200">
                <a:ea typeface="华文细黑" pitchFamily="2" charset="-122"/>
              </a:rPr>
              <a:t>数据区</a:t>
            </a:r>
          </a:p>
        </p:txBody>
      </p:sp>
      <p:sp>
        <p:nvSpPr>
          <p:cNvPr id="293931" name="AutoShape 43"/>
          <p:cNvSpPr>
            <a:spLocks noChangeArrowheads="1"/>
          </p:cNvSpPr>
          <p:nvPr/>
        </p:nvSpPr>
        <p:spPr bwMode="auto">
          <a:xfrm>
            <a:off x="1403350" y="2852738"/>
            <a:ext cx="64770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F8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4035" name="Group 147"/>
          <p:cNvGraphicFramePr>
            <a:graphicFrameLocks noGrp="1"/>
          </p:cNvGraphicFramePr>
          <p:nvPr/>
        </p:nvGraphicFramePr>
        <p:xfrm>
          <a:off x="755650" y="3500438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4039" name="Oval 151"/>
          <p:cNvSpPr>
            <a:spLocks noChangeArrowheads="1"/>
          </p:cNvSpPr>
          <p:nvPr/>
        </p:nvSpPr>
        <p:spPr bwMode="auto">
          <a:xfrm>
            <a:off x="2484438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040" name="Line 152"/>
          <p:cNvSpPr>
            <a:spLocks noChangeShapeType="1"/>
          </p:cNvSpPr>
          <p:nvPr/>
        </p:nvSpPr>
        <p:spPr bwMode="auto">
          <a:xfrm flipV="1">
            <a:off x="2627313" y="3284538"/>
            <a:ext cx="720725" cy="360362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4041" name="Group 153"/>
          <p:cNvGraphicFramePr>
            <a:graphicFrameLocks noGrp="1"/>
          </p:cNvGraphicFramePr>
          <p:nvPr/>
        </p:nvGraphicFramePr>
        <p:xfrm>
          <a:off x="6877050" y="4437063"/>
          <a:ext cx="2016125" cy="2194560"/>
        </p:xfrm>
        <a:graphic>
          <a:graphicData uri="http://schemas.openxmlformats.org/drawingml/2006/table">
            <a:tbl>
              <a:tblPr/>
              <a:tblGrid>
                <a:gridCol w="360363"/>
                <a:gridCol w="312737"/>
                <a:gridCol w="334963"/>
                <a:gridCol w="334962"/>
                <a:gridCol w="338138"/>
                <a:gridCol w="3349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092" name="Group 204"/>
          <p:cNvGraphicFramePr>
            <a:graphicFrameLocks noGrp="1"/>
          </p:cNvGraphicFramePr>
          <p:nvPr/>
        </p:nvGraphicFramePr>
        <p:xfrm>
          <a:off x="6516688" y="4076700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2"/>
                <a:gridCol w="338138"/>
                <a:gridCol w="334962"/>
                <a:gridCol w="334963"/>
                <a:gridCol w="338137"/>
                <a:gridCol w="3349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143" name="Group 255"/>
          <p:cNvGraphicFramePr>
            <a:graphicFrameLocks noGrp="1"/>
          </p:cNvGraphicFramePr>
          <p:nvPr/>
        </p:nvGraphicFramePr>
        <p:xfrm>
          <a:off x="6156325" y="3716338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sp>
        <p:nvSpPr>
          <p:cNvPr id="294194" name="Line 306"/>
          <p:cNvSpPr>
            <a:spLocks noChangeShapeType="1"/>
          </p:cNvSpPr>
          <p:nvPr/>
        </p:nvSpPr>
        <p:spPr bwMode="auto">
          <a:xfrm>
            <a:off x="5724525" y="3213100"/>
            <a:ext cx="2232025" cy="720725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4195" name="Line 307"/>
          <p:cNvSpPr>
            <a:spLocks noChangeShapeType="1"/>
          </p:cNvSpPr>
          <p:nvPr/>
        </p:nvSpPr>
        <p:spPr bwMode="auto">
          <a:xfrm>
            <a:off x="5003800" y="3357563"/>
            <a:ext cx="3384550" cy="863600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4196" name="Line 308"/>
          <p:cNvSpPr>
            <a:spLocks noChangeShapeType="1"/>
          </p:cNvSpPr>
          <p:nvPr/>
        </p:nvSpPr>
        <p:spPr bwMode="auto">
          <a:xfrm>
            <a:off x="4427538" y="3357563"/>
            <a:ext cx="4248150" cy="1223962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3925" name="Text Box 37"/>
          <p:cNvSpPr txBox="1">
            <a:spLocks noChangeArrowheads="1"/>
          </p:cNvSpPr>
          <p:nvPr/>
        </p:nvSpPr>
        <p:spPr bwMode="auto">
          <a:xfrm>
            <a:off x="179388" y="1773238"/>
            <a:ext cx="3600450" cy="576262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幼圆" pitchFamily="49" charset="-122"/>
              </a:rPr>
              <a:t>像素的调色板索引值</a:t>
            </a:r>
          </a:p>
        </p:txBody>
      </p:sp>
      <p:sp>
        <p:nvSpPr>
          <p:cNvPr id="17" name="矩形 16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0" grpId="0" animBg="1"/>
      <p:bldP spid="293931" grpId="0" animBg="1"/>
      <p:bldP spid="294039" grpId="0" animBg="1"/>
      <p:bldP spid="294040" grpId="0" animBg="1"/>
      <p:bldP spid="294194" grpId="0" animBg="1"/>
      <p:bldP spid="294195" grpId="0" animBg="1"/>
      <p:bldP spid="294196" grpId="0" animBg="1"/>
      <p:bldP spid="2939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Rot="1" noChangeArrowheads="1"/>
          </p:cNvSpPr>
          <p:nvPr/>
        </p:nvSpPr>
        <p:spPr bwMode="auto">
          <a:xfrm>
            <a:off x="1439862" y="2329325"/>
            <a:ext cx="6264275" cy="24479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数字图像的概念与</a:t>
            </a: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数字图像的存储位图文件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图像的数字化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数字图像的灰度直方图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34073" y="698015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/>
              <a:t>提纲</a:t>
            </a:r>
            <a:endParaRPr lang="en-US" sz="3700" dirty="0"/>
          </a:p>
        </p:txBody>
      </p:sp>
    </p:spTree>
    <p:extLst>
      <p:ext uri="{BB962C8B-B14F-4D97-AF65-F5344CB8AC3E}">
        <p14:creationId xmlns="" xmlns:p14="http://schemas.microsoft.com/office/powerpoint/2010/main" val="2037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65163" y="243253"/>
            <a:ext cx="7651750" cy="95543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</a:t>
            </a:r>
          </a:p>
        </p:txBody>
      </p:sp>
      <p:sp>
        <p:nvSpPr>
          <p:cNvPr id="219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9954" y="2205038"/>
            <a:ext cx="8094296" cy="23034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所谓的</a:t>
            </a:r>
            <a:r>
              <a:rPr lang="zh-CN" altLang="en-US" sz="2800" b="1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图像数字化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，是指将模拟图像经过离散化之后，得到用数字表示的图像。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图像的数字化包括了空间离散化（即采样）和明暗表示数据的离散化（即量化）。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9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9573" y="518746"/>
            <a:ext cx="6769100" cy="61766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图像的数字化：采样概念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740877"/>
            <a:ext cx="7993063" cy="38893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ffectLst/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采样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是指将在空间上连续的图像转换成离散的采样点（即像素）集的操作。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由于图像是二维分布的信息，所以采样是在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轴和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轴两个方向上进行的。一般情况下，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轴方向与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轴方向的采样间隔相同。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25538"/>
            <a:ext cx="7272337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1706" y="545123"/>
            <a:ext cx="6696075" cy="70936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图像的数字化：采样间隔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79463" y="2031023"/>
            <a:ext cx="7537450" cy="191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采样时的注意点是：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采样间隔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的选取。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采样间隔太小，则增大数据量；太大， 则会发生信息的混叠，导致细节无法辨认。</a:t>
            </a:r>
          </a:p>
        </p:txBody>
      </p:sp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0"/>
            <a:ext cx="7561385" cy="113745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图像的数字化：采样效果演示示例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762000" y="51054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细节清晰，数据量为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100%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257800" y="59436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细节无法辨认，数据量为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1%</a:t>
            </a:r>
          </a:p>
        </p:txBody>
      </p:sp>
      <p:pic>
        <p:nvPicPr>
          <p:cNvPr id="2355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4564063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743200"/>
            <a:ext cx="4613275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utoUpdateAnimBg="0"/>
      <p:bldP spid="2498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49945"/>
            <a:ext cx="7200900" cy="1270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图像的数字化：采样指标分辨率</a:t>
            </a:r>
          </a:p>
        </p:txBody>
      </p:sp>
      <p:sp>
        <p:nvSpPr>
          <p:cNvPr id="169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3903" y="2031023"/>
            <a:ext cx="7058025" cy="18716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 分辨率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是指映射到图像平面上的单个像素的景物元素的尺寸。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effectLst/>
                <a:latin typeface="楷体" pitchFamily="49" charset="-122"/>
                <a:ea typeface="楷体" pitchFamily="49" charset="-122"/>
              </a:rPr>
              <a:t>单位：像素</a:t>
            </a:r>
            <a:r>
              <a:rPr lang="en-US" altLang="zh-CN" sz="2400" b="1" dirty="0" smtClean="0">
                <a:effectLst/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b="1" dirty="0" smtClean="0">
                <a:effectLst/>
                <a:latin typeface="楷体" pitchFamily="49" charset="-122"/>
                <a:ea typeface="楷体" pitchFamily="49" charset="-122"/>
              </a:rPr>
              <a:t>英寸，像素</a:t>
            </a:r>
            <a:r>
              <a:rPr lang="en-US" altLang="zh-CN" sz="2400" b="1" dirty="0" smtClean="0">
                <a:effectLst/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b="1" dirty="0" smtClean="0">
                <a:effectLst/>
                <a:latin typeface="楷体" pitchFamily="49" charset="-122"/>
                <a:ea typeface="楷体" pitchFamily="49" charset="-122"/>
              </a:rPr>
              <a:t>厘米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effectLst/>
                <a:latin typeface="楷体" pitchFamily="49" charset="-122"/>
                <a:ea typeface="楷体" pitchFamily="49" charset="-122"/>
              </a:rPr>
              <a:t>（如：扫描仪的指标 </a:t>
            </a:r>
            <a:r>
              <a:rPr lang="en-US" altLang="zh-CN" sz="2000" b="1" dirty="0" smtClean="0">
                <a:effectLst/>
                <a:latin typeface="楷体" pitchFamily="49" charset="-122"/>
                <a:ea typeface="楷体" pitchFamily="49" charset="-122"/>
              </a:rPr>
              <a:t>300dpi</a:t>
            </a:r>
            <a:r>
              <a:rPr lang="zh-CN" altLang="en-US" sz="2000" b="1" dirty="0" smtClean="0">
                <a:effectLst/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zh-CN" altLang="en-US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453903" y="4070838"/>
            <a:ext cx="6985000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i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分辨率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或者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是指要精确测量和再现一定尺寸的图像所必需的像素个数。</a:t>
            </a:r>
          </a:p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单位：像素*像素</a:t>
            </a:r>
          </a:p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（如：数码相机指标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800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万像素（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~3600*2400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））</a:t>
            </a:r>
          </a:p>
        </p:txBody>
      </p:sp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44050" y="457200"/>
            <a:ext cx="6985000" cy="72426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图像的数字化：量化概念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44050" y="1773238"/>
            <a:ext cx="7750175" cy="4260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 量化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是将各个像素所含的明暗信息离散化后，用数字来表示。一般的量化值为整数。</a:t>
            </a:r>
          </a:p>
          <a:p>
            <a:pPr eaLnBrk="1" hangingPunct="1"/>
            <a:endParaRPr lang="zh-CN" altLang="en-US" sz="2800" b="1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充分考虑到人眼的识别能力之后，目前非特殊用途的图像均为</a:t>
            </a:r>
            <a:r>
              <a:rPr lang="en-US" altLang="zh-CN" sz="2800" b="1" dirty="0" smtClean="0">
                <a:effectLst/>
                <a:latin typeface="楷体" pitchFamily="49" charset="-122"/>
                <a:ea typeface="楷体" pitchFamily="49" charset="-122"/>
              </a:rPr>
              <a:t>8bit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量化，即采用</a:t>
            </a:r>
            <a:r>
              <a:rPr lang="en-US" altLang="zh-CN" sz="2800" b="1" dirty="0" smtClean="0">
                <a:effectLst/>
                <a:latin typeface="楷体" pitchFamily="49" charset="-122"/>
                <a:ea typeface="楷体" pitchFamily="49" charset="-122"/>
              </a:rPr>
              <a:t>0 ~ 255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的整数来描述“从黑到白”。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在</a:t>
            </a:r>
            <a:r>
              <a:rPr lang="en-US" altLang="zh-CN" sz="2800" b="1" dirty="0" smtClean="0">
                <a:effectLst/>
                <a:latin typeface="楷体" pitchFamily="49" charset="-122"/>
                <a:ea typeface="楷体" pitchFamily="49" charset="-122"/>
              </a:rPr>
              <a:t>3bit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以下的量化，会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出现伪轮廓现象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-131885"/>
            <a:ext cx="6497515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低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bit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量化的伪轮廓现象图例</a:t>
            </a:r>
          </a:p>
        </p:txBody>
      </p:sp>
      <p:pic>
        <p:nvPicPr>
          <p:cNvPr id="190473" name="Picture 9" descr="tt0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981200"/>
            <a:ext cx="4121150" cy="3238500"/>
          </a:xfrm>
          <a:noFill/>
        </p:spPr>
      </p:pic>
      <p:pic>
        <p:nvPicPr>
          <p:cNvPr id="190475" name="Picture 11" descr="tt002ss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419600" y="1981200"/>
            <a:ext cx="4368800" cy="32369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Rot="1" noChangeArrowheads="1"/>
          </p:cNvSpPr>
          <p:nvPr/>
        </p:nvSpPr>
        <p:spPr bwMode="auto">
          <a:xfrm>
            <a:off x="1439862" y="2329325"/>
            <a:ext cx="6264275" cy="24479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数字图像的概念与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数字图像的存储位图文件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图像的数字化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数字图像的灰度直方图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34073" y="698015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/>
              <a:t>提纲</a:t>
            </a:r>
            <a:endParaRPr lang="en-US" sz="3700" dirty="0"/>
          </a:p>
        </p:txBody>
      </p:sp>
    </p:spTree>
    <p:extLst>
      <p:ext uri="{BB962C8B-B14F-4D97-AF65-F5344CB8AC3E}">
        <p14:creationId xmlns="" xmlns:p14="http://schemas.microsoft.com/office/powerpoint/2010/main" val="2037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692150"/>
            <a:ext cx="5557838" cy="573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341438"/>
            <a:ext cx="6132513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8082" y="540177"/>
            <a:ext cx="7343775" cy="67810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图像的数字化：量化方法</a:t>
            </a:r>
          </a:p>
        </p:txBody>
      </p:sp>
      <p:sp>
        <p:nvSpPr>
          <p:cNvPr id="186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767742"/>
            <a:ext cx="7777163" cy="34575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量化可分为均匀量化和非均匀量化。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均匀量化是简单地在灰度范围内等间隔量化。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非均匀量化是对像素出现频度少的部分量化间隔取大，而对频度大的量化间隔取小。</a:t>
            </a:r>
            <a:r>
              <a:rPr lang="zh-CN" altLang="en-US" sz="2800" dirty="0" smtClean="0">
                <a:effectLst/>
                <a:ea typeface="华文细黑" pitchFamily="2" charset="-122"/>
              </a:rPr>
              <a:t>　　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dirty="0" smtClean="0">
              <a:effectLst/>
              <a:ea typeface="华文细黑" pitchFamily="2" charset="-12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1" y="5101737"/>
            <a:ext cx="7777162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一般情况下，对灰度变化比较平缓的部分用比较多的量化级，在灰度变化比较剧烈的地方用比较高的分辨率。</a:t>
            </a:r>
          </a:p>
        </p:txBody>
      </p:sp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57912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均匀量化效果示意图</a:t>
            </a:r>
          </a:p>
        </p:txBody>
      </p:sp>
      <p:pic>
        <p:nvPicPr>
          <p:cNvPr id="187402" name="Picture 10" descr="3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743075"/>
            <a:ext cx="5761037" cy="4318000"/>
          </a:xfrm>
          <a:noFill/>
        </p:spPr>
      </p:pic>
      <p:pic>
        <p:nvPicPr>
          <p:cNvPr id="187404" name="Picture 12" descr="33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2550" y="5056188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406" name="Picture 14" descr="33_s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1773238"/>
            <a:ext cx="57578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408" name="Picture 16" descr="33_s16h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6432550" y="5056188"/>
            <a:ext cx="2466975" cy="1076325"/>
          </a:xfrm>
          <a:noFill/>
        </p:spPr>
      </p:pic>
      <p:sp>
        <p:nvSpPr>
          <p:cNvPr id="8" name="矩形 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57912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非均匀量化效果示意图</a:t>
            </a:r>
          </a:p>
        </p:txBody>
      </p:sp>
      <p:pic>
        <p:nvPicPr>
          <p:cNvPr id="188428" name="Picture 12" descr="3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773238"/>
            <a:ext cx="5761037" cy="4318000"/>
          </a:xfrm>
          <a:noFill/>
        </p:spPr>
      </p:pic>
      <p:pic>
        <p:nvPicPr>
          <p:cNvPr id="188430" name="Picture 14" descr="33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5014913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32" name="Picture 16" descr="33_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773238"/>
            <a:ext cx="57578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34" name="Picture 18" descr="33_16h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6388100" y="5014913"/>
            <a:ext cx="2466975" cy="1066800"/>
          </a:xfrm>
          <a:noFill/>
        </p:spPr>
      </p:pic>
      <p:sp>
        <p:nvSpPr>
          <p:cNvPr id="7" name="矩形 6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718"/>
            <a:ext cx="7367954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均匀量化与非均匀量化效果的比较</a:t>
            </a:r>
          </a:p>
        </p:txBody>
      </p:sp>
      <p:pic>
        <p:nvPicPr>
          <p:cNvPr id="229380" name="Picture 4" descr="33_s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1916113"/>
            <a:ext cx="3840162" cy="2879725"/>
          </a:xfrm>
          <a:noFill/>
        </p:spPr>
      </p:pic>
      <p:pic>
        <p:nvPicPr>
          <p:cNvPr id="229382" name="Picture 6" descr="33_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59338" y="1916113"/>
            <a:ext cx="3840162" cy="2879725"/>
          </a:xfrm>
          <a:noFill/>
        </p:spPr>
      </p:pic>
      <p:pic>
        <p:nvPicPr>
          <p:cNvPr id="229386" name="Picture 10" descr="33_s16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4797425"/>
            <a:ext cx="2466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389" name="Picture 13" descr="33_16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625" y="4826000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量化与采样的效果图例</a:t>
            </a:r>
          </a:p>
        </p:txBody>
      </p:sp>
      <p:pic>
        <p:nvPicPr>
          <p:cNvPr id="45059" name="Picture 4" descr="3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2205038"/>
            <a:ext cx="2882900" cy="2160587"/>
          </a:xfrm>
          <a:noFill/>
        </p:spPr>
      </p:pic>
      <p:pic>
        <p:nvPicPr>
          <p:cNvPr id="45060" name="Picture 6" descr="33_8">
            <a:hlinkClick r:id="rId3" action="ppaction://hlinksldjump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132138" y="2205038"/>
            <a:ext cx="2879725" cy="2160587"/>
          </a:xfrm>
        </p:spPr>
      </p:pic>
      <p:sp>
        <p:nvSpPr>
          <p:cNvPr id="45061" name="Text Box 10"/>
          <p:cNvSpPr txBox="1">
            <a:spLocks noChangeArrowheads="1"/>
          </p:cNvSpPr>
          <p:nvPr/>
        </p:nvSpPr>
        <p:spPr bwMode="auto">
          <a:xfrm>
            <a:off x="323850" y="4652963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黑体" pitchFamily="49" charset="-122"/>
              </a:rPr>
              <a:t>      </a:t>
            </a:r>
            <a:r>
              <a:rPr lang="zh-CN" altLang="en-US" sz="2400">
                <a:ea typeface="黑体" pitchFamily="49" charset="-122"/>
              </a:rPr>
              <a:t>原图                         低灰度级量化               低分辨率</a:t>
            </a:r>
          </a:p>
        </p:txBody>
      </p:sp>
      <p:pic>
        <p:nvPicPr>
          <p:cNvPr id="45063" name="Picture 13" descr="33_ss2_2">
            <a:hlinkClick r:id="rId5" action="ppaction://hlinksldjump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/>
          <a:srcRect/>
          <a:stretch>
            <a:fillRect/>
          </a:stretch>
        </p:blipFill>
        <p:spPr>
          <a:xfrm>
            <a:off x="6084888" y="2233613"/>
            <a:ext cx="2879725" cy="2160587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6083" name="Picture 4" descr="33_8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188913"/>
            <a:ext cx="8637588" cy="64785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7107" name="Picture 8" descr="33_ss2_2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4975" y="100013"/>
            <a:ext cx="8637588" cy="64785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Rot="1" noChangeArrowheads="1"/>
          </p:cNvSpPr>
          <p:nvPr/>
        </p:nvSpPr>
        <p:spPr bwMode="auto">
          <a:xfrm>
            <a:off x="1439862" y="2329325"/>
            <a:ext cx="6264275" cy="24479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数字图像的概念与</a:t>
            </a: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数字图像的存储位图文件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图像的数字化</a:t>
            </a:r>
            <a:endParaRPr lang="en-US" altLang="zh-CN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数字图像的灰度直方图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34073" y="698015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/>
              <a:t>提纲</a:t>
            </a:r>
            <a:endParaRPr lang="en-US" sz="3700" dirty="0"/>
          </a:p>
        </p:txBody>
      </p:sp>
    </p:spTree>
    <p:extLst>
      <p:ext uri="{BB962C8B-B14F-4D97-AF65-F5344CB8AC3E}">
        <p14:creationId xmlns="" xmlns:p14="http://schemas.microsoft.com/office/powerpoint/2010/main" val="2037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/>
        </p:nvSpPr>
        <p:spPr bwMode="auto">
          <a:xfrm>
            <a:off x="169131" y="0"/>
            <a:ext cx="81375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数字图像</a:t>
            </a:r>
            <a:r>
              <a:rPr lang="zh-CN" altLang="en-US" sz="3600" b="0" dirty="0" smtClean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的概念与描述：概念</a:t>
            </a:r>
            <a:endParaRPr lang="zh-CN" altLang="en-US" sz="3200" b="0" dirty="0">
              <a:solidFill>
                <a:srgbClr val="C0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/>
          <p:cNvSpPr>
            <a:spLocks noGrp="1" noRot="1" noChangeArrowheads="1"/>
          </p:cNvSpPr>
          <p:nvPr/>
        </p:nvSpPr>
        <p:spPr bwMode="auto">
          <a:xfrm>
            <a:off x="415316" y="2189285"/>
            <a:ext cx="8196384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所谓的数字图像的描述是指如何用一个数值方式来表示一个图像。</a:t>
            </a:r>
          </a:p>
          <a:p>
            <a:pPr eaLnBrk="1" hangingPunct="1">
              <a:defRPr/>
            </a:pPr>
            <a:endParaRPr lang="zh-CN" altLang="en-US" sz="1400" b="1" dirty="0">
              <a:effectLst/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数字图像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是图像的数字表示，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像素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是其最小的单位。</a:t>
            </a:r>
          </a:p>
        </p:txBody>
      </p:sp>
    </p:spTree>
    <p:extLst>
      <p:ext uri="{BB962C8B-B14F-4D97-AF65-F5344CB8AC3E}">
        <p14:creationId xmlns="" xmlns:p14="http://schemas.microsoft.com/office/powerpoint/2010/main" val="14964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5992" y="439615"/>
            <a:ext cx="5308600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5992" y="2128899"/>
            <a:ext cx="8066821" cy="27352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在数字图像处理中，灰度直方图是最简单且最有用 的工具，可以说，对图像的分析与观察，直到形成一个有效的处理方法，都离不开直方图。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519234" y="0"/>
            <a:ext cx="6913563" cy="93796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数字图像的灰度直方图：定义</a:t>
            </a:r>
          </a:p>
        </p:txBody>
      </p:sp>
      <p:sp>
        <p:nvSpPr>
          <p:cNvPr id="172035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75846" y="1230923"/>
            <a:ext cx="8721969" cy="475297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灰度</a:t>
            </a: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直方图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是灰度级的函数，是对图像中灰度级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分布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的统计。有两种表示形式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）图形表示形式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横坐标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表示灰度级，纵坐标表示图像中对应某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灰度级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所出现的像素个数。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 数组表示形式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数组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的下标表示相应的灰度级，数组的元素表示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该灰度级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下的像素个数。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202223"/>
            <a:ext cx="7416800" cy="1511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计算例子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2260600"/>
            <a:ext cx="7926388" cy="3832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175055" name="Group 975"/>
          <p:cNvGraphicFramePr>
            <a:graphicFrameLocks noGrp="1"/>
          </p:cNvGraphicFramePr>
          <p:nvPr/>
        </p:nvGraphicFramePr>
        <p:xfrm>
          <a:off x="1042988" y="2608263"/>
          <a:ext cx="2538413" cy="2667000"/>
        </p:xfrm>
        <a:graphic>
          <a:graphicData uri="http://schemas.openxmlformats.org/drawingml/2006/table">
            <a:tbl>
              <a:tblPr/>
              <a:tblGrid>
                <a:gridCol w="442913"/>
                <a:gridCol w="419100"/>
                <a:gridCol w="419100"/>
                <a:gridCol w="376237"/>
                <a:gridCol w="461963"/>
                <a:gridCol w="4191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</a:tr>
            </a:tbl>
          </a:graphicData>
        </a:graphic>
      </p:graphicFrame>
      <p:sp>
        <p:nvSpPr>
          <p:cNvPr id="174975" name="AutoShape 895"/>
          <p:cNvSpPr>
            <a:spLocks noChangeArrowheads="1"/>
          </p:cNvSpPr>
          <p:nvPr/>
        </p:nvSpPr>
        <p:spPr bwMode="auto">
          <a:xfrm>
            <a:off x="3924300" y="2708275"/>
            <a:ext cx="762000" cy="5334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00235 h 21600"/>
              <a:gd name="T4" fmla="*/ 114194 w 21600"/>
              <a:gd name="T5" fmla="*/ 533400 h 21600"/>
              <a:gd name="T6" fmla="*/ 762000 w 21600"/>
              <a:gd name="T7" fmla="*/ 15011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660066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76" name="Line 896"/>
          <p:cNvSpPr>
            <a:spLocks noChangeShapeType="1"/>
          </p:cNvSpPr>
          <p:nvPr/>
        </p:nvSpPr>
        <p:spPr bwMode="auto">
          <a:xfrm>
            <a:off x="4954588" y="558006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977" name="Line 897"/>
          <p:cNvSpPr>
            <a:spLocks noChangeShapeType="1"/>
          </p:cNvSpPr>
          <p:nvPr/>
        </p:nvSpPr>
        <p:spPr bwMode="auto">
          <a:xfrm flipV="1">
            <a:off x="4878388" y="39036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77"/>
          <p:cNvGrpSpPr>
            <a:grpSpLocks/>
          </p:cNvGrpSpPr>
          <p:nvPr/>
        </p:nvGrpSpPr>
        <p:grpSpPr bwMode="auto">
          <a:xfrm>
            <a:off x="4878388" y="5157788"/>
            <a:ext cx="457200" cy="422275"/>
            <a:chOff x="2925" y="3157"/>
            <a:chExt cx="288" cy="240"/>
          </a:xfrm>
        </p:grpSpPr>
        <p:sp>
          <p:nvSpPr>
            <p:cNvPr id="4198" name="Line 899"/>
            <p:cNvSpPr>
              <a:spLocks noChangeShapeType="1"/>
            </p:cNvSpPr>
            <p:nvPr/>
          </p:nvSpPr>
          <p:spPr bwMode="auto">
            <a:xfrm flipV="1">
              <a:off x="3213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" name="Rectangle 905"/>
            <p:cNvSpPr>
              <a:spLocks noChangeArrowheads="1"/>
            </p:cNvSpPr>
            <p:nvPr/>
          </p:nvSpPr>
          <p:spPr bwMode="auto">
            <a:xfrm>
              <a:off x="2925" y="3349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" name="Rectangle 908"/>
            <p:cNvSpPr>
              <a:spLocks noChangeArrowheads="1"/>
            </p:cNvSpPr>
            <p:nvPr/>
          </p:nvSpPr>
          <p:spPr bwMode="auto">
            <a:xfrm>
              <a:off x="2925" y="3301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" name="Rectangle 909"/>
            <p:cNvSpPr>
              <a:spLocks noChangeArrowheads="1"/>
            </p:cNvSpPr>
            <p:nvPr/>
          </p:nvSpPr>
          <p:spPr bwMode="auto">
            <a:xfrm>
              <a:off x="2925" y="3253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" name="Rectangle 910"/>
            <p:cNvSpPr>
              <a:spLocks noChangeArrowheads="1"/>
            </p:cNvSpPr>
            <p:nvPr/>
          </p:nvSpPr>
          <p:spPr bwMode="auto">
            <a:xfrm>
              <a:off x="2925" y="3205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" name="Rectangle 911"/>
            <p:cNvSpPr>
              <a:spLocks noChangeArrowheads="1"/>
            </p:cNvSpPr>
            <p:nvPr/>
          </p:nvSpPr>
          <p:spPr bwMode="auto">
            <a:xfrm>
              <a:off x="2925" y="3157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78"/>
          <p:cNvGrpSpPr>
            <a:grpSpLocks/>
          </p:cNvGrpSpPr>
          <p:nvPr/>
        </p:nvGrpSpPr>
        <p:grpSpPr bwMode="auto">
          <a:xfrm>
            <a:off x="5335588" y="5275263"/>
            <a:ext cx="457200" cy="304800"/>
            <a:chOff x="3213" y="3205"/>
            <a:chExt cx="288" cy="192"/>
          </a:xfrm>
        </p:grpSpPr>
        <p:sp>
          <p:nvSpPr>
            <p:cNvPr id="4193" name="Line 900"/>
            <p:cNvSpPr>
              <a:spLocks noChangeShapeType="1"/>
            </p:cNvSpPr>
            <p:nvPr/>
          </p:nvSpPr>
          <p:spPr bwMode="auto">
            <a:xfrm flipV="1">
              <a:off x="3453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4" name="Rectangle 912"/>
            <p:cNvSpPr>
              <a:spLocks noChangeArrowheads="1"/>
            </p:cNvSpPr>
            <p:nvPr/>
          </p:nvSpPr>
          <p:spPr bwMode="auto">
            <a:xfrm>
              <a:off x="3213" y="3349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5" name="Rectangle 913"/>
            <p:cNvSpPr>
              <a:spLocks noChangeArrowheads="1"/>
            </p:cNvSpPr>
            <p:nvPr/>
          </p:nvSpPr>
          <p:spPr bwMode="auto">
            <a:xfrm>
              <a:off x="3213" y="3301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6" name="Rectangle 914"/>
            <p:cNvSpPr>
              <a:spLocks noChangeArrowheads="1"/>
            </p:cNvSpPr>
            <p:nvPr/>
          </p:nvSpPr>
          <p:spPr bwMode="auto">
            <a:xfrm>
              <a:off x="3213" y="3253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7" name="Rectangle 915"/>
            <p:cNvSpPr>
              <a:spLocks noChangeArrowheads="1"/>
            </p:cNvSpPr>
            <p:nvPr/>
          </p:nvSpPr>
          <p:spPr bwMode="auto">
            <a:xfrm>
              <a:off x="3213" y="3205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84"/>
          <p:cNvGrpSpPr>
            <a:grpSpLocks/>
          </p:cNvGrpSpPr>
          <p:nvPr/>
        </p:nvGrpSpPr>
        <p:grpSpPr bwMode="auto">
          <a:xfrm>
            <a:off x="5792788" y="5199063"/>
            <a:ext cx="457200" cy="381000"/>
            <a:chOff x="3504" y="2736"/>
            <a:chExt cx="288" cy="240"/>
          </a:xfrm>
        </p:grpSpPr>
        <p:sp>
          <p:nvSpPr>
            <p:cNvPr id="4187" name="Line 901"/>
            <p:cNvSpPr>
              <a:spLocks noChangeShapeType="1"/>
            </p:cNvSpPr>
            <p:nvPr/>
          </p:nvSpPr>
          <p:spPr bwMode="auto">
            <a:xfrm flipV="1">
              <a:off x="3648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" name="Rectangle 917"/>
            <p:cNvSpPr>
              <a:spLocks noChangeArrowheads="1"/>
            </p:cNvSpPr>
            <p:nvPr/>
          </p:nvSpPr>
          <p:spPr bwMode="auto">
            <a:xfrm>
              <a:off x="3504" y="2928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" name="Rectangle 918"/>
            <p:cNvSpPr>
              <a:spLocks noChangeArrowheads="1"/>
            </p:cNvSpPr>
            <p:nvPr/>
          </p:nvSpPr>
          <p:spPr bwMode="auto">
            <a:xfrm>
              <a:off x="3504" y="2880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0" name="Rectangle 919"/>
            <p:cNvSpPr>
              <a:spLocks noChangeArrowheads="1"/>
            </p:cNvSpPr>
            <p:nvPr/>
          </p:nvSpPr>
          <p:spPr bwMode="auto">
            <a:xfrm>
              <a:off x="3504" y="2832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1" name="Rectangle 920"/>
            <p:cNvSpPr>
              <a:spLocks noChangeArrowheads="1"/>
            </p:cNvSpPr>
            <p:nvPr/>
          </p:nvSpPr>
          <p:spPr bwMode="auto">
            <a:xfrm>
              <a:off x="3504" y="2784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2" name="Rectangle 921"/>
            <p:cNvSpPr>
              <a:spLocks noChangeArrowheads="1"/>
            </p:cNvSpPr>
            <p:nvPr/>
          </p:nvSpPr>
          <p:spPr bwMode="auto">
            <a:xfrm>
              <a:off x="3504" y="2736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80"/>
          <p:cNvGrpSpPr>
            <a:grpSpLocks/>
          </p:cNvGrpSpPr>
          <p:nvPr/>
        </p:nvGrpSpPr>
        <p:grpSpPr bwMode="auto">
          <a:xfrm>
            <a:off x="6249988" y="5122863"/>
            <a:ext cx="457200" cy="457200"/>
            <a:chOff x="3789" y="3109"/>
            <a:chExt cx="288" cy="288"/>
          </a:xfrm>
        </p:grpSpPr>
        <p:sp>
          <p:nvSpPr>
            <p:cNvPr id="4180" name="Line 903"/>
            <p:cNvSpPr>
              <a:spLocks noChangeShapeType="1"/>
            </p:cNvSpPr>
            <p:nvPr/>
          </p:nvSpPr>
          <p:spPr bwMode="auto">
            <a:xfrm flipV="1">
              <a:off x="4029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1" name="Rectangle 922"/>
            <p:cNvSpPr>
              <a:spLocks noChangeArrowheads="1"/>
            </p:cNvSpPr>
            <p:nvPr/>
          </p:nvSpPr>
          <p:spPr bwMode="auto">
            <a:xfrm>
              <a:off x="3789" y="3349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2" name="Rectangle 923"/>
            <p:cNvSpPr>
              <a:spLocks noChangeArrowheads="1"/>
            </p:cNvSpPr>
            <p:nvPr/>
          </p:nvSpPr>
          <p:spPr bwMode="auto">
            <a:xfrm>
              <a:off x="3789" y="3301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Rectangle 924"/>
            <p:cNvSpPr>
              <a:spLocks noChangeArrowheads="1"/>
            </p:cNvSpPr>
            <p:nvPr/>
          </p:nvSpPr>
          <p:spPr bwMode="auto">
            <a:xfrm>
              <a:off x="3789" y="3253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4" name="Rectangle 925"/>
            <p:cNvSpPr>
              <a:spLocks noChangeArrowheads="1"/>
            </p:cNvSpPr>
            <p:nvPr/>
          </p:nvSpPr>
          <p:spPr bwMode="auto">
            <a:xfrm>
              <a:off x="3789" y="3205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5" name="Rectangle 926"/>
            <p:cNvSpPr>
              <a:spLocks noChangeArrowheads="1"/>
            </p:cNvSpPr>
            <p:nvPr/>
          </p:nvSpPr>
          <p:spPr bwMode="auto">
            <a:xfrm>
              <a:off x="3789" y="3157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6" name="Rectangle 927"/>
            <p:cNvSpPr>
              <a:spLocks noChangeArrowheads="1"/>
            </p:cNvSpPr>
            <p:nvPr/>
          </p:nvSpPr>
          <p:spPr bwMode="auto">
            <a:xfrm>
              <a:off x="3789" y="3109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81"/>
          <p:cNvGrpSpPr>
            <a:grpSpLocks/>
          </p:cNvGrpSpPr>
          <p:nvPr/>
        </p:nvGrpSpPr>
        <p:grpSpPr bwMode="auto">
          <a:xfrm>
            <a:off x="6707188" y="5427663"/>
            <a:ext cx="457200" cy="152400"/>
            <a:chOff x="4077" y="3301"/>
            <a:chExt cx="288" cy="96"/>
          </a:xfrm>
        </p:grpSpPr>
        <p:sp>
          <p:nvSpPr>
            <p:cNvPr id="4177" name="Line 904"/>
            <p:cNvSpPr>
              <a:spLocks noChangeShapeType="1"/>
            </p:cNvSpPr>
            <p:nvPr/>
          </p:nvSpPr>
          <p:spPr bwMode="auto">
            <a:xfrm flipH="1" flipV="1">
              <a:off x="4221" y="330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" name="Rectangle 928"/>
            <p:cNvSpPr>
              <a:spLocks noChangeArrowheads="1"/>
            </p:cNvSpPr>
            <p:nvPr/>
          </p:nvSpPr>
          <p:spPr bwMode="auto">
            <a:xfrm>
              <a:off x="4077" y="3349"/>
              <a:ext cx="288" cy="4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9" name="Rectangle 929"/>
            <p:cNvSpPr>
              <a:spLocks noChangeArrowheads="1"/>
            </p:cNvSpPr>
            <p:nvPr/>
          </p:nvSpPr>
          <p:spPr bwMode="auto">
            <a:xfrm>
              <a:off x="4077" y="3301"/>
              <a:ext cx="288" cy="4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82"/>
          <p:cNvGrpSpPr>
            <a:grpSpLocks/>
          </p:cNvGrpSpPr>
          <p:nvPr/>
        </p:nvGrpSpPr>
        <p:grpSpPr bwMode="auto">
          <a:xfrm>
            <a:off x="7164388" y="4437063"/>
            <a:ext cx="457200" cy="1143000"/>
            <a:chOff x="4365" y="2677"/>
            <a:chExt cx="288" cy="720"/>
          </a:xfrm>
        </p:grpSpPr>
        <p:sp>
          <p:nvSpPr>
            <p:cNvPr id="4162" name="Rectangle 930"/>
            <p:cNvSpPr>
              <a:spLocks noChangeArrowheads="1"/>
            </p:cNvSpPr>
            <p:nvPr/>
          </p:nvSpPr>
          <p:spPr bwMode="auto">
            <a:xfrm>
              <a:off x="4365" y="334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3" name="Rectangle 931"/>
            <p:cNvSpPr>
              <a:spLocks noChangeArrowheads="1"/>
            </p:cNvSpPr>
            <p:nvPr/>
          </p:nvSpPr>
          <p:spPr bwMode="auto">
            <a:xfrm>
              <a:off x="4365" y="330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4" name="Rectangle 933"/>
            <p:cNvSpPr>
              <a:spLocks noChangeArrowheads="1"/>
            </p:cNvSpPr>
            <p:nvPr/>
          </p:nvSpPr>
          <p:spPr bwMode="auto">
            <a:xfrm>
              <a:off x="4365" y="325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5" name="Rectangle 935"/>
            <p:cNvSpPr>
              <a:spLocks noChangeArrowheads="1"/>
            </p:cNvSpPr>
            <p:nvPr/>
          </p:nvSpPr>
          <p:spPr bwMode="auto">
            <a:xfrm>
              <a:off x="4365" y="320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6" name="Rectangle 936"/>
            <p:cNvSpPr>
              <a:spLocks noChangeArrowheads="1"/>
            </p:cNvSpPr>
            <p:nvPr/>
          </p:nvSpPr>
          <p:spPr bwMode="auto">
            <a:xfrm>
              <a:off x="4365" y="315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" name="Rectangle 937"/>
            <p:cNvSpPr>
              <a:spLocks noChangeArrowheads="1"/>
            </p:cNvSpPr>
            <p:nvPr/>
          </p:nvSpPr>
          <p:spPr bwMode="auto">
            <a:xfrm>
              <a:off x="4365" y="310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" name="Rectangle 939"/>
            <p:cNvSpPr>
              <a:spLocks noChangeArrowheads="1"/>
            </p:cNvSpPr>
            <p:nvPr/>
          </p:nvSpPr>
          <p:spPr bwMode="auto">
            <a:xfrm>
              <a:off x="4365" y="306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9" name="Rectangle 941"/>
            <p:cNvSpPr>
              <a:spLocks noChangeArrowheads="1"/>
            </p:cNvSpPr>
            <p:nvPr/>
          </p:nvSpPr>
          <p:spPr bwMode="auto">
            <a:xfrm>
              <a:off x="4365" y="301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0" name="Rectangle 942"/>
            <p:cNvSpPr>
              <a:spLocks noChangeArrowheads="1"/>
            </p:cNvSpPr>
            <p:nvPr/>
          </p:nvSpPr>
          <p:spPr bwMode="auto">
            <a:xfrm>
              <a:off x="4365" y="296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1" name="Rectangle 943"/>
            <p:cNvSpPr>
              <a:spLocks noChangeArrowheads="1"/>
            </p:cNvSpPr>
            <p:nvPr/>
          </p:nvSpPr>
          <p:spPr bwMode="auto">
            <a:xfrm>
              <a:off x="4365" y="291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2" name="Rectangle 944"/>
            <p:cNvSpPr>
              <a:spLocks noChangeArrowheads="1"/>
            </p:cNvSpPr>
            <p:nvPr/>
          </p:nvSpPr>
          <p:spPr bwMode="auto">
            <a:xfrm>
              <a:off x="4365" y="286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3" name="Rectangle 945"/>
            <p:cNvSpPr>
              <a:spLocks noChangeArrowheads="1"/>
            </p:cNvSpPr>
            <p:nvPr/>
          </p:nvSpPr>
          <p:spPr bwMode="auto">
            <a:xfrm>
              <a:off x="4365" y="282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4" name="Rectangle 947"/>
            <p:cNvSpPr>
              <a:spLocks noChangeArrowheads="1"/>
            </p:cNvSpPr>
            <p:nvPr/>
          </p:nvSpPr>
          <p:spPr bwMode="auto">
            <a:xfrm>
              <a:off x="4365" y="277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5" name="Rectangle 948"/>
            <p:cNvSpPr>
              <a:spLocks noChangeArrowheads="1"/>
            </p:cNvSpPr>
            <p:nvPr/>
          </p:nvSpPr>
          <p:spPr bwMode="auto">
            <a:xfrm>
              <a:off x="4365" y="272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6" name="Rectangle 949"/>
            <p:cNvSpPr>
              <a:spLocks noChangeArrowheads="1"/>
            </p:cNvSpPr>
            <p:nvPr/>
          </p:nvSpPr>
          <p:spPr bwMode="auto">
            <a:xfrm>
              <a:off x="4365" y="267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034" name="Text Box 954"/>
          <p:cNvSpPr txBox="1">
            <a:spLocks noChangeArrowheads="1"/>
          </p:cNvSpPr>
          <p:nvPr/>
        </p:nvSpPr>
        <p:spPr bwMode="auto">
          <a:xfrm>
            <a:off x="5492750" y="57499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ahoma" pitchFamily="34" charset="0"/>
                <a:ea typeface="黑体" pitchFamily="49" charset="-122"/>
                <a:hlinkClick r:id="rId3" action="ppaction://hlinksldjump"/>
              </a:rPr>
              <a:t>灰度直方图</a:t>
            </a:r>
            <a:endParaRPr kumimoji="1" lang="zh-CN" altLang="en-US" sz="2400">
              <a:latin typeface="Tahoma" pitchFamily="34" charset="0"/>
              <a:ea typeface="黑体" pitchFamily="49" charset="-122"/>
            </a:endParaRPr>
          </a:p>
        </p:txBody>
      </p:sp>
      <p:graphicFrame>
        <p:nvGraphicFramePr>
          <p:cNvPr id="175063" name="Object 983"/>
          <p:cNvGraphicFramePr>
            <a:graphicFrameLocks noChangeAspect="1"/>
          </p:cNvGraphicFramePr>
          <p:nvPr/>
        </p:nvGraphicFramePr>
        <p:xfrm>
          <a:off x="4859338" y="2565400"/>
          <a:ext cx="3240087" cy="584200"/>
        </p:xfrm>
        <a:graphic>
          <a:graphicData uri="http://schemas.openxmlformats.org/presentationml/2006/ole">
            <p:oleObj spid="_x0000_s4098" name="Equation" r:id="rId4" imgW="1130040" imgH="203040" progId="">
              <p:embed/>
            </p:oleObj>
          </a:graphicData>
        </a:graphic>
      </p:graphicFrame>
      <p:sp>
        <p:nvSpPr>
          <p:cNvPr id="58" name="矩形 5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75" grpId="0" animBg="1"/>
      <p:bldP spid="174976" grpId="0" animBg="1"/>
      <p:bldP spid="174977" grpId="0" animBg="1"/>
      <p:bldP spid="17503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7253" y="298938"/>
            <a:ext cx="606107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灰度图的灰度直方图例</a:t>
            </a:r>
          </a:p>
        </p:txBody>
      </p:sp>
      <p:pic>
        <p:nvPicPr>
          <p:cNvPr id="36867" name="Picture 4" descr="x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481" y="1145320"/>
            <a:ext cx="6273433" cy="517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4405" y="49945"/>
            <a:ext cx="6707187" cy="984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彩色图的灰度直方图例</a:t>
            </a:r>
          </a:p>
        </p:txBody>
      </p:sp>
      <p:pic>
        <p:nvPicPr>
          <p:cNvPr id="175111" name="Picture 7" descr="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855" y="1417638"/>
            <a:ext cx="4678362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15" name="Picture 11" descr="h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4405" y="1490663"/>
            <a:ext cx="3384550" cy="1439862"/>
          </a:xfrm>
          <a:noFill/>
        </p:spPr>
      </p:pic>
      <p:pic>
        <p:nvPicPr>
          <p:cNvPr id="175117" name="Picture 13" descr="h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5" y="3074988"/>
            <a:ext cx="33829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19" name="Picture 15" descr="h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5" y="4659313"/>
            <a:ext cx="33829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8337" y="272562"/>
            <a:ext cx="6873875" cy="12747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性质</a:t>
            </a:r>
          </a:p>
        </p:txBody>
      </p:sp>
      <p:sp>
        <p:nvSpPr>
          <p:cNvPr id="173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3138" y="2400300"/>
            <a:ext cx="7343775" cy="151288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所有的空间信息全部丢失；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每一灰度级的像素个数可直接得到。</a:t>
            </a:r>
          </a:p>
        </p:txBody>
      </p:sp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758825" y="333375"/>
            <a:ext cx="8385175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29699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2365131"/>
            <a:ext cx="8964613" cy="38163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前面提到过，灰度直方图是最简单的，最有用的工具。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简单性从其一维的数据形式，以及简单的计算方法可以感受到有用性，在这里通过几个应用例子来说明。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3633" y="476250"/>
            <a:ext cx="7705725" cy="11525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数字图像的灰度直方图应用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数字化参数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3633" y="1916113"/>
            <a:ext cx="8108950" cy="43926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直方图给出了一个简单可见的指示，用来判断一幅图像是否合理的利用了全部被允许的灰度级范围。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一幅图像应该利用全部或几乎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全部可能的灰度级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，否则等于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增加了量化间隔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。丢失的信息将不能恢复</a:t>
            </a:r>
            <a:r>
              <a:rPr lang="zh-CN" altLang="en-US" b="1" dirty="0" smtClean="0">
                <a:effectLst/>
                <a:ea typeface="华文细黑" pitchFamily="2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effectLst/>
              <a:ea typeface="华文细黑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628" y="316523"/>
            <a:ext cx="7559675" cy="1347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数字图像的灰度直方图应用</a:t>
            </a:r>
            <a:b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分割阈值选取</a:t>
            </a:r>
          </a:p>
        </p:txBody>
      </p:sp>
      <p:sp>
        <p:nvSpPr>
          <p:cNvPr id="178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2349500"/>
            <a:ext cx="7920038" cy="31670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假设某图像的灰度直方图具有 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二峰性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，则表明这个图像较亮的区域和较暗的区域可以较好地分离。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取二峰间的谷点为阈值点，可以得到好的</a:t>
            </a:r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二值处理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的效果。</a:t>
            </a:r>
          </a:p>
          <a:p>
            <a:pPr eaLnBrk="1" hangingPunct="1"/>
            <a:endParaRPr lang="en-US" altLang="zh-CN" dirty="0" smtClean="0">
              <a:effectLst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6427" y="158262"/>
            <a:ext cx="5556250" cy="944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灰度直方图具有二峰性</a:t>
            </a:r>
          </a:p>
        </p:txBody>
      </p:sp>
      <p:pic>
        <p:nvPicPr>
          <p:cNvPr id="38915" name="Picture 4" descr="x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27" y="1415561"/>
            <a:ext cx="7814453" cy="477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162" y="791519"/>
            <a:ext cx="7864353" cy="528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8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7616825" cy="8493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具有二峰性的灰度图的二值化</a:t>
            </a:r>
          </a:p>
        </p:txBody>
      </p:sp>
      <p:pic>
        <p:nvPicPr>
          <p:cNvPr id="39939" name="Picture 4" descr="x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1408967"/>
            <a:ext cx="7561263" cy="468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5791200" cy="8048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灰度分布效果图例</a:t>
            </a:r>
          </a:p>
        </p:txBody>
      </p:sp>
      <p:pic>
        <p:nvPicPr>
          <p:cNvPr id="40963" name="Picture 4" descr="第2章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8000"/>
          </a:blip>
          <a:srcRect/>
          <a:stretch>
            <a:fillRect/>
          </a:stretch>
        </p:blipFill>
        <p:spPr>
          <a:xfrm>
            <a:off x="490378" y="1628836"/>
            <a:ext cx="8058803" cy="4270802"/>
          </a:xfrm>
          <a:noFill/>
        </p:spPr>
      </p:pic>
      <p:sp>
        <p:nvSpPr>
          <p:cNvPr id="5" name="矩形 4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9637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/>
        </p:nvSpPr>
        <p:spPr bwMode="auto">
          <a:xfrm>
            <a:off x="466725" y="360485"/>
            <a:ext cx="7921625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数字图像的概念与</a:t>
            </a:r>
            <a:r>
              <a:rPr lang="zh-CN" altLang="en-US" sz="3600" b="0" dirty="0" smtClean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描述</a:t>
            </a:r>
            <a:r>
              <a:rPr lang="zh-CN" altLang="en-US" sz="3600" b="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600" b="0" dirty="0" smtClean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图像</a:t>
            </a:r>
            <a:r>
              <a:rPr lang="zh-CN" altLang="en-US" sz="3600" b="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的描述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/>
        </p:nvSpPr>
        <p:spPr bwMode="auto">
          <a:xfrm>
            <a:off x="466725" y="1485900"/>
            <a:ext cx="7921625" cy="381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因为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矩阵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是二维的，所以可以用矩阵来描述数字图像。</a:t>
            </a:r>
          </a:p>
          <a:p>
            <a:pPr eaLnBrk="1" hangingPunct="1"/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描述数字图像的矩阵目前采用的是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整数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阵，即每个像素的亮暗，用一个</a:t>
            </a:r>
            <a:r>
              <a:rPr lang="zh-CN" altLang="en-US" b="1" dirty="0" smtClean="0">
                <a:effectLst/>
                <a:latin typeface="楷体" pitchFamily="49" charset="-122"/>
                <a:ea typeface="楷体" pitchFamily="49" charset="-122"/>
              </a:rPr>
              <a:t>整数来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表示。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285" y="3905491"/>
            <a:ext cx="6866792" cy="229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400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115" y="1773238"/>
            <a:ext cx="8502527" cy="2420937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矩阵是按照行列的顺序来定位数据的，但是图像是在平面上定位数据的，所以坐标系的定义具有特殊性。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 为了编程方便起见，这里以</a:t>
            </a:r>
            <a:r>
              <a:rPr lang="zh-CN" altLang="en-US" sz="2800" b="1" dirty="0" smtClean="0">
                <a:solidFill>
                  <a:srgbClr val="FF3399"/>
                </a:solidFill>
                <a:effectLst/>
                <a:latin typeface="楷体" pitchFamily="49" charset="-122"/>
                <a:ea typeface="楷体" pitchFamily="49" charset="-122"/>
              </a:rPr>
              <a:t>矩阵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坐标系来定义</a:t>
            </a:r>
            <a:r>
              <a:rPr lang="zh-CN" altLang="en-US" sz="2800" b="1" dirty="0" smtClean="0">
                <a:solidFill>
                  <a:srgbClr val="FF3399"/>
                </a:solidFill>
                <a:effectLst/>
                <a:latin typeface="楷体" pitchFamily="49" charset="-122"/>
                <a:ea typeface="楷体" pitchFamily="49" charset="-122"/>
              </a:rPr>
              <a:t>图像的坐标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4390414"/>
            <a:ext cx="2376487" cy="2052638"/>
            <a:chOff x="521" y="2886"/>
            <a:chExt cx="1497" cy="12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1" y="2886"/>
              <a:ext cx="1444" cy="921"/>
              <a:chOff x="530" y="2940"/>
              <a:chExt cx="1444" cy="92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657" y="3067"/>
                <a:ext cx="726" cy="590"/>
                <a:chOff x="612" y="3067"/>
                <a:chExt cx="726" cy="590"/>
              </a:xfrm>
            </p:grpSpPr>
            <p:sp>
              <p:nvSpPr>
                <p:cNvPr id="11283" name="Line 7"/>
                <p:cNvSpPr>
                  <a:spLocks noChangeShapeType="1"/>
                </p:cNvSpPr>
                <p:nvPr/>
              </p:nvSpPr>
              <p:spPr bwMode="auto">
                <a:xfrm>
                  <a:off x="612" y="3067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4" name="Line 8"/>
                <p:cNvSpPr>
                  <a:spLocks noChangeShapeType="1"/>
                </p:cNvSpPr>
                <p:nvPr/>
              </p:nvSpPr>
              <p:spPr bwMode="auto">
                <a:xfrm>
                  <a:off x="612" y="3067"/>
                  <a:ext cx="0" cy="5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281" name="Text Box 9"/>
              <p:cNvSpPr txBox="1">
                <a:spLocks noChangeArrowheads="1"/>
              </p:cNvSpPr>
              <p:nvPr/>
            </p:nvSpPr>
            <p:spPr bwMode="auto">
              <a:xfrm>
                <a:off x="530" y="3630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黑体" pitchFamily="49" charset="-122"/>
                    <a:ea typeface="黑体" pitchFamily="49" charset="-122"/>
                  </a:rPr>
                  <a:t>行（</a:t>
                </a:r>
                <a:r>
                  <a:rPr lang="en-US" altLang="zh-CN" b="1">
                    <a:solidFill>
                      <a:srgbClr val="FF3399"/>
                    </a:solidFill>
                    <a:latin typeface="黑体" pitchFamily="49" charset="-122"/>
                    <a:ea typeface="黑体" pitchFamily="49" charset="-122"/>
                  </a:rPr>
                  <a:t>i</a:t>
                </a:r>
                <a:r>
                  <a:rPr lang="zh-CN" altLang="en-US" b="1">
                    <a:latin typeface="黑体" pitchFamily="49" charset="-122"/>
                    <a:ea typeface="黑体" pitchFamily="49" charset="-122"/>
                  </a:rPr>
                  <a:t>）</a:t>
                </a:r>
              </a:p>
            </p:txBody>
          </p:sp>
          <p:sp>
            <p:nvSpPr>
              <p:cNvPr id="11282" name="Text Box 10"/>
              <p:cNvSpPr txBox="1">
                <a:spLocks noChangeArrowheads="1"/>
              </p:cNvSpPr>
              <p:nvPr/>
            </p:nvSpPr>
            <p:spPr bwMode="auto">
              <a:xfrm>
                <a:off x="1339" y="2940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黑体" pitchFamily="49" charset="-122"/>
                    <a:ea typeface="黑体" pitchFamily="49" charset="-122"/>
                  </a:rPr>
                  <a:t>列（</a:t>
                </a:r>
                <a:r>
                  <a:rPr lang="en-US" altLang="zh-CN" b="1">
                    <a:solidFill>
                      <a:srgbClr val="3399FF"/>
                    </a:solidFill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zh-CN" altLang="en-US" b="1">
                    <a:latin typeface="黑体" pitchFamily="49" charset="-122"/>
                    <a:ea typeface="黑体" pitchFamily="49" charset="-122"/>
                  </a:rPr>
                  <a:t>）</a:t>
                </a:r>
              </a:p>
            </p:txBody>
          </p:sp>
        </p:grpSp>
        <p:sp>
          <p:nvSpPr>
            <p:cNvPr id="11278" name="Text Box 11"/>
            <p:cNvSpPr txBox="1">
              <a:spLocks noChangeArrowheads="1"/>
            </p:cNvSpPr>
            <p:nvPr/>
          </p:nvSpPr>
          <p:spPr bwMode="auto">
            <a:xfrm>
              <a:off x="793" y="3249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矩阵 </a:t>
              </a:r>
              <a:r>
                <a:rPr lang="en-US" altLang="zh-CN" sz="2000" b="1" dirty="0">
                  <a:latin typeface="黑体" pitchFamily="49" charset="-122"/>
                  <a:ea typeface="黑体" pitchFamily="49" charset="-122"/>
                </a:rPr>
                <a:t>A(</a:t>
              </a:r>
              <a:r>
                <a:rPr lang="en-US" altLang="zh-CN" sz="2000" b="1" dirty="0" err="1">
                  <a:solidFill>
                    <a:srgbClr val="FF3399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b="1" dirty="0" err="1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en-US" altLang="zh-CN" sz="2000" b="1" dirty="0" err="1">
                  <a:solidFill>
                    <a:srgbClr val="3399FF"/>
                  </a:solidFill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sz="2000" b="1" dirty="0"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11279" name="Text Box 12"/>
            <p:cNvSpPr txBox="1">
              <a:spLocks noChangeArrowheads="1"/>
            </p:cNvSpPr>
            <p:nvPr/>
          </p:nvSpPr>
          <p:spPr bwMode="auto">
            <a:xfrm>
              <a:off x="657" y="3929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矩阵坐标系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457825" y="4372952"/>
            <a:ext cx="2635250" cy="1981200"/>
            <a:chOff x="2290" y="2795"/>
            <a:chExt cx="1660" cy="1248"/>
          </a:xfrm>
        </p:grpSpPr>
        <p:sp>
          <p:nvSpPr>
            <p:cNvPr id="11271" name="Line 14"/>
            <p:cNvSpPr>
              <a:spLocks noChangeShapeType="1"/>
            </p:cNvSpPr>
            <p:nvPr/>
          </p:nvSpPr>
          <p:spPr bwMode="auto">
            <a:xfrm>
              <a:off x="2417" y="3602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2" name="Line 15"/>
            <p:cNvSpPr>
              <a:spLocks noChangeShapeType="1"/>
            </p:cNvSpPr>
            <p:nvPr/>
          </p:nvSpPr>
          <p:spPr bwMode="auto">
            <a:xfrm>
              <a:off x="2417" y="3013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Text Box 16"/>
            <p:cNvSpPr txBox="1">
              <a:spLocks noChangeArrowheads="1"/>
            </p:cNvSpPr>
            <p:nvPr/>
          </p:nvSpPr>
          <p:spPr bwMode="auto">
            <a:xfrm>
              <a:off x="3134" y="3484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轴（</a:t>
              </a:r>
              <a:r>
                <a:rPr lang="en-US" altLang="zh-CN" b="1">
                  <a:solidFill>
                    <a:srgbClr val="FF3399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11274" name="Text Box 17"/>
            <p:cNvSpPr txBox="1">
              <a:spLocks noChangeArrowheads="1"/>
            </p:cNvSpPr>
            <p:nvPr/>
          </p:nvSpPr>
          <p:spPr bwMode="auto">
            <a:xfrm>
              <a:off x="2290" y="2795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Y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轴（</a:t>
              </a:r>
              <a:r>
                <a:rPr lang="en-US" altLang="zh-CN" b="1">
                  <a:solidFill>
                    <a:srgbClr val="3399FF"/>
                  </a:solidFill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11275" name="Text Box 18"/>
            <p:cNvSpPr txBox="1">
              <a:spLocks noChangeArrowheads="1"/>
            </p:cNvSpPr>
            <p:nvPr/>
          </p:nvSpPr>
          <p:spPr bwMode="auto">
            <a:xfrm>
              <a:off x="2562" y="3158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图像 </a:t>
              </a: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f(</a:t>
              </a:r>
              <a:r>
                <a:rPr lang="en-US" altLang="zh-CN" sz="2000" b="1">
                  <a:solidFill>
                    <a:srgbClr val="FF3399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en-US" altLang="zh-CN" sz="2000" b="1">
                  <a:solidFill>
                    <a:srgbClr val="3399FF"/>
                  </a:solidFill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11276" name="Text Box 19"/>
            <p:cNvSpPr txBox="1">
              <a:spLocks noChangeArrowheads="1"/>
            </p:cNvSpPr>
            <p:nvPr/>
          </p:nvSpPr>
          <p:spPr bwMode="auto">
            <a:xfrm>
              <a:off x="2426" y="3793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直角坐标系</a:t>
              </a:r>
            </a:p>
          </p:txBody>
        </p:sp>
      </p:grpSp>
      <p:sp>
        <p:nvSpPr>
          <p:cNvPr id="279572" name="Rectangle 20"/>
          <p:cNvSpPr>
            <a:spLocks noRot="1" noChangeArrowheads="1"/>
          </p:cNvSpPr>
          <p:nvPr/>
        </p:nvSpPr>
        <p:spPr bwMode="auto">
          <a:xfrm>
            <a:off x="395288" y="1773238"/>
            <a:ext cx="7921625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zh-CN" sz="320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9573" name="Rectangle 21"/>
          <p:cNvSpPr>
            <a:spLocks noGrp="1" noRot="1" noChangeArrowheads="1"/>
          </p:cNvSpPr>
          <p:nvPr>
            <p:ph type="title"/>
          </p:nvPr>
        </p:nvSpPr>
        <p:spPr>
          <a:xfrm>
            <a:off x="395288" y="0"/>
            <a:ext cx="8282354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：图像的坐标系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6588" y="49945"/>
            <a:ext cx="7489825" cy="12398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：黑白图像</a:t>
            </a:r>
          </a:p>
        </p:txBody>
      </p:sp>
      <p:sp>
        <p:nvSpPr>
          <p:cNvPr id="280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36588" y="1846385"/>
            <a:ext cx="7261225" cy="1954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rPr>
              <a:t>黑白图像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是指图像的每个像素只能是黑或者白，没有中间的过渡，故又称为２值图像。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effectLst/>
                <a:latin typeface="楷体" pitchFamily="49" charset="-122"/>
                <a:ea typeface="楷体" pitchFamily="49" charset="-122"/>
              </a:rPr>
              <a:t> 2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值图像的像素值为</a:t>
            </a:r>
            <a:r>
              <a:rPr lang="en-US" altLang="zh-CN" sz="2800" dirty="0" smtClean="0">
                <a:effectLst/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dirty="0" smtClean="0">
                <a:effectLst/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effectLst/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5524500" y="4465515"/>
          <a:ext cx="2030413" cy="1555750"/>
        </p:xfrm>
        <a:graphic>
          <a:graphicData uri="http://schemas.openxmlformats.org/presentationml/2006/ole">
            <p:oleObj spid="_x0000_s1026" name="Equation" r:id="rId4" imgW="927000" imgH="711000" progId="">
              <p:embed/>
            </p:oleObj>
          </a:graphicData>
        </a:graphic>
      </p:graphicFrame>
      <p:sp>
        <p:nvSpPr>
          <p:cNvPr id="280581" name="AutoShape 5"/>
          <p:cNvSpPr>
            <a:spLocks noChangeArrowheads="1"/>
          </p:cNvSpPr>
          <p:nvPr/>
        </p:nvSpPr>
        <p:spPr bwMode="auto">
          <a:xfrm>
            <a:off x="3924300" y="4886325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9741" y="4248150"/>
            <a:ext cx="1994388" cy="19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uiExpand="1" build="p" autoUpdateAnimBg="0"/>
      <p:bldP spid="280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16913" y="49945"/>
            <a:ext cx="580902" cy="344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黑白图像例</a:t>
            </a:r>
          </a:p>
        </p:txBody>
      </p:sp>
      <p:pic>
        <p:nvPicPr>
          <p:cNvPr id="33795" name="Picture 4" descr="x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3836988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7" name="Picture 8" descr="DSCN0005_400w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09800"/>
            <a:ext cx="38401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1607</Words>
  <Application>Microsoft Office PowerPoint</Application>
  <PresentationFormat>全屏显示(4:3)</PresentationFormat>
  <Paragraphs>268</Paragraphs>
  <Slides>52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5" baseType="lpstr">
      <vt:lpstr>Essential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数字图像的概念与描述：图像的坐标系</vt:lpstr>
      <vt:lpstr>数字图像的概念与描述：黑白图像</vt:lpstr>
      <vt:lpstr>黑白图像例</vt:lpstr>
      <vt:lpstr>数字图像的概念与描述：灰度图像</vt:lpstr>
      <vt:lpstr>灰度图像例</vt:lpstr>
      <vt:lpstr>数字图像的概念与描述：彩色图像</vt:lpstr>
      <vt:lpstr>彩色图像例</vt:lpstr>
      <vt:lpstr>幻灯片 14</vt:lpstr>
      <vt:lpstr>数字图像的存储位图文件：文件的总体结构</vt:lpstr>
      <vt:lpstr>数字图像的存储位图文件：文件头信息</vt:lpstr>
      <vt:lpstr>数字图像的存储位图文件：信息头信息</vt:lpstr>
      <vt:lpstr>数字图像的存储位图文件          —— 真彩色模式的数据区结构</vt:lpstr>
      <vt:lpstr>数字图像的存储位图文件            ——索引色模式的调色板</vt:lpstr>
      <vt:lpstr>数字图像的存储位图文件             ——索引色模式的数据区</vt:lpstr>
      <vt:lpstr>幻灯片 21</vt:lpstr>
      <vt:lpstr>图像的数字化</vt:lpstr>
      <vt:lpstr>图像的数字化：采样概念</vt:lpstr>
      <vt:lpstr>幻灯片 24</vt:lpstr>
      <vt:lpstr>图像的数字化：采样间隔</vt:lpstr>
      <vt:lpstr>图像的数字化：采样效果演示示例</vt:lpstr>
      <vt:lpstr>图像的数字化：采样指标分辨率</vt:lpstr>
      <vt:lpstr>图像的数字化：量化概念</vt:lpstr>
      <vt:lpstr>低bit量化的伪轮廓现象图例</vt:lpstr>
      <vt:lpstr>幻灯片 30</vt:lpstr>
      <vt:lpstr>幻灯片 31</vt:lpstr>
      <vt:lpstr>图像的数字化：量化方法</vt:lpstr>
      <vt:lpstr>均匀量化效果示意图</vt:lpstr>
      <vt:lpstr>非均匀量化效果示意图</vt:lpstr>
      <vt:lpstr>均匀量化与非均匀量化效果的比较</vt:lpstr>
      <vt:lpstr>量化与采样的效果图例</vt:lpstr>
      <vt:lpstr>幻灯片 37</vt:lpstr>
      <vt:lpstr>幻灯片 38</vt:lpstr>
      <vt:lpstr>幻灯片 39</vt:lpstr>
      <vt:lpstr>数字图像的灰度直方图</vt:lpstr>
      <vt:lpstr>数字图像的灰度直方图：定义</vt:lpstr>
      <vt:lpstr>数字图像的灰度直方图                   —— 计算例子</vt:lpstr>
      <vt:lpstr>灰度图的灰度直方图例</vt:lpstr>
      <vt:lpstr>彩色图的灰度直方图例</vt:lpstr>
      <vt:lpstr>数字图像的灰度直方图                   —— 性质</vt:lpstr>
      <vt:lpstr>数字图像的灰度直方图                   —— 应用</vt:lpstr>
      <vt:lpstr>数字图像的灰度直方图应用                   —— 数字化参数</vt:lpstr>
      <vt:lpstr>数字图像的灰度直方图应用             —— 分割阈值选取</vt:lpstr>
      <vt:lpstr>灰度直方图具有二峰性</vt:lpstr>
      <vt:lpstr>具有二峰性的灰度图的二值化</vt:lpstr>
      <vt:lpstr>灰度分布效果图例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thinkpad</cp:lastModifiedBy>
  <cp:revision>273</cp:revision>
  <dcterms:created xsi:type="dcterms:W3CDTF">2015-05-27T21:21:49Z</dcterms:created>
  <dcterms:modified xsi:type="dcterms:W3CDTF">2018-05-03T06:51:05Z</dcterms:modified>
</cp:coreProperties>
</file>