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88" r:id="rId4"/>
    <p:sldId id="315" r:id="rId5"/>
    <p:sldId id="317" r:id="rId6"/>
    <p:sldId id="316" r:id="rId7"/>
    <p:sldId id="318" r:id="rId8"/>
    <p:sldId id="307" r:id="rId9"/>
    <p:sldId id="309" r:id="rId10"/>
    <p:sldId id="321" r:id="rId11"/>
    <p:sldId id="322" r:id="rId12"/>
    <p:sldId id="323" r:id="rId13"/>
    <p:sldId id="324" r:id="rId14"/>
    <p:sldId id="325" r:id="rId15"/>
    <p:sldId id="326" r:id="rId16"/>
    <p:sldId id="295" r:id="rId17"/>
    <p:sldId id="296" r:id="rId18"/>
    <p:sldId id="300" r:id="rId19"/>
    <p:sldId id="310" r:id="rId20"/>
    <p:sldId id="261" r:id="rId21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00"/>
    <a:srgbClr val="008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29964-1AFD-4E57-8973-FEEB9505EA7F}" type="datetimeFigureOut">
              <a:rPr lang="zh-CN" altLang="en-US" smtClean="0"/>
              <a:t>2018-01-06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81FBE-B957-4960-8B25-27C7FBC59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1FBE-B957-4960-8B25-27C7FBC59F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4320885"/>
            <a:ext cx="2133600" cy="357187"/>
          </a:xfrm>
        </p:spPr>
        <p:txBody>
          <a:bodyPr/>
          <a:lstStyle>
            <a:lvl1pPr>
              <a:defRPr/>
            </a:lvl1pPr>
          </a:lstStyle>
          <a:p>
            <a:fld id="{C6D1309B-ACB6-43DF-82A9-6112AB03719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366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6C395-DFB6-4E21-8428-6D01050D1AE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6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274638"/>
            <a:ext cx="2057400" cy="43862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3" y="274638"/>
            <a:ext cx="6019800" cy="4386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66B4C-58B4-4513-B459-DE99D2ED89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0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AD3E-CE1E-4E1C-BC97-B649641157A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207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B22D2-B748-4219-9F31-2DC2A33C69B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414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265238"/>
            <a:ext cx="4038600" cy="33956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2402" y="1290188"/>
            <a:ext cx="4038600" cy="33956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9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9B19A-7BEB-4233-8EF4-B1C3CF6B579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93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796136" y="3724672"/>
            <a:ext cx="2133600" cy="357187"/>
          </a:xfrm>
        </p:spPr>
        <p:txBody>
          <a:bodyPr/>
          <a:lstStyle>
            <a:lvl1pPr>
              <a:defRPr/>
            </a:lvl1pPr>
          </a:lstStyle>
          <a:p>
            <a:fld id="{5A15DC70-DA53-42EF-A120-93D9E378FC9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580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7DA25-2F7B-4554-8003-BBA0FBC536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439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8F536-31A1-43C2-83EA-803C11A4021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036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未标题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4425" r="10973" b="3226"/>
          <a:stretch>
            <a:fillRect/>
          </a:stretch>
        </p:blipFill>
        <p:spPr bwMode="auto">
          <a:xfrm>
            <a:off x="0" y="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265238"/>
            <a:ext cx="8229600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CA43AD-CB8F-468B-86B1-71A4211EE6DE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1033" name="Picture 9" descr="签名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2" t="11339" r="5040" b="37637"/>
          <a:stretch>
            <a:fillRect/>
          </a:stretch>
        </p:blipFill>
        <p:spPr bwMode="auto">
          <a:xfrm>
            <a:off x="4572000" y="-160338"/>
            <a:ext cx="11113" cy="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"/>
          <a:stretch>
            <a:fillRect/>
          </a:stretch>
        </p:blipFill>
        <p:spPr bwMode="auto">
          <a:xfrm>
            <a:off x="0" y="-1446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843807" y="977669"/>
            <a:ext cx="113462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8</a:t>
            </a:r>
            <a:r>
              <a:rPr lang="en-US" altLang="zh-CN" sz="2400" baseline="300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th</a:t>
            </a:r>
            <a:r>
              <a:rPr lang="en-US" altLang="zh-CN" sz="24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Jan.</a:t>
            </a:r>
            <a:endParaRPr lang="zh-CN" altLang="zh-CN" sz="2400" dirty="0">
              <a:solidFill>
                <a:srgbClr val="333333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 rot="21309363">
            <a:off x="1025766" y="2047617"/>
            <a:ext cx="24714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模式识别与智能系统</a:t>
            </a:r>
            <a:endParaRPr lang="zh-CN" altLang="zh-CN" sz="2000" b="1" dirty="0">
              <a:solidFill>
                <a:srgbClr val="33333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707904" y="2859096"/>
            <a:ext cx="54360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Multi-scale Deep 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Learning Architectures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for Person 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Re-identification</a:t>
            </a:r>
            <a:endParaRPr lang="zh-CN" altLang="zh-CN" sz="40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3707904" y="2428528"/>
            <a:ext cx="360040" cy="344835"/>
            <a:chOff x="0" y="0"/>
            <a:chExt cx="181" cy="181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90" y="90"/>
              <a:ext cx="91" cy="91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 rot="21363987">
            <a:off x="1754310" y="2641895"/>
            <a:ext cx="101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刘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仁春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6929" y="4220562"/>
            <a:ext cx="505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  <a:ea typeface="+mn-ea"/>
              </a:rPr>
              <a:t>@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  <a:ea typeface="+mn-ea"/>
              </a:rPr>
              <a:t>Xuelin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  <a:ea typeface="+mn-ea"/>
              </a:rPr>
              <a:t> Qian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  <a:ea typeface="+mn-ea"/>
              </a:rPr>
              <a:t>Yanwei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  <a:ea typeface="+mn-ea"/>
              </a:rPr>
              <a:t> Fu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  <a:ea typeface="+mn-ea"/>
              </a:rPr>
              <a:t>Yu-Gang Jiang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  <a:ea typeface="+mn-ea"/>
              </a:rPr>
              <a:t>Tao Xiang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  <a:ea typeface="+mn-ea"/>
              </a:rPr>
              <a:t>Xiangyang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+mn-ea"/>
                <a:ea typeface="+mn-ea"/>
              </a:rPr>
              <a:t>Xue</a:t>
            </a:r>
            <a:endParaRPr lang="zh-CN" altLang="zh-CN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8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CN" altLang="en-US" sz="600" b="1" dirty="0" smtClean="0">
                <a:solidFill>
                  <a:schemeClr val="bg1">
                    <a:lumMod val="85000"/>
                  </a:schemeClr>
                </a:solidFill>
              </a:rPr>
              <a:t>上海市智能信息处理重点实验室（复旦大学计算机科学学院）</a:t>
            </a:r>
            <a:r>
              <a:rPr lang="en-US" altLang="zh-CN" sz="600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600" b="1" dirty="0" smtClean="0">
                <a:solidFill>
                  <a:schemeClr val="bg1">
                    <a:lumMod val="85000"/>
                  </a:schemeClr>
                </a:solidFill>
              </a:rPr>
              <a:t>复旦大学数学科学学院</a:t>
            </a:r>
            <a:r>
              <a:rPr lang="en-US" altLang="zh-CN" sz="600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600" b="1" dirty="0" smtClean="0">
                <a:solidFill>
                  <a:schemeClr val="bg1">
                    <a:lumMod val="85000"/>
                  </a:schemeClr>
                </a:solidFill>
              </a:rPr>
              <a:t>腾讯</a:t>
            </a:r>
            <a:r>
              <a:rPr lang="en-US" altLang="zh-CN" sz="600" b="1" dirty="0" smtClean="0">
                <a:solidFill>
                  <a:schemeClr val="bg1">
                    <a:lumMod val="85000"/>
                  </a:schemeClr>
                </a:solidFill>
              </a:rPr>
              <a:t>AI</a:t>
            </a:r>
            <a:r>
              <a:rPr lang="zh-CN" altLang="en-US" sz="600" b="1" dirty="0" smtClean="0">
                <a:solidFill>
                  <a:schemeClr val="bg1">
                    <a:lumMod val="85000"/>
                  </a:schemeClr>
                </a:solidFill>
              </a:rPr>
              <a:t>实验室</a:t>
            </a:r>
            <a:r>
              <a:rPr lang="en-US" altLang="zh-CN" sz="600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600" b="1" dirty="0" smtClean="0">
                <a:solidFill>
                  <a:schemeClr val="bg1">
                    <a:lumMod val="85000"/>
                  </a:schemeClr>
                </a:solidFill>
              </a:rPr>
              <a:t>伦敦大学玛丽皇后学院</a:t>
            </a:r>
            <a:r>
              <a:rPr lang="en-US" altLang="zh-CN" sz="600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600" b="1" dirty="0" smtClean="0">
                <a:solidFill>
                  <a:schemeClr val="bg1">
                    <a:lumMod val="85000"/>
                  </a:schemeClr>
                </a:solidFill>
              </a:rPr>
              <a:t>悉尼科技大学</a:t>
            </a:r>
            <a:endParaRPr lang="zh-CN" altLang="en-US" sz="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235652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    ICCV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 rot="21237087">
            <a:off x="1529822" y="2314441"/>
            <a:ext cx="24714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33333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171307030007</a:t>
            </a:r>
            <a:endParaRPr lang="zh-CN" altLang="zh-CN" sz="2000" b="1" dirty="0">
              <a:solidFill>
                <a:srgbClr val="33333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276364" y="62832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</a:t>
            </a:r>
            <a:r>
              <a:rPr lang="en-US" altLang="zh-CN" sz="2000" dirty="0" smtClean="0">
                <a:latin typeface="+mn-ea"/>
                <a:ea typeface="+mn-ea"/>
              </a:rPr>
              <a:t>M-</a:t>
            </a:r>
            <a:r>
              <a:rPr lang="en-US" altLang="zh-CN" sz="2000" dirty="0" err="1" smtClean="0">
                <a:latin typeface="+mn-ea"/>
                <a:ea typeface="+mn-ea"/>
              </a:rPr>
              <a:t>scaleA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06" y="1060376"/>
            <a:ext cx="3635896" cy="2317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60376"/>
            <a:ext cx="3089232" cy="36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796680"/>
            <a:ext cx="4228557" cy="8640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48464" y="4044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C1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928" y="27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A1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67936" y="19244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B1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805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276364" y="62832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</a:t>
            </a:r>
            <a:r>
              <a:rPr lang="en-US" altLang="zh-CN" sz="2000" dirty="0" smtClean="0">
                <a:latin typeface="+mn-ea"/>
                <a:ea typeface="+mn-ea"/>
              </a:rPr>
              <a:t>reduction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69306"/>
            <a:ext cx="3096344" cy="36086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55976" y="1336214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Reduction </a:t>
            </a:r>
            <a:r>
              <a:rPr lang="en-US" altLang="zh-CN" sz="1000" dirty="0" smtClean="0">
                <a:solidFill>
                  <a:srgbClr val="FFC000"/>
                </a:solidFill>
              </a:rPr>
              <a:t>(avoid representational bottlenecks) </a:t>
            </a: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   VS </a:t>
            </a: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                Max-pooling</a:t>
            </a:r>
            <a:r>
              <a:rPr lang="en-US" altLang="zh-CN" sz="1000" dirty="0" smtClean="0">
                <a:solidFill>
                  <a:srgbClr val="FFC000"/>
                </a:solidFill>
              </a:rPr>
              <a:t>(decrease feature map size)</a:t>
            </a:r>
            <a:endParaRPr lang="zh-CN" altLang="en-US" sz="1000" dirty="0">
              <a:solidFill>
                <a:srgbClr val="FFC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928" y="27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A2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943909"/>
            <a:ext cx="4499992" cy="7340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745199" y="41262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C2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522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276364" y="62832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</a:t>
            </a:r>
            <a:r>
              <a:rPr lang="en-US" altLang="zh-CN" sz="2000" dirty="0" smtClean="0">
                <a:latin typeface="+mn-ea"/>
                <a:ea typeface="+mn-ea"/>
              </a:rPr>
              <a:t>M-</a:t>
            </a:r>
            <a:r>
              <a:rPr lang="en-US" altLang="zh-CN" sz="2000" dirty="0" err="1" smtClean="0">
                <a:latin typeface="+mn-ea"/>
                <a:ea typeface="+mn-ea"/>
              </a:rPr>
              <a:t>scaleB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76456" y="406972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C3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928" y="27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A3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67936" y="19244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B3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91169"/>
            <a:ext cx="3055573" cy="35611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091169"/>
            <a:ext cx="3384376" cy="223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68689"/>
            <a:ext cx="4211960" cy="7714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55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324544" y="6283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          Saliency</a:t>
            </a:r>
            <a:r>
              <a:rPr lang="en-US" altLang="zh-CN" sz="2000" dirty="0" smtClean="0">
                <a:latin typeface="+mn-ea"/>
                <a:ea typeface="+mn-ea"/>
              </a:rPr>
              <a:t>              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0376"/>
            <a:ext cx="1656184" cy="383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60376"/>
            <a:ext cx="3220191" cy="383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644552"/>
            <a:ext cx="2518750" cy="5679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0212" y="3292624"/>
            <a:ext cx="244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FFC000"/>
                </a:solidFill>
                <a:latin typeface="+mn-ea"/>
                <a:ea typeface="+mn-ea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-stream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b="1" dirty="0" smtClean="0">
                <a:solidFill>
                  <a:srgbClr val="FFC000"/>
                </a:solidFill>
                <a:latin typeface="+mn-ea"/>
                <a:ea typeface="+mn-ea"/>
              </a:rPr>
              <a:t>j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-channel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930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180528" y="6245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          C-V</a:t>
            </a:r>
            <a:r>
              <a:rPr lang="en-US" altLang="zh-CN" sz="2000" dirty="0" smtClean="0">
                <a:latin typeface="+mn-ea"/>
                <a:ea typeface="+mn-ea"/>
              </a:rPr>
              <a:t>             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32384"/>
            <a:ext cx="1467410" cy="36724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9992" y="1636440"/>
            <a:ext cx="3456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C000"/>
                </a:solidFill>
              </a:rPr>
              <a:t>Classification</a:t>
            </a: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C000"/>
                </a:solidFill>
              </a:rPr>
              <a:t>Verification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</a:rPr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61829"/>
              </p:ext>
            </p:extLst>
          </p:nvPr>
        </p:nvGraphicFramePr>
        <p:xfrm>
          <a:off x="6660232" y="2821428"/>
          <a:ext cx="1765920" cy="29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371600" imgH="228600" progId="Equation.DSMT4">
                  <p:embed/>
                </p:oleObj>
              </mc:Choice>
              <mc:Fallback>
                <p:oleObj name="Equation" r:id="rId4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0232" y="2821428"/>
                        <a:ext cx="1765920" cy="294320"/>
                      </a:xfrm>
                      <a:prstGeom prst="rect">
                        <a:avLst/>
                      </a:prstGeom>
                      <a:solidFill>
                        <a:schemeClr val="bg1">
                          <a:alpha val="6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954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-276364" y="62832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    </a:t>
            </a:r>
            <a:r>
              <a:rPr lang="en-US" altLang="zh-CN" sz="2000" dirty="0" smtClean="0">
                <a:latin typeface="+mn-ea"/>
                <a:ea typeface="+mn-ea"/>
              </a:rPr>
              <a:t>Core</a:t>
            </a:r>
            <a:r>
              <a:rPr lang="en-US" altLang="zh-CN" sz="1000" dirty="0" smtClean="0">
                <a:latin typeface="+mn-ea"/>
                <a:ea typeface="+mn-ea"/>
              </a:rPr>
              <a:t>2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2271"/>
            <a:ext cx="7020926" cy="35283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9872" y="45887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Overview of </a:t>
            </a:r>
            <a:r>
              <a:rPr lang="en-US" altLang="zh-CN" dirty="0" err="1">
                <a:solidFill>
                  <a:srgbClr val="FFC000"/>
                </a:solidFill>
              </a:rPr>
              <a:t>MuDeep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architecture</a:t>
            </a:r>
            <a:r>
              <a:rPr lang="en-US" altLang="zh-CN" sz="1000" dirty="0" smtClean="0">
                <a:solidFill>
                  <a:srgbClr val="FFC000"/>
                </a:solidFill>
              </a:rPr>
              <a:t>2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0696" y="1547766"/>
            <a:ext cx="792088" cy="2397402"/>
            <a:chOff x="7906491" y="1639996"/>
            <a:chExt cx="792088" cy="2397402"/>
          </a:xfrm>
        </p:grpSpPr>
        <p:sp>
          <p:nvSpPr>
            <p:cNvPr id="9" name="文本框 8"/>
            <p:cNvSpPr txBox="1"/>
            <p:nvPr/>
          </p:nvSpPr>
          <p:spPr>
            <a:xfrm>
              <a:off x="7906491" y="16399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a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906491" y="366806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C000"/>
                  </a:solidFill>
                </a:rPr>
                <a:t>b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2"/>
              <a:endCxn id="10" idx="0"/>
            </p:cNvCxnSpPr>
            <p:nvPr/>
          </p:nvCxnSpPr>
          <p:spPr>
            <a:xfrm>
              <a:off x="8302535" y="2009328"/>
              <a:ext cx="0" cy="1658738"/>
            </a:xfrm>
            <a:prstGeom prst="straightConnector1">
              <a:avLst/>
            </a:prstGeom>
            <a:ln w="15875" cap="flat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543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2483768" y="2140497"/>
            <a:ext cx="4176464" cy="864840"/>
            <a:chOff x="0" y="0"/>
            <a:chExt cx="3385" cy="318"/>
          </a:xfrm>
        </p:grpSpPr>
        <p:grpSp>
          <p:nvGrpSpPr>
            <p:cNvPr id="4111" name="Group 15"/>
            <p:cNvGrpSpPr>
              <a:grpSpLocks/>
            </p:cNvGrpSpPr>
            <p:nvPr/>
          </p:nvGrpSpPr>
          <p:grpSpPr bwMode="auto">
            <a:xfrm>
              <a:off x="0" y="0"/>
              <a:ext cx="3385" cy="318"/>
              <a:chOff x="0" y="0"/>
              <a:chExt cx="3385" cy="318"/>
            </a:xfrm>
          </p:grpSpPr>
          <p:sp>
            <p:nvSpPr>
              <p:cNvPr id="4112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8" dist="17961" dir="13500000">
                  <a:srgbClr val="1C1C1C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" name="AutoShape 17"/>
              <p:cNvSpPr>
                <a:spLocks noChangeArrowheads="1"/>
              </p:cNvSpPr>
              <p:nvPr/>
            </p:nvSpPr>
            <p:spPr bwMode="auto">
              <a:xfrm>
                <a:off x="20" y="24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 cmpd="sng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169" y="91"/>
              <a:ext cx="303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 smtClean="0">
                  <a:latin typeface="+mn-ea"/>
                  <a:ea typeface="+mn-ea"/>
                </a:rPr>
                <a:t>Experiments &amp; Contributions</a:t>
              </a:r>
              <a:endParaRPr lang="zh-CN" altLang="zh-CN" sz="2400" dirty="0">
                <a:latin typeface="+mn-ea"/>
                <a:ea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95536" y="6283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Ⅲ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08520" y="628328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</a:t>
            </a:r>
            <a:r>
              <a:rPr lang="en-US" altLang="zh-CN" dirty="0" smtClean="0">
                <a:latin typeface="+mn-ea"/>
              </a:rPr>
              <a:t>experiment</a:t>
            </a:r>
            <a:r>
              <a:rPr lang="zh-CN" altLang="en-US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  <a:ea typeface="+mn-ea"/>
              </a:rPr>
              <a:t> 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712" y="2212504"/>
            <a:ext cx="1944216" cy="175432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C000"/>
                </a:solidFill>
              </a:rPr>
              <a:t>CUHK03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C000"/>
                </a:solidFill>
              </a:rPr>
              <a:t>CUHK01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C000"/>
                </a:solidFill>
              </a:rPr>
              <a:t>iLIDS</a:t>
            </a:r>
            <a:r>
              <a:rPr lang="en-US" altLang="zh-CN" dirty="0" smtClean="0">
                <a:solidFill>
                  <a:srgbClr val="FFC000"/>
                </a:solidFill>
              </a:rPr>
              <a:t>-VID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C000"/>
                </a:solidFill>
              </a:rPr>
              <a:t>PRID-2011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C000"/>
                </a:solidFill>
              </a:rPr>
              <a:t>VIPeR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……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6096" y="2212504"/>
            <a:ext cx="1944216" cy="175432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C000"/>
                </a:solidFill>
              </a:rPr>
              <a:t>Jointly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C000"/>
                </a:solidFill>
              </a:rPr>
              <a:t>Clusively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9712" y="17804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Datasets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6096" y="17804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Setting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203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08520" y="628328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</a:t>
            </a:r>
            <a:r>
              <a:rPr lang="en-US" altLang="zh-CN" dirty="0" smtClean="0">
                <a:latin typeface="+mn-ea"/>
              </a:rPr>
              <a:t>results</a:t>
            </a:r>
            <a:r>
              <a:rPr lang="zh-CN" altLang="en-US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  <a:ea typeface="+mn-ea"/>
              </a:rPr>
              <a:t> 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1600" y="1009380"/>
            <a:ext cx="8075633" cy="3840614"/>
            <a:chOff x="971599" y="1060375"/>
            <a:chExt cx="8075633" cy="384061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8217" y="1060375"/>
              <a:ext cx="2160482" cy="180914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1060375"/>
              <a:ext cx="1997197" cy="180914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119" y="1092950"/>
              <a:ext cx="2819113" cy="180914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1599" y="3148608"/>
              <a:ext cx="1997197" cy="175238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8459" y="3118026"/>
              <a:ext cx="2160240" cy="175238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8119" y="3099872"/>
              <a:ext cx="2819048" cy="175238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187624" y="1780281"/>
            <a:ext cx="7314115" cy="2398601"/>
            <a:chOff x="1187624" y="1780281"/>
            <a:chExt cx="7314115" cy="2398601"/>
          </a:xfrm>
        </p:grpSpPr>
        <p:sp>
          <p:nvSpPr>
            <p:cNvPr id="6" name="文本框 5"/>
            <p:cNvSpPr txBox="1"/>
            <p:nvPr/>
          </p:nvSpPr>
          <p:spPr>
            <a:xfrm>
              <a:off x="1187624" y="181285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state-of-the-art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34362" y="181675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state-of-the-art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87624" y="380955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state-of-the-art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34362" y="379139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state-of-the-art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73547" y="379139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state-of-the-art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73332" y="178028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state-of-the-art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08520" y="62832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</a:t>
            </a:r>
            <a:r>
              <a:rPr lang="en-US" altLang="zh-CN" sz="1600" dirty="0" smtClean="0">
                <a:latin typeface="+mn-ea"/>
              </a:rPr>
              <a:t>contribution</a:t>
            </a:r>
            <a:r>
              <a:rPr lang="zh-CN" altLang="en-US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  <a:ea typeface="+mn-ea"/>
              </a:rPr>
              <a:t> 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1780456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C000"/>
                </a:solidFill>
              </a:rPr>
              <a:t>A novel </a:t>
            </a:r>
            <a:r>
              <a:rPr lang="en-US" altLang="zh-CN" dirty="0" smtClean="0">
                <a:solidFill>
                  <a:srgbClr val="FFC000"/>
                </a:solidFill>
              </a:rPr>
              <a:t>multi-scale representation </a:t>
            </a:r>
            <a:r>
              <a:rPr lang="en-US" altLang="zh-CN" dirty="0">
                <a:solidFill>
                  <a:srgbClr val="FFC000"/>
                </a:solidFill>
              </a:rPr>
              <a:t>learning architecture is introduced into </a:t>
            </a:r>
            <a:r>
              <a:rPr lang="en-US" altLang="zh-CN" dirty="0" smtClean="0">
                <a:solidFill>
                  <a:srgbClr val="FFC000"/>
                </a:solidFill>
              </a:rPr>
              <a:t>the deep </a:t>
            </a:r>
            <a:r>
              <a:rPr lang="en-US" altLang="zh-CN" dirty="0">
                <a:solidFill>
                  <a:srgbClr val="FFC000"/>
                </a:solidFill>
              </a:rPr>
              <a:t>learning architectures for person re-id tasks. 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C000"/>
                </a:solidFill>
              </a:rPr>
              <a:t>We propose </a:t>
            </a:r>
            <a:r>
              <a:rPr lang="en-US" altLang="zh-CN" dirty="0">
                <a:solidFill>
                  <a:srgbClr val="FFC000"/>
                </a:solidFill>
              </a:rPr>
              <a:t>a saliency-based learning fusion layer which </a:t>
            </a:r>
            <a:r>
              <a:rPr lang="en-US" altLang="zh-CN" dirty="0" smtClean="0">
                <a:solidFill>
                  <a:srgbClr val="FFC000"/>
                </a:solidFill>
              </a:rPr>
              <a:t>can learn </a:t>
            </a:r>
            <a:r>
              <a:rPr lang="en-US" altLang="zh-CN" dirty="0">
                <a:solidFill>
                  <a:srgbClr val="FFC000"/>
                </a:solidFill>
              </a:rPr>
              <a:t>to weight important scales in the data streams in </a:t>
            </a:r>
            <a:r>
              <a:rPr lang="en-US" altLang="zh-CN" dirty="0" smtClean="0">
                <a:solidFill>
                  <a:srgbClr val="FFC000"/>
                </a:solidFill>
              </a:rPr>
              <a:t>a saliency-based </a:t>
            </a:r>
            <a:r>
              <a:rPr lang="en-US" altLang="zh-CN" dirty="0">
                <a:solidFill>
                  <a:srgbClr val="FFC000"/>
                </a:solidFill>
              </a:rPr>
              <a:t>learning strategy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6514" r="7792" b="5546"/>
          <a:stretch/>
        </p:blipFill>
        <p:spPr>
          <a:xfrm>
            <a:off x="7884368" y="4012704"/>
            <a:ext cx="953439" cy="7920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427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2699792" y="2212504"/>
            <a:ext cx="4176464" cy="864840"/>
            <a:chOff x="0" y="0"/>
            <a:chExt cx="3385" cy="318"/>
          </a:xfrm>
        </p:grpSpPr>
        <p:grpSp>
          <p:nvGrpSpPr>
            <p:cNvPr id="4111" name="Group 15"/>
            <p:cNvGrpSpPr>
              <a:grpSpLocks/>
            </p:cNvGrpSpPr>
            <p:nvPr/>
          </p:nvGrpSpPr>
          <p:grpSpPr bwMode="auto">
            <a:xfrm>
              <a:off x="0" y="0"/>
              <a:ext cx="3385" cy="318"/>
              <a:chOff x="0" y="0"/>
              <a:chExt cx="3385" cy="318"/>
            </a:xfrm>
          </p:grpSpPr>
          <p:sp>
            <p:nvSpPr>
              <p:cNvPr id="4112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8" dist="17961" dir="13500000">
                  <a:srgbClr val="1C1C1C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3" name="AutoShape 17"/>
              <p:cNvSpPr>
                <a:spLocks noChangeArrowheads="1"/>
              </p:cNvSpPr>
              <p:nvPr/>
            </p:nvSpPr>
            <p:spPr bwMode="auto">
              <a:xfrm>
                <a:off x="20" y="24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 cmpd="sng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169" y="91"/>
              <a:ext cx="303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 smtClean="0">
                  <a:latin typeface="+mn-ea"/>
                  <a:ea typeface="+mn-ea"/>
                </a:rPr>
                <a:t>Introduction</a:t>
              </a:r>
              <a:endParaRPr lang="zh-CN" altLang="zh-CN" sz="2400" dirty="0">
                <a:latin typeface="+mn-ea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5536" y="6283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9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"/>
          <a:stretch>
            <a:fillRect/>
          </a:stretch>
        </p:blipFill>
        <p:spPr bwMode="auto">
          <a:xfrm>
            <a:off x="0" y="-2986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497638" y="3227388"/>
            <a:ext cx="1590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The End</a:t>
            </a:r>
            <a:endParaRPr lang="zh-CN" altLang="zh-CN" sz="48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6156325" y="3436938"/>
            <a:ext cx="287338" cy="287337"/>
            <a:chOff x="0" y="0"/>
            <a:chExt cx="181" cy="181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90" y="90"/>
              <a:ext cx="91" cy="91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 rot="21155860">
            <a:off x="1458150" y="193961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Thanks</a:t>
            </a:r>
            <a:r>
              <a:rPr lang="zh-CN" altLang="en-US" sz="4000" dirty="0" smtClean="0">
                <a:latin typeface="+mn-ea"/>
                <a:ea typeface="+mn-ea"/>
              </a:rPr>
              <a:t>！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843807" y="977669"/>
            <a:ext cx="113462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8</a:t>
            </a:r>
            <a:r>
              <a:rPr lang="en-US" altLang="zh-CN" sz="2400" baseline="300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th</a:t>
            </a:r>
            <a:r>
              <a:rPr lang="en-US" altLang="zh-CN" sz="24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Jan.</a:t>
            </a:r>
            <a:endParaRPr lang="zh-CN" altLang="zh-CN" sz="2400" dirty="0">
              <a:solidFill>
                <a:srgbClr val="333333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96552" y="62832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    </a:t>
            </a:r>
            <a:r>
              <a:rPr lang="en-US" altLang="zh-CN" dirty="0" smtClean="0">
                <a:latin typeface="+mn-ea"/>
              </a:rPr>
              <a:t>problem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1680" y="1204392"/>
            <a:ext cx="597666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C000"/>
                </a:solidFill>
              </a:rPr>
              <a:t>Person re-</a:t>
            </a:r>
            <a:r>
              <a:rPr lang="en-US" altLang="zh-CN" dirty="0">
                <a:solidFill>
                  <a:srgbClr val="FFC000"/>
                </a:solidFill>
              </a:rPr>
              <a:t>identification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96480"/>
            <a:ext cx="2417390" cy="1608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92710"/>
            <a:ext cx="2448272" cy="16124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92563" y="2616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VS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6279" y="393692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Same / Different</a:t>
            </a:r>
            <a:r>
              <a:rPr lang="en-US" altLang="zh-CN" dirty="0">
                <a:solidFill>
                  <a:srgbClr val="FFC000"/>
                </a:solidFill>
              </a:rPr>
              <a:t>?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286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68560" y="628328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    </a:t>
            </a:r>
            <a:r>
              <a:rPr lang="en-US" altLang="zh-CN" dirty="0">
                <a:latin typeface="+mn-ea"/>
              </a:rPr>
              <a:t>limitation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1680" y="1564432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i="1" dirty="0" smtClean="0">
                <a:solidFill>
                  <a:schemeClr val="bg1"/>
                </a:solidFill>
              </a:rPr>
              <a:t>match </a:t>
            </a:r>
            <a:r>
              <a:rPr lang="en-US" altLang="zh-CN" sz="2400" i="1" dirty="0">
                <a:solidFill>
                  <a:schemeClr val="bg1"/>
                </a:solidFill>
              </a:rPr>
              <a:t>people at a single scale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400" dirty="0" smtClean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rgbClr val="FFC000"/>
                </a:solidFill>
              </a:rPr>
              <a:t>multi-scale discriminative feature learning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213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468560" y="62832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    </a:t>
            </a:r>
            <a:r>
              <a:rPr lang="en-US" altLang="zh-CN" dirty="0" smtClean="0">
                <a:latin typeface="+mn-ea"/>
              </a:rPr>
              <a:t>multi-scale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16360"/>
            <a:ext cx="5319650" cy="18166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860576"/>
            <a:ext cx="5319650" cy="1984313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906491" y="1639996"/>
            <a:ext cx="792088" cy="2397402"/>
            <a:chOff x="7906491" y="1639996"/>
            <a:chExt cx="792088" cy="2397402"/>
          </a:xfrm>
        </p:grpSpPr>
        <p:sp>
          <p:nvSpPr>
            <p:cNvPr id="7" name="文本框 6"/>
            <p:cNvSpPr txBox="1"/>
            <p:nvPr/>
          </p:nvSpPr>
          <p:spPr>
            <a:xfrm>
              <a:off x="7906491" y="16399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C000"/>
                  </a:solidFill>
                </a:rPr>
                <a:t>A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906491" y="366806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B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7" idx="2"/>
              <a:endCxn id="9" idx="0"/>
            </p:cNvCxnSpPr>
            <p:nvPr/>
          </p:nvCxnSpPr>
          <p:spPr>
            <a:xfrm>
              <a:off x="8302535" y="2009328"/>
              <a:ext cx="0" cy="1658738"/>
            </a:xfrm>
            <a:prstGeom prst="straightConnector1">
              <a:avLst/>
            </a:prstGeom>
            <a:ln w="15875" cap="flat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0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14"/>
          <p:cNvGrpSpPr>
            <a:grpSpLocks/>
          </p:cNvGrpSpPr>
          <p:nvPr/>
        </p:nvGrpSpPr>
        <p:grpSpPr bwMode="auto">
          <a:xfrm>
            <a:off x="2483768" y="2140497"/>
            <a:ext cx="4176464" cy="897475"/>
            <a:chOff x="0" y="0"/>
            <a:chExt cx="3385" cy="330"/>
          </a:xfrm>
        </p:grpSpPr>
        <p:grpSp>
          <p:nvGrpSpPr>
            <p:cNvPr id="4111" name="Group 15"/>
            <p:cNvGrpSpPr>
              <a:grpSpLocks/>
            </p:cNvGrpSpPr>
            <p:nvPr/>
          </p:nvGrpSpPr>
          <p:grpSpPr bwMode="auto">
            <a:xfrm>
              <a:off x="0" y="0"/>
              <a:ext cx="3385" cy="318"/>
              <a:chOff x="0" y="0"/>
              <a:chExt cx="3385" cy="318"/>
            </a:xfrm>
          </p:grpSpPr>
          <p:sp>
            <p:nvSpPr>
              <p:cNvPr id="4112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85" cy="318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1C1C1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prstShdw prst="shdw18" dist="17961" dir="13500000">
                  <a:srgbClr val="1C1C1C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" name="AutoShape 17"/>
              <p:cNvSpPr>
                <a:spLocks noChangeArrowheads="1"/>
              </p:cNvSpPr>
              <p:nvPr/>
            </p:nvSpPr>
            <p:spPr bwMode="auto">
              <a:xfrm>
                <a:off x="20" y="24"/>
                <a:ext cx="3336" cy="270"/>
              </a:xfrm>
              <a:prstGeom prst="roundRect">
                <a:avLst>
                  <a:gd name="adj" fmla="val 5838"/>
                </a:avLst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0" scaled="1"/>
              </a:gradFill>
              <a:ln w="9525" cmpd="sng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168" y="24"/>
              <a:ext cx="303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+mn-ea"/>
                  <a:ea typeface="+mn-ea"/>
                </a:rPr>
                <a:t>Multi-scale Deep Architecture (</a:t>
              </a:r>
              <a:r>
                <a:rPr lang="en-US" altLang="zh-CN" sz="2400" dirty="0" err="1">
                  <a:latin typeface="+mn-ea"/>
                  <a:ea typeface="+mn-ea"/>
                </a:rPr>
                <a:t>MuDeep</a:t>
              </a:r>
              <a:r>
                <a:rPr lang="en-US" altLang="zh-CN" sz="2400" dirty="0">
                  <a:latin typeface="+mn-ea"/>
                  <a:ea typeface="+mn-ea"/>
                </a:rPr>
                <a:t>)</a:t>
              </a:r>
              <a:endParaRPr lang="zh-CN" altLang="zh-CN" sz="2400" dirty="0">
                <a:latin typeface="+mn-ea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5536" y="6283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8138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276364" y="62832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    </a:t>
            </a:r>
            <a:r>
              <a:rPr lang="en-US" altLang="zh-CN" sz="2000" dirty="0" smtClean="0">
                <a:latin typeface="+mn-ea"/>
                <a:ea typeface="+mn-ea"/>
              </a:rPr>
              <a:t>basis                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1204392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Siamese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Network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267744" y="1703700"/>
            <a:ext cx="6465122" cy="2419469"/>
            <a:chOff x="2267744" y="1703700"/>
            <a:chExt cx="6465122" cy="241946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744" y="1703700"/>
              <a:ext cx="3024336" cy="2419469"/>
            </a:xfrm>
            <a:prstGeom prst="rect">
              <a:avLst/>
            </a:prstGeom>
            <a:noFill/>
          </p:spPr>
        </p:pic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366596"/>
                </p:ext>
              </p:extLst>
            </p:nvPr>
          </p:nvGraphicFramePr>
          <p:xfrm>
            <a:off x="5451693" y="2788568"/>
            <a:ext cx="3281173" cy="349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4" imgW="2145960" imgH="228600" progId="Equation.DSMT4">
                    <p:embed/>
                  </p:oleObj>
                </mc:Choice>
                <mc:Fallback>
                  <p:oleObj name="Equation" r:id="rId4" imgW="2145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51693" y="2788568"/>
                          <a:ext cx="3281173" cy="3494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43907" y="1301839"/>
            <a:ext cx="3024336" cy="3672408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58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-276364" y="62832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    </a:t>
            </a:r>
            <a:r>
              <a:rPr lang="en-US" altLang="zh-CN" sz="2000" dirty="0" smtClean="0">
                <a:latin typeface="+mn-ea"/>
                <a:ea typeface="+mn-ea"/>
              </a:rPr>
              <a:t>Core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2271"/>
            <a:ext cx="7020926" cy="35283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9872" y="45887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Overview of </a:t>
            </a:r>
            <a:r>
              <a:rPr lang="en-US" altLang="zh-CN" dirty="0" err="1">
                <a:solidFill>
                  <a:srgbClr val="FFC000"/>
                </a:solidFill>
              </a:rPr>
              <a:t>MuDeep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architecture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0696" y="1547766"/>
            <a:ext cx="792088" cy="2397402"/>
            <a:chOff x="7906491" y="1639996"/>
            <a:chExt cx="792088" cy="2397402"/>
          </a:xfrm>
        </p:grpSpPr>
        <p:sp>
          <p:nvSpPr>
            <p:cNvPr id="9" name="文本框 8"/>
            <p:cNvSpPr txBox="1"/>
            <p:nvPr/>
          </p:nvSpPr>
          <p:spPr>
            <a:xfrm>
              <a:off x="7906491" y="16399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a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906491" y="366806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C000"/>
                  </a:solidFill>
                </a:rPr>
                <a:t>b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2"/>
              <a:endCxn id="10" idx="0"/>
            </p:cNvCxnSpPr>
            <p:nvPr/>
          </p:nvCxnSpPr>
          <p:spPr>
            <a:xfrm>
              <a:off x="8302535" y="2009328"/>
              <a:ext cx="0" cy="1658738"/>
            </a:xfrm>
            <a:prstGeom prst="straightConnector1">
              <a:avLst/>
            </a:prstGeom>
            <a:ln w="15875" cap="flat">
              <a:solidFill>
                <a:srgbClr val="FFC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37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324544" y="62832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           </a:t>
            </a:r>
            <a:r>
              <a:rPr lang="en-US" altLang="zh-CN" sz="2000" dirty="0" smtClean="0">
                <a:latin typeface="+mn-ea"/>
                <a:ea typeface="+mn-ea"/>
              </a:rPr>
              <a:t>CNN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             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32384"/>
            <a:ext cx="1397195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83968" y="20139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48@3 </a:t>
            </a:r>
            <a:r>
              <a:rPr lang="en-US" altLang="zh-CN" dirty="0">
                <a:solidFill>
                  <a:srgbClr val="FFC000"/>
                </a:solidFill>
              </a:rPr>
              <a:t>× 3 × </a:t>
            </a:r>
            <a:r>
              <a:rPr lang="en-US" altLang="zh-CN" dirty="0" smtClean="0">
                <a:solidFill>
                  <a:srgbClr val="FFC000"/>
                </a:solidFill>
              </a:rPr>
              <a:t>3 (C-filters</a:t>
            </a:r>
            <a:r>
              <a:rPr lang="en-US" altLang="zh-CN" dirty="0">
                <a:solidFill>
                  <a:srgbClr val="FFC000"/>
                </a:solidFill>
              </a:rPr>
              <a:t>) 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96@3 </a:t>
            </a:r>
            <a:r>
              <a:rPr lang="en-US" altLang="zh-CN" dirty="0">
                <a:solidFill>
                  <a:srgbClr val="FFC000"/>
                </a:solidFill>
              </a:rPr>
              <a:t>× 3 × </a:t>
            </a:r>
            <a:r>
              <a:rPr lang="en-US" altLang="zh-CN" dirty="0" smtClean="0">
                <a:solidFill>
                  <a:srgbClr val="FFC000"/>
                </a:solidFill>
              </a:rPr>
              <a:t>48 (C-filter)</a:t>
            </a:r>
          </a:p>
          <a:p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1@3 </a:t>
            </a:r>
            <a:r>
              <a:rPr lang="en-US" altLang="zh-CN" dirty="0">
                <a:solidFill>
                  <a:srgbClr val="FFC000"/>
                </a:solidFill>
              </a:rPr>
              <a:t>× 3 × </a:t>
            </a:r>
            <a:r>
              <a:rPr lang="en-US" altLang="zh-CN" dirty="0" smtClean="0">
                <a:solidFill>
                  <a:srgbClr val="FFC000"/>
                </a:solidFill>
              </a:rPr>
              <a:t>96 (</a:t>
            </a:r>
            <a:r>
              <a:rPr lang="en-US" altLang="zh-CN" dirty="0">
                <a:solidFill>
                  <a:srgbClr val="FFC000"/>
                </a:solidFill>
              </a:rPr>
              <a:t>M-filter)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reduce </a:t>
            </a:r>
            <a:r>
              <a:rPr lang="en-US" altLang="zh-CN" dirty="0">
                <a:solidFill>
                  <a:srgbClr val="FFC000"/>
                </a:solidFill>
              </a:rPr>
              <a:t>both length and width by half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16" y="340296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46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华文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1661</TotalTime>
  <Pages>0</Pages>
  <Words>304</Words>
  <Characters>0</Characters>
  <Application>Microsoft Office PowerPoint</Application>
  <DocSecurity>0</DocSecurity>
  <PresentationFormat>自定义</PresentationFormat>
  <Lines>0</Lines>
  <Paragraphs>128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microsoft yahei</vt:lpstr>
      <vt:lpstr>华文行楷</vt:lpstr>
      <vt:lpstr>华文隶书</vt:lpstr>
      <vt:lpstr>宋体</vt:lpstr>
      <vt:lpstr>微软雅黑</vt:lpstr>
      <vt:lpstr>Arial</vt:lpstr>
      <vt:lpstr>Calibri</vt:lpstr>
      <vt:lpstr>Times New Roman</vt:lpstr>
      <vt:lpstr>Wingdings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LRC</dc:creator>
  <cp:keywords/>
  <dc:description/>
  <cp:lastModifiedBy>LRC</cp:lastModifiedBy>
  <cp:revision>165</cp:revision>
  <cp:lastPrinted>1899-12-30T00:00:00Z</cp:lastPrinted>
  <dcterms:created xsi:type="dcterms:W3CDTF">2011-08-06T02:44:18Z</dcterms:created>
  <dcterms:modified xsi:type="dcterms:W3CDTF">2018-01-06T07:55:11Z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