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70" r:id="rId4"/>
    <p:sldId id="259" r:id="rId5"/>
    <p:sldId id="260" r:id="rId6"/>
    <p:sldId id="276" r:id="rId7"/>
    <p:sldId id="278" r:id="rId9"/>
    <p:sldId id="289" r:id="rId10"/>
    <p:sldId id="263" r:id="rId11"/>
    <p:sldId id="279" r:id="rId12"/>
    <p:sldId id="281" r:id="rId13"/>
    <p:sldId id="303" r:id="rId14"/>
    <p:sldId id="304" r:id="rId15"/>
    <p:sldId id="305" r:id="rId16"/>
    <p:sldId id="308" r:id="rId17"/>
    <p:sldId id="285" r:id="rId18"/>
    <p:sldId id="307" r:id="rId19"/>
    <p:sldId id="282" r:id="rId20"/>
    <p:sldId id="283" r:id="rId21"/>
    <p:sldId id="261" r:id="rId22"/>
    <p:sldId id="288" r:id="rId23"/>
    <p:sldId id="2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86.xml"/><Relationship Id="rId15" Type="http://schemas.openxmlformats.org/officeDocument/2006/relationships/image" Target="../media/image3.png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01.xml"/><Relationship Id="rId15" Type="http://schemas.openxmlformats.org/officeDocument/2006/relationships/image" Target="../media/image4.png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8" Type="http://schemas.openxmlformats.org/officeDocument/2006/relationships/notesSlide" Target="../notesSlides/notesSlide8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16.xml"/><Relationship Id="rId15" Type="http://schemas.openxmlformats.org/officeDocument/2006/relationships/image" Target="../media/image5.png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29.xml"/><Relationship Id="rId13" Type="http://schemas.openxmlformats.org/officeDocument/2006/relationships/image" Target="../media/image6.png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5" Type="http://schemas.openxmlformats.org/officeDocument/2006/relationships/notesSlide" Target="../notesSlides/notesSlide10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44.xml"/><Relationship Id="rId22" Type="http://schemas.openxmlformats.org/officeDocument/2006/relationships/image" Target="../media/image14.png"/><Relationship Id="rId21" Type="http://schemas.openxmlformats.org/officeDocument/2006/relationships/image" Target="../media/image13.png"/><Relationship Id="rId20" Type="http://schemas.openxmlformats.org/officeDocument/2006/relationships/image" Target="../media/image12.png"/><Relationship Id="rId2" Type="http://schemas.openxmlformats.org/officeDocument/2006/relationships/tags" Target="../tags/tag131.xml"/><Relationship Id="rId19" Type="http://schemas.openxmlformats.org/officeDocument/2006/relationships/image" Target="../media/image11.png"/><Relationship Id="rId18" Type="http://schemas.openxmlformats.org/officeDocument/2006/relationships/image" Target="../media/image10.png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57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9" Type="http://schemas.openxmlformats.org/officeDocument/2006/relationships/notesSlide" Target="../notesSlides/notesSlide1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72.xml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89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.xml"/><Relationship Id="rId13" Type="http://schemas.openxmlformats.org/officeDocument/2006/relationships/image" Target="../media/image1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6.xml"/><Relationship Id="rId13" Type="http://schemas.openxmlformats.org/officeDocument/2006/relationships/image" Target="../media/image2.png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18945" y="1624965"/>
            <a:ext cx="8670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latin typeface="+mj-ea"/>
                <a:ea typeface="+mj-ea"/>
              </a:rPr>
              <a:t>Learning Feature Pyramids for Human Pose Estimation</a:t>
            </a:r>
            <a:endParaRPr lang="zh-CN" altLang="en-US" sz="2400" b="1" dirty="0">
              <a:latin typeface="+mj-ea"/>
              <a:ea typeface="+mj-ea"/>
            </a:endParaRPr>
          </a:p>
          <a:p>
            <a:pPr algn="dist"/>
            <a:r>
              <a:rPr lang="zh-CN" altLang="en-US" sz="2000" b="1" dirty="0">
                <a:latin typeface="+mj-ea"/>
                <a:ea typeface="+mj-ea"/>
              </a:rPr>
              <a:t> 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05850" y="3425190"/>
            <a:ext cx="23698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卢雨彤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模式识别与智能系统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171307030002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1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2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3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4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" y="526415"/>
            <a:ext cx="93726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3200" b="1">
                <a:latin typeface="+mn-ea"/>
              </a:rPr>
              <a:t>2.</a:t>
            </a:r>
            <a:r>
              <a:rPr lang="zh-CN" altLang="en-US" sz="3200" b="1">
                <a:latin typeface="+mn-ea"/>
              </a:rPr>
              <a:t>Stacked Hourglass Network</a:t>
            </a:r>
            <a:endParaRPr lang="zh-CN" altLang="en-US" sz="3200" b="1">
              <a:latin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2400">
              <a:latin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+mn-ea"/>
              </a:rPr>
              <a:t>  Hourglass 网络以 feed-forward 方式学习每个 scale 的信息.</a:t>
            </a:r>
            <a:endParaRPr lang="zh-CN" altLang="en-US" sz="2400">
              <a:latin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+mn-ea"/>
              </a:rPr>
              <a:t>首先，对 feature maps 下采样，bottom-up 处理；</a:t>
            </a:r>
            <a:endParaRPr lang="zh-CN" altLang="en-US" sz="2400">
              <a:latin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+mn-ea"/>
              </a:rPr>
              <a:t>然后，对 feature maps 上采样， top-down 处理；并结合 bottom layers 的更高分辨率特征；如 Figure 2(b). </a:t>
            </a:r>
            <a:endParaRPr lang="zh-CN" altLang="en-US" sz="2400">
              <a:latin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+mn-ea"/>
              </a:rPr>
              <a:t>重复多次 bottom-up 和 top-down，构建 stacked hourglass 网络，在每个 stack 的末尾添加中间监督</a:t>
            </a:r>
            <a:endParaRPr lang="zh-CN" altLang="en-US" sz="2400">
              <a:latin typeface="+mn-ea"/>
            </a:endParaRPr>
          </a:p>
        </p:txBody>
      </p:sp>
    </p:spTree>
    <p:custDataLst>
      <p:tags r:id="rId15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1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2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3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4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57475" y="518160"/>
            <a:ext cx="5888990" cy="2795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1615" y="4095115"/>
            <a:ext cx="843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Figure 1. single “hourglass” 模块例示. 每一个 box 对应一个 residual 模块.</a:t>
            </a:r>
            <a:endParaRPr lang="zh-CN" altLang="en-US"/>
          </a:p>
        </p:txBody>
      </p:sp>
    </p:spTree>
    <p:custDataLst>
      <p:tags r:id="rId16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1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2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3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4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" y="522605"/>
            <a:ext cx="9372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400">
                <a:latin typeface="+mn-ea"/>
              </a:rPr>
              <a:t>Residual Unit</a:t>
            </a:r>
            <a:endParaRPr lang="zh-CN" altLang="en-US" sz="2400">
              <a:latin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240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86430" y="1352550"/>
            <a:ext cx="5609590" cy="228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0475" y="4434840"/>
            <a:ext cx="8780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 residual unit 来构建 hourglass 网络 block. 但其只能捕捉一个尺度的视觉特征和语义.</a:t>
            </a:r>
            <a:endParaRPr lang="zh-CN" altLang="en-US"/>
          </a:p>
        </p:txBody>
      </p:sp>
    </p:spTree>
    <p:custDataLst>
      <p:tags r:id="rId16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1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2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3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4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8405" y="802640"/>
            <a:ext cx="506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Stacked Hourglass Network 训练的中间监督处理：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6880" y="1456055"/>
            <a:ext cx="5790565" cy="1838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6330" y="4014470"/>
            <a:ext cx="9884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Figure 1.1 中间监督处理. 网络输出 heatmaps(蓝色框) ，其后添加训练 loss. 采用 1×1</a:t>
            </a:r>
            <a:endParaRPr lang="zh-CN" altLang="en-US"/>
          </a:p>
          <a:p>
            <a:r>
              <a:rPr lang="zh-CN" altLang="en-US"/>
              <a:t>卷积将 heatmaps 来匹配 intermediate 特征的 channels 数. </a:t>
            </a:r>
            <a:endParaRPr lang="zh-CN" altLang="en-US"/>
          </a:p>
        </p:txBody>
      </p:sp>
    </p:spTree>
    <p:custDataLst>
      <p:tags r:id="rId16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b="1">
                <a:sym typeface="+mn-ea"/>
              </a:rPr>
              <a:t>PRMs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1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2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190" y="128905"/>
            <a:ext cx="685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ym typeface="+mn-ea"/>
              </a:rPr>
              <a:t>3 </a:t>
            </a:r>
            <a:r>
              <a:rPr sz="3200" b="1">
                <a:sym typeface="+mn-ea"/>
              </a:rPr>
              <a:t>Pyramid Residual Modules(PRMs)</a:t>
            </a:r>
            <a:endParaRPr sz="3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0025" y="680720"/>
            <a:ext cx="6118860" cy="516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9200" y="5975985"/>
            <a:ext cx="854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Figure 2. 框架. (a) 网络结构，有 n个 stacks hourglass 网络. (b) 每个 hourglass stack 的细节. 每个 hourglass 的末尾产生 joint 位置的 scoremaps，并使用 squared-error loss.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1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2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3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4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9030" y="295275"/>
            <a:ext cx="65004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PRM 学习输入 features 的不同分辨率的 filters.</a:t>
            </a:r>
            <a:endParaRPr lang="zh-CN" altLang="en-US"/>
          </a:p>
          <a:p>
            <a:r>
              <a:rPr lang="zh-CN" altLang="en-US"/>
              <a:t>记             和          分别为输入和第 l层的 filter.</a:t>
            </a:r>
            <a:endParaRPr lang="zh-CN" altLang="en-US"/>
          </a:p>
          <a:p>
            <a:r>
              <a:rPr lang="zh-CN" altLang="en-US"/>
              <a:t>PRM 表示为：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                           为 feature pyramids，特征金字塔，其形式为：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1005" y="569595"/>
            <a:ext cx="333375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45690" y="610870"/>
            <a:ext cx="428625" cy="2908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4635" y="1169670"/>
            <a:ext cx="2428875" cy="466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05940" y="1544320"/>
            <a:ext cx="1123950" cy="476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91005" y="2108835"/>
            <a:ext cx="4752340" cy="4286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0145" y="2740660"/>
            <a:ext cx="2799715" cy="10668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05890" y="3957955"/>
            <a:ext cx="531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变换的输出相加，再采用</a:t>
            </a:r>
            <a:r>
              <a:rPr lang="en-US" altLang="zh-CN"/>
              <a:t>filter        </a:t>
            </a:r>
            <a:r>
              <a:rPr lang="zh-CN" altLang="en-US"/>
              <a:t>卷积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1905" y="3935730"/>
            <a:ext cx="419100" cy="3905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87265" y="3957955"/>
            <a:ext cx="352425" cy="38100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1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2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1110" y="499745"/>
            <a:ext cx="10029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PRM 例示如 Figure 3. 每个         </a:t>
            </a:r>
            <a:r>
              <a:rPr lang="zh-CN" altLang="en-US"/>
              <a:t>设计</a:t>
            </a:r>
            <a:r>
              <a:rPr lang="en-US" altLang="zh-CN"/>
              <a:t>为 bottleneck 结构，以降低计算和空间复杂度. </a:t>
            </a:r>
            <a:endParaRPr lang="en-US" altLang="zh-CN"/>
          </a:p>
          <a:p>
            <a:r>
              <a:rPr lang="en-US" altLang="zh-CN"/>
              <a:t>例如， Figure 3 中，采用 1×1卷积来降低特征维度；然后采用 3×3卷积对下采样的输入特征集计算新特征；最后，将所有的新特征上采样到相同维度，并相加在一起.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6045" y="499745"/>
            <a:ext cx="438150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5010" y="1617980"/>
            <a:ext cx="5752465" cy="2647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8400" y="4462145"/>
            <a:ext cx="99263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Figure 3. PRMs 结构. 虚线表示恒等映射(identity mapping).</a:t>
            </a:r>
            <a:endParaRPr lang="zh-CN" altLang="en-US"/>
          </a:p>
          <a:p>
            <a:r>
              <a:rPr lang="zh-CN" altLang="en-US"/>
              <a:t> (a) PRM-A， 将输入 feature maps 从不同金字塔层独立分离；</a:t>
            </a:r>
            <a:endParaRPr lang="zh-CN" altLang="en-US"/>
          </a:p>
          <a:p>
            <a:r>
              <a:rPr lang="zh-CN" altLang="en-US"/>
              <a:t>(b) PRM-B，对于所有的金字塔层采用共享输入；PRM-C 采用 concatenation 取代 addition 来组合从金字塔层得到的特征，类似于 inception 模型；</a:t>
            </a:r>
            <a:endParaRPr lang="zh-CN" altLang="en-US"/>
          </a:p>
          <a:p>
            <a:r>
              <a:rPr lang="zh-CN" altLang="en-US"/>
              <a:t>(c) PRM-D，利用 dilated 卷积，类似于 ASPP-net，而不是采用 pooling 来构建金字塔. 虚线梯形表示跳过下采样和上采样.</a:t>
            </a:r>
            <a:endParaRPr lang="zh-CN" altLang="en-US"/>
          </a:p>
        </p:txBody>
      </p:sp>
    </p:spTree>
    <p:custDataLst>
      <p:tags r:id="rId15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1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2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3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4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250" y="167640"/>
            <a:ext cx="106934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生成输入特征的金字塔：</a:t>
            </a:r>
            <a:endParaRPr lang="zh-CN" altLang="en-US"/>
          </a:p>
          <a:p>
            <a:r>
              <a:rPr lang="zh-CN" altLang="en-US"/>
              <a:t>DCNNs一般应用 max-pooling 和 average-pooling 来降低 feature maps 的分辨率，编码其平移不变性. </a:t>
            </a:r>
            <a:endParaRPr lang="zh-CN" altLang="en-US"/>
          </a:p>
          <a:p>
            <a:r>
              <a:rPr lang="zh-CN" altLang="en-US"/>
              <a:t>但，pooling 采用至少为 2 的整数因子，会导致 feature maps 的分辨率降低很快，很粗糙；不能很好的生成金字塔.</a:t>
            </a:r>
            <a:endParaRPr lang="zh-CN" altLang="en-US"/>
          </a:p>
          <a:p>
            <a:r>
              <a:rPr lang="zh-CN" altLang="en-US"/>
              <a:t>因此，这里采用 fractional max-pooling 来逼近传统图像金字塔的平滑和下采样处理，以得到不同分辨率 feature maps. 第 c层金字塔的下采样率计算：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                        表示相对于输入 features 的分辨率.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 M=1,c=C，输出 map 的分辨率是其输入的一半.</a:t>
            </a:r>
            <a:endParaRPr lang="zh-CN" altLang="en-US"/>
          </a:p>
          <a:p>
            <a:r>
              <a:rPr lang="zh-CN" altLang="en-US"/>
              <a:t>实验中，设置 M=1,C=4，金字塔的最小尺度得到的 map 分辨率是其输入的一半.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7760" y="1927225"/>
            <a:ext cx="2933065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04645" y="2343785"/>
            <a:ext cx="1057275" cy="48577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740535"/>
            <a:ext cx="11186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作者</a:t>
            </a:r>
            <a:r>
              <a:rPr lang="en-US" altLang="zh-CN" sz="2800"/>
              <a:t>：Wei Yang   Shuang Li  Wanli Ouyang Hongsheng Li  Xiaogang Wang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14400" y="2262505"/>
            <a:ext cx="11277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Department of Electronic Engineering,The Chinese University of Hong Kong School of Electrical and Information Engineering, The University of Sydney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46760" y="4148455"/>
            <a:ext cx="10698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论文链接</a:t>
            </a:r>
            <a:r>
              <a:rPr lang="en-US" altLang="zh-CN" sz="2000"/>
              <a:t>：http://arxiv.org/abs/1708.01101</a:t>
            </a:r>
            <a:endParaRPr lang="en-US" altLang="zh-CN" sz="2000"/>
          </a:p>
          <a:p>
            <a:r>
              <a:rPr lang="en-US" altLang="zh-CN" b="1"/>
              <a:t>源代码</a:t>
            </a:r>
            <a:r>
              <a:rPr lang="en-US" altLang="zh-CN"/>
              <a:t>：</a:t>
            </a:r>
            <a:r>
              <a:rPr lang="en-US" altLang="zh-CN" sz="2000"/>
              <a:t>http://github.com/bearpaw/PyraNet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1"/>
            </p:custDataLst>
          </p:nvPr>
        </p:nvSpPr>
        <p:spPr bwMode="auto">
          <a:xfrm flipV="1">
            <a:off x="0" y="0"/>
            <a:ext cx="12192000" cy="16240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直角三角形 4"/>
          <p:cNvSpPr/>
          <p:nvPr>
            <p:custDataLst>
              <p:tags r:id="rId2"/>
            </p:custDataLst>
          </p:nvPr>
        </p:nvSpPr>
        <p:spPr bwMode="auto">
          <a:xfrm flipV="1">
            <a:off x="0" y="0"/>
            <a:ext cx="12192000" cy="14462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等腰三角形 21"/>
          <p:cNvSpPr/>
          <p:nvPr>
            <p:custDataLst>
              <p:tags r:id="rId3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4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7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8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9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10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11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2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4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5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6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7435" y="1905635"/>
            <a:ext cx="7848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这篇文章的特点： </a:t>
            </a:r>
            <a:endParaRPr lang="zh-CN" altLang="en-US" sz="2400"/>
          </a:p>
          <a:p>
            <a:r>
              <a:rPr lang="zh-CN" altLang="en-US" sz="2400"/>
              <a:t>1.从整体上的设计到明显的网络结构模块化的设计特点 </a:t>
            </a:r>
            <a:endParaRPr lang="zh-CN" altLang="en-US" sz="2400"/>
          </a:p>
          <a:p>
            <a:r>
              <a:rPr lang="zh-CN" altLang="en-US" sz="2400"/>
              <a:t>2.模块化凸显了清晰明了的组织结构 </a:t>
            </a:r>
            <a:endParaRPr lang="zh-CN" altLang="en-US" sz="2400"/>
          </a:p>
          <a:p>
            <a:r>
              <a:rPr lang="zh-CN" altLang="en-US" sz="2400"/>
              <a:t>组织结构包括了多分支，权重共享设计，方差处理。 </a:t>
            </a:r>
            <a:endParaRPr lang="zh-CN" altLang="en-US" sz="2400"/>
          </a:p>
          <a:p>
            <a:r>
              <a:rPr lang="zh-CN" altLang="en-US" sz="2400"/>
              <a:t>模块则包含了上下采样的Hourglass，resNet,以及dialation conv模块，还有concatenation合并分支的模块和Addition合并分支的模块。 </a:t>
            </a:r>
            <a:endParaRPr lang="zh-CN" altLang="en-US" sz="2400"/>
          </a:p>
          <a:p>
            <a:r>
              <a:rPr lang="zh-CN" altLang="en-US" sz="2400"/>
              <a:t>3.功能性清晰，明显感觉神经网络的透明化</a:t>
            </a:r>
            <a:endParaRPr lang="zh-CN" altLang="en-US" sz="2400"/>
          </a:p>
        </p:txBody>
      </p:sp>
    </p:spTree>
    <p:custDataLst>
      <p:tags r:id="rId17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68707" y="2331340"/>
            <a:ext cx="505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9790" y="3633195"/>
            <a:ext cx="3032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 smtClean="0"/>
              <a:t>THANK YOU!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87994" y="3670575"/>
            <a:ext cx="4994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7994" y="4055332"/>
            <a:ext cx="501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5538788" y="192246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Motivation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72063" y="239236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3" y="192722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6" name="文本框 31"/>
          <p:cNvSpPr txBox="1">
            <a:spLocks noChangeArrowheads="1"/>
          </p:cNvSpPr>
          <p:nvPr/>
        </p:nvSpPr>
        <p:spPr bwMode="auto">
          <a:xfrm>
            <a:off x="5539105" y="2780030"/>
            <a:ext cx="55575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Stacked Hourglass Network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72063" y="324008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72063" y="277495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9" name="文本框 31"/>
          <p:cNvSpPr txBox="1">
            <a:spLocks noChangeArrowheads="1"/>
          </p:cNvSpPr>
          <p:nvPr/>
        </p:nvSpPr>
        <p:spPr bwMode="auto">
          <a:xfrm>
            <a:off x="5539105" y="3618230"/>
            <a:ext cx="40309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PRMs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72063" y="408781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2063" y="362267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2" name="文本框 31"/>
          <p:cNvSpPr txBox="1">
            <a:spLocks noChangeArrowheads="1"/>
          </p:cNvSpPr>
          <p:nvPr/>
        </p:nvSpPr>
        <p:spPr bwMode="auto">
          <a:xfrm>
            <a:off x="5538788" y="4465638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Conclusion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072063" y="493553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72063" y="447040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>
            <a:spLocks noChangeArrowheads="1"/>
          </p:cNvSpPr>
          <p:nvPr/>
        </p:nvSpPr>
        <p:spPr bwMode="auto">
          <a:xfrm>
            <a:off x="4787900" y="277653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1"/>
          <p:cNvSpPr txBox="1">
            <a:spLocks noChangeArrowheads="1"/>
          </p:cNvSpPr>
          <p:nvPr/>
        </p:nvSpPr>
        <p:spPr bwMode="auto">
          <a:xfrm>
            <a:off x="4787900" y="362426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1"/>
          <p:cNvSpPr txBox="1">
            <a:spLocks noChangeArrowheads="1"/>
          </p:cNvSpPr>
          <p:nvPr/>
        </p:nvSpPr>
        <p:spPr bwMode="auto">
          <a:xfrm>
            <a:off x="4787900" y="447198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1"/>
          <p:cNvSpPr txBox="1">
            <a:spLocks noChangeArrowheads="1"/>
          </p:cNvSpPr>
          <p:nvPr/>
        </p:nvSpPr>
        <p:spPr bwMode="auto">
          <a:xfrm>
            <a:off x="4787900" y="192881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016250" y="1930400"/>
            <a:ext cx="1736725" cy="2995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3046765" y="4412440"/>
            <a:ext cx="1675696" cy="3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16250" y="1922463"/>
            <a:ext cx="1736725" cy="2370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文本框 27"/>
          <p:cNvSpPr txBox="1">
            <a:spLocks noChangeArrowheads="1"/>
          </p:cNvSpPr>
          <p:nvPr/>
        </p:nvSpPr>
        <p:spPr bwMode="auto">
          <a:xfrm>
            <a:off x="3188804" y="2138296"/>
            <a:ext cx="1391617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1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2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2570" y="684530"/>
            <a:ext cx="7190740" cy="2658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195" y="3803015"/>
            <a:ext cx="1107948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  <a:sym typeface="+mn-ea"/>
              </a:rPr>
              <a:t>    </a:t>
            </a:r>
            <a:r>
              <a:rPr lang="zh-CN" altLang="en-US" sz="2400">
                <a:latin typeface="+mn-ea"/>
                <a:sym typeface="+mn-ea"/>
              </a:rPr>
              <a:t>计算机视觉处理人体姿态估计的挑战在于，随着摄像头视角变化，人体不同部位的图像会发生显著性尺度变化（离摄像头越近的人体部位，看上去越大，图片中占用像素越多）。单纯低层次或高层次特征是无意义的，需要用特征金字塔网络来融合多层特征，改进CNN特征提取。论文在Stacked Hourglass基础上，提出PRMs模型和研究多分支网络的权重初始化方法。</a:t>
            </a:r>
            <a:endParaRPr lang="zh-CN" altLang="en-US" sz="2400">
              <a:latin typeface="+mn-ea"/>
              <a:sym typeface="+mn-ea"/>
            </a:endParaRPr>
          </a:p>
          <a:p>
            <a:endParaRPr lang="zh-CN" altLang="en-US"/>
          </a:p>
        </p:txBody>
      </p:sp>
    </p:spTree>
    <p:custDataLst>
      <p:tags r:id="rId14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1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2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3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4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2075" y="1274445"/>
            <a:ext cx="98298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在 Inference 时，Pyramids 类方法被广泛用于处理 scale 变化.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提出 Pyramid Residual Module(PRMs) —— 金字塔残差模块，来增强 DCNNs 的尺度不变性(invariance in scales)；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Hourglass 网络，conv-deconv 结构；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提出新的权重初始化方法，对 multi-branch 网络权重进行初始化.</a:t>
            </a:r>
            <a:endParaRPr lang="zh-CN" altLang="en-US" sz="2400"/>
          </a:p>
        </p:txBody>
      </p:sp>
    </p:spTree>
    <p:custDataLst>
      <p:tags r:id="rId15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1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2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3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4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1100" y="898525"/>
            <a:ext cx="9829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目标：增强 DCNNs 对于尺度变化的鲁棒性；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方法：PRMs，学习卷积 filter，建立特征金字塔；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给定输入 features，PRMs 采用 multi-branch 网络基于不同采样率进行下采样，以获得不同尺度的特征；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然后，对不同尺度的特征学习卷积 filters；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再对 filtered 特征 下采样到相同分辨率，并相加不同尺度特征.</a:t>
            </a:r>
            <a:endParaRPr lang="zh-CN" altLang="en-US" sz="2400"/>
          </a:p>
        </p:txBody>
      </p:sp>
    </p:spTree>
    <p:custDataLst>
      <p:tags r:id="rId15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2400" b="1">
                <a:sym typeface="+mn-ea"/>
              </a:rPr>
              <a:t>Stacked Hourglass Network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21"/>
          <p:cNvSpPr/>
          <p:nvPr>
            <p:custDataLst>
              <p:tags r:id="rId1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3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4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5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6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7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8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9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0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1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2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图片 4" descr="frame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570" y="404495"/>
            <a:ext cx="6962775" cy="57213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101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116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129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3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144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157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172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0"/>
  <p:tag name="KSO_WM_TEMPLATE_CATEGORY" val="diagram"/>
  <p:tag name="KSO_WM_TEMPLATE_INDEX" val="169416"/>
  <p:tag name="KSO_WM_UNIT_INDEX" val="0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"/>
  <p:tag name="KSO_WM_TEMPLATE_CATEGORY" val="diagram"/>
  <p:tag name="KSO_WM_TEMPLATE_INDEX" val="169416"/>
  <p:tag name="KSO_WM_UNIT_INDEX" val="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189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28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43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56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71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5"/>
  <p:tag name="KSO_WM_TEMPLATE_CATEGORY" val="diagram"/>
  <p:tag name="KSO_WM_TEMPLATE_INDEX" val="169416"/>
  <p:tag name="KSO_WM_UNIT_INDEX" val="15"/>
</p:tagLst>
</file>

<file path=ppt/tags/tag86.xml><?xml version="1.0" encoding="utf-8"?>
<p:tagLst xmlns:p="http://schemas.openxmlformats.org/presentationml/2006/main">
  <p:tag name="KSO_WM_TEMPLATE_CATEGORY" val="diagram"/>
  <p:tag name="KSO_WM_TEMPLATE_INDEX" val="169416"/>
  <p:tag name="KSO_WM_TAG_VERSION" val="1.0"/>
  <p:tag name="KSO_WM_SLIDE_ID" val="diagram16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2"/>
  <p:tag name="KSO_WM_TEMPLATE_CATEGORY" val="diagram"/>
  <p:tag name="KSO_WM_TEMPLATE_INDEX" val="169416"/>
  <p:tag name="KSO_WM_UNIT_INDEX" val="2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3"/>
  <p:tag name="KSO_WM_TEMPLATE_CATEGORY" val="diagram"/>
  <p:tag name="KSO_WM_TEMPLATE_INDEX" val="169416"/>
  <p:tag name="KSO_WM_UNIT_INDEX" val="3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4"/>
  <p:tag name="KSO_WM_TEMPLATE_CATEGORY" val="diagram"/>
  <p:tag name="KSO_WM_TEMPLATE_INDEX" val="16941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5"/>
  <p:tag name="KSO_WM_TEMPLATE_CATEGORY" val="diagram"/>
  <p:tag name="KSO_WM_TEMPLATE_INDEX" val="169416"/>
  <p:tag name="KSO_WM_UNIT_INDEX" val="5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6"/>
  <p:tag name="KSO_WM_TEMPLATE_CATEGORY" val="diagram"/>
  <p:tag name="KSO_WM_TEMPLATE_INDEX" val="169416"/>
  <p:tag name="KSO_WM_UNIT_INDEX" val="6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7"/>
  <p:tag name="KSO_WM_TEMPLATE_CATEGORY" val="diagram"/>
  <p:tag name="KSO_WM_TEMPLATE_INDEX" val="169416"/>
  <p:tag name="KSO_WM_UNIT_INDEX" val="7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8"/>
  <p:tag name="KSO_WM_TEMPLATE_CATEGORY" val="diagram"/>
  <p:tag name="KSO_WM_TEMPLATE_INDEX" val="169416"/>
  <p:tag name="KSO_WM_UNIT_INDEX" val="8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9"/>
  <p:tag name="KSO_WM_TEMPLATE_CATEGORY" val="diagram"/>
  <p:tag name="KSO_WM_TEMPLATE_INDEX" val="169416"/>
  <p:tag name="KSO_WM_UNIT_INDEX" val="9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0"/>
  <p:tag name="KSO_WM_TEMPLATE_CATEGORY" val="diagram"/>
  <p:tag name="KSO_WM_TEMPLATE_INDEX" val="169416"/>
  <p:tag name="KSO_WM_UNIT_INDEX" val="10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1"/>
  <p:tag name="KSO_WM_TEMPLATE_CATEGORY" val="diagram"/>
  <p:tag name="KSO_WM_TEMPLATE_INDEX" val="169416"/>
  <p:tag name="KSO_WM_UNIT_INDEX" val="1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2"/>
  <p:tag name="KSO_WM_TEMPLATE_CATEGORY" val="diagram"/>
  <p:tag name="KSO_WM_TEMPLATE_INDEX" val="169416"/>
  <p:tag name="KSO_WM_UNIT_INDEX" val="1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3"/>
  <p:tag name="KSO_WM_TEMPLATE_CATEGORY" val="diagram"/>
  <p:tag name="KSO_WM_TEMPLATE_INDEX" val="169416"/>
  <p:tag name="KSO_WM_UNIT_INDEX" val="13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416_1*i*14"/>
  <p:tag name="KSO_WM_TEMPLATE_CATEGORY" val="diagram"/>
  <p:tag name="KSO_WM_TEMPLATE_INDEX" val="169416"/>
  <p:tag name="KSO_WM_UNIT_INDEX" val="14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53734"/>
      </a:accent1>
      <a:accent2>
        <a:srgbClr val="7F7F7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2856</Words>
  <Application>WPS 演示</Application>
  <PresentationFormat>宽屏</PresentationFormat>
  <Paragraphs>128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林巧媚</dc:creator>
  <cp:lastModifiedBy>Aspirin</cp:lastModifiedBy>
  <cp:revision>22</cp:revision>
  <dcterms:created xsi:type="dcterms:W3CDTF">2016-12-11T14:36:00Z</dcterms:created>
  <dcterms:modified xsi:type="dcterms:W3CDTF">2018-01-08T04:32:33Z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