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4" r:id="rId4"/>
    <p:sldId id="257" r:id="rId6"/>
    <p:sldId id="259" r:id="rId7"/>
    <p:sldId id="258" r:id="rId8"/>
    <p:sldId id="262" r:id="rId9"/>
    <p:sldId id="263" r:id="rId10"/>
    <p:sldId id="264" r:id="rId11"/>
    <p:sldId id="265" r:id="rId12"/>
    <p:sldId id="267" r:id="rId13"/>
    <p:sldId id="261"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9D"/>
    <a:srgbClr val="070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fontAlgn="base">
              <a:spcBef>
                <a:spcPct val="0"/>
              </a:spcBef>
              <a:spcAft>
                <a:spcPct val="0"/>
              </a:spcAft>
            </a:pPr>
            <a:fld id="{0C8D2FC1-9C69-492D-A535-81895461F9BF}"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54927" y="1059872"/>
            <a:ext cx="8901546" cy="1223963"/>
          </a:xfrm>
        </p:spPr>
        <p:txBody>
          <a:bodyPr anchor="b">
            <a:normAutofit/>
          </a:bodyPr>
          <a:lstStyle>
            <a:lvl1pPr algn="ctr">
              <a:defRPr sz="5400">
                <a:ln w="9525">
                  <a:solidFill>
                    <a:schemeClr val="bg1"/>
                  </a:solidFill>
                </a:ln>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54927" y="2375911"/>
            <a:ext cx="8901546" cy="824489"/>
          </a:xfrm>
        </p:spPr>
        <p:txBody>
          <a:bodyPr anchor="ctr" anchorCtr="0">
            <a:normAutofit/>
          </a:bodyPr>
          <a:lstStyle>
            <a:lvl1pPr marL="0" indent="0" algn="ct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25624"/>
            <a:ext cx="10515600" cy="4530725"/>
          </a:xfrm>
        </p:spPr>
        <p:txBody>
          <a:bodyPr/>
          <a:lstStyle>
            <a:lvl1pPr marL="0" indent="0">
              <a:buNone/>
              <a:defRPr>
                <a:solidFill>
                  <a:schemeClr val="bg1">
                    <a:lumMod val="50000"/>
                  </a:schemeClr>
                </a:solidFill>
              </a:defRPr>
            </a:lvl1pPr>
            <a:lvl2pPr marL="457200" indent="0">
              <a:buNone/>
              <a:defRPr>
                <a:solidFill>
                  <a:schemeClr val="bg1">
                    <a:lumMod val="50000"/>
                  </a:schemeClr>
                </a:solidFill>
              </a:defRPr>
            </a:lvl2pPr>
            <a:lvl3pPr marL="914400" indent="0">
              <a:buNone/>
              <a:defRPr>
                <a:solidFill>
                  <a:schemeClr val="bg1">
                    <a:lumMod val="50000"/>
                  </a:schemeClr>
                </a:solidFill>
              </a:defRPr>
            </a:lvl3pPr>
            <a:lvl4pPr marL="1371600" indent="0">
              <a:buNone/>
              <a:defRPr>
                <a:solidFill>
                  <a:schemeClr val="bg1">
                    <a:lumMod val="50000"/>
                  </a:schemeClr>
                </a:solidFill>
              </a:defRPr>
            </a:lvl4pPr>
            <a:lvl5pPr marL="1828800" indent="0">
              <a:buNone/>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2300143" y="2906104"/>
            <a:ext cx="7779039" cy="1572843"/>
            <a:chOff x="2051050" y="2906713"/>
            <a:chExt cx="5166309" cy="1044575"/>
          </a:xfrm>
        </p:grpSpPr>
        <p:sp>
          <p:nvSpPr>
            <p:cNvPr id="10" name="椭圆 9"/>
            <p:cNvSpPr/>
            <p:nvPr/>
          </p:nvSpPr>
          <p:spPr>
            <a:xfrm>
              <a:off x="2051050" y="2906713"/>
              <a:ext cx="1042988" cy="1044575"/>
            </a:xfrm>
            <a:prstGeom prst="ellipse">
              <a:avLst/>
            </a:prstGeom>
            <a:solidFill>
              <a:srgbClr val="FFFFFF"/>
            </a:solidFill>
            <a:ln w="25400" cap="flat" cmpd="sng" algn="ctr">
              <a:solidFill>
                <a:schemeClr val="accent1"/>
              </a:solidFill>
              <a:prstDash val="solid"/>
            </a:ln>
            <a:effectLst/>
          </p:spPr>
          <p:txBody>
            <a:bodyPr anchor="ctr">
              <a:normAutofit/>
            </a:bodyPr>
            <a:lstStyle/>
            <a:p>
              <a:pPr algn="ctr" eaLnBrk="1" hangingPunct="1">
                <a:spcBef>
                  <a:spcPts val="0"/>
                </a:spcBef>
                <a:spcAft>
                  <a:spcPts val="0"/>
                </a:spcAft>
                <a:defRPr/>
              </a:pPr>
              <a:endParaRPr lang="zh-CN" altLang="en-US" kern="0">
                <a:solidFill>
                  <a:prstClr val="black"/>
                </a:solidFill>
                <a:latin typeface="Arial" panose="020B0604020202020204" pitchFamily="34" charset="0"/>
                <a:ea typeface="黑体" panose="02010609060101010101" charset="-122"/>
              </a:endParaRPr>
            </a:p>
          </p:txBody>
        </p:sp>
        <p:sp>
          <p:nvSpPr>
            <p:cNvPr id="11" name="椭圆 10"/>
            <p:cNvSpPr/>
            <p:nvPr/>
          </p:nvSpPr>
          <p:spPr>
            <a:xfrm>
              <a:off x="2139950" y="3011002"/>
              <a:ext cx="865188" cy="863600"/>
            </a:xfrm>
            <a:prstGeom prst="ellipse">
              <a:avLst/>
            </a:prstGeom>
            <a:solidFill>
              <a:schemeClr val="accent1"/>
            </a:solidFill>
            <a:ln w="6350" cap="flat" cmpd="sng" algn="ctr">
              <a:noFill/>
              <a:prstDash val="solid"/>
            </a:ln>
            <a:effectLst/>
          </p:spPr>
          <p:txBody>
            <a:bodyPr anchor="ctr">
              <a:normAutofit/>
            </a:bodyPr>
            <a:lstStyle/>
            <a:p>
              <a:pPr algn="ctr" eaLnBrk="1" hangingPunct="1">
                <a:spcBef>
                  <a:spcPts val="0"/>
                </a:spcBef>
                <a:spcAft>
                  <a:spcPts val="0"/>
                </a:spcAft>
                <a:defRPr/>
              </a:pPr>
              <a:endParaRPr lang="zh-CN" altLang="en-US" sz="4400" kern="0" dirty="0">
                <a:solidFill>
                  <a:prstClr val="white"/>
                </a:solidFill>
                <a:latin typeface="Arial" panose="020B0604020202020204" pitchFamily="34" charset="0"/>
                <a:ea typeface="黑体" panose="02010609060101010101" charset="-122"/>
              </a:endParaRPr>
            </a:p>
          </p:txBody>
        </p:sp>
        <p:cxnSp>
          <p:nvCxnSpPr>
            <p:cNvPr id="12" name="直接连接符 16"/>
            <p:cNvCxnSpPr>
              <a:cxnSpLocks noChangeShapeType="1"/>
              <a:stCxn id="10" idx="6"/>
            </p:cNvCxnSpPr>
            <p:nvPr/>
          </p:nvCxnSpPr>
          <p:spPr bwMode="auto">
            <a:xfrm flipV="1">
              <a:off x="3094038" y="3429000"/>
              <a:ext cx="4123321" cy="1"/>
            </a:xfrm>
            <a:prstGeom prst="line">
              <a:avLst/>
            </a:prstGeom>
            <a:noFill/>
            <a:ln w="28575" algn="ctr">
              <a:solidFill>
                <a:schemeClr val="accent1"/>
              </a:solidFill>
              <a:round/>
              <a:tailEnd type="oval" w="lg" len="lg"/>
            </a:ln>
            <a:extLst>
              <a:ext uri="{909E8E84-426E-40DD-AFC4-6F175D3DCCD1}">
                <a14:hiddenFill xmlns:a14="http://schemas.microsoft.com/office/drawing/2010/main">
                  <a:noFill/>
                </a14:hiddenFill>
              </a:ext>
            </a:extLst>
          </p:spPr>
        </p:cxnSp>
      </p:grpSp>
      <p:sp>
        <p:nvSpPr>
          <p:cNvPr id="2" name="Title 1"/>
          <p:cNvSpPr>
            <a:spLocks noGrp="1"/>
          </p:cNvSpPr>
          <p:nvPr>
            <p:ph type="title"/>
          </p:nvPr>
        </p:nvSpPr>
        <p:spPr>
          <a:xfrm>
            <a:off x="3870596" y="2795588"/>
            <a:ext cx="6063113" cy="896937"/>
          </a:xfrm>
        </p:spPr>
        <p:txBody>
          <a:bodyPr anchor="b" anchorCtr="0">
            <a:normAutofit/>
          </a:bodyPr>
          <a:lstStyle>
            <a:lvl1pPr algn="ctr">
              <a:defRPr sz="3600" b="0">
                <a:ln>
                  <a:noFill/>
                </a:ln>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304714" y="3761478"/>
            <a:ext cx="5194877" cy="539655"/>
          </a:xfrm>
          <a:prstGeom prst="roundRect">
            <a:avLst>
              <a:gd name="adj" fmla="val 50000"/>
            </a:avLst>
          </a:prstGeom>
        </p:spPr>
        <p:txBody>
          <a:bodyPr anchor="ctr" anchorCtr="0">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6B5ED51-E834-49EC-BF25-99CF33DB10E9}" type="slidenum">
              <a:rPr lang="zh-CN" altLang="en-US" smtClean="0"/>
            </a:fld>
            <a:endParaRPr lang="zh-CN" altLang="en-US"/>
          </a:p>
        </p:txBody>
      </p:sp>
      <p:cxnSp>
        <p:nvCxnSpPr>
          <p:cNvPr id="6" name="直接连接符 5"/>
          <p:cNvCxnSpPr/>
          <p:nvPr/>
        </p:nvCxnSpPr>
        <p:spPr>
          <a:xfrm>
            <a:off x="0" y="3514537"/>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386699"/>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612777"/>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89577" y="3573930"/>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363081" y="3573930"/>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3730649"/>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618509" y="3514537"/>
            <a:ext cx="7065818" cy="1098239"/>
          </a:xfrm>
        </p:spPr>
        <p:txBody>
          <a:bodyPr>
            <a:normAutofit/>
          </a:bodyPr>
          <a:lstStyle>
            <a:lvl1pPr>
              <a:defRPr sz="6000">
                <a:ln>
                  <a:solidFill>
                    <a:schemeClr val="bg1"/>
                  </a:solidFill>
                </a:ln>
                <a:solidFill>
                  <a:srgbClr val="FF0000"/>
                </a:solidFill>
              </a:defRPr>
            </a:lvl1pPr>
          </a:lstStyle>
          <a:p>
            <a:r>
              <a:rPr lang="zh-CN" altLang="en-US" dirty="0" smtClean="0"/>
              <a:t>编辑标题</a:t>
            </a:r>
            <a:endParaRPr 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C6B5ED51-E834-49EC-BF25-99CF33DB10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latinLnBrk="0" hangingPunct="1">
        <a:lnSpc>
          <a:spcPct val="90000"/>
        </a:lnSpc>
        <a:spcBef>
          <a:spcPct val="0"/>
        </a:spcBef>
        <a:buNone/>
        <a:defRPr sz="4400" b="1" kern="1200">
          <a:ln>
            <a:solidFill>
              <a:schemeClr val="bg1"/>
            </a:solidFill>
          </a:ln>
          <a:solidFill>
            <a:schemeClr val="accent2"/>
          </a:solidFill>
          <a:latin typeface="+mj-lt"/>
          <a:ea typeface="+mj-ea"/>
          <a:cs typeface="+mj-cs"/>
        </a:defRPr>
      </a:lvl1pPr>
    </p:titleStyle>
    <p:bodyStyle>
      <a:lvl1pPr marL="342900" indent="-342900" algn="l" defTabSz="914400" rtl="0" eaLnBrk="1" latinLnBrk="0" hangingPunct="1">
        <a:lnSpc>
          <a:spcPct val="90000"/>
        </a:lnSpc>
        <a:spcBef>
          <a:spcPts val="1000"/>
        </a:spcBef>
        <a:buFont typeface="Wingdings" panose="05000000000000000000" pitchFamily="2" charset="2"/>
        <a:buChar char="l"/>
        <a:defRPr sz="2400" kern="1200">
          <a:solidFill>
            <a:schemeClr val="accent2"/>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40.xml"/><Relationship Id="rId3" Type="http://schemas.openxmlformats.org/officeDocument/2006/relationships/image" Target="../media/image14.png"/><Relationship Id="rId2" Type="http://schemas.openxmlformats.org/officeDocument/2006/relationships/tags" Target="../tags/tag39.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9" Type="http://schemas.openxmlformats.org/officeDocument/2006/relationships/notesSlide" Target="../notesSlides/notesSlide2.xml"/><Relationship Id="rId18" Type="http://schemas.openxmlformats.org/officeDocument/2006/relationships/slideLayout" Target="../slideLayouts/slideLayout8.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25.xml"/><Relationship Id="rId3"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28.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746760" y="930910"/>
            <a:ext cx="10502265" cy="2320290"/>
          </a:xfrm>
        </p:spPr>
        <p:txBody>
          <a:bodyPr>
            <a:normAutofit fontScale="90000"/>
          </a:bodyPr>
          <a:p>
            <a:pPr algn="ctr">
              <a:lnSpc>
                <a:spcPct val="140000"/>
              </a:lnSpc>
            </a:pPr>
            <a:br>
              <a:rPr lang="zh-CN" altLang="en-US" sz="6000" b="0">
                <a:solidFill>
                  <a:schemeClr val="tx1">
                    <a:lumMod val="50000"/>
                  </a:schemeClr>
                </a:solidFill>
              </a:rPr>
            </a:br>
            <a:r>
              <a:rPr lang="en-US" altLang="zh-CN" sz="3200"/>
              <a:t>Fully Convolutional NetWorks for Semantic Segmentation</a:t>
            </a:r>
            <a:endParaRPr lang="en-US" altLang="zh-CN" sz="3200"/>
          </a:p>
        </p:txBody>
      </p:sp>
      <p:sp>
        <p:nvSpPr>
          <p:cNvPr id="4" name="文本框 3"/>
          <p:cNvSpPr txBox="1"/>
          <p:nvPr/>
        </p:nvSpPr>
        <p:spPr>
          <a:xfrm>
            <a:off x="7691120" y="5071110"/>
            <a:ext cx="3016885" cy="706755"/>
          </a:xfrm>
          <a:prstGeom prst="rect">
            <a:avLst/>
          </a:prstGeom>
          <a:noFill/>
        </p:spPr>
        <p:txBody>
          <a:bodyPr wrap="square" rtlCol="0">
            <a:spAutoFit/>
          </a:bodyPr>
          <a:p>
            <a:r>
              <a:rPr lang="zh-CN" altLang="en-US" sz="2000"/>
              <a:t>姓名：周李京</a:t>
            </a:r>
            <a:endParaRPr lang="zh-CN" altLang="en-US" sz="2000"/>
          </a:p>
          <a:p>
            <a:r>
              <a:rPr lang="zh-CN" altLang="en-US" sz="2000"/>
              <a:t>专业：计算机科学与技术</a:t>
            </a:r>
            <a:endParaRPr lang="zh-CN" altLang="en-US" sz="2000"/>
          </a:p>
        </p:txBody>
      </p: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grpId="0" nodeType="withEffect">
                                  <p:stCondLst>
                                    <p:cond delay="0"/>
                                  </p:stCondLst>
                                  <p:childTnLst>
                                    <p:animMotion origin="layout" path="M -0.469427 -0.268611 L 0.006406 0.001204 " pathEditMode="fixed" rAng="0" ptsTypes="">
                                      <p:cBhvr>
                                        <p:cTn id="6" dur="2000" fill="hold"/>
                                        <p:tgtEl>
                                          <p:spTgt spid="2"/>
                                        </p:tgtEl>
                                        <p:attrNameLst>
                                          <p:attrName>ppt_x</p:attrName>
                                          <p:attrName>ppt_y</p:attrName>
                                        </p:attrNameLst>
                                      </p:cBhvr>
                                      <p:rCtr x="238" y="135"/>
                                    </p:animMotion>
                                  </p:childTnLst>
                                </p:cTn>
                              </p:par>
                              <p:par>
                                <p:cTn id="7" presetID="34"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anim from="(-#ppt_w/2)" to="(#ppt_x)" calcmode="lin" valueType="num">
                                      <p:cBhvr>
                                        <p:cTn id="9" dur="600" fill="hold">
                                          <p:stCondLst>
                                            <p:cond delay="0"/>
                                          </p:stCondLst>
                                        </p:cTn>
                                        <p:tgtEl>
                                          <p:spTgt spid="4">
                                            <p:txEl>
                                              <p:pRg st="0" end="0"/>
                                            </p:txEl>
                                          </p:spTgt>
                                        </p:tgtEl>
                                        <p:attrNameLst>
                                          <p:attrName>ppt_x</p:attrName>
                                        </p:attrNameLst>
                                      </p:cBhvr>
                                    </p:anim>
                                    <p:anim from="0" to="-1.0" calcmode="lin" valueType="num">
                                      <p:cBhvr>
                                        <p:cTn id="10" dur="200" decel="50000" autoRev="1" fill="hold">
                                          <p:stCondLst>
                                            <p:cond delay="600"/>
                                          </p:stCondLst>
                                        </p:cTn>
                                        <p:tgtEl>
                                          <p:spTgt spid="4">
                                            <p:txEl>
                                              <p:pRg st="0" end="0"/>
                                            </p:txEl>
                                          </p:spTgt>
                                        </p:tgtEl>
                                        <p:attrNameLst>
                                          <p:attrName>xshear</p:attrName>
                                        </p:attrNameLst>
                                      </p:cBhvr>
                                    </p:anim>
                                    <p:animScale>
                                      <p:cBhvr>
                                        <p:cTn id="11" dur="200" decel="100000" autoRev="1" fill="hold">
                                          <p:stCondLst>
                                            <p:cond delay="600"/>
                                          </p:stCondLst>
                                        </p:cTn>
                                        <p:tgtEl>
                                          <p:spTgt spid="4">
                                            <p:txEl>
                                              <p:pRg st="0" end="0"/>
                                            </p:txEl>
                                          </p:spTgt>
                                        </p:tgtEl>
                                      </p:cBhvr>
                                      <p:from x="100000" y="100000"/>
                                      <p:to x="80000" y="100000"/>
                                    </p:animScale>
                                    <p:anim by="(#ppt_h/3+#ppt_w*0.1)" calcmode="lin" valueType="num">
                                      <p:cBhvr additive="sum">
                                        <p:cTn id="12" dur="200" decel="100000" autoRev="1" fill="hold">
                                          <p:stCondLst>
                                            <p:cond delay="600"/>
                                          </p:stCondLst>
                                        </p:cTn>
                                        <p:tgtEl>
                                          <p:spTgt spid="4">
                                            <p:txEl>
                                              <p:pRg st="0" end="0"/>
                                            </p:txEl>
                                          </p:spTgt>
                                        </p:tgtEl>
                                        <p:attrNameLst>
                                          <p:attrName>ppt_x</p:attrName>
                                        </p:attrNameLst>
                                      </p:cBhvr>
                                    </p:anim>
                                  </p:childTnLst>
                                </p:cTn>
                              </p:par>
                              <p:par>
                                <p:cTn id="13" presetID="34"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4">
                                            <p:txEl>
                                              <p:pRg st="1" end="1"/>
                                            </p:txEl>
                                          </p:spTgt>
                                        </p:tgtEl>
                                        <p:attrNameLst>
                                          <p:attrName>ppt_x</p:attrName>
                                        </p:attrNameLst>
                                      </p:cBhvr>
                                    </p:anim>
                                    <p:anim from="0" to="-1.0" calcmode="lin" valueType="num">
                                      <p:cBhvr>
                                        <p:cTn id="16" dur="200" decel="50000" autoRev="1" fill="hold">
                                          <p:stCondLst>
                                            <p:cond delay="600"/>
                                          </p:stCondLst>
                                        </p:cTn>
                                        <p:tgtEl>
                                          <p:spTgt spid="4">
                                            <p:txEl>
                                              <p:pRg st="1" end="1"/>
                                            </p:txEl>
                                          </p:spTgt>
                                        </p:tgtEl>
                                        <p:attrNameLst>
                                          <p:attrName>xshear</p:attrName>
                                        </p:attrNameLst>
                                      </p:cBhvr>
                                    </p:anim>
                                    <p:animScale>
                                      <p:cBhvr>
                                        <p:cTn id="17" dur="200" decel="100000" autoRev="1" fill="hold">
                                          <p:stCondLst>
                                            <p:cond delay="600"/>
                                          </p:stCondLst>
                                        </p:cTn>
                                        <p:tgtEl>
                                          <p:spTgt spid="4">
                                            <p:txEl>
                                              <p:pRg st="1" end="1"/>
                                            </p:txEl>
                                          </p:spTgt>
                                        </p:tgtEl>
                                      </p:cBhvr>
                                      <p:from x="100000" y="100000"/>
                                      <p:to x="80000" y="100000"/>
                                    </p:animScale>
                                    <p:anim by="(#ppt_h/3+#ppt_w*0.1)" calcmode="lin" valueType="num">
                                      <p:cBhvr additive="sum">
                                        <p:cTn id="18" dur="200" decel="100000" autoRev="1" fill="hold">
                                          <p:stCondLst>
                                            <p:cond delay="600"/>
                                          </p:stCondLst>
                                        </p:cTn>
                                        <p:tgtEl>
                                          <p:spTgt spid="4">
                                            <p:txEl>
                                              <p:pRg st="1" end="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内容占位符 3"/>
          <p:cNvSpPr>
            <a:spLocks noGrp="1"/>
          </p:cNvSpPr>
          <p:nvPr>
            <p:ph idx="1"/>
            <p:custDataLst>
              <p:tags r:id="rId1"/>
            </p:custDataLst>
          </p:nvPr>
        </p:nvSpPr>
        <p:spPr>
          <a:xfrm>
            <a:off x="823595" y="1293495"/>
            <a:ext cx="10873740" cy="1689735"/>
          </a:xfrm>
        </p:spPr>
        <p:txBody>
          <a:bodyPr>
            <a:normAutofit/>
          </a:bodyPr>
          <a:lstStyle/>
          <a:p>
            <a:pPr marL="342900" indent="-342900">
              <a:lnSpc>
                <a:spcPct val="130000"/>
              </a:lnSpc>
              <a:buFont typeface="Wingdings" panose="05000000000000000000" charset="0"/>
              <a:buChar char=""/>
            </a:pPr>
            <a:r>
              <a:rPr lang="en-US" altLang="zh-CN" dirty="0"/>
              <a:t> </a:t>
            </a:r>
            <a:r>
              <a:rPr lang="zh-CN" altLang="en-US" dirty="0"/>
              <a:t>基于上采样并不能将丢失的信息全部无损地找回，选用Dilateconvolution ，  的主要贡献就是，如何在去掉池化下采样操作的同时，而不降低网络的感受野。</a:t>
            </a:r>
            <a:endParaRPr lang="zh-CN" altLang="en-US" dirty="0"/>
          </a:p>
        </p:txBody>
      </p:sp>
      <p:sp>
        <p:nvSpPr>
          <p:cNvPr id="6" name="文本框 5"/>
          <p:cNvSpPr txBox="1"/>
          <p:nvPr/>
        </p:nvSpPr>
        <p:spPr>
          <a:xfrm>
            <a:off x="4512945" y="119380"/>
            <a:ext cx="2898775" cy="768350"/>
          </a:xfrm>
          <a:prstGeom prst="rect">
            <a:avLst/>
          </a:prstGeom>
          <a:noFill/>
        </p:spPr>
        <p:txBody>
          <a:bodyPr wrap="square" rtlCol="0">
            <a:spAutoFit/>
          </a:bodyPr>
          <a:p>
            <a:pPr algn="ctr"/>
            <a:r>
              <a:rPr lang="zh-CN" altLang="en-US" sz="4400" b="1" dirty="0">
                <a:ln>
                  <a:solidFill>
                    <a:schemeClr val="bg1"/>
                  </a:solidFill>
                </a:ln>
                <a:solidFill>
                  <a:schemeClr val="accent2"/>
                </a:solidFill>
                <a:latin typeface="+mj-lt"/>
                <a:ea typeface="+mj-ea"/>
                <a:cs typeface="+mj-cs"/>
              </a:rPr>
              <a:t>三  优化</a:t>
            </a:r>
            <a:endParaRPr lang="zh-CN" altLang="en-US" sz="2400"/>
          </a:p>
        </p:txBody>
      </p:sp>
      <p:grpSp>
        <p:nvGrpSpPr>
          <p:cNvPr id="7" name="组合 6"/>
          <p:cNvGrpSpPr/>
          <p:nvPr/>
        </p:nvGrpSpPr>
        <p:grpSpPr>
          <a:xfrm>
            <a:off x="1068070" y="2983230"/>
            <a:ext cx="9498330" cy="3416300"/>
            <a:chOff x="1682" y="4698"/>
            <a:chExt cx="14958" cy="5380"/>
          </a:xfrm>
        </p:grpSpPr>
        <p:pic>
          <p:nvPicPr>
            <p:cNvPr id="2" name="图片 1"/>
            <p:cNvPicPr>
              <a:picLocks noChangeAspect="1"/>
            </p:cNvPicPr>
            <p:nvPr/>
          </p:nvPicPr>
          <p:blipFill>
            <a:blip r:embed="rId2"/>
            <a:stretch>
              <a:fillRect/>
            </a:stretch>
          </p:blipFill>
          <p:spPr>
            <a:xfrm>
              <a:off x="1682" y="6484"/>
              <a:ext cx="8309" cy="3015"/>
            </a:xfrm>
            <a:prstGeom prst="rect">
              <a:avLst/>
            </a:prstGeom>
          </p:spPr>
        </p:pic>
        <p:pic>
          <p:nvPicPr>
            <p:cNvPr id="5" name="图片 4"/>
            <p:cNvPicPr>
              <a:picLocks noChangeAspect="1"/>
            </p:cNvPicPr>
            <p:nvPr/>
          </p:nvPicPr>
          <p:blipFill>
            <a:blip r:embed="rId3"/>
            <a:stretch>
              <a:fillRect/>
            </a:stretch>
          </p:blipFill>
          <p:spPr>
            <a:xfrm>
              <a:off x="10444" y="4698"/>
              <a:ext cx="6196" cy="5381"/>
            </a:xfrm>
            <a:prstGeom prst="rect">
              <a:avLst/>
            </a:prstGeom>
          </p:spPr>
        </p:pic>
      </p:grpSp>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1+#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par>
                                <p:cTn id="9" presetID="15"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236855"/>
            <a:ext cx="10515600" cy="824230"/>
          </a:xfrm>
        </p:spPr>
        <p:txBody>
          <a:bodyPr vert="horz" wrap="square" lIns="91440" tIns="45720" rIns="91440" bIns="45720" rtlCol="0" anchor="b">
            <a:normAutofit/>
          </a:bodyPr>
          <a:lstStyle/>
          <a:p>
            <a:pPr algn="ctr"/>
            <a:r>
              <a:rPr lang="zh-CN" altLang="en-US" dirty="0">
                <a:sym typeface="+mn-ea"/>
              </a:rPr>
              <a:t>四 实验验证</a:t>
            </a:r>
            <a:endParaRPr lang="zh-CN" altLang="en-US" dirty="0">
              <a:sym typeface="+mn-ea"/>
            </a:endParaRPr>
          </a:p>
        </p:txBody>
      </p:sp>
      <p:sp>
        <p:nvSpPr>
          <p:cNvPr id="4" name="内容占位符 3"/>
          <p:cNvSpPr>
            <a:spLocks noGrp="1"/>
          </p:cNvSpPr>
          <p:nvPr>
            <p:ph idx="1"/>
            <p:custDataLst>
              <p:tags r:id="rId2"/>
            </p:custDataLst>
          </p:nvPr>
        </p:nvSpPr>
        <p:spPr>
          <a:xfrm>
            <a:off x="838200" y="1148080"/>
            <a:ext cx="10515600" cy="5208270"/>
          </a:xfrm>
        </p:spPr>
        <p:txBody>
          <a:bodyPr>
            <a:normAutofit lnSpcReduction="20000"/>
          </a:bodyPr>
          <a:lstStyle/>
          <a:p>
            <a:pPr>
              <a:lnSpc>
                <a:spcPct val="130000"/>
              </a:lnSpc>
            </a:pPr>
            <a:r>
              <a:rPr lang="en-US" altLang="zh-CN" dirty="0"/>
              <a:t>       </a:t>
            </a:r>
            <a:r>
              <a:rPr lang="zh-CN" altLang="en-US" dirty="0"/>
              <a:t>优化我们利用momentum训练了</a:t>
            </a:r>
            <a:r>
              <a:rPr lang="en-US" altLang="zh-CN" dirty="0"/>
              <a:t>S</a:t>
            </a:r>
            <a:r>
              <a:rPr lang="zh-CN" altLang="en-US" dirty="0"/>
              <a:t>GD。我们利用了一个minibatch大小的20张图片，然后固定学习速率为10</a:t>
            </a:r>
            <a:r>
              <a:rPr lang="zh-CN" altLang="en-US" baseline="30000" dirty="0"/>
              <a:t>-3</a:t>
            </a:r>
            <a:r>
              <a:rPr lang="zh-CN" altLang="en-US" dirty="0"/>
              <a:t>,10</a:t>
            </a:r>
            <a:r>
              <a:rPr lang="zh-CN" altLang="en-US" baseline="30000" dirty="0"/>
              <a:t>-4</a:t>
            </a:r>
            <a:r>
              <a:rPr lang="zh-CN" altLang="en-US" dirty="0"/>
              <a:t>。</a:t>
            </a:r>
            <a:endParaRPr lang="zh-CN" altLang="en-US" dirty="0"/>
          </a:p>
          <a:p>
            <a:pPr>
              <a:lnSpc>
                <a:spcPct val="130000"/>
              </a:lnSpc>
            </a:pPr>
            <a:r>
              <a:rPr lang="zh-CN" altLang="en-US" dirty="0"/>
              <a:t>       我们利用了0.9的momentum,权值衰减明显，而且对于偏差的学习速率加倍了，尽管我们发现训练对单独的学习速率敏感。Dropout被包含在用于原始分类的网络中。下图为使用不同图片数量在相同的迭代次数的损失情况。</a:t>
            </a:r>
            <a:endParaRPr lang="zh-CN" altLang="en-US" dirty="0"/>
          </a:p>
        </p:txBody>
      </p:sp>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lum contrast="-36000"/>
          </a:blip>
          <a:stretch>
            <a:fillRect/>
          </a:stretch>
        </p:blipFill>
        <p:spPr>
          <a:xfrm>
            <a:off x="2308860" y="3420745"/>
            <a:ext cx="8555990" cy="3293110"/>
          </a:xfrm>
          <a:prstGeom prst="rect">
            <a:avLst/>
          </a:prstGeom>
          <a:noFill/>
          <a:ln>
            <a:noFill/>
          </a:ln>
          <a:effectLst/>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edge">
                                      <p:cBhvr>
                                        <p:cTn id="7" dur="2000"/>
                                        <p:tgtEl>
                                          <p:spTgt spid="4">
                                            <p:txEl>
                                              <p:pRg st="1" end="1"/>
                                            </p:txEl>
                                          </p:spTgt>
                                        </p:tgtEl>
                                      </p:cBhvr>
                                    </p:animEffect>
                                  </p:childTnLst>
                                </p:cTn>
                              </p:par>
                              <p:par>
                                <p:cTn id="8" presetID="25"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1" dur="10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2" dur="1000" accel="50000" fill="hold">
                                          <p:stCondLst>
                                            <p:cond delay="1000"/>
                                          </p:stCondLst>
                                        </p:cTn>
                                        <p:tgtEl>
                                          <p:spTgt spid="6"/>
                                        </p:tgtEl>
                                        <p:attrNameLst>
                                          <p:attrName>ppt_w</p:attrName>
                                        </p:attrNameLst>
                                      </p:cBhvr>
                                      <p:tavLst>
                                        <p:tav tm="0">
                                          <p:val>
                                            <p:strVal val="#ppt_w*.05"/>
                                          </p:val>
                                        </p:tav>
                                        <p:tav tm="100000">
                                          <p:val>
                                            <p:strVal val="#ppt_w"/>
                                          </p:val>
                                        </p:tav>
                                      </p:tavLst>
                                    </p:anim>
                                    <p:anim calcmode="lin" valueType="num">
                                      <p:cBhvr>
                                        <p:cTn id="13" dur="2000" fill="hold"/>
                                        <p:tgtEl>
                                          <p:spTgt spid="6"/>
                                        </p:tgtEl>
                                        <p:attrNameLst>
                                          <p:attrName>ppt_h</p:attrName>
                                        </p:attrNameLst>
                                      </p:cBhvr>
                                      <p:tavLst>
                                        <p:tav tm="0">
                                          <p:val>
                                            <p:strVal val="#ppt_h"/>
                                          </p:val>
                                        </p:tav>
                                        <p:tav tm="100000">
                                          <p:val>
                                            <p:strVal val="#ppt_h"/>
                                          </p:val>
                                        </p:tav>
                                      </p:tavLst>
                                    </p:anim>
                                    <p:anim calcmode="lin" valueType="num">
                                      <p:cBhvr>
                                        <p:cTn id="14" dur="10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5" dur="10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6" dur="1000" accel="50000" fill="hold">
                                          <p:stCondLst>
                                            <p:cond delay="1000"/>
                                          </p:stCondLst>
                                        </p:cTn>
                                        <p:tgtEl>
                                          <p:spTgt spid="6"/>
                                        </p:tgtEl>
                                        <p:attrNameLst>
                                          <p:attrName>ppt_y</p:attrName>
                                        </p:attrNameLst>
                                      </p:cBhvr>
                                      <p:tavLst>
                                        <p:tav tm="0">
                                          <p:val>
                                            <p:strVal val="#ppt_y+.1"/>
                                          </p:val>
                                        </p:tav>
                                        <p:tav tm="100000">
                                          <p:val>
                                            <p:strVal val="#ppt_y"/>
                                          </p:val>
                                        </p:tav>
                                      </p:tavLst>
                                    </p:anim>
                                    <p:animEffect transition="in" filter="fade">
                                      <p:cBhvr>
                                        <p:cTn id="17" dur="2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922020"/>
          </a:xfrm>
        </p:spPr>
        <p:txBody>
          <a:bodyPr vert="horz" wrap="square" lIns="91440" tIns="45720" rIns="91440" bIns="45720" rtlCol="0" anchor="b">
            <a:normAutofit/>
          </a:bodyPr>
          <a:lstStyle/>
          <a:p>
            <a:pPr algn="ctr"/>
            <a:r>
              <a:rPr lang="zh-CN" altLang="en-US" dirty="0"/>
              <a:t>五 未来发展与贡献</a:t>
            </a:r>
            <a:endParaRPr lang="zh-CN" altLang="en-US" dirty="0"/>
          </a:p>
        </p:txBody>
      </p:sp>
      <p:sp>
        <p:nvSpPr>
          <p:cNvPr id="4" name="内容占位符 3"/>
          <p:cNvSpPr>
            <a:spLocks noGrp="1"/>
          </p:cNvSpPr>
          <p:nvPr>
            <p:ph idx="1"/>
            <p:custDataLst>
              <p:tags r:id="rId2"/>
            </p:custDataLst>
          </p:nvPr>
        </p:nvSpPr>
        <p:spPr>
          <a:xfrm>
            <a:off x="1833245" y="1825625"/>
            <a:ext cx="9520555" cy="1819910"/>
          </a:xfrm>
        </p:spPr>
        <p:txBody>
          <a:bodyPr/>
          <a:lstStyle/>
          <a:p>
            <a:pPr marL="342900" indent="-342900">
              <a:lnSpc>
                <a:spcPct val="110000"/>
              </a:lnSpc>
              <a:buFont typeface="Wingdings" panose="05000000000000000000" charset="0"/>
              <a:buChar char=""/>
            </a:pPr>
            <a:r>
              <a:rPr lang="zh-CN" altLang="en-US" sz="2000" dirty="0"/>
              <a:t>地理信息系统</a:t>
            </a:r>
            <a:endParaRPr lang="zh-CN" altLang="en-US" sz="2000" dirty="0"/>
          </a:p>
          <a:p>
            <a:pPr marL="342900" lvl="2" indent="-342900" algn="l">
              <a:lnSpc>
                <a:spcPct val="110000"/>
              </a:lnSpc>
              <a:spcBef>
                <a:spcPts val="1000"/>
              </a:spcBef>
              <a:buFont typeface="Wingdings" panose="05000000000000000000" charset="0"/>
              <a:buChar char=""/>
            </a:pPr>
            <a:r>
              <a:rPr lang="zh-CN" altLang="en-US" sz="2000" dirty="0"/>
              <a:t>无人车驾驶</a:t>
            </a:r>
            <a:endParaRPr lang="zh-CN" altLang="en-US" sz="2000" dirty="0"/>
          </a:p>
          <a:p>
            <a:pPr marL="342900" lvl="2" indent="-342900" algn="l">
              <a:lnSpc>
                <a:spcPct val="110000"/>
              </a:lnSpc>
              <a:spcBef>
                <a:spcPts val="1000"/>
              </a:spcBef>
              <a:buFont typeface="Wingdings" panose="05000000000000000000" charset="0"/>
              <a:buChar char=""/>
            </a:pPr>
            <a:r>
              <a:rPr lang="zh-CN" altLang="en-US" sz="2000" dirty="0"/>
              <a:t>医疗影像分析</a:t>
            </a:r>
            <a:endParaRPr lang="zh-CN" altLang="en-US" sz="2000" dirty="0"/>
          </a:p>
          <a:p>
            <a:pPr marL="342900" lvl="2" indent="-342900" algn="l">
              <a:lnSpc>
                <a:spcPct val="110000"/>
              </a:lnSpc>
              <a:spcBef>
                <a:spcPts val="1000"/>
              </a:spcBef>
              <a:buFont typeface="Wingdings" panose="05000000000000000000" charset="0"/>
              <a:buChar char=""/>
            </a:pPr>
            <a:r>
              <a:rPr lang="zh-CN" altLang="en-US" sz="2000" dirty="0"/>
              <a:t>机器人领域</a:t>
            </a:r>
            <a:endParaRPr lang="zh-CN" altLang="en-US" sz="2000" dirty="0"/>
          </a:p>
        </p:txBody>
      </p:sp>
      <p:grpSp>
        <p:nvGrpSpPr>
          <p:cNvPr id="3" name="组合 2"/>
          <p:cNvGrpSpPr/>
          <p:nvPr/>
        </p:nvGrpSpPr>
        <p:grpSpPr>
          <a:xfrm>
            <a:off x="2024380" y="3969385"/>
            <a:ext cx="8373110" cy="1584960"/>
            <a:chOff x="3188" y="6251"/>
            <a:chExt cx="13186" cy="2496"/>
          </a:xfrm>
        </p:grpSpPr>
        <p:pic>
          <p:nvPicPr>
            <p:cNvPr id="7" name="图片 6"/>
            <p:cNvPicPr>
              <a:picLocks noChangeAspect="1"/>
            </p:cNvPicPr>
            <p:nvPr/>
          </p:nvPicPr>
          <p:blipFill>
            <a:blip r:embed="rId3"/>
            <a:stretch>
              <a:fillRect/>
            </a:stretch>
          </p:blipFill>
          <p:spPr>
            <a:xfrm>
              <a:off x="3188" y="6251"/>
              <a:ext cx="4508" cy="2497"/>
            </a:xfrm>
            <a:prstGeom prst="rect">
              <a:avLst/>
            </a:prstGeom>
          </p:spPr>
        </p:pic>
        <p:pic>
          <p:nvPicPr>
            <p:cNvPr id="8" name="图片 7"/>
            <p:cNvPicPr>
              <a:picLocks noChangeAspect="1"/>
            </p:cNvPicPr>
            <p:nvPr/>
          </p:nvPicPr>
          <p:blipFill>
            <a:blip r:embed="rId4"/>
            <a:stretch>
              <a:fillRect/>
            </a:stretch>
          </p:blipFill>
          <p:spPr>
            <a:xfrm>
              <a:off x="10098" y="6251"/>
              <a:ext cx="6277" cy="2200"/>
            </a:xfrm>
            <a:prstGeom prst="rect">
              <a:avLst/>
            </a:prstGeom>
          </p:spPr>
        </p:pic>
      </p:grpSp>
    </p:spTree>
    <p:custDataLst>
      <p:tags r:id="rId5"/>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4"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12" presetID="19"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fmla="#ppt_w*sin(2.5*pi*$)">
                                          <p:val>
                                            <p:fltVal val="0"/>
                                          </p:val>
                                        </p:tav>
                                        <p:tav tm="100000">
                                          <p:val>
                                            <p:fltVal val="1"/>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custDataLst>
              <p:tags r:id="rId1"/>
            </p:custDataLst>
          </p:nvPr>
        </p:nvSpPr>
        <p:spPr>
          <a:xfrm>
            <a:off x="996950" y="1075054"/>
            <a:ext cx="10515600" cy="4530725"/>
          </a:xfrm>
        </p:spPr>
        <p:txBody>
          <a:bodyPr>
            <a:noAutofit/>
          </a:bodyPr>
          <a:lstStyle/>
          <a:p>
            <a:pPr algn="ctr">
              <a:lnSpc>
                <a:spcPct val="200000"/>
              </a:lnSpc>
            </a:pPr>
            <a:r>
              <a:rPr lang="en-US" altLang="zh-CN" sz="7200" dirty="0">
                <a:ln w="22225">
                  <a:solidFill>
                    <a:schemeClr val="accent2"/>
                  </a:solidFill>
                  <a:prstDash val="solid"/>
                </a:ln>
                <a:solidFill>
                  <a:schemeClr val="accent2">
                    <a:lumMod val="40000"/>
                    <a:lumOff val="60000"/>
                  </a:schemeClr>
                </a:solidFill>
                <a:effectLst/>
              </a:rPr>
              <a:t>THANK</a:t>
            </a:r>
            <a:endParaRPr lang="en-US" altLang="zh-CN" sz="7200" dirty="0">
              <a:ln w="22225">
                <a:solidFill>
                  <a:schemeClr val="accent2"/>
                </a:solidFill>
                <a:prstDash val="solid"/>
              </a:ln>
              <a:solidFill>
                <a:schemeClr val="accent2">
                  <a:lumMod val="40000"/>
                  <a:lumOff val="60000"/>
                </a:schemeClr>
              </a:solidFill>
              <a:effectLst/>
            </a:endParaRPr>
          </a:p>
          <a:p>
            <a:pPr algn="ctr">
              <a:lnSpc>
                <a:spcPct val="200000"/>
              </a:lnSpc>
            </a:pPr>
            <a:r>
              <a:rPr lang="en-US" altLang="zh-CN" sz="7200" dirty="0">
                <a:ln w="22225">
                  <a:solidFill>
                    <a:schemeClr val="accent2"/>
                  </a:solidFill>
                  <a:prstDash val="solid"/>
                </a:ln>
                <a:solidFill>
                  <a:schemeClr val="accent2">
                    <a:lumMod val="40000"/>
                    <a:lumOff val="60000"/>
                  </a:schemeClr>
                </a:solidFill>
                <a:effectLst/>
              </a:rPr>
              <a:t>YOU !</a:t>
            </a:r>
            <a:endParaRPr lang="en-US" altLang="zh-CN" sz="7200" dirty="0">
              <a:ln w="22225">
                <a:solidFill>
                  <a:schemeClr val="accent2"/>
                </a:solidFill>
                <a:prstDash val="solid"/>
              </a:ln>
              <a:solidFill>
                <a:schemeClr val="accent2">
                  <a:lumMod val="40000"/>
                  <a:lumOff val="60000"/>
                </a:schemeClr>
              </a:solidFill>
              <a:effectLst/>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38" presetClass="entr" presetSubtype="0" accel="50000" fill="hold" nodeType="withEffect">
                                  <p:stCondLst>
                                    <p:cond delay="0"/>
                                  </p:stCondLst>
                                  <p:iterate type="lt">
                                    <p:tmPct val="50000"/>
                                  </p:iterate>
                                  <p:childTnLst>
                                    <p:set>
                                      <p:cBhvr>
                                        <p:cTn id="22" dur="1" fill="hold">
                                          <p:stCondLst>
                                            <p:cond delay="0"/>
                                          </p:stCondLst>
                                        </p:cTn>
                                        <p:tgtEl>
                                          <p:spTgt spid="4">
                                            <p:txEl>
                                              <p:pRg st="1" end="1"/>
                                            </p:txEl>
                                          </p:spTgt>
                                        </p:tgtEl>
                                        <p:attrNameLst>
                                          <p:attrName>style.visibility</p:attrName>
                                        </p:attrNameLst>
                                      </p:cBhvr>
                                      <p:to>
                                        <p:strVal val="visible"/>
                                      </p:to>
                                    </p:set>
                                    <p:set>
                                      <p:cBhvr>
                                        <p:cTn id="23" dur="455" fill="hold">
                                          <p:stCondLst>
                                            <p:cond delay="0"/>
                                          </p:stCondLst>
                                        </p:cTn>
                                        <p:tgtEl>
                                          <p:spTgt spid="4">
                                            <p:txEl>
                                              <p:pRg st="1" end="1"/>
                                            </p:txEl>
                                          </p:spTgt>
                                        </p:tgtEl>
                                        <p:attrNameLst>
                                          <p:attrName>style.rotation</p:attrName>
                                        </p:attrNameLst>
                                      </p:cBhvr>
                                      <p:to>
                                        <p:strVal val="-45.0"/>
                                      </p:to>
                                    </p:set>
                                    <p:anim calcmode="lin" valueType="num">
                                      <p:cBhvr>
                                        <p:cTn id="24" dur="455" fill="hold">
                                          <p:stCondLst>
                                            <p:cond delay="455"/>
                                          </p:stCondLst>
                                        </p:cTn>
                                        <p:tgtEl>
                                          <p:spTgt spid="4">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4">
                                            <p:txEl>
                                              <p:pRg st="1" end="1"/>
                                            </p:txEl>
                                          </p:spTgt>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4">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4">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509395" y="336550"/>
            <a:ext cx="9033588" cy="1325563"/>
          </a:xfrm>
          <a:prstGeom prst="rect">
            <a:avLst/>
          </a:prstGeom>
        </p:spPr>
        <p:txBody>
          <a:bodyPr vert="horz" lIns="91440" tIns="45720" rIns="91440" bIns="45720" rtlCol="0" anchor="ctr">
            <a:normAutofit/>
          </a:bodyPr>
          <a:lstStyle>
            <a:lvl1pPr>
              <a:lnSpc>
                <a:spcPct val="90000"/>
              </a:lnSpc>
              <a:spcBef>
                <a:spcPct val="0"/>
              </a:spcBef>
              <a:buNone/>
              <a:defRPr sz="4400" b="1">
                <a:ln>
                  <a:solidFill>
                    <a:schemeClr val="bg1"/>
                  </a:solidFill>
                </a:ln>
                <a:solidFill>
                  <a:schemeClr val="accent2"/>
                </a:solidFill>
                <a:latin typeface="+mj-lt"/>
                <a:ea typeface="+mj-ea"/>
                <a:cs typeface="+mj-cs"/>
              </a:defRPr>
            </a:lvl1pPr>
          </a:lstStyle>
          <a:p>
            <a:r>
              <a:rPr lang="zh-CN" altLang="en-US"/>
              <a:t>论文作者简介</a:t>
            </a:r>
            <a:endParaRPr lang="zh-CN" altLang="en-US"/>
          </a:p>
        </p:txBody>
      </p:sp>
      <p:sp>
        <p:nvSpPr>
          <p:cNvPr id="5" name="文本框 4"/>
          <p:cNvSpPr txBox="1"/>
          <p:nvPr/>
        </p:nvSpPr>
        <p:spPr>
          <a:xfrm>
            <a:off x="1509395" y="2675890"/>
            <a:ext cx="8362315" cy="1814830"/>
          </a:xfrm>
          <a:prstGeom prst="rect">
            <a:avLst/>
          </a:prstGeom>
          <a:noFill/>
        </p:spPr>
        <p:txBody>
          <a:bodyPr wrap="square" rtlCol="0">
            <a:spAutoFit/>
          </a:bodyPr>
          <a:p>
            <a:r>
              <a:rPr lang="zh-CN" altLang="en-US" sz="2000"/>
              <a:t>作者 </a:t>
            </a:r>
            <a:r>
              <a:rPr lang="en-US" altLang="zh-CN" sz="2000"/>
              <a:t>:    Jonathan Long </a:t>
            </a:r>
            <a:r>
              <a:rPr lang="zh-CN" altLang="en-US" sz="2000"/>
              <a:t>、</a:t>
            </a:r>
            <a:r>
              <a:rPr lang="en-US" altLang="zh-CN" sz="2000"/>
              <a:t>Evan Shelhamer </a:t>
            </a:r>
            <a:r>
              <a:rPr lang="zh-CN" altLang="en-US" sz="2000"/>
              <a:t>、</a:t>
            </a:r>
            <a:r>
              <a:rPr lang="en-US" altLang="zh-CN" sz="2000"/>
              <a:t>  Trevor Darrel </a:t>
            </a:r>
            <a:r>
              <a:rPr lang="zh-CN" altLang="en-US" sz="2000"/>
              <a:t>、</a:t>
            </a:r>
            <a:endParaRPr lang="zh-CN" altLang="en-US" sz="2000"/>
          </a:p>
          <a:p>
            <a:r>
              <a:rPr lang="en-US" altLang="zh-CN" sz="2000"/>
              <a:t>	UC Berkeley</a:t>
            </a:r>
            <a:endParaRPr lang="en-US" altLang="zh-CN" sz="2000"/>
          </a:p>
          <a:p>
            <a:endParaRPr lang="en-US" altLang="zh-CN" sz="2400"/>
          </a:p>
          <a:p>
            <a:endParaRPr lang="en-US" altLang="zh-CN" sz="2800"/>
          </a:p>
          <a:p>
            <a:r>
              <a:rPr lang="zh-CN" altLang="en-US" sz="2000"/>
              <a:t>发表地点与时间：CVPR 2015</a:t>
            </a:r>
            <a:endParaRPr lang="zh-CN" altLang="en-US" sz="200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206115" y="438785"/>
            <a:ext cx="4958715" cy="822960"/>
          </a:xfrm>
          <a:noFill/>
          <a:extLst>
            <a:ext uri="{909E8E84-426E-40DD-AFC4-6F175D3DCCD1}">
              <a14:hiddenFill xmlns:a14="http://schemas.microsoft.com/office/drawing/2010/main">
                <a:solidFill>
                  <a:schemeClr val="accent5">
                    <a:lumMod val="75000"/>
                  </a:schemeClr>
                </a:solidFill>
              </a14:hiddenFill>
            </a:ext>
          </a:extLst>
        </p:spPr>
        <p:txBody>
          <a:bodyPr vert="horz" wrap="square" lIns="91440" tIns="45720" rIns="91440" bIns="45720" rtlCol="0" anchor="ctr"/>
          <a:lstStyle/>
          <a:p>
            <a:pPr algn="ctr"/>
            <a:r>
              <a:rPr lang="zh-CN" altLang="en-US" sz="4400" dirty="0"/>
              <a:t>目录</a:t>
            </a:r>
            <a:endParaRPr lang="zh-CN" altLang="en-US" sz="4400" dirty="0"/>
          </a:p>
        </p:txBody>
      </p:sp>
      <p:grpSp>
        <p:nvGrpSpPr>
          <p:cNvPr id="52" name="组合 51"/>
          <p:cNvGrpSpPr/>
          <p:nvPr>
            <p:custDataLst>
              <p:tags r:id="rId2"/>
            </p:custDataLst>
          </p:nvPr>
        </p:nvGrpSpPr>
        <p:grpSpPr>
          <a:xfrm rot="0">
            <a:off x="991235" y="1503045"/>
            <a:ext cx="5234940" cy="839470"/>
            <a:chOff x="995205" y="1951558"/>
            <a:chExt cx="1611760" cy="1413942"/>
          </a:xfrm>
        </p:grpSpPr>
        <p:sp>
          <p:nvSpPr>
            <p:cNvPr id="46" name="任意多边形 45"/>
            <p:cNvSpPr/>
            <p:nvPr>
              <p:custDataLst>
                <p:tags r:id="rId3"/>
              </p:custDataLst>
            </p:nvPr>
          </p:nvSpPr>
          <p:spPr>
            <a:xfrm>
              <a:off x="995205" y="1951558"/>
              <a:ext cx="1611760" cy="1413942"/>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ln>
              <a:noFill/>
            </a:ln>
            <a:effectLst>
              <a:outerShdw blurRad="25400" dist="25400" dir="13500000" algn="b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600">
                <a:solidFill>
                  <a:schemeClr val="bg2">
                    <a:lumMod val="25000"/>
                  </a:schemeClr>
                </a:solidFill>
                <a:sym typeface="Arial" panose="020B0604020202020204" pitchFamily="34" charset="0"/>
              </a:endParaRPr>
            </a:p>
          </p:txBody>
        </p:sp>
        <p:sp>
          <p:nvSpPr>
            <p:cNvPr id="47" name="任意多边形 46"/>
            <p:cNvSpPr/>
            <p:nvPr>
              <p:custDataLst>
                <p:tags r:id="rId4"/>
              </p:custDataLst>
            </p:nvPr>
          </p:nvSpPr>
          <p:spPr>
            <a:xfrm>
              <a:off x="1188402" y="2348360"/>
              <a:ext cx="1225367" cy="620338"/>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chemeClr val="bg1"/>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marL="0" lvl="0" algn="ctr"/>
              <a:r>
                <a:rPr lang="en-US" altLang="zh-CN" dirty="0">
                  <a:solidFill>
                    <a:schemeClr val="bg2">
                      <a:lumMod val="25000"/>
                    </a:schemeClr>
                  </a:solidFill>
                </a:rPr>
                <a:t>1    </a:t>
              </a:r>
              <a:r>
                <a:rPr lang="zh-CN" altLang="en-US" dirty="0">
                  <a:solidFill>
                    <a:schemeClr val="bg2">
                      <a:lumMod val="25000"/>
                    </a:schemeClr>
                  </a:solidFill>
                </a:rPr>
                <a:t>背景及相关概念</a:t>
              </a:r>
              <a:endParaRPr lang="zh-CN" altLang="en-US" dirty="0">
                <a:solidFill>
                  <a:schemeClr val="bg2">
                    <a:lumMod val="25000"/>
                  </a:schemeClr>
                </a:solidFill>
              </a:endParaRPr>
            </a:p>
          </p:txBody>
        </p:sp>
      </p:grpSp>
      <p:grpSp>
        <p:nvGrpSpPr>
          <p:cNvPr id="53" name="组合 52"/>
          <p:cNvGrpSpPr/>
          <p:nvPr>
            <p:custDataLst>
              <p:tags r:id="rId5"/>
            </p:custDataLst>
          </p:nvPr>
        </p:nvGrpSpPr>
        <p:grpSpPr>
          <a:xfrm rot="0">
            <a:off x="2063750" y="2513965"/>
            <a:ext cx="5234940" cy="819785"/>
            <a:chOff x="1808302" y="1806426"/>
            <a:chExt cx="1611760" cy="1413942"/>
          </a:xfrm>
        </p:grpSpPr>
        <p:sp>
          <p:nvSpPr>
            <p:cNvPr id="54" name="任意多边形 53"/>
            <p:cNvSpPr/>
            <p:nvPr>
              <p:custDataLst>
                <p:tags r:id="rId6"/>
              </p:custDataLst>
            </p:nvPr>
          </p:nvSpPr>
          <p:spPr>
            <a:xfrm>
              <a:off x="1808302" y="1806426"/>
              <a:ext cx="1611760" cy="1413942"/>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chemeClr val="accent2"/>
            </a:solidFill>
            <a:ln>
              <a:noFill/>
            </a:ln>
            <a:effectLst>
              <a:outerShdw blurRad="25400" dist="25400" dir="13500000" algn="b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600">
                <a:solidFill>
                  <a:schemeClr val="bg2">
                    <a:lumMod val="25000"/>
                  </a:schemeClr>
                </a:solidFill>
                <a:sym typeface="Arial" panose="020B0604020202020204" pitchFamily="34" charset="0"/>
              </a:endParaRPr>
            </a:p>
          </p:txBody>
        </p:sp>
        <p:sp>
          <p:nvSpPr>
            <p:cNvPr id="55" name="任意多边形 54"/>
            <p:cNvSpPr/>
            <p:nvPr>
              <p:custDataLst>
                <p:tags r:id="rId7"/>
              </p:custDataLst>
            </p:nvPr>
          </p:nvSpPr>
          <p:spPr>
            <a:xfrm>
              <a:off x="2001499" y="2196458"/>
              <a:ext cx="1225367" cy="63523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chemeClr val="bg1"/>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marL="0" lvl="0" algn="ctr"/>
              <a:r>
                <a:rPr lang="en-US" altLang="zh-CN" dirty="0">
                  <a:solidFill>
                    <a:schemeClr val="bg2">
                      <a:lumMod val="25000"/>
                    </a:schemeClr>
                  </a:solidFill>
                </a:rPr>
                <a:t>2</a:t>
              </a:r>
              <a:r>
                <a:rPr lang="zh-CN" altLang="en-US" dirty="0">
                  <a:solidFill>
                    <a:schemeClr val="bg2">
                      <a:lumMod val="25000"/>
                    </a:schemeClr>
                  </a:solidFill>
                </a:rPr>
                <a:t>核心思想</a:t>
              </a:r>
              <a:endParaRPr lang="zh-CN" altLang="en-US" dirty="0">
                <a:solidFill>
                  <a:schemeClr val="bg2">
                    <a:lumMod val="25000"/>
                  </a:schemeClr>
                </a:solidFill>
              </a:endParaRPr>
            </a:p>
          </p:txBody>
        </p:sp>
      </p:grpSp>
      <p:grpSp>
        <p:nvGrpSpPr>
          <p:cNvPr id="56" name="组合 55"/>
          <p:cNvGrpSpPr/>
          <p:nvPr>
            <p:custDataLst>
              <p:tags r:id="rId8"/>
            </p:custDataLst>
          </p:nvPr>
        </p:nvGrpSpPr>
        <p:grpSpPr>
          <a:xfrm rot="0">
            <a:off x="2691130" y="3353435"/>
            <a:ext cx="5235575" cy="848995"/>
            <a:chOff x="995205" y="1951558"/>
            <a:chExt cx="1611760" cy="1413942"/>
          </a:xfrm>
        </p:grpSpPr>
        <p:sp>
          <p:nvSpPr>
            <p:cNvPr id="57" name="任意多边形 56"/>
            <p:cNvSpPr/>
            <p:nvPr>
              <p:custDataLst>
                <p:tags r:id="rId9"/>
              </p:custDataLst>
            </p:nvPr>
          </p:nvSpPr>
          <p:spPr>
            <a:xfrm>
              <a:off x="995205" y="1951558"/>
              <a:ext cx="1611760" cy="1413942"/>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ln>
              <a:noFill/>
            </a:ln>
            <a:effectLst>
              <a:outerShdw blurRad="25400" dist="25400" dir="13500000" algn="b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600">
                <a:solidFill>
                  <a:schemeClr val="bg2">
                    <a:lumMod val="25000"/>
                  </a:schemeClr>
                </a:solidFill>
                <a:sym typeface="Arial" panose="020B0604020202020204" pitchFamily="34" charset="0"/>
              </a:endParaRPr>
            </a:p>
          </p:txBody>
        </p:sp>
        <p:sp>
          <p:nvSpPr>
            <p:cNvPr id="58" name="任意多边形 57"/>
            <p:cNvSpPr/>
            <p:nvPr>
              <p:custDataLst>
                <p:tags r:id="rId10"/>
              </p:custDataLst>
            </p:nvPr>
          </p:nvSpPr>
          <p:spPr>
            <a:xfrm>
              <a:off x="1188402" y="2351842"/>
              <a:ext cx="1225367" cy="613378"/>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chemeClr val="bg1"/>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marL="0" lvl="0" algn="ctr"/>
              <a:r>
                <a:rPr lang="en-US" altLang="zh-CN" dirty="0">
                  <a:solidFill>
                    <a:schemeClr val="bg2">
                      <a:lumMod val="25000"/>
                    </a:schemeClr>
                  </a:solidFill>
                </a:rPr>
                <a:t>3</a:t>
              </a:r>
              <a:r>
                <a:rPr lang="zh-CN" altLang="en-US" dirty="0">
                  <a:solidFill>
                    <a:schemeClr val="bg2">
                      <a:lumMod val="25000"/>
                    </a:schemeClr>
                  </a:solidFill>
                </a:rPr>
                <a:t>优化</a:t>
              </a:r>
              <a:endParaRPr lang="zh-CN" altLang="en-US" dirty="0">
                <a:solidFill>
                  <a:schemeClr val="bg2">
                    <a:lumMod val="25000"/>
                  </a:schemeClr>
                </a:solidFill>
              </a:endParaRPr>
            </a:p>
          </p:txBody>
        </p:sp>
      </p:grpSp>
      <p:grpSp>
        <p:nvGrpSpPr>
          <p:cNvPr id="59" name="组合 58"/>
          <p:cNvGrpSpPr/>
          <p:nvPr>
            <p:custDataLst>
              <p:tags r:id="rId11"/>
            </p:custDataLst>
          </p:nvPr>
        </p:nvGrpSpPr>
        <p:grpSpPr>
          <a:xfrm rot="0">
            <a:off x="3448050" y="4384040"/>
            <a:ext cx="5296535" cy="882650"/>
            <a:chOff x="995205" y="1951558"/>
            <a:chExt cx="1611760" cy="1413942"/>
          </a:xfrm>
        </p:grpSpPr>
        <p:sp>
          <p:nvSpPr>
            <p:cNvPr id="60" name="任意多边形 59"/>
            <p:cNvSpPr/>
            <p:nvPr>
              <p:custDataLst>
                <p:tags r:id="rId12"/>
              </p:custDataLst>
            </p:nvPr>
          </p:nvSpPr>
          <p:spPr>
            <a:xfrm>
              <a:off x="995205" y="1951558"/>
              <a:ext cx="1611760" cy="1413942"/>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chemeClr val="accent2"/>
            </a:solidFill>
            <a:ln>
              <a:noFill/>
            </a:ln>
            <a:effectLst>
              <a:outerShdw blurRad="25400" dist="25400" dir="13500000" algn="b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600">
                <a:solidFill>
                  <a:schemeClr val="bg2">
                    <a:lumMod val="25000"/>
                  </a:schemeClr>
                </a:solidFill>
                <a:sym typeface="Arial" panose="020B0604020202020204" pitchFamily="34" charset="0"/>
              </a:endParaRPr>
            </a:p>
          </p:txBody>
        </p:sp>
        <p:sp>
          <p:nvSpPr>
            <p:cNvPr id="61" name="任意多边形 60"/>
            <p:cNvSpPr/>
            <p:nvPr>
              <p:custDataLst>
                <p:tags r:id="rId13"/>
              </p:custDataLst>
            </p:nvPr>
          </p:nvSpPr>
          <p:spPr>
            <a:xfrm>
              <a:off x="1188402" y="2363535"/>
              <a:ext cx="1225367" cy="58999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chemeClr val="bg1"/>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marL="0" lvl="0" algn="ctr"/>
              <a:r>
                <a:rPr lang="en-US" altLang="zh-CN" dirty="0">
                  <a:solidFill>
                    <a:schemeClr val="bg2">
                      <a:lumMod val="25000"/>
                    </a:schemeClr>
                  </a:solidFill>
                </a:rPr>
                <a:t>4</a:t>
              </a:r>
              <a:r>
                <a:rPr lang="zh-CN" altLang="en-US" dirty="0">
                  <a:solidFill>
                    <a:schemeClr val="bg2">
                      <a:lumMod val="25000"/>
                    </a:schemeClr>
                  </a:solidFill>
                </a:rPr>
                <a:t>实验验证</a:t>
              </a:r>
              <a:endParaRPr lang="zh-CN" altLang="en-US" dirty="0">
                <a:solidFill>
                  <a:schemeClr val="bg2">
                    <a:lumMod val="25000"/>
                  </a:schemeClr>
                </a:solidFill>
              </a:endParaRPr>
            </a:p>
          </p:txBody>
        </p:sp>
      </p:grpSp>
      <p:grpSp>
        <p:nvGrpSpPr>
          <p:cNvPr id="65" name="组合 64"/>
          <p:cNvGrpSpPr/>
          <p:nvPr>
            <p:custDataLst>
              <p:tags r:id="rId14"/>
            </p:custDataLst>
          </p:nvPr>
        </p:nvGrpSpPr>
        <p:grpSpPr>
          <a:xfrm rot="0">
            <a:off x="4570095" y="5419725"/>
            <a:ext cx="5297170" cy="738505"/>
            <a:chOff x="995205" y="1951558"/>
            <a:chExt cx="1611760" cy="1413942"/>
          </a:xfrm>
        </p:grpSpPr>
        <p:sp>
          <p:nvSpPr>
            <p:cNvPr id="66" name="任意多边形 65"/>
            <p:cNvSpPr/>
            <p:nvPr>
              <p:custDataLst>
                <p:tags r:id="rId15"/>
              </p:custDataLst>
            </p:nvPr>
          </p:nvSpPr>
          <p:spPr>
            <a:xfrm>
              <a:off x="995205" y="1951558"/>
              <a:ext cx="1611760" cy="1413942"/>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ln>
              <a:noFill/>
            </a:ln>
            <a:effectLst>
              <a:outerShdw blurRad="25400" dist="25400" dir="13500000" algn="b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600">
                <a:solidFill>
                  <a:schemeClr val="bg2">
                    <a:lumMod val="25000"/>
                  </a:schemeClr>
                </a:solidFill>
                <a:sym typeface="Arial" panose="020B0604020202020204" pitchFamily="34" charset="0"/>
              </a:endParaRPr>
            </a:p>
          </p:txBody>
        </p:sp>
        <p:sp>
          <p:nvSpPr>
            <p:cNvPr id="67" name="任意多边形 66"/>
            <p:cNvSpPr/>
            <p:nvPr>
              <p:custDataLst>
                <p:tags r:id="rId16"/>
              </p:custDataLst>
            </p:nvPr>
          </p:nvSpPr>
          <p:spPr>
            <a:xfrm>
              <a:off x="1188402" y="2305957"/>
              <a:ext cx="1225367" cy="705147"/>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chemeClr val="bg1"/>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marL="0" lvl="0" algn="ctr"/>
              <a:r>
                <a:rPr lang="en-US" altLang="zh-CN" dirty="0">
                  <a:solidFill>
                    <a:schemeClr val="bg2">
                      <a:lumMod val="25000"/>
                    </a:schemeClr>
                  </a:solidFill>
                </a:rPr>
                <a:t>5</a:t>
              </a:r>
              <a:r>
                <a:rPr lang="zh-CN" altLang="en-US" dirty="0">
                  <a:solidFill>
                    <a:schemeClr val="bg2">
                      <a:lumMod val="25000"/>
                    </a:schemeClr>
                  </a:solidFill>
                </a:rPr>
                <a:t>未来发展与贡献</a:t>
              </a:r>
              <a:endParaRPr lang="zh-CN" altLang="en-US" dirty="0">
                <a:solidFill>
                  <a:schemeClr val="bg2">
                    <a:lumMod val="25000"/>
                  </a:schemeClr>
                </a:solidFill>
              </a:endParaRPr>
            </a:p>
          </p:txBody>
        </p:sp>
      </p:grpSp>
    </p:spTree>
    <p:custDataLst>
      <p:tags r:id="rId17"/>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2000" fill="hold"/>
                                        <p:tgtEl>
                                          <p:spTgt spid="52"/>
                                        </p:tgtEl>
                                        <p:attrNameLst>
                                          <p:attrName>ppt_x</p:attrName>
                                        </p:attrNameLst>
                                      </p:cBhvr>
                                      <p:tavLst>
                                        <p:tav tm="0">
                                          <p:val>
                                            <p:strVal val="0-#ppt_w/2"/>
                                          </p:val>
                                        </p:tav>
                                        <p:tav tm="100000">
                                          <p:val>
                                            <p:strVal val="#ppt_x"/>
                                          </p:val>
                                        </p:tav>
                                      </p:tavLst>
                                    </p:anim>
                                    <p:anim calcmode="lin" valueType="num">
                                      <p:cBhvr additive="base">
                                        <p:cTn id="8" dur="2000" fill="hold"/>
                                        <p:tgtEl>
                                          <p:spTgt spid="5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1000" fill="hold"/>
                                        <p:tgtEl>
                                          <p:spTgt spid="53"/>
                                        </p:tgtEl>
                                        <p:attrNameLst>
                                          <p:attrName>ppt_x</p:attrName>
                                        </p:attrNameLst>
                                      </p:cBhvr>
                                      <p:tavLst>
                                        <p:tav tm="0">
                                          <p:val>
                                            <p:strVal val="0-#ppt_w/2"/>
                                          </p:val>
                                        </p:tav>
                                        <p:tav tm="100000">
                                          <p:val>
                                            <p:strVal val="#ppt_x"/>
                                          </p:val>
                                        </p:tav>
                                      </p:tavLst>
                                    </p:anim>
                                    <p:anim calcmode="lin" valueType="num">
                                      <p:cBhvr additive="base">
                                        <p:cTn id="12" dur="1000" fill="hold"/>
                                        <p:tgtEl>
                                          <p:spTgt spid="5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0-#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1000" fill="hold"/>
                                        <p:tgtEl>
                                          <p:spTgt spid="59"/>
                                        </p:tgtEl>
                                        <p:attrNameLst>
                                          <p:attrName>ppt_x</p:attrName>
                                        </p:attrNameLst>
                                      </p:cBhvr>
                                      <p:tavLst>
                                        <p:tav tm="0">
                                          <p:val>
                                            <p:strVal val="1+#ppt_w/2"/>
                                          </p:val>
                                        </p:tav>
                                        <p:tav tm="100000">
                                          <p:val>
                                            <p:strVal val="#ppt_x"/>
                                          </p:val>
                                        </p:tav>
                                      </p:tavLst>
                                    </p:anim>
                                    <p:anim calcmode="lin" valueType="num">
                                      <p:cBhvr additive="base">
                                        <p:cTn id="20" dur="1000" fill="hold"/>
                                        <p:tgtEl>
                                          <p:spTgt spid="5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2000" fill="hold"/>
                                        <p:tgtEl>
                                          <p:spTgt spid="65"/>
                                        </p:tgtEl>
                                        <p:attrNameLst>
                                          <p:attrName>ppt_x</p:attrName>
                                        </p:attrNameLst>
                                      </p:cBhvr>
                                      <p:tavLst>
                                        <p:tav tm="0">
                                          <p:val>
                                            <p:strVal val="1+#ppt_w/2"/>
                                          </p:val>
                                        </p:tav>
                                        <p:tav tm="100000">
                                          <p:val>
                                            <p:strVal val="#ppt_x"/>
                                          </p:val>
                                        </p:tav>
                                      </p:tavLst>
                                    </p:anim>
                                    <p:anim calcmode="lin" valueType="num">
                                      <p:cBhvr additive="base">
                                        <p:cTn id="24" dur="2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771015" y="136525"/>
            <a:ext cx="8901430" cy="1008380"/>
          </a:xfrm>
        </p:spPr>
        <p:txBody>
          <a:bodyPr/>
          <a:lstStyle/>
          <a:p>
            <a:r>
              <a:rPr lang="zh-CN" altLang="en-US" sz="4400" dirty="0">
                <a:ln>
                  <a:solidFill>
                    <a:schemeClr val="bg1"/>
                  </a:solidFill>
                </a:ln>
              </a:rPr>
              <a:t>一  相关背景</a:t>
            </a:r>
            <a:endParaRPr lang="zh-CN" altLang="en-US" dirty="0"/>
          </a:p>
        </p:txBody>
      </p:sp>
      <p:sp>
        <p:nvSpPr>
          <p:cNvPr id="5" name="副标题 4"/>
          <p:cNvSpPr>
            <a:spLocks noGrp="1"/>
          </p:cNvSpPr>
          <p:nvPr>
            <p:ph type="subTitle" idx="1"/>
            <p:custDataLst>
              <p:tags r:id="rId2"/>
            </p:custDataLst>
          </p:nvPr>
        </p:nvSpPr>
        <p:spPr>
          <a:xfrm>
            <a:off x="1655445" y="1144905"/>
            <a:ext cx="7185025" cy="824230"/>
          </a:xfrm>
        </p:spPr>
        <p:txBody>
          <a:bodyPr>
            <a:normAutofit lnSpcReduction="20000"/>
          </a:bodyPr>
          <a:lstStyle/>
          <a:p>
            <a:pPr algn="l"/>
            <a:r>
              <a:rPr lang="zh-CN" altLang="en-US" dirty="0"/>
              <a:t>语义分割（semantic segmentation）</a:t>
            </a:r>
            <a:endParaRPr lang="zh-CN" altLang="en-US" dirty="0"/>
          </a:p>
        </p:txBody>
      </p:sp>
      <p:sp>
        <p:nvSpPr>
          <p:cNvPr id="2" name="文本框 1"/>
          <p:cNvSpPr txBox="1"/>
          <p:nvPr/>
        </p:nvSpPr>
        <p:spPr>
          <a:xfrm>
            <a:off x="1654810" y="1680845"/>
            <a:ext cx="9363710" cy="1844040"/>
          </a:xfrm>
          <a:prstGeom prst="rect">
            <a:avLst/>
          </a:prstGeom>
          <a:noFill/>
        </p:spPr>
        <p:txBody>
          <a:bodyPr wrap="square" rtlCol="0">
            <a:spAutoFit/>
          </a:bodyPr>
          <a:p>
            <a:pPr marL="342900" indent="-342900">
              <a:lnSpc>
                <a:spcPct val="210000"/>
              </a:lnSpc>
              <a:buFont typeface="Wingdings" panose="05000000000000000000" charset="0"/>
              <a:buChar char=""/>
            </a:pPr>
            <a:r>
              <a:rPr lang="zh-CN" altLang="en-US" sz="2000"/>
              <a:t>语义分割顾名思义就是将像素按照图像中表达语义含义的不同进行分组／分割。</a:t>
            </a:r>
            <a:endParaRPr lang="zh-CN" altLang="en-US" sz="2000"/>
          </a:p>
          <a:p>
            <a:pPr marL="342900" indent="-342900">
              <a:lnSpc>
                <a:spcPct val="210000"/>
              </a:lnSpc>
              <a:buFont typeface="Wingdings" panose="05000000000000000000" charset="0"/>
              <a:buChar char=""/>
            </a:pPr>
            <a:r>
              <a:rPr lang="zh-CN" altLang="en-US" sz="2000"/>
              <a:t>图像语义分割的意思就是机器自动分割并识别出图像中的内容。</a:t>
            </a:r>
            <a:endParaRPr lang="zh-CN" altLang="en-US" sz="2000"/>
          </a:p>
          <a:p>
            <a:pPr marL="285750" indent="-285750">
              <a:lnSpc>
                <a:spcPct val="150000"/>
              </a:lnSpc>
            </a:pPr>
            <a:endParaRPr lang="zh-CN" altLang="en-US" sz="2000"/>
          </a:p>
        </p:txBody>
      </p:sp>
      <p:pic>
        <p:nvPicPr>
          <p:cNvPr id="6" name="图片 5"/>
          <p:cNvPicPr>
            <a:picLocks noChangeAspect="1"/>
          </p:cNvPicPr>
          <p:nvPr/>
        </p:nvPicPr>
        <p:blipFill>
          <a:blip r:embed="rId3"/>
          <a:stretch>
            <a:fillRect/>
          </a:stretch>
        </p:blipFill>
        <p:spPr>
          <a:xfrm>
            <a:off x="1771015" y="3898265"/>
            <a:ext cx="7831455" cy="254444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416937 0.021638 C -0.409684 0.012311 -0.400447 -0.021838 -0.370113 -0.019657 C -0.339778 -0.017475 -0.296251 0.033746 -0.265174 0.032658 C -0.234094 0.031567 -0.240852 -0.016266 -0.214638 -0.025108 C -0.188424 -0.033947 -0.152728 -0.018566 -0.134016 -0.011421 C -0.115303 -0.004276 -0.125772 0.005048 -0.120911 0.010617 C -0.116043 0.016186 -0.111675 0.015462 -0.109697 0.016186 " pathEditMode="relative" rAng="0" ptsTypes="">
                                      <p:cBhvr>
                                        <p:cTn id="6" dur="2000" fill="hold"/>
                                        <p:tgtEl>
                                          <p:spTgt spid="5"/>
                                        </p:tgtEl>
                                        <p:attrNameLst>
                                          <p:attrName>ppt_x</p:attrName>
                                          <p:attrName>ppt_y</p:attrName>
                                        </p:attrNameLst>
                                      </p:cBhvr>
                                      <p:rCtr x="154" y="-19"/>
                                    </p:animMotion>
                                  </p:childTnLst>
                                </p:cTn>
                              </p:par>
                              <p:par>
                                <p:cTn id="7" presetID="8" presetClass="entr" presetSubtype="16"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diamond(in)">
                                      <p:cBhvr>
                                        <p:cTn id="9" dur="2000"/>
                                        <p:tgtEl>
                                          <p:spTgt spid="6"/>
                                        </p:tgtEl>
                                      </p:cBhvr>
                                    </p:animEffect>
                                  </p:childTnLst>
                                </p:cTn>
                              </p:par>
                              <p:par>
                                <p:cTn id="10" presetID="25" presetClass="entr" presetSubtype="0" fill="hold" grpId="2"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3"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4" dur="1000" accel="50000" fill="hold">
                                          <p:stCondLst>
                                            <p:cond delay="1000"/>
                                          </p:stCondLst>
                                        </p:cTn>
                                        <p:tgtEl>
                                          <p:spTgt spid="4"/>
                                        </p:tgtEl>
                                        <p:attrNameLst>
                                          <p:attrName>ppt_w</p:attrName>
                                        </p:attrNameLst>
                                      </p:cBhvr>
                                      <p:tavLst>
                                        <p:tav tm="0">
                                          <p:val>
                                            <p:strVal val="#ppt_w*.05"/>
                                          </p:val>
                                        </p:tav>
                                        <p:tav tm="100000">
                                          <p:val>
                                            <p:strVal val="#ppt_w"/>
                                          </p:val>
                                        </p:tav>
                                      </p:tavLst>
                                    </p:anim>
                                    <p:anim calcmode="lin" valueType="num">
                                      <p:cBhvr>
                                        <p:cTn id="15" dur="2000" fill="hold"/>
                                        <p:tgtEl>
                                          <p:spTgt spid="4"/>
                                        </p:tgtEl>
                                        <p:attrNameLst>
                                          <p:attrName>ppt_h</p:attrName>
                                        </p:attrNameLst>
                                      </p:cBhvr>
                                      <p:tavLst>
                                        <p:tav tm="0">
                                          <p:val>
                                            <p:strVal val="#ppt_h"/>
                                          </p:val>
                                        </p:tav>
                                        <p:tav tm="100000">
                                          <p:val>
                                            <p:strVal val="#ppt_h"/>
                                          </p:val>
                                        </p:tav>
                                      </p:tavLst>
                                    </p:anim>
                                    <p:anim calcmode="lin" valueType="num">
                                      <p:cBhvr>
                                        <p:cTn id="16"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7"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8" dur="1000" accel="50000" fill="hold">
                                          <p:stCondLst>
                                            <p:cond delay="1000"/>
                                          </p:stCondLst>
                                        </p:cTn>
                                        <p:tgtEl>
                                          <p:spTgt spid="4"/>
                                        </p:tgtEl>
                                        <p:attrNameLst>
                                          <p:attrName>ppt_y</p:attrName>
                                        </p:attrNameLst>
                                      </p:cBhvr>
                                      <p:tavLst>
                                        <p:tav tm="0">
                                          <p:val>
                                            <p:strVal val="#ppt_y+.1"/>
                                          </p:val>
                                        </p:tav>
                                        <p:tav tm="100000">
                                          <p:val>
                                            <p:strVal val="#ppt_y"/>
                                          </p:val>
                                        </p:tav>
                                      </p:tavLst>
                                    </p:anim>
                                    <p:animEffect transition="in" filter="fade">
                                      <p:cBhvr>
                                        <p:cTn id="19" dur="2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20775" y="-1270"/>
            <a:ext cx="8901430" cy="1050290"/>
          </a:xfrm>
        </p:spPr>
        <p:txBody>
          <a:bodyPr>
            <a:normAutofit/>
          </a:bodyPr>
          <a:lstStyle/>
          <a:p>
            <a:r>
              <a:rPr lang="zh-CN" altLang="en-US" sz="4400" dirty="0">
                <a:ln>
                  <a:solidFill>
                    <a:schemeClr val="bg1"/>
                  </a:solidFill>
                </a:ln>
              </a:rPr>
              <a:t>研究意义和动机</a:t>
            </a:r>
            <a:endParaRPr lang="zh-CN" altLang="en-US" dirty="0"/>
          </a:p>
        </p:txBody>
      </p:sp>
      <p:sp>
        <p:nvSpPr>
          <p:cNvPr id="3" name="副标题 2"/>
          <p:cNvSpPr>
            <a:spLocks noGrp="1"/>
          </p:cNvSpPr>
          <p:nvPr>
            <p:ph type="subTitle" idx="1"/>
            <p:custDataLst>
              <p:tags r:id="rId2"/>
            </p:custDataLst>
          </p:nvPr>
        </p:nvSpPr>
        <p:spPr>
          <a:xfrm>
            <a:off x="1120775" y="1294130"/>
            <a:ext cx="10071100" cy="2310130"/>
          </a:xfrm>
        </p:spPr>
        <p:txBody>
          <a:bodyPr>
            <a:noAutofit/>
          </a:bodyPr>
          <a:lstStyle/>
          <a:p>
            <a:pPr marL="342900" indent="-342900" algn="l">
              <a:lnSpc>
                <a:spcPct val="150000"/>
              </a:lnSpc>
              <a:buFont typeface="Wingdings" panose="05000000000000000000" charset="0"/>
              <a:buChar char=""/>
            </a:pPr>
            <a:r>
              <a:rPr lang="zh-CN" altLang="en-US" sz="2000">
                <a:solidFill>
                  <a:schemeClr val="tx1"/>
                </a:solidFill>
              </a:rPr>
              <a:t>前 DL时代的语义分割工作多是根据图像像素自身的低阶视觉信息（Low-level visual   cues）来进行图像分割。如下图的</a:t>
            </a:r>
            <a:r>
              <a:rPr lang="en-US" altLang="zh-CN" sz="2000">
                <a:solidFill>
                  <a:schemeClr val="tx1"/>
                </a:solidFill>
              </a:rPr>
              <a:t>Grab cut</a:t>
            </a:r>
            <a:r>
              <a:rPr lang="zh-CN" altLang="en-US" sz="2000">
                <a:solidFill>
                  <a:schemeClr val="tx1"/>
                </a:solidFill>
              </a:rPr>
              <a:t>技术。      </a:t>
            </a:r>
            <a:endParaRPr lang="zh-CN" altLang="en-US" sz="2000">
              <a:solidFill>
                <a:schemeClr val="tx1"/>
              </a:solidFill>
            </a:endParaRPr>
          </a:p>
          <a:p>
            <a:pPr marL="342900" indent="-342900" algn="l">
              <a:lnSpc>
                <a:spcPct val="150000"/>
              </a:lnSpc>
              <a:buFont typeface="Wingdings" panose="05000000000000000000" charset="0"/>
              <a:buChar char=""/>
            </a:pPr>
            <a:r>
              <a:rPr lang="zh-CN" altLang="en-US" sz="2000">
                <a:solidFill>
                  <a:schemeClr val="tx1"/>
                </a:solidFill>
              </a:rPr>
              <a:t>卷积网络在特征分层领域是非常强大的视觉模型，可以比较精确的分割图像。</a:t>
            </a:r>
            <a:endParaRPr lang="zh-CN" altLang="en-US" sz="2000">
              <a:solidFill>
                <a:schemeClr val="tx1"/>
              </a:solidFill>
            </a:endParaRPr>
          </a:p>
          <a:p>
            <a:pPr marL="285750" indent="-285750" algn="l">
              <a:lnSpc>
                <a:spcPct val="150000"/>
              </a:lnSpc>
            </a:pPr>
            <a:r>
              <a:rPr lang="zh-CN" altLang="en-US" sz="1800">
                <a:solidFill>
                  <a:schemeClr val="tx1"/>
                </a:solidFill>
              </a:rPr>
              <a:t>    </a:t>
            </a:r>
            <a:endParaRPr lang="en-US" altLang="zh-CN" sz="2400" dirty="0"/>
          </a:p>
        </p:txBody>
      </p:sp>
      <p:grpSp>
        <p:nvGrpSpPr>
          <p:cNvPr id="7" name="组合 6"/>
          <p:cNvGrpSpPr/>
          <p:nvPr/>
        </p:nvGrpSpPr>
        <p:grpSpPr>
          <a:xfrm>
            <a:off x="1120775" y="3335020"/>
            <a:ext cx="10396855" cy="3101340"/>
            <a:chOff x="1765" y="5252"/>
            <a:chExt cx="16373" cy="4884"/>
          </a:xfrm>
        </p:grpSpPr>
        <p:pic>
          <p:nvPicPr>
            <p:cNvPr id="4" name="图片 3"/>
            <p:cNvPicPr>
              <a:picLocks noChangeAspect="1"/>
            </p:cNvPicPr>
            <p:nvPr/>
          </p:nvPicPr>
          <p:blipFill>
            <a:blip r:embed="rId3">
              <a:clrChange>
                <a:clrFrom>
                  <a:srgbClr val="FEFEFE">
                    <a:alpha val="100000"/>
                  </a:srgbClr>
                </a:clrFrom>
                <a:clrTo>
                  <a:srgbClr val="FEFEFE">
                    <a:alpha val="100000"/>
                    <a:alpha val="0"/>
                  </a:srgbClr>
                </a:clrTo>
              </a:clrChange>
            </a:blip>
            <a:stretch>
              <a:fillRect/>
            </a:stretch>
          </p:blipFill>
          <p:spPr>
            <a:xfrm>
              <a:off x="1765" y="5252"/>
              <a:ext cx="6446" cy="4885"/>
            </a:xfrm>
            <a:prstGeom prst="rect">
              <a:avLst/>
            </a:prstGeom>
            <a:effectLst>
              <a:softEdge rad="31750"/>
            </a:effectLst>
          </p:spPr>
        </p:pic>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8210" y="5511"/>
              <a:ext cx="9928" cy="4293"/>
            </a:xfrm>
            <a:prstGeom prst="rect">
              <a:avLst/>
            </a:prstGeom>
          </p:spPr>
        </p:pic>
      </p:grpSp>
    </p:spTree>
    <p:custDataLst>
      <p:tags r:id="rId5"/>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6" fill="hold">
                                          <p:stCondLst>
                                            <p:cond delay="0"/>
                                          </p:stCondLst>
                                        </p:cTn>
                                        <p:tgtEl>
                                          <p:spTgt spid="2"/>
                                        </p:tgtEl>
                                        <p:attrNameLst>
                                          <p:attrName>style.rotation</p:attrName>
                                        </p:attrNameLst>
                                      </p:cBhvr>
                                      <p:to>
                                        <p:strVal val="-45.0"/>
                                      </p:to>
                                    </p:set>
                                    <p:anim calcmode="lin" valueType="num">
                                      <p:cBhvr>
                                        <p:cTn id="8" dur="456" fill="hold">
                                          <p:stCondLst>
                                            <p:cond delay="456"/>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6"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6"/>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12" presetID="3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800" decel="100000"/>
                                        <p:tgtEl>
                                          <p:spTgt spid="3">
                                            <p:txEl>
                                              <p:pRg st="0" end="0"/>
                                            </p:txEl>
                                          </p:spTgt>
                                        </p:tgtEl>
                                      </p:cBhvr>
                                    </p:animEffect>
                                    <p:anim calcmode="lin" valueType="num">
                                      <p:cBhvr>
                                        <p:cTn id="15"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6"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7"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20" presetID="30"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8" presetID="2" presetClass="entr" presetSubtype="2" accel="50000" fill="hold" grpId="0" nodeType="withEffect">
                                  <p:stCondLst>
                                    <p:cond delay="0"/>
                                  </p:stCondLst>
                                  <p:iterate type="lt">
                                    <p:tmPct val="10000"/>
                                  </p:iterate>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3">
                                            <p:txEl>
                                              <p:pRg st="2" end="2"/>
                                            </p:txEl>
                                          </p:spTgt>
                                        </p:tgtEl>
                                        <p:attrNameLst>
                                          <p:attrName>ppt_y</p:attrName>
                                        </p:attrNameLst>
                                      </p:cBhvr>
                                      <p:tavLst>
                                        <p:tav tm="0">
                                          <p:val>
                                            <p:strVal val="#ppt_y"/>
                                          </p:val>
                                        </p:tav>
                                        <p:tav tm="100000">
                                          <p:val>
                                            <p:strVal val="#ppt_y"/>
                                          </p:val>
                                        </p:tav>
                                      </p:tavLst>
                                    </p:anim>
                                  </p:childTnLst>
                                </p:cTn>
                              </p:par>
                              <p:par>
                                <p:cTn id="32" presetID="16" presetClass="entr" presetSubtype="2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3020"/>
            <a:ext cx="10515600" cy="1325563"/>
          </a:xfrm>
        </p:spPr>
        <p:txBody>
          <a:bodyPr vert="horz" wrap="square" lIns="91440" tIns="45720" rIns="91440" bIns="45720" rtlCol="0" anchor="b">
            <a:normAutofit/>
          </a:bodyPr>
          <a:lstStyle/>
          <a:p>
            <a:pPr algn="ctr"/>
            <a:r>
              <a:rPr lang="zh-CN" altLang="en-US" dirty="0"/>
              <a:t>二 核心思想</a:t>
            </a:r>
            <a:endParaRPr lang="zh-CN" altLang="en-US" dirty="0"/>
          </a:p>
        </p:txBody>
      </p:sp>
      <p:sp>
        <p:nvSpPr>
          <p:cNvPr id="4" name="内容占位符 3"/>
          <p:cNvSpPr>
            <a:spLocks noGrp="1"/>
          </p:cNvSpPr>
          <p:nvPr>
            <p:ph idx="1"/>
            <p:custDataLst>
              <p:tags r:id="rId2"/>
            </p:custDataLst>
          </p:nvPr>
        </p:nvSpPr>
        <p:spPr/>
        <p:txBody>
          <a:bodyPr>
            <a:normAutofit/>
          </a:bodyPr>
          <a:lstStyle/>
          <a:p>
            <a:pPr>
              <a:lnSpc>
                <a:spcPct val="70000"/>
              </a:lnSpc>
              <a:buFont typeface="+mj-lt"/>
            </a:pPr>
            <a:r>
              <a:rPr lang="zh-CN" altLang="en-US" sz="2000">
                <a:solidFill>
                  <a:schemeClr val="tx1"/>
                </a:solidFill>
              </a:rPr>
              <a:t> </a:t>
            </a:r>
            <a:endParaRPr lang="zh-CN" altLang="en-US" sz="2000">
              <a:solidFill>
                <a:schemeClr val="tx1"/>
              </a:solidFill>
            </a:endParaRPr>
          </a:p>
          <a:p>
            <a:pPr marL="342900" indent="-342900">
              <a:lnSpc>
                <a:spcPct val="120000"/>
              </a:lnSpc>
              <a:buFont typeface="Wingdings" panose="05000000000000000000" charset="0"/>
              <a:buChar char=""/>
            </a:pPr>
            <a:r>
              <a:rPr lang="zh-CN" altLang="en-US" sz="2000">
                <a:solidFill>
                  <a:schemeClr val="tx1"/>
                </a:solidFill>
              </a:rPr>
              <a:t>  全卷积网络（FCN） 所追求的是，输入是一张图片是，输出也是一张图片，学习像素到像素的映射，端到端的映射 。 </a:t>
            </a:r>
            <a:endParaRPr lang="zh-CN" altLang="en-US" sz="2000">
              <a:solidFill>
                <a:schemeClr val="tx1"/>
              </a:solidFill>
            </a:endParaRPr>
          </a:p>
          <a:p>
            <a:pPr>
              <a:lnSpc>
                <a:spcPct val="110000"/>
              </a:lnSpc>
              <a:buFont typeface="Arial" panose="020B0604020202020204" pitchFamily="34" charset="0"/>
            </a:pPr>
            <a:endParaRPr lang="en-US" altLang="zh-CN" dirty="0"/>
          </a:p>
          <a:p>
            <a:pPr marL="342900" indent="-342900">
              <a:lnSpc>
                <a:spcPct val="110000"/>
              </a:lnSpc>
              <a:buFont typeface="Wingdings" panose="05000000000000000000" charset="0"/>
              <a:buChar char=""/>
            </a:pPr>
            <a:r>
              <a:rPr lang="en-US" altLang="zh-CN" dirty="0"/>
              <a:t> </a:t>
            </a:r>
            <a:r>
              <a:rPr lang="zh-CN" altLang="en-US" sz="2000">
                <a:solidFill>
                  <a:schemeClr val="tx1"/>
                </a:solidFill>
              </a:rPr>
              <a:t>本文包含了当下CNN的三个思潮 </a:t>
            </a:r>
            <a:endParaRPr lang="zh-CN" altLang="en-US" sz="2000">
              <a:solidFill>
                <a:schemeClr val="tx1"/>
              </a:solidFill>
            </a:endParaRPr>
          </a:p>
          <a:p>
            <a:pPr marL="0" lvl="1" algn="l">
              <a:lnSpc>
                <a:spcPct val="110000"/>
              </a:lnSpc>
              <a:spcBef>
                <a:spcPts val="1000"/>
              </a:spcBef>
            </a:pPr>
            <a:r>
              <a:rPr lang="zh-CN" altLang="en-US" sz="2000">
                <a:solidFill>
                  <a:schemeClr val="tx1"/>
                </a:solidFill>
              </a:rPr>
              <a:t>          - 不含全连接层(fc)的全卷积(fully conv)网络。可适应任意尺寸输入。 </a:t>
            </a:r>
            <a:endParaRPr lang="zh-CN" altLang="en-US" sz="2000">
              <a:solidFill>
                <a:schemeClr val="tx1"/>
              </a:solidFill>
            </a:endParaRPr>
          </a:p>
          <a:p>
            <a:pPr marL="0" lvl="1" algn="l">
              <a:lnSpc>
                <a:spcPct val="110000"/>
              </a:lnSpc>
              <a:spcBef>
                <a:spcPts val="1000"/>
              </a:spcBef>
            </a:pPr>
            <a:r>
              <a:rPr lang="zh-CN" altLang="en-US" sz="2000">
                <a:solidFill>
                  <a:schemeClr val="tx1"/>
                </a:solidFill>
              </a:rPr>
              <a:t>         - 增大数据尺寸的反卷积(deconv)层。能够输出精细的结果。 </a:t>
            </a:r>
            <a:endParaRPr lang="zh-CN" altLang="en-US" sz="2000">
              <a:solidFill>
                <a:schemeClr val="tx1"/>
              </a:solidFill>
            </a:endParaRPr>
          </a:p>
          <a:p>
            <a:pPr marL="0" lvl="1" algn="l">
              <a:lnSpc>
                <a:spcPct val="110000"/>
              </a:lnSpc>
              <a:spcBef>
                <a:spcPts val="1000"/>
              </a:spcBef>
            </a:pPr>
            <a:r>
              <a:rPr lang="zh-CN" altLang="en-US" sz="2000">
                <a:solidFill>
                  <a:schemeClr val="tx1"/>
                </a:solidFill>
              </a:rPr>
              <a:t>         - 结合不同深度层结果的跳级(skip)结构。同时确保鲁棒性和精确性</a:t>
            </a:r>
            <a:r>
              <a:rPr lang="zh-CN" altLang="en-US" sz="1800">
                <a:solidFill>
                  <a:schemeClr val="tx1"/>
                </a:solidFill>
              </a:rPr>
              <a:t>。</a:t>
            </a:r>
            <a:endParaRPr lang="zh-CN" altLang="en-US" sz="1800">
              <a:solidFill>
                <a:schemeClr val="tx1"/>
              </a:solidFill>
            </a:endParaRPr>
          </a:p>
        </p:txBody>
      </p:sp>
    </p:spTree>
    <p:custDataLst>
      <p:tags r:id="rId3"/>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2"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 presetClass="entr" presetSubtype="2" fill="hold" grpId="3" nodeType="withEffect">
                                  <p:stCondLst>
                                    <p:cond delay="0"/>
                                  </p:stCondLst>
                                  <p:iterate type="lt">
                                    <p:tmPct val="7000"/>
                                  </p:iterate>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10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1" dur="1000" fill="hold"/>
                                        <p:tgtEl>
                                          <p:spTgt spid="4">
                                            <p:txEl>
                                              <p:pRg st="0" end="0"/>
                                            </p:txEl>
                                          </p:spTgt>
                                        </p:tgtEl>
                                        <p:attrNameLst>
                                          <p:attrName>ppt_y</p:attrName>
                                        </p:attrNameLst>
                                      </p:cBhvr>
                                      <p:tavLst>
                                        <p:tav tm="0">
                                          <p:val>
                                            <p:strVal val="#ppt_y"/>
                                          </p:val>
                                        </p:tav>
                                        <p:tav tm="100000">
                                          <p:val>
                                            <p:strVal val="#ppt_y"/>
                                          </p:val>
                                        </p:tav>
                                      </p:tavLst>
                                    </p:anim>
                                  </p:childTnLst>
                                </p:cTn>
                              </p:par>
                              <p:par>
                                <p:cTn id="12" presetID="2" presetClass="entr" presetSubtype="2" fill="hold" grpId="3" nodeType="withEffect">
                                  <p:stCondLst>
                                    <p:cond delay="0"/>
                                  </p:stCondLst>
                                  <p:iterate type="lt">
                                    <p:tmPct val="3000"/>
                                  </p:iterate>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10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5" dur="1000" fill="hold"/>
                                        <p:tgtEl>
                                          <p:spTgt spid="4">
                                            <p:txEl>
                                              <p:pRg st="1" end="1"/>
                                            </p:txEl>
                                          </p:spTgt>
                                        </p:tgtEl>
                                        <p:attrNameLst>
                                          <p:attrName>ppt_y</p:attrName>
                                        </p:attrNameLst>
                                      </p:cBhvr>
                                      <p:tavLst>
                                        <p:tav tm="0">
                                          <p:val>
                                            <p:strVal val="#ppt_y"/>
                                          </p:val>
                                        </p:tav>
                                        <p:tav tm="100000">
                                          <p:val>
                                            <p:strVal val="#ppt_y"/>
                                          </p:val>
                                        </p:tav>
                                      </p:tavLst>
                                    </p:anim>
                                  </p:childTnLst>
                                </p:cTn>
                              </p:par>
                              <p:par>
                                <p:cTn id="16" presetID="2" presetClass="entr" presetSubtype="2" fill="hold" grpId="3" nodeType="withEffect">
                                  <p:stCondLst>
                                    <p:cond delay="0"/>
                                  </p:stCondLst>
                                  <p:iterate type="lt">
                                    <p:tmPct val="7000"/>
                                  </p:iterate>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10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4">
                                            <p:txEl>
                                              <p:pRg st="3" end="3"/>
                                            </p:txEl>
                                          </p:spTgt>
                                        </p:tgtEl>
                                        <p:attrNameLst>
                                          <p:attrName>ppt_y</p:attrName>
                                        </p:attrNameLst>
                                      </p:cBhvr>
                                      <p:tavLst>
                                        <p:tav tm="0">
                                          <p:val>
                                            <p:strVal val="#ppt_y"/>
                                          </p:val>
                                        </p:tav>
                                        <p:tav tm="100000">
                                          <p:val>
                                            <p:strVal val="#ppt_y"/>
                                          </p:val>
                                        </p:tav>
                                      </p:tavLst>
                                    </p:anim>
                                  </p:childTnLst>
                                </p:cTn>
                              </p:par>
                              <p:par>
                                <p:cTn id="20" presetID="2" presetClass="entr" presetSubtype="2" fill="hold" grpId="3" nodeType="withEffect">
                                  <p:stCondLst>
                                    <p:cond delay="0"/>
                                  </p:stCondLst>
                                  <p:iterate type="lt">
                                    <p:tmPct val="7000"/>
                                  </p:iterate>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10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23" dur="1000" fill="hold"/>
                                        <p:tgtEl>
                                          <p:spTgt spid="4">
                                            <p:txEl>
                                              <p:pRg st="4" end="4"/>
                                            </p:txEl>
                                          </p:spTgt>
                                        </p:tgtEl>
                                        <p:attrNameLst>
                                          <p:attrName>ppt_y</p:attrName>
                                        </p:attrNameLst>
                                      </p:cBhvr>
                                      <p:tavLst>
                                        <p:tav tm="0">
                                          <p:val>
                                            <p:strVal val="#ppt_y"/>
                                          </p:val>
                                        </p:tav>
                                        <p:tav tm="100000">
                                          <p:val>
                                            <p:strVal val="#ppt_y"/>
                                          </p:val>
                                        </p:tav>
                                      </p:tavLst>
                                    </p:anim>
                                  </p:childTnLst>
                                </p:cTn>
                              </p:par>
                              <p:par>
                                <p:cTn id="24" presetID="2" presetClass="entr" presetSubtype="2" fill="hold" grpId="3" nodeType="withEffect">
                                  <p:stCondLst>
                                    <p:cond delay="0"/>
                                  </p:stCondLst>
                                  <p:iterate type="lt">
                                    <p:tmPct val="7000"/>
                                  </p:iterate>
                                  <p:childTnLst>
                                    <p:set>
                                      <p:cBhvr>
                                        <p:cTn id="25" dur="1" fill="hold">
                                          <p:stCondLst>
                                            <p:cond delay="0"/>
                                          </p:stCondLst>
                                        </p:cTn>
                                        <p:tgtEl>
                                          <p:spTgt spid="4">
                                            <p:txEl>
                                              <p:pRg st="5" end="5"/>
                                            </p:txEl>
                                          </p:spTgt>
                                        </p:tgtEl>
                                        <p:attrNameLst>
                                          <p:attrName>style.visibility</p:attrName>
                                        </p:attrNameLst>
                                      </p:cBhvr>
                                      <p:to>
                                        <p:strVal val="visible"/>
                                      </p:to>
                                    </p:set>
                                    <p:anim calcmode="lin" valueType="num">
                                      <p:cBhvr additive="base">
                                        <p:cTn id="26" dur="10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4">
                                            <p:txEl>
                                              <p:pRg st="5" end="5"/>
                                            </p:txEl>
                                          </p:spTgt>
                                        </p:tgtEl>
                                        <p:attrNameLst>
                                          <p:attrName>ppt_y</p:attrName>
                                        </p:attrNameLst>
                                      </p:cBhvr>
                                      <p:tavLst>
                                        <p:tav tm="0">
                                          <p:val>
                                            <p:strVal val="#ppt_y"/>
                                          </p:val>
                                        </p:tav>
                                        <p:tav tm="100000">
                                          <p:val>
                                            <p:strVal val="#ppt_y"/>
                                          </p:val>
                                        </p:tav>
                                      </p:tavLst>
                                    </p:anim>
                                  </p:childTnLst>
                                </p:cTn>
                              </p:par>
                              <p:par>
                                <p:cTn id="28" presetID="2" presetClass="entr" presetSubtype="2" fill="hold" grpId="3" nodeType="withEffect">
                                  <p:stCondLst>
                                    <p:cond delay="0"/>
                                  </p:stCondLst>
                                  <p:iterate type="lt">
                                    <p:tmPct val="7000"/>
                                  </p:iterate>
                                  <p:childTnLst>
                                    <p:set>
                                      <p:cBhvr>
                                        <p:cTn id="29" dur="1" fill="hold">
                                          <p:stCondLst>
                                            <p:cond delay="0"/>
                                          </p:stCondLst>
                                        </p:cTn>
                                        <p:tgtEl>
                                          <p:spTgt spid="4">
                                            <p:txEl>
                                              <p:pRg st="6" end="6"/>
                                            </p:txEl>
                                          </p:spTgt>
                                        </p:tgtEl>
                                        <p:attrNameLst>
                                          <p:attrName>style.visibility</p:attrName>
                                        </p:attrNameLst>
                                      </p:cBhvr>
                                      <p:to>
                                        <p:strVal val="visible"/>
                                      </p:to>
                                    </p:set>
                                    <p:anim calcmode="lin" valueType="num">
                                      <p:cBhvr additive="base">
                                        <p:cTn id="30" dur="10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4" grpId="0" build="p"/>
      <p:bldP spid="4" grpId="1" build="p"/>
      <p:bldP spid="4" grpId="2" build="p"/>
      <p:bldP spid="4" grpId="3"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2016090515320324"/>
          <p:cNvPicPr>
            <a:picLocks noChangeAspect="1"/>
          </p:cNvPicPr>
          <p:nvPr>
            <p:ph idx="1"/>
          </p:nvPr>
        </p:nvPicPr>
        <p:blipFill>
          <a:blip r:embed="rId1">
            <a:clrChange>
              <a:clrFrom>
                <a:srgbClr val="000000">
                  <a:alpha val="0"/>
                </a:srgbClr>
              </a:clrFrom>
              <a:clrTo>
                <a:srgbClr val="000000">
                  <a:alpha val="0"/>
                  <a:alpha val="0"/>
                </a:srgbClr>
              </a:clrTo>
            </a:clrChange>
          </a:blip>
          <a:stretch>
            <a:fillRect/>
          </a:stretch>
        </p:blipFill>
        <p:spPr>
          <a:xfrm>
            <a:off x="2108835" y="2057400"/>
            <a:ext cx="6863080" cy="4290695"/>
          </a:xfrm>
          <a:prstGeom prst="rect">
            <a:avLst/>
          </a:prstGeom>
        </p:spPr>
      </p:pic>
      <p:sp>
        <p:nvSpPr>
          <p:cNvPr id="5" name="文本框 4"/>
          <p:cNvSpPr txBox="1"/>
          <p:nvPr/>
        </p:nvSpPr>
        <p:spPr>
          <a:xfrm>
            <a:off x="837565" y="1076960"/>
            <a:ext cx="10285095" cy="865505"/>
          </a:xfrm>
          <a:prstGeom prst="rect">
            <a:avLst/>
          </a:prstGeom>
          <a:noFill/>
        </p:spPr>
        <p:txBody>
          <a:bodyPr wrap="square" rtlCol="0">
            <a:spAutoFit/>
          </a:bodyPr>
          <a:p>
            <a:pPr marL="285750" indent="-285750">
              <a:lnSpc>
                <a:spcPct val="140000"/>
              </a:lnSpc>
              <a:buFont typeface="Wingdings" panose="05000000000000000000" charset="0"/>
              <a:buChar char=""/>
            </a:pPr>
            <a:r>
              <a:rPr lang="zh-CN" altLang="en-US" b="1"/>
              <a:t>卷积化: </a:t>
            </a:r>
            <a:r>
              <a:rPr lang="zh-CN" altLang="en-US"/>
              <a:t>卷积化即是将普通的分类网比如AlexNet， VGG16，GoogLeNet等网络丢弃全连接层，换上对应的卷积层即可。如下图：</a:t>
            </a:r>
            <a:endParaRPr lang="zh-CN" alt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 by="(-#ppt_w*2)" calcmode="lin" valueType="num">
                                      <p:cBhvr rctx="PPT">
                                        <p:cTn id="10" dur="250" autoRev="1" fill="hold">
                                          <p:stCondLst>
                                            <p:cond delay="0"/>
                                          </p:stCondLst>
                                        </p:cTn>
                                        <p:tgtEl>
                                          <p:spTgt spid="5"/>
                                        </p:tgtEl>
                                        <p:attrNameLst>
                                          <p:attrName>ppt_w</p:attrName>
                                        </p:attrNameLst>
                                      </p:cBhvr>
                                    </p:anim>
                                    <p:anim by="(#ppt_w*0.50)" calcmode="lin" valueType="num">
                                      <p:cBhvr>
                                        <p:cTn id="11" dur="250" decel="50000" autoRev="1" fill="hold">
                                          <p:stCondLst>
                                            <p:cond delay="0"/>
                                          </p:stCondLst>
                                        </p:cTn>
                                        <p:tgtEl>
                                          <p:spTgt spid="5"/>
                                        </p:tgtEl>
                                        <p:attrNameLst>
                                          <p:attrName>ppt_x</p:attrName>
                                        </p:attrNameLst>
                                      </p:cBhvr>
                                    </p:anim>
                                    <p:anim from="(-#ppt_h/2)" to="(#ppt_y)" calcmode="lin" valueType="num">
                                      <p:cBhvr>
                                        <p:cTn id="12" dur="500" fill="hold">
                                          <p:stCondLst>
                                            <p:cond delay="0"/>
                                          </p:stCondLst>
                                        </p:cTn>
                                        <p:tgtEl>
                                          <p:spTgt spid="5"/>
                                        </p:tgtEl>
                                        <p:attrNameLst>
                                          <p:attrName>ppt_y</p:attrName>
                                        </p:attrNameLst>
                                      </p:cBhvr>
                                    </p:anim>
                                    <p:animRot by="21600000">
                                      <p:cBhvr>
                                        <p:cTn id="13" dur="5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custDataLst>
              <p:tags r:id="rId1"/>
            </p:custDataLst>
          </p:nvPr>
        </p:nvSpPr>
        <p:spPr>
          <a:xfrm>
            <a:off x="838200" y="1459230"/>
            <a:ext cx="10515600" cy="4897120"/>
          </a:xfrm>
        </p:spPr>
        <p:txBody>
          <a:bodyPr/>
          <a:lstStyle/>
          <a:p>
            <a:pPr marL="342900" indent="-342900">
              <a:lnSpc>
                <a:spcPct val="130000"/>
              </a:lnSpc>
              <a:buFont typeface="Wingdings" panose="05000000000000000000" charset="0"/>
              <a:buChar char=""/>
            </a:pPr>
            <a:r>
              <a:rPr lang="zh-CN" altLang="en-US" sz="2000" b="1" dirty="0"/>
              <a:t>反卷积</a:t>
            </a:r>
            <a:r>
              <a:rPr lang="zh-CN" altLang="en-US" sz="2000" dirty="0"/>
              <a:t>和卷积类似，都是相乘相加的运算。只不过后者是多对一，前者是一对多。而反卷积的前向和后向传播，只用颠倒卷积的前后向传播即可。所以无论优化还是后向传播算法都是没有问题。图解如下：</a:t>
            </a:r>
            <a:endParaRPr lang="zh-CN" altLang="en-US" sz="2000" dirty="0"/>
          </a:p>
        </p:txBody>
      </p:sp>
      <p:pic>
        <p:nvPicPr>
          <p:cNvPr id="3" name="图片 2" descr="201609051532032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38200" y="4143375"/>
            <a:ext cx="5119370" cy="1753235"/>
          </a:xfrm>
          <a:prstGeom prst="rect">
            <a:avLst/>
          </a:prstGeom>
        </p:spPr>
      </p:pic>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7392035" y="3653155"/>
            <a:ext cx="3275965" cy="2703195"/>
          </a:xfrm>
          <a:prstGeom prst="rect">
            <a:avLst/>
          </a:prstGeom>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iterate type="lt">
                                    <p:tmPct val="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edge">
                                      <p:cBhvr>
                                        <p:cTn id="7" dur="1000"/>
                                        <p:tgtEl>
                                          <p:spTgt spid="4">
                                            <p:txEl>
                                              <p:pRg st="0" end="0"/>
                                            </p:txEl>
                                          </p:spTgt>
                                        </p:tgtEl>
                                      </p:cBhvr>
                                    </p:animEffect>
                                  </p:childTnLst>
                                </p:cTn>
                              </p:par>
                              <p:par>
                                <p:cTn id="8" presetID="26"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80">
                                          <p:stCondLst>
                                            <p:cond delay="0"/>
                                          </p:stCondLst>
                                        </p:cTn>
                                        <p:tgtEl>
                                          <p:spTgt spid="5"/>
                                        </p:tgtEl>
                                      </p:cBhvr>
                                    </p:animEffect>
                                    <p:anim calcmode="lin" valueType="num">
                                      <p:cBhvr>
                                        <p:cTn id="1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6" dur="26">
                                          <p:stCondLst>
                                            <p:cond delay="650"/>
                                          </p:stCondLst>
                                        </p:cTn>
                                        <p:tgtEl>
                                          <p:spTgt spid="5"/>
                                        </p:tgtEl>
                                      </p:cBhvr>
                                      <p:to x="100000" y="60000"/>
                                    </p:animScale>
                                    <p:animScale>
                                      <p:cBhvr>
                                        <p:cTn id="17" dur="166" decel="50000">
                                          <p:stCondLst>
                                            <p:cond delay="676"/>
                                          </p:stCondLst>
                                        </p:cTn>
                                        <p:tgtEl>
                                          <p:spTgt spid="5"/>
                                        </p:tgtEl>
                                      </p:cBhvr>
                                      <p:to x="100000" y="100000"/>
                                    </p:animScale>
                                    <p:animScale>
                                      <p:cBhvr>
                                        <p:cTn id="18" dur="26">
                                          <p:stCondLst>
                                            <p:cond delay="1312"/>
                                          </p:stCondLst>
                                        </p:cTn>
                                        <p:tgtEl>
                                          <p:spTgt spid="5"/>
                                        </p:tgtEl>
                                      </p:cBhvr>
                                      <p:to x="100000" y="80000"/>
                                    </p:animScale>
                                    <p:animScale>
                                      <p:cBhvr>
                                        <p:cTn id="19" dur="166" decel="50000">
                                          <p:stCondLst>
                                            <p:cond delay="1338"/>
                                          </p:stCondLst>
                                        </p:cTn>
                                        <p:tgtEl>
                                          <p:spTgt spid="5"/>
                                        </p:tgtEl>
                                      </p:cBhvr>
                                      <p:to x="100000" y="100000"/>
                                    </p:animScale>
                                    <p:animScale>
                                      <p:cBhvr>
                                        <p:cTn id="20" dur="26">
                                          <p:stCondLst>
                                            <p:cond delay="1642"/>
                                          </p:stCondLst>
                                        </p:cTn>
                                        <p:tgtEl>
                                          <p:spTgt spid="5"/>
                                        </p:tgtEl>
                                      </p:cBhvr>
                                      <p:to x="100000" y="90000"/>
                                    </p:animScale>
                                    <p:animScale>
                                      <p:cBhvr>
                                        <p:cTn id="21" dur="166" decel="50000">
                                          <p:stCondLst>
                                            <p:cond delay="1668"/>
                                          </p:stCondLst>
                                        </p:cTn>
                                        <p:tgtEl>
                                          <p:spTgt spid="5"/>
                                        </p:tgtEl>
                                      </p:cBhvr>
                                      <p:to x="100000" y="100000"/>
                                    </p:animScale>
                                    <p:animScale>
                                      <p:cBhvr>
                                        <p:cTn id="22" dur="26">
                                          <p:stCondLst>
                                            <p:cond delay="1808"/>
                                          </p:stCondLst>
                                        </p:cTn>
                                        <p:tgtEl>
                                          <p:spTgt spid="5"/>
                                        </p:tgtEl>
                                      </p:cBhvr>
                                      <p:to x="100000" y="95000"/>
                                    </p:animScale>
                                    <p:animScale>
                                      <p:cBhvr>
                                        <p:cTn id="23" dur="166" decel="50000">
                                          <p:stCondLst>
                                            <p:cond delay="1834"/>
                                          </p:stCondLst>
                                        </p:cTn>
                                        <p:tgtEl>
                                          <p:spTgt spid="5"/>
                                        </p:tgtEl>
                                      </p:cBhvr>
                                      <p:to x="100000" y="100000"/>
                                    </p:animScale>
                                  </p:childTnLst>
                                </p:cTn>
                              </p:par>
                              <p:par>
                                <p:cTn id="24" presetID="15"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 calcmode="lin" valueType="num">
                                      <p:cBhvr>
                                        <p:cTn id="28"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
                                        </p:tgtEl>
                                        <p:attrNameLst>
                                          <p:attrName>ppt_y</p:attrName>
                                        </p:attrNameLst>
                                      </p:cBhvr>
                                      <p:tavLst>
                                        <p:tav tm="0" fmla="#ppt_y+(sin(-2*pi*(1-$))*-#ppt_x+cos(-2*pi*(1-$))*(1-#ppt_y))*(1-$)">
                                          <p:val>
                                            <p:fltVal val="0"/>
                                          </p:val>
                                        </p:tav>
                                        <p:tav tm="100000">
                                          <p:val>
                                            <p:fltVal val="1"/>
                                          </p:val>
                                        </p:tav>
                                      </p:tavLst>
                                    </p:anim>
                                  </p:childTnLst>
                                </p:cTn>
                              </p:par>
                              <p:par>
                                <p:cTn id="30" presetID="45" presetClass="entr" presetSubtype="0" fill="hold" nodeType="withEffect">
                                  <p:stCondLst>
                                    <p:cond delay="0"/>
                                  </p:stCondLst>
                                  <p:iterate type="lt">
                                    <p:tmPct val="0"/>
                                  </p:iterate>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1000"/>
                                        <p:tgtEl>
                                          <p:spTgt spid="4">
                                            <p:txEl>
                                              <p:pRg st="0" end="0"/>
                                            </p:txEl>
                                          </p:spTgt>
                                        </p:tgtEl>
                                      </p:cBhvr>
                                    </p:animEffect>
                                    <p:anim calcmode="lin" valueType="num">
                                      <p:cBhvr>
                                        <p:cTn id="33" dur="1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descr="2016090515320326"/>
          <p:cNvPicPr>
            <a:picLocks noChangeAspect="1"/>
          </p:cNvPicPr>
          <p:nvPr>
            <p:ph idx="1"/>
          </p:nvPr>
        </p:nvPicPr>
        <p:blipFill>
          <a:blip r:embed="rId1">
            <a:clrChange>
              <a:clrFrom>
                <a:srgbClr val="000000">
                  <a:alpha val="0"/>
                </a:srgbClr>
              </a:clrFrom>
              <a:clrTo>
                <a:srgbClr val="000000">
                  <a:alpha val="0"/>
                  <a:alpha val="0"/>
                </a:srgbClr>
              </a:clrTo>
            </a:clrChange>
          </a:blip>
          <a:stretch>
            <a:fillRect/>
          </a:stretch>
        </p:blipFill>
        <p:spPr>
          <a:xfrm>
            <a:off x="352425" y="1891665"/>
            <a:ext cx="5755640" cy="4254500"/>
          </a:xfrm>
          <a:prstGeom prst="rect">
            <a:avLst/>
          </a:prstGeom>
        </p:spPr>
      </p:pic>
      <p:sp>
        <p:nvSpPr>
          <p:cNvPr id="7" name="文本框 6"/>
          <p:cNvSpPr txBox="1"/>
          <p:nvPr/>
        </p:nvSpPr>
        <p:spPr>
          <a:xfrm>
            <a:off x="1014730" y="795020"/>
            <a:ext cx="10338435" cy="645160"/>
          </a:xfrm>
          <a:prstGeom prst="rect">
            <a:avLst/>
          </a:prstGeom>
          <a:noFill/>
        </p:spPr>
        <p:txBody>
          <a:bodyPr wrap="square" rtlCol="0">
            <a:spAutoFit/>
          </a:bodyPr>
          <a:p>
            <a:pPr marL="285750" indent="-285750">
              <a:buFont typeface="Wingdings" panose="05000000000000000000" charset="0"/>
              <a:buChar char=""/>
            </a:pPr>
            <a:r>
              <a:rPr lang="zh-CN" altLang="en-US" b="1">
                <a:sym typeface="+mn-ea"/>
              </a:rPr>
              <a:t>跳跃结构：</a:t>
            </a:r>
            <a:r>
              <a:rPr lang="zh-CN" altLang="en-US">
                <a:sym typeface="+mn-ea"/>
              </a:rPr>
              <a:t>这个结构的作用就在于优化结果，因为如果将全卷积之后的结果直接上采样得到的结果是很粗糙的，所以作者将不同池化层的结果进行上采样之后来优化输出。具体结构如下</a:t>
            </a:r>
            <a:endParaRPr lang="zh-CN" altLang="en-US"/>
          </a:p>
        </p:txBody>
      </p:sp>
      <p:grpSp>
        <p:nvGrpSpPr>
          <p:cNvPr id="4" name="组合 3"/>
          <p:cNvGrpSpPr/>
          <p:nvPr/>
        </p:nvGrpSpPr>
        <p:grpSpPr>
          <a:xfrm>
            <a:off x="6540500" y="1756410"/>
            <a:ext cx="5383530" cy="4528820"/>
            <a:chOff x="10276" y="3390"/>
            <a:chExt cx="8478" cy="7132"/>
          </a:xfrm>
        </p:grpSpPr>
        <p:pic>
          <p:nvPicPr>
            <p:cNvPr id="6" name="图片 5" descr="2016090515320327"/>
            <p:cNvPicPr>
              <a:picLocks noChangeAspect="1"/>
            </p:cNvPicPr>
            <p:nvPr/>
          </p:nvPicPr>
          <p:blipFill>
            <a:blip r:embed="rId2">
              <a:clrChange>
                <a:clrFrom>
                  <a:srgbClr val="5F4040">
                    <a:alpha val="100000"/>
                  </a:srgbClr>
                </a:clrFrom>
                <a:clrTo>
                  <a:srgbClr val="5F4040">
                    <a:alpha val="100000"/>
                    <a:alpha val="0"/>
                  </a:srgbClr>
                </a:clrTo>
              </a:clrChange>
            </a:blip>
            <a:stretch>
              <a:fillRect/>
            </a:stretch>
          </p:blipFill>
          <p:spPr>
            <a:xfrm>
              <a:off x="10276" y="3390"/>
              <a:ext cx="8479" cy="3712"/>
            </a:xfrm>
            <a:prstGeom prst="rect">
              <a:avLst/>
            </a:prstGeom>
          </p:spPr>
        </p:pic>
        <p:pic>
          <p:nvPicPr>
            <p:cNvPr id="2" name="图片 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482" y="7102"/>
              <a:ext cx="8037" cy="3420"/>
            </a:xfrm>
            <a:prstGeom prst="rect">
              <a:avLst/>
            </a:prstGeom>
          </p:spPr>
        </p:pic>
      </p:grpSp>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2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1"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 calcmode="lin" valueType="num">
                                      <p:cBhvr>
                                        <p:cTn id="14"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6"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7"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453"/>
</p:tagLst>
</file>

<file path=ppt/tags/tag10.xml><?xml version="1.0" encoding="utf-8"?>
<p:tagLst xmlns:p="http://schemas.openxmlformats.org/presentationml/2006/main">
  <p:tag name="KSO_WM_TAG_VERSION" val="1.0"/>
  <p:tag name="KSO_WM_BEAUTIFY_FLAG" val="#wm#"/>
  <p:tag name="KSO_WM_UNIT_TYPE" val="i"/>
  <p:tag name="KSO_WM_UNIT_ID" val="diagram160325_5*i*6"/>
  <p:tag name="KSO_WM_TEMPLATE_CATEGORY" val="diagram"/>
  <p:tag name="KSO_WM_TEMPLATE_INDEX" val="160325"/>
  <p:tag name="KSO_WM_UNIT_INDEX" val="6"/>
</p:tagLst>
</file>

<file path=ppt/tags/tag11.xml><?xml version="1.0" encoding="utf-8"?>
<p:tagLst xmlns:p="http://schemas.openxmlformats.org/presentationml/2006/main">
  <p:tag name="KSO_WM_TEMPLATE_CATEGORY" val="diagram"/>
  <p:tag name="KSO_WM_TEMPLATE_INDEX" val="160325"/>
  <p:tag name="KSO_WM_UNIT_TYPE" val="l_i"/>
  <p:tag name="KSO_WM_UNIT_INDEX" val="1_2"/>
  <p:tag name="KSO_WM_UNIT_ID" val="diagram160325_5*l_i*1_2"/>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6"/>
  <p:tag name="KSO_WM_UNIT_TEXT_FILL_TYPE" val="1"/>
  <p:tag name="KSO_WM_UNIT_USESOURCEFORMAT_APPLY" val="0"/>
</p:tagLst>
</file>

<file path=ppt/tags/tag12.xml><?xml version="1.0" encoding="utf-8"?>
<p:tagLst xmlns:p="http://schemas.openxmlformats.org/presentationml/2006/main">
  <p:tag name="KSO_WM_TEMPLATE_CATEGORY" val="diagram"/>
  <p:tag name="KSO_WM_TEMPLATE_INDEX" val="160325"/>
  <p:tag name="KSO_WM_UNIT_TYPE" val="l_h_f"/>
  <p:tag name="KSO_WM_UNIT_INDEX" val="1_2_1"/>
  <p:tag name="KSO_WM_UNIT_ID" val="diagram160325_5*l_h_f*1_2_1"/>
  <p:tag name="KSO_WM_UNIT_CLEAR" val="1"/>
  <p:tag name="KSO_WM_UNIT_LAYERLEVEL" val="1_1_1"/>
  <p:tag name="KSO_WM_UNIT_VALUE" val="9"/>
  <p:tag name="KSO_WM_UNIT_HIGHLIGHT" val="0"/>
  <p:tag name="KSO_WM_UNIT_COMPATIBLE" val="0"/>
  <p:tag name="KSO_WM_UNIT_PRESET_TEXT_INDEX" val="3"/>
  <p:tag name="KSO_WM_UNIT_PRESET_TEXT_LEN" val="5"/>
  <p:tag name="KSO_WM_BEAUTIFY_FLAG" val="#wm#"/>
  <p:tag name="KSO_WM_TAG_VERSION" val="1.0"/>
  <p:tag name="KSO_WM_DIAGRAM_GROUP_CODE" val="l1-1"/>
  <p:tag name="KSO_WM_UNIT_FILL_FORE_SCHEMECOLOR_INDEX" val="14"/>
  <p:tag name="KSO_WM_UNIT_FILL_TYPE" val="1"/>
  <p:tag name="KSO_WM_UNIT_TEXT_FILL_FORE_SCHEMECOLOR_INDEX" val="16"/>
  <p:tag name="KSO_WM_UNIT_TEXT_FILL_TYPE" val="1"/>
  <p:tag name="KSO_WM_UNIT_USESOURCEFORMAT_APPLY" val="0"/>
</p:tagLst>
</file>

<file path=ppt/tags/tag13.xml><?xml version="1.0" encoding="utf-8"?>
<p:tagLst xmlns:p="http://schemas.openxmlformats.org/presentationml/2006/main">
  <p:tag name="KSO_WM_TAG_VERSION" val="1.0"/>
  <p:tag name="KSO_WM_BEAUTIFY_FLAG" val="#wm#"/>
  <p:tag name="KSO_WM_UNIT_TYPE" val="i"/>
  <p:tag name="KSO_WM_UNIT_ID" val="diagram160325_5*i*11"/>
  <p:tag name="KSO_WM_TEMPLATE_CATEGORY" val="diagram"/>
  <p:tag name="KSO_WM_TEMPLATE_INDEX" val="160325"/>
  <p:tag name="KSO_WM_UNIT_INDEX" val="11"/>
</p:tagLst>
</file>

<file path=ppt/tags/tag14.xml><?xml version="1.0" encoding="utf-8"?>
<p:tagLst xmlns:p="http://schemas.openxmlformats.org/presentationml/2006/main">
  <p:tag name="KSO_WM_TEMPLATE_CATEGORY" val="diagram"/>
  <p:tag name="KSO_WM_TEMPLATE_INDEX" val="160325"/>
  <p:tag name="KSO_WM_UNIT_TYPE" val="l_i"/>
  <p:tag name="KSO_WM_UNIT_INDEX" val="1_3"/>
  <p:tag name="KSO_WM_UNIT_ID" val="diagram160325_5*l_i*1_3"/>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6"/>
  <p:tag name="KSO_WM_UNIT_TEXT_FILL_TYPE" val="1"/>
  <p:tag name="KSO_WM_UNIT_USESOURCEFORMAT_APPLY" val="0"/>
</p:tagLst>
</file>

<file path=ppt/tags/tag15.xml><?xml version="1.0" encoding="utf-8"?>
<p:tagLst xmlns:p="http://schemas.openxmlformats.org/presentationml/2006/main">
  <p:tag name="KSO_WM_TEMPLATE_CATEGORY" val="diagram"/>
  <p:tag name="KSO_WM_TEMPLATE_INDEX" val="160325"/>
  <p:tag name="KSO_WM_UNIT_TYPE" val="l_h_f"/>
  <p:tag name="KSO_WM_UNIT_INDEX" val="1_3_1"/>
  <p:tag name="KSO_WM_UNIT_ID" val="diagram160325_5*l_h_f*1_3_1"/>
  <p:tag name="KSO_WM_UNIT_CLEAR" val="1"/>
  <p:tag name="KSO_WM_UNIT_LAYERLEVEL" val="1_1_1"/>
  <p:tag name="KSO_WM_UNIT_VALUE" val="9"/>
  <p:tag name="KSO_WM_UNIT_HIGHLIGHT" val="0"/>
  <p:tag name="KSO_WM_UNIT_COMPATIBLE" val="0"/>
  <p:tag name="KSO_WM_UNIT_PRESET_TEXT_INDEX" val="3"/>
  <p:tag name="KSO_WM_UNIT_PRESET_TEXT_LEN" val="5"/>
  <p:tag name="KSO_WM_BEAUTIFY_FLAG" val="#wm#"/>
  <p:tag name="KSO_WM_TAG_VERSION" val="1.0"/>
  <p:tag name="KSO_WM_DIAGRAM_GROUP_CODE" val="l1-1"/>
  <p:tag name="KSO_WM_UNIT_FILL_FORE_SCHEMECOLOR_INDEX" val="14"/>
  <p:tag name="KSO_WM_UNIT_FILL_TYPE" val="1"/>
  <p:tag name="KSO_WM_UNIT_TEXT_FILL_FORE_SCHEMECOLOR_INDEX" val="16"/>
  <p:tag name="KSO_WM_UNIT_TEXT_FILL_TYPE" val="1"/>
  <p:tag name="KSO_WM_UNIT_USESOURCEFORMAT_APPLY" val="0"/>
</p:tagLst>
</file>

<file path=ppt/tags/tag16.xml><?xml version="1.0" encoding="utf-8"?>
<p:tagLst xmlns:p="http://schemas.openxmlformats.org/presentationml/2006/main">
  <p:tag name="KSO_WM_TAG_VERSION" val="1.0"/>
  <p:tag name="KSO_WM_BEAUTIFY_FLAG" val="#wm#"/>
  <p:tag name="KSO_WM_UNIT_TYPE" val="i"/>
  <p:tag name="KSO_WM_UNIT_ID" val="diagram160325_5*i*16"/>
  <p:tag name="KSO_WM_TEMPLATE_CATEGORY" val="diagram"/>
  <p:tag name="KSO_WM_TEMPLATE_INDEX" val="160325"/>
  <p:tag name="KSO_WM_UNIT_INDEX" val="16"/>
</p:tagLst>
</file>

<file path=ppt/tags/tag17.xml><?xml version="1.0" encoding="utf-8"?>
<p:tagLst xmlns:p="http://schemas.openxmlformats.org/presentationml/2006/main">
  <p:tag name="KSO_WM_TEMPLATE_CATEGORY" val="diagram"/>
  <p:tag name="KSO_WM_TEMPLATE_INDEX" val="160325"/>
  <p:tag name="KSO_WM_UNIT_TYPE" val="l_i"/>
  <p:tag name="KSO_WM_UNIT_INDEX" val="1_4"/>
  <p:tag name="KSO_WM_UNIT_ID" val="diagram160325_5*l_i*1_4"/>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6"/>
  <p:tag name="KSO_WM_UNIT_TEXT_FILL_TYPE" val="1"/>
  <p:tag name="KSO_WM_UNIT_USESOURCEFORMAT_APPLY" val="0"/>
</p:tagLst>
</file>

<file path=ppt/tags/tag18.xml><?xml version="1.0" encoding="utf-8"?>
<p:tagLst xmlns:p="http://schemas.openxmlformats.org/presentationml/2006/main">
  <p:tag name="KSO_WM_TEMPLATE_CATEGORY" val="diagram"/>
  <p:tag name="KSO_WM_TEMPLATE_INDEX" val="160325"/>
  <p:tag name="KSO_WM_UNIT_TYPE" val="l_h_f"/>
  <p:tag name="KSO_WM_UNIT_INDEX" val="1_4_1"/>
  <p:tag name="KSO_WM_UNIT_ID" val="diagram160325_5*l_h_f*1_4_1"/>
  <p:tag name="KSO_WM_UNIT_CLEAR" val="1"/>
  <p:tag name="KSO_WM_UNIT_LAYERLEVEL" val="1_1_1"/>
  <p:tag name="KSO_WM_UNIT_VALUE" val="9"/>
  <p:tag name="KSO_WM_UNIT_HIGHLIGHT" val="0"/>
  <p:tag name="KSO_WM_UNIT_COMPATIBLE" val="0"/>
  <p:tag name="KSO_WM_UNIT_PRESET_TEXT_INDEX" val="3"/>
  <p:tag name="KSO_WM_UNIT_PRESET_TEXT_LEN" val="5"/>
  <p:tag name="KSO_WM_BEAUTIFY_FLAG" val="#wm#"/>
  <p:tag name="KSO_WM_TAG_VERSION" val="1.0"/>
  <p:tag name="KSO_WM_DIAGRAM_GROUP_CODE" val="l1-1"/>
  <p:tag name="KSO_WM_UNIT_FILL_FORE_SCHEMECOLOR_INDEX" val="14"/>
  <p:tag name="KSO_WM_UNIT_FILL_TYPE" val="1"/>
  <p:tag name="KSO_WM_UNIT_TEXT_FILL_FORE_SCHEMECOLOR_INDEX" val="16"/>
  <p:tag name="KSO_WM_UNIT_TEXT_FILL_TYPE" val="1"/>
  <p:tag name="KSO_WM_UNIT_USESOURCEFORMAT_APPLY" val="0"/>
</p:tagLst>
</file>

<file path=ppt/tags/tag19.xml><?xml version="1.0" encoding="utf-8"?>
<p:tagLst xmlns:p="http://schemas.openxmlformats.org/presentationml/2006/main">
  <p:tag name="KSO_WM_TAG_VERSION" val="1.0"/>
  <p:tag name="KSO_WM_BEAUTIFY_FLAG" val="#wm#"/>
  <p:tag name="KSO_WM_UNIT_TYPE" val="i"/>
  <p:tag name="KSO_WM_UNIT_ID" val="diagram160325_5*i*21"/>
  <p:tag name="KSO_WM_TEMPLATE_CATEGORY" val="diagram"/>
  <p:tag name="KSO_WM_TEMPLATE_INDEX" val="160325"/>
  <p:tag name="KSO_WM_UNIT_INDEX" val="21"/>
</p:tagLst>
</file>

<file path=ppt/tags/tag2.xml><?xml version="1.0" encoding="utf-8"?>
<p:tagLst xmlns:p="http://schemas.openxmlformats.org/presentationml/2006/main">
  <p:tag name="KSO_WM_TAG_VERSION" val="1.0"/>
  <p:tag name="KSO_WM_TEMPLATE_CATEGORY" val="custom"/>
  <p:tag name="KSO_WM_TEMPLATE_INDEX" val="160453"/>
</p:tagLst>
</file>

<file path=ppt/tags/tag20.xml><?xml version="1.0" encoding="utf-8"?>
<p:tagLst xmlns:p="http://schemas.openxmlformats.org/presentationml/2006/main">
  <p:tag name="KSO_WM_TEMPLATE_CATEGORY" val="diagram"/>
  <p:tag name="KSO_WM_TEMPLATE_INDEX" val="160325"/>
  <p:tag name="KSO_WM_UNIT_TYPE" val="l_i"/>
  <p:tag name="KSO_WM_UNIT_INDEX" val="1_5"/>
  <p:tag name="KSO_WM_UNIT_ID" val="diagram160325_5*l_i*1_5"/>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6"/>
  <p:tag name="KSO_WM_UNIT_TEXT_FILL_TYPE" val="1"/>
  <p:tag name="KSO_WM_UNIT_USESOURCEFORMAT_APPLY" val="0"/>
</p:tagLst>
</file>

<file path=ppt/tags/tag21.xml><?xml version="1.0" encoding="utf-8"?>
<p:tagLst xmlns:p="http://schemas.openxmlformats.org/presentationml/2006/main">
  <p:tag name="KSO_WM_TEMPLATE_CATEGORY" val="diagram"/>
  <p:tag name="KSO_WM_TEMPLATE_INDEX" val="160325"/>
  <p:tag name="KSO_WM_UNIT_TYPE" val="l_h_f"/>
  <p:tag name="KSO_WM_UNIT_INDEX" val="1_5_1"/>
  <p:tag name="KSO_WM_UNIT_ID" val="diagram160325_5*l_h_f*1_5_1"/>
  <p:tag name="KSO_WM_UNIT_CLEAR" val="1"/>
  <p:tag name="KSO_WM_UNIT_LAYERLEVEL" val="1_1_1"/>
  <p:tag name="KSO_WM_UNIT_VALUE" val="9"/>
  <p:tag name="KSO_WM_UNIT_HIGHLIGHT" val="0"/>
  <p:tag name="KSO_WM_UNIT_COMPATIBLE" val="0"/>
  <p:tag name="KSO_WM_UNIT_PRESET_TEXT_INDEX" val="3"/>
  <p:tag name="KSO_WM_UNIT_PRESET_TEXT_LEN" val="5"/>
  <p:tag name="KSO_WM_BEAUTIFY_FLAG" val="#wm#"/>
  <p:tag name="KSO_WM_TAG_VERSION" val="1.0"/>
  <p:tag name="KSO_WM_DIAGRAM_GROUP_CODE" val="l1-1"/>
  <p:tag name="KSO_WM_UNIT_FILL_FORE_SCHEMECOLOR_INDEX" val="14"/>
  <p:tag name="KSO_WM_UNIT_FILL_TYPE" val="1"/>
  <p:tag name="KSO_WM_UNIT_TEXT_FILL_FORE_SCHEMECOLOR_INDEX" val="16"/>
  <p:tag name="KSO_WM_UNIT_TEXT_FILL_TYPE" val="1"/>
  <p:tag name="KSO_WM_UNIT_USESOURCEFORMAT_APPLY" val="0"/>
</p:tagLst>
</file>

<file path=ppt/tags/tag22.xml><?xml version="1.0" encoding="utf-8"?>
<p:tagLst xmlns:p="http://schemas.openxmlformats.org/presentationml/2006/main">
  <p:tag name="KSO_WM_TEMPLATE_CATEGORY" val="custom"/>
  <p:tag name="KSO_WM_TEMPLATE_INDEX" val="160453"/>
  <p:tag name="KSO_WM_TAG_VERSION" val="1.0"/>
  <p:tag name="KSO_WM_SLIDE_ID" val="custom20164416_4"/>
  <p:tag name="KSO_WM_SLIDE_INDEX" val="4"/>
  <p:tag name="KSO_WM_SLIDE_ITEM_CNT" val="2"/>
  <p:tag name="KSO_WM_SLIDE_LAYOUT" val="a_f_d"/>
  <p:tag name="KSO_WM_SLIDE_LAYOUT_CNT" val="1_1_1"/>
  <p:tag name="KSO_WM_SLIDE_TYPE" val="text"/>
  <p:tag name="KSO_WM_BEAUTIFY_FLAG" val="#wm#"/>
  <p:tag name="KSO_WM_SLIDE_POSITION" val="66*58"/>
  <p:tag name="KSO_WM_SLIDE_SIZE" val="828*426"/>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53"/>
  <p:tag name="KSO_WM_UNIT_TYPE" val="a"/>
  <p:tag name="KSO_WM_UNIT_INDEX" val="1"/>
  <p:tag name="KSO_WM_UNIT_ID" val="custom160453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53"/>
  <p:tag name="KSO_WM_UNIT_TYPE" val="b"/>
  <p:tag name="KSO_WM_UNIT_INDEX" val="1"/>
  <p:tag name="KSO_WM_UNIT_ID" val="custom160453_1*b*1"/>
  <p:tag name="KSO_WM_UNIT_CLEAR" val="1"/>
  <p:tag name="KSO_WM_UNIT_LAYERLEVEL" val="1"/>
  <p:tag name="KSO_WM_UNIT_VALUE" val="56"/>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EMPLATE_THUMBS_INDEX" val="1、8、12、16、19、20、24、27"/>
  <p:tag name="KSO_WM_TEMPLATE_CATEGORY" val="custom"/>
  <p:tag name="KSO_WM_TEMPLATE_INDEX" val="160453"/>
  <p:tag name="KSO_WM_TAG_VERSION" val="1.0"/>
  <p:tag name="KSO_WM_SLIDE_ID" val="custom160453_1"/>
  <p:tag name="KSO_WM_SLIDE_INDEX" val="1"/>
  <p:tag name="KSO_WM_SLIDE_ITEM_CNT" val="2"/>
  <p:tag name="KSO_WM_SLIDE_LAYOUT" val="a_b"/>
  <p:tag name="KSO_WM_SLIDE_LAYOUT_CNT" val="1_1"/>
  <p:tag name="KSO_WM_SLIDE_TYPE" val="title"/>
  <p:tag name="KSO_WM_BEAUTIFY_FLAG" val="#wm#"/>
</p:tagLst>
</file>

<file path=ppt/tags/tag26.xml><?xml version="1.0" encoding="utf-8"?>
<p:tagLst xmlns:p="http://schemas.openxmlformats.org/presentationml/2006/main">
  <p:tag name="KSO_WM_TAG_VERSION" val="1.0"/>
  <p:tag name="KSO_WM_BEAUTIFY_FLAG" val="#wm#"/>
  <p:tag name="KSO_WM_TEMPLATE_CATEGORY" val="custom"/>
  <p:tag name="KSO_WM_TEMPLATE_INDEX" val="20164417"/>
  <p:tag name="KSO_WM_UNIT_TYPE" val="a"/>
  <p:tag name="KSO_WM_UNIT_INDEX" val="1"/>
  <p:tag name="KSO_WM_UNIT_ID" val="custom20164417_1*a*1"/>
  <p:tag name="KSO_WM_UNIT_LAYERLEVEL" val="1"/>
  <p:tag name="KSO_WM_UNIT_VALUE" val="17"/>
  <p:tag name="KSO_WM_UNIT_ISCONTENTSTITLE" val="0"/>
  <p:tag name="KSO_WM_UNIT_HIGHLIGHT" val="0"/>
  <p:tag name="KSO_WM_UNIT_COMPATIBLE" val="0"/>
  <p:tag name="KSO_WM_UNIT_CLEAR" val="0"/>
  <p:tag name="KSO_WM_UNIT_PRESET_TEXT_INDEX" val="0"/>
  <p:tag name="KSO_WM_UNIT_PRESET_TEXT_LEN" val="9"/>
</p:tagLst>
</file>

<file path=ppt/tags/tag27.xml><?xml version="1.0" encoding="utf-8"?>
<p:tagLst xmlns:p="http://schemas.openxmlformats.org/presentationml/2006/main">
  <p:tag name="KSO_WM_TAG_VERSION" val="1.0"/>
  <p:tag name="KSO_WM_BEAUTIFY_FLAG" val="#wm#"/>
  <p:tag name="KSO_WM_TEMPLATE_CATEGORY" val="custom"/>
  <p:tag name="KSO_WM_TEMPLATE_INDEX" val="20164417"/>
  <p:tag name="KSO_WM_UNIT_TYPE" val="b"/>
  <p:tag name="KSO_WM_UNIT_INDEX" val="1"/>
  <p:tag name="KSO_WM_UNIT_ID" val="custom20164417_1*b*1"/>
  <p:tag name="KSO_WM_UNIT_LAYERLEVEL" val="1"/>
  <p:tag name="KSO_WM_UNIT_VALUE" val="34"/>
  <p:tag name="KSO_WM_UNIT_ISCONTENTSTITLE" val="0"/>
  <p:tag name="KSO_WM_UNIT_HIGHLIGHT" val="0"/>
  <p:tag name="KSO_WM_UNIT_COMPATIBLE" val="0"/>
  <p:tag name="KSO_WM_UNIT_CLEAR" val="0"/>
  <p:tag name="KSO_WM_UNIT_PRESET_TEXT_INDEX" val="1"/>
  <p:tag name="KSO_WM_UNIT_PRESET_TEXT_LEN" val="10"/>
</p:tagLst>
</file>

<file path=ppt/tags/tag28.xml><?xml version="1.0" encoding="utf-8"?>
<p:tagLst xmlns:p="http://schemas.openxmlformats.org/presentationml/2006/main">
  <p:tag name="KSO_WM_TEMPLATE_CATEGORY" val="custom"/>
  <p:tag name="KSO_WM_TEMPLATE_INDEX" val="160453"/>
  <p:tag name="KSO_WM_TAG_VERSION" val="1.0"/>
  <p:tag name="KSO_WM_SLIDE_ID" val="custom20164417_1"/>
  <p:tag name="KSO_WM_SLIDE_INDEX" val="1"/>
  <p:tag name="KSO_WM_SLIDE_ITEM_CNT" val="2"/>
  <p:tag name="KSO_WM_SLIDE_LAYOUT" val="a_b"/>
  <p:tag name="KSO_WM_SLIDE_LAYOUT_CNT" val="1_1"/>
  <p:tag name="KSO_WM_SLIDE_TYPE" val="text"/>
  <p:tag name="KSO_WM_BEAUTIFY_FLAG" val="#wm#"/>
  <p:tag name="KSO_WM_SLIDE_POSITION" val="61*418"/>
  <p:tag name="KSO_WM_SLIDE_SIZE" val="833*56"/>
  <p:tag name="KSO_WM_TEMPLATE_THUMBS_INDEX" val="1、2、3、4、5、6、7、8、9、10、11、12、1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EMPLATE_CATEGORY" val="custom"/>
  <p:tag name="KSO_WM_TEMPLATE_INDEX" val="16045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32.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35.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3*a*1"/>
  <p:tag name="KSO_WM_UNIT_TYPE" val="a"/>
  <p:tag name="KSO_WM_UNIT_INDEX" val="1"/>
  <p:tag name="KSO_WM_UNIT_CLEAR" val="1"/>
  <p:tag name="KSO_WM_UNIT_LAYERLEVEL" val="1"/>
  <p:tag name="KSO_WM_UNIT_VALUE" val="34"/>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5.xml><?xml version="1.0" encoding="utf-8"?>
<p:tagLst xmlns:p="http://schemas.openxmlformats.org/presentationml/2006/main">
  <p:tag name="KSO_WM_TEMPLATE_CATEGORY" val="custom"/>
  <p:tag name="KSO_WM_TEMPLATE_INDEX" val="160453"/>
  <p:tag name="KSO_WM_TAG_VERSION" val="1.0"/>
  <p:tag name="KSO_WM_SLIDE_ID" val="custom160453_23"/>
  <p:tag name="KSO_WM_SLIDE_INDEX" val="23"/>
  <p:tag name="KSO_WM_SLIDE_ITEM_CNT" val="3"/>
  <p:tag name="KSO_WM_SLIDE_LAYOUT" val="a_m"/>
  <p:tag name="KSO_WM_SLIDE_LAYOUT_CNT" val="1_1"/>
  <p:tag name="KSO_WM_SLIDE_TYPE" val="text"/>
  <p:tag name="KSO_WM_BEAUTIFY_FLAG" val="#wm#"/>
  <p:tag name="KSO_WM_SLIDE_POSITION" val="120*207"/>
  <p:tag name="KSO_WM_SLIDE_SIZE" val="720*221"/>
  <p:tag name="KSO_WM_DIAGRAM_GROUP_CODE" val="m1-1"/>
</p:tagLst>
</file>

<file path=ppt/tags/tag6.xml><?xml version="1.0" encoding="utf-8"?>
<p:tagLst xmlns:p="http://schemas.openxmlformats.org/presentationml/2006/main">
  <p:tag name="KSO_WM_TAG_VERSION" val="1.0"/>
  <p:tag name="KSO_WM_BEAUTIFY_FLAG" val="#wm#"/>
  <p:tag name="KSO_WM_TEMPLATE_CATEGORY" val="custom"/>
  <p:tag name="KSO_WM_TEMPLATE_INDEX" val="20164416"/>
  <p:tag name="KSO_WM_UNIT_TYPE" val="a"/>
  <p:tag name="KSO_WM_UNIT_INDEX" val="1"/>
  <p:tag name="KSO_WM_UNIT_ID" val="custom20164416_4*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7.xml><?xml version="1.0" encoding="utf-8"?>
<p:tagLst xmlns:p="http://schemas.openxmlformats.org/presentationml/2006/main">
  <p:tag name="KSO_WM_TAG_VERSION" val="1.0"/>
  <p:tag name="KSO_WM_BEAUTIFY_FLAG" val="#wm#"/>
  <p:tag name="KSO_WM_UNIT_TYPE" val="i"/>
  <p:tag name="KSO_WM_UNIT_ID" val="diagram160325_5*i*1"/>
  <p:tag name="KSO_WM_TEMPLATE_CATEGORY" val="diagram"/>
  <p:tag name="KSO_WM_TEMPLATE_INDEX" val="160325"/>
  <p:tag name="KSO_WM_UNIT_INDEX" val="1"/>
</p:tagLst>
</file>

<file path=ppt/tags/tag8.xml><?xml version="1.0" encoding="utf-8"?>
<p:tagLst xmlns:p="http://schemas.openxmlformats.org/presentationml/2006/main">
  <p:tag name="KSO_WM_TEMPLATE_CATEGORY" val="diagram"/>
  <p:tag name="KSO_WM_TEMPLATE_INDEX" val="160325"/>
  <p:tag name="KSO_WM_UNIT_TYPE" val="l_i"/>
  <p:tag name="KSO_WM_UNIT_INDEX" val="1_1"/>
  <p:tag name="KSO_WM_UNIT_ID" val="diagram160325_5*l_i*1_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6"/>
  <p:tag name="KSO_WM_UNIT_TEXT_FILL_TYPE" val="1"/>
  <p:tag name="KSO_WM_UNIT_USESOURCEFORMAT_APPLY" val="0"/>
</p:tagLst>
</file>

<file path=ppt/tags/tag9.xml><?xml version="1.0" encoding="utf-8"?>
<p:tagLst xmlns:p="http://schemas.openxmlformats.org/presentationml/2006/main">
  <p:tag name="KSO_WM_TEMPLATE_CATEGORY" val="diagram"/>
  <p:tag name="KSO_WM_TEMPLATE_INDEX" val="160325"/>
  <p:tag name="KSO_WM_UNIT_TYPE" val="l_h_f"/>
  <p:tag name="KSO_WM_UNIT_INDEX" val="1_1_1"/>
  <p:tag name="KSO_WM_UNIT_ID" val="diagram160325_5*l_h_f*1_1_1"/>
  <p:tag name="KSO_WM_UNIT_CLEAR" val="1"/>
  <p:tag name="KSO_WM_UNIT_LAYERLEVEL" val="1_1_1"/>
  <p:tag name="KSO_WM_UNIT_VALUE" val="9"/>
  <p:tag name="KSO_WM_UNIT_HIGHLIGHT" val="0"/>
  <p:tag name="KSO_WM_UNIT_COMPATIBLE" val="0"/>
  <p:tag name="KSO_WM_UNIT_PRESET_TEXT_INDEX" val="3"/>
  <p:tag name="KSO_WM_UNIT_PRESET_TEXT_LEN" val="5"/>
  <p:tag name="KSO_WM_BEAUTIFY_FLAG" val="#wm#"/>
  <p:tag name="KSO_WM_TAG_VERSION" val="1.0"/>
  <p:tag name="KSO_WM_DIAGRAM_GROUP_CODE" val="l1-1"/>
  <p:tag name="KSO_WM_UNIT_FILL_FORE_SCHEMECOLOR_INDEX" val="14"/>
  <p:tag name="KSO_WM_UNIT_FILL_TYPE" val="1"/>
  <p:tag name="KSO_WM_UNIT_TEXT_FILL_FORE_SCHEMECOLOR_INDEX" val="16"/>
  <p:tag name="KSO_WM_UNIT_TEXT_FILL_TYPE" val="1"/>
  <p:tag name="KSO_WM_UNIT_USESOURCEFORMAT_APPLY" val="0"/>
</p:tagLst>
</file>

<file path=ppt/theme/theme1.xml><?xml version="1.0" encoding="utf-8"?>
<a:theme xmlns:a="http://schemas.openxmlformats.org/drawingml/2006/main" name="A000120140530A99PPBG">
  <a:themeElements>
    <a:clrScheme name="160170.170">
      <a:dk1>
        <a:srgbClr val="5F5F5F"/>
      </a:dk1>
      <a:lt1>
        <a:sysClr val="window" lastClr="FFFFFF"/>
      </a:lt1>
      <a:dk2>
        <a:srgbClr val="4D4D4D"/>
      </a:dk2>
      <a:lt2>
        <a:srgbClr val="FFFFFF"/>
      </a:lt2>
      <a:accent1>
        <a:srgbClr val="FFC000"/>
      </a:accent1>
      <a:accent2>
        <a:srgbClr val="F2800E"/>
      </a:accent2>
      <a:accent3>
        <a:srgbClr val="B06058"/>
      </a:accent3>
      <a:accent4>
        <a:srgbClr val="BB71A1"/>
      </a:accent4>
      <a:accent5>
        <a:srgbClr val="00B0F0"/>
      </a:accent5>
      <a:accent6>
        <a:srgbClr val="879169"/>
      </a:accent6>
      <a:hlink>
        <a:srgbClr val="3F6AC1"/>
      </a:hlink>
      <a:folHlink>
        <a:srgbClr val="D850B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1200</Words>
  <Application>WPS 演示</Application>
  <PresentationFormat>宽屏</PresentationFormat>
  <Paragraphs>74</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黑体</vt:lpstr>
      <vt:lpstr>Arial Narrow</vt:lpstr>
      <vt:lpstr>微软雅黑</vt:lpstr>
      <vt:lpstr>Calibri</vt:lpstr>
      <vt:lpstr>Wingdings</vt:lpstr>
      <vt:lpstr>Arial Unicode MS</vt:lpstr>
      <vt:lpstr>A000120140530A99PPBG</vt:lpstr>
      <vt:lpstr> Fully Convolutional NetWorks for Semantic Segmentation</vt:lpstr>
      <vt:lpstr>PowerPoint 演示文稿</vt:lpstr>
      <vt:lpstr>目录</vt:lpstr>
      <vt:lpstr>一  相关背景</vt:lpstr>
      <vt:lpstr>研究意义和动机</vt:lpstr>
      <vt:lpstr>二 核心思想</vt:lpstr>
      <vt:lpstr>PowerPoint 演示文稿</vt:lpstr>
      <vt:lpstr>PowerPoint 演示文稿</vt:lpstr>
      <vt:lpstr>PowerPoint 演示文稿</vt:lpstr>
      <vt:lpstr>PowerPoint 演示文稿</vt:lpstr>
      <vt:lpstr>四 实验验证</vt:lpstr>
      <vt:lpstr>五 未来发展与贡献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落幕</cp:lastModifiedBy>
  <cp:revision>14</cp:revision>
  <dcterms:created xsi:type="dcterms:W3CDTF">2015-05-05T08:02:00Z</dcterms:created>
  <dcterms:modified xsi:type="dcterms:W3CDTF">2017-12-18T01:19:23Z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