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8" r:id="rId4"/>
    <p:sldId id="257" r:id="rId5"/>
    <p:sldId id="269" r:id="rId6"/>
    <p:sldId id="259" r:id="rId7"/>
    <p:sldId id="260" r:id="rId8"/>
    <p:sldId id="261" r:id="rId9"/>
    <p:sldId id="262" r:id="rId10"/>
    <p:sldId id="263" r:id="rId11"/>
    <p:sldId id="265" r:id="rId12"/>
    <p:sldId id="267" r:id="rId13"/>
    <p:sldId id="274" r:id="rId14"/>
    <p:sldId id="268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2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5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33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47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4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215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64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735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9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8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1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8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9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2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1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4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71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6743" y="3528810"/>
            <a:ext cx="11818514" cy="695460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使用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P</a:t>
            </a:r>
            <a:r>
              <a:rPr lang="en-US" altLang="zh-CN" sz="3600" b="1" cap="none" dirty="0" smtClean="0">
                <a:solidFill>
                  <a:schemeClr val="bg1"/>
                </a:solidFill>
              </a:rPr>
              <a:t>olygon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-RNN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注释对象实例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2757" y="4687910"/>
            <a:ext cx="5075908" cy="1876022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姓名：师岩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学号：</a:t>
            </a:r>
            <a:r>
              <a:rPr lang="en-US" altLang="zh-CN" sz="3200" b="1" dirty="0">
                <a:solidFill>
                  <a:schemeClr val="bg1"/>
                </a:solidFill>
              </a:rPr>
              <a:t>171307040030</a:t>
            </a:r>
          </a:p>
          <a:p>
            <a:r>
              <a:rPr lang="zh-CN" altLang="en-US" sz="3200" b="1" dirty="0">
                <a:solidFill>
                  <a:schemeClr val="bg1"/>
                </a:solidFill>
              </a:rPr>
              <a:t>专业：计算机科学与技术</a:t>
            </a:r>
            <a:endParaRPr lang="zh-CN" altLang="zh-CN" sz="32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618185"/>
            <a:ext cx="11256136" cy="26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991674"/>
            <a:ext cx="10597681" cy="296214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 smtClean="0"/>
              <a:t>	   </a:t>
            </a:r>
            <a:r>
              <a:rPr lang="en-US" altLang="zh-CN" sz="2800" b="1" dirty="0">
                <a:solidFill>
                  <a:schemeClr val="bg1"/>
                </a:solidFill>
              </a:rPr>
              <a:t>RNN</a:t>
            </a:r>
            <a:r>
              <a:rPr lang="zh-CN" altLang="zh-CN" sz="2800" b="1" dirty="0">
                <a:solidFill>
                  <a:schemeClr val="bg1"/>
                </a:solidFill>
              </a:rPr>
              <a:t>是时间序列数据的一种强大的表示形式，因为它使用线性和非线性函数来传递关于历史的更复杂的信息。在我们的案例中，我们希望</a:t>
            </a:r>
            <a:r>
              <a:rPr lang="en-US" altLang="zh-CN" sz="2800" b="1" dirty="0">
                <a:solidFill>
                  <a:schemeClr val="bg1"/>
                </a:solidFill>
              </a:rPr>
              <a:t>RNN</a:t>
            </a:r>
            <a:r>
              <a:rPr lang="zh-CN" altLang="zh-CN" sz="2800" b="1" dirty="0">
                <a:solidFill>
                  <a:schemeClr val="bg1"/>
                </a:solidFill>
              </a:rPr>
              <a:t>能够捕获对象的形状，从而在诸如阴影和饱和度等不明确的情况下做出一致的预测。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260798"/>
            <a:ext cx="3527180" cy="730876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RNN</a:t>
            </a:r>
            <a:r>
              <a:rPr lang="zh-CN" altLang="en-US" sz="3200" b="1" dirty="0">
                <a:solidFill>
                  <a:schemeClr val="bg1"/>
                </a:solidFill>
              </a:rPr>
              <a:t>预测顶点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14" y="4307268"/>
            <a:ext cx="6183131" cy="22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1" y="1107584"/>
            <a:ext cx="9618887" cy="526745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	</a:t>
            </a:r>
            <a:r>
              <a:rPr lang="en-US" altLang="zh-CN" sz="3200" dirty="0" smtClean="0"/>
              <a:t>	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1" y="150730"/>
            <a:ext cx="4596126" cy="76951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预测与循环中人为矫正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80" y="1195229"/>
            <a:ext cx="7469747" cy="50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3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28" y="312312"/>
            <a:ext cx="9996661" cy="6101367"/>
          </a:xfrm>
        </p:spPr>
      </p:pic>
    </p:spTree>
    <p:extLst>
      <p:ext uri="{BB962C8B-B14F-4D97-AF65-F5344CB8AC3E}">
        <p14:creationId xmlns:p14="http://schemas.microsoft.com/office/powerpoint/2010/main" val="19713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35" y="811369"/>
            <a:ext cx="9223578" cy="4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939" y="518375"/>
            <a:ext cx="9490098" cy="5586211"/>
          </a:xfrm>
        </p:spPr>
        <p:txBody>
          <a:bodyPr>
            <a:noAutofit/>
          </a:bodyPr>
          <a:lstStyle/>
          <a:p>
            <a:pPr indent="285750">
              <a:lnSpc>
                <a:spcPct val="125000"/>
              </a:lnSpc>
            </a:pPr>
            <a:r>
              <a:rPr lang="en-US" altLang="zh-CN" sz="3200" b="1" dirty="0" smtClean="0">
                <a:solidFill>
                  <a:schemeClr val="bg1"/>
                </a:solidFill>
              </a:rPr>
              <a:t>   Polygon-RNN</a:t>
            </a:r>
            <a:r>
              <a:rPr lang="zh-CN" altLang="zh-CN" sz="3200" b="1" dirty="0">
                <a:solidFill>
                  <a:schemeClr val="bg1"/>
                </a:solidFill>
              </a:rPr>
              <a:t>预测了一个多边形勾勒出一个对象，并且很容易地将一个注释器中的修正合并到循环中。 我们显示了因子</a:t>
            </a:r>
            <a:r>
              <a:rPr lang="en-US" altLang="zh-CN" sz="3200" b="1" dirty="0">
                <a:solidFill>
                  <a:schemeClr val="bg1"/>
                </a:solidFill>
              </a:rPr>
              <a:t>4.74</a:t>
            </a:r>
            <a:r>
              <a:rPr lang="zh-CN" altLang="zh-CN" sz="3200" b="1" dirty="0">
                <a:solidFill>
                  <a:schemeClr val="bg1"/>
                </a:solidFill>
              </a:rPr>
              <a:t>的注释加速，同时实现了与人类注释器之间的注释一致。我们的方法的主要优点是它可以产生结构合理的对象注释，并允许我们通过注释器只需点击几下即可获得所需的注释准确性。 其他实验表明，我们的方法概括了不同的数据集，从而展示了它作为一个通用的注释工具的功能。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8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9068" y="2388076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chemeClr val="bg1"/>
                </a:solidFill>
              </a:rPr>
              <a:t>谢谢观看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001" y="172910"/>
            <a:ext cx="8534400" cy="120513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目录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3001" y="1378040"/>
            <a:ext cx="8534400" cy="4658932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背景介绍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</a:rPr>
              <a:t>多边形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-RNN</a:t>
            </a:r>
          </a:p>
          <a:p>
            <a:pPr lvl="1"/>
            <a:r>
              <a:rPr lang="en-US" altLang="zh-CN" sz="3200" b="1" dirty="0" smtClean="0">
                <a:solidFill>
                  <a:schemeClr val="bg1"/>
                </a:solidFill>
              </a:rPr>
              <a:t>CNN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形成图片特征表示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3200" b="1" dirty="0" smtClean="0">
                <a:solidFill>
                  <a:schemeClr val="bg1"/>
                </a:solidFill>
              </a:rPr>
              <a:t>用于顶点预测的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RNN</a:t>
            </a:r>
          </a:p>
          <a:p>
            <a:pPr lvl="1"/>
            <a:r>
              <a:rPr lang="zh-CN" altLang="en-US" sz="3200" b="1" dirty="0" smtClean="0">
                <a:solidFill>
                  <a:schemeClr val="bg1"/>
                </a:solidFill>
              </a:rPr>
              <a:t>预测与循环中人为矫正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</a:rPr>
              <a:t>结论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974" y="579548"/>
            <a:ext cx="11230376" cy="4816699"/>
          </a:xfrm>
        </p:spPr>
        <p:txBody>
          <a:bodyPr>
            <a:normAutofit/>
          </a:bodyPr>
          <a:lstStyle/>
          <a:p>
            <a:pPr indent="285750">
              <a:lnSpc>
                <a:spcPct val="125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   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当前</a:t>
            </a:r>
            <a:r>
              <a:rPr lang="zh-CN" altLang="en-US" sz="3200" b="1" dirty="0">
                <a:solidFill>
                  <a:schemeClr val="bg1"/>
                </a:solidFill>
              </a:rPr>
              <a:t>大多数语义图像分割算法是基于深度学习的方式，但是深度学习的效果很大程度上依赖于大量的训练数据，这就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造成研究人员需要</a:t>
            </a:r>
            <a:r>
              <a:rPr lang="zh-CN" altLang="en-US" sz="3200" b="1" dirty="0">
                <a:solidFill>
                  <a:schemeClr val="bg1"/>
                </a:solidFill>
              </a:rPr>
              <a:t>花费很大的人力物力和时间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去标注</a:t>
            </a:r>
            <a:r>
              <a:rPr lang="zh-CN" altLang="en-US" sz="3200" b="1" dirty="0">
                <a:solidFill>
                  <a:schemeClr val="bg1"/>
                </a:solidFill>
              </a:rPr>
              <a:t>大规模训练数据集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。作者的目标是使这个过程</a:t>
            </a:r>
            <a:r>
              <a:rPr lang="zh-CN" altLang="en-US" sz="3200" b="1" dirty="0">
                <a:solidFill>
                  <a:schemeClr val="bg1"/>
                </a:solidFill>
              </a:rPr>
              <a:t>更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快，同时产生与当前数据集一样精确的真值（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ground truth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）。 </a:t>
            </a:r>
            <a:endParaRPr lang="zh-CN" alt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96214"/>
            <a:ext cx="12074459" cy="2549540"/>
          </a:xfrm>
        </p:spPr>
        <p:txBody>
          <a:bodyPr>
            <a:normAutofit/>
          </a:bodyPr>
          <a:lstStyle/>
          <a:p>
            <a:pPr indent="285750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/>
                </a:solidFill>
              </a:rPr>
              <a:t>   文章</a:t>
            </a:r>
            <a:r>
              <a:rPr lang="zh-CN" altLang="en-US" sz="2800" b="1" dirty="0">
                <a:solidFill>
                  <a:schemeClr val="bg1"/>
                </a:solidFill>
              </a:rPr>
              <a:t>作者基于深度学习提出一种半自动目标事例标注（</a:t>
            </a:r>
            <a:r>
              <a:rPr lang="en-US" altLang="zh-CN" sz="2800" b="1" dirty="0">
                <a:solidFill>
                  <a:schemeClr val="bg1"/>
                </a:solidFill>
              </a:rPr>
              <a:t>semi-automatic annotation of object instances</a:t>
            </a:r>
            <a:r>
              <a:rPr lang="zh-CN" altLang="en-US" sz="2800" b="1" dirty="0">
                <a:solidFill>
                  <a:schemeClr val="bg1"/>
                </a:solidFill>
              </a:rPr>
              <a:t>）的算法。大多数前人是将目标分割看作是像素级别的标注问题（</a:t>
            </a:r>
            <a:r>
              <a:rPr lang="en-US" altLang="zh-CN" sz="2800" b="1" dirty="0">
                <a:solidFill>
                  <a:schemeClr val="bg1"/>
                </a:solidFill>
              </a:rPr>
              <a:t>pixel-labeling</a:t>
            </a:r>
            <a:r>
              <a:rPr lang="zh-CN" altLang="en-US" sz="2800" b="1" dirty="0">
                <a:solidFill>
                  <a:schemeClr val="bg1"/>
                </a:solidFill>
              </a:rPr>
              <a:t>）问题，但是文章作者是将其看做是一个多边形预测的任务（</a:t>
            </a:r>
            <a:r>
              <a:rPr lang="en-US" altLang="zh-CN" sz="2800" b="1" dirty="0">
                <a:solidFill>
                  <a:schemeClr val="bg1"/>
                </a:solidFill>
              </a:rPr>
              <a:t>polygon prediction</a:t>
            </a:r>
            <a:r>
              <a:rPr lang="zh-CN" altLang="en-US" sz="2800" b="1" dirty="0">
                <a:solidFill>
                  <a:schemeClr val="bg1"/>
                </a:solidFill>
              </a:rPr>
              <a:t>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83" y="3206839"/>
            <a:ext cx="5090153" cy="33993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33" y="3206839"/>
            <a:ext cx="5610545" cy="33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1" y="1210612"/>
            <a:ext cx="9902223" cy="4803820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   </a:t>
            </a:r>
            <a:r>
              <a:rPr lang="zh-CN" altLang="zh-CN" b="1" dirty="0" smtClean="0">
                <a:solidFill>
                  <a:schemeClr val="bg1"/>
                </a:solidFill>
              </a:rPr>
              <a:t>大多数</a:t>
            </a:r>
            <a:r>
              <a:rPr lang="zh-CN" altLang="zh-CN" b="1" dirty="0">
                <a:solidFill>
                  <a:schemeClr val="bg1"/>
                </a:solidFill>
              </a:rPr>
              <a:t>都定义了像素级的图形化模型，由于平滑度是像素之间的主要关系，因此很难将形状先验合并起来。这些在由阴影、图像饱和或物体的低分辨率引起的模糊区域特别重要</a:t>
            </a:r>
            <a:r>
              <a:rPr lang="zh-CN" altLang="zh-CN" b="1" dirty="0" smtClean="0">
                <a:solidFill>
                  <a:schemeClr val="bg1"/>
                </a:solidFill>
              </a:rPr>
              <a:t>。如果</a:t>
            </a:r>
            <a:r>
              <a:rPr lang="zh-CN" altLang="zh-CN" b="1" dirty="0">
                <a:solidFill>
                  <a:schemeClr val="bg1"/>
                </a:solidFill>
              </a:rPr>
              <a:t>该方法在描述对象时犯了错误，那么人类注释者就有一项艰苦而乏味的工作来纠正这种错误。因此，这些方法主要用于生产额外的、但又嘈杂的训练样本，但它们的产出通常不够准确，不足以作为基准</a:t>
            </a:r>
            <a:r>
              <a:rPr lang="zh-CN" altLang="zh-CN" b="1" dirty="0" smtClean="0">
                <a:solidFill>
                  <a:schemeClr val="bg1"/>
                </a:solidFill>
              </a:rPr>
              <a:t>的</a:t>
            </a:r>
            <a:r>
              <a:rPr lang="zh-CN" altLang="en-US" b="1" dirty="0">
                <a:solidFill>
                  <a:schemeClr val="bg1"/>
                </a:solidFill>
              </a:rPr>
              <a:t>正式</a:t>
            </a:r>
            <a:r>
              <a:rPr lang="zh-CN" altLang="zh-CN" b="1" dirty="0" smtClean="0">
                <a:solidFill>
                  <a:schemeClr val="bg1"/>
                </a:solidFill>
              </a:rPr>
              <a:t>基础</a:t>
            </a:r>
            <a:r>
              <a:rPr lang="zh-CN" altLang="zh-CN" b="1" dirty="0">
                <a:solidFill>
                  <a:schemeClr val="bg1"/>
                </a:solidFill>
              </a:rPr>
              <a:t>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1" y="209281"/>
            <a:ext cx="3282481" cy="100133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有关工作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78" y="736856"/>
            <a:ext cx="7212270" cy="4306150"/>
          </a:xfrm>
        </p:spPr>
      </p:pic>
    </p:spTree>
    <p:extLst>
      <p:ext uri="{BB962C8B-B14F-4D97-AF65-F5344CB8AC3E}">
        <p14:creationId xmlns:p14="http://schemas.microsoft.com/office/powerpoint/2010/main" val="24350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819" y="1094703"/>
            <a:ext cx="9672035" cy="4371661"/>
          </a:xfrm>
        </p:spPr>
        <p:txBody>
          <a:bodyPr>
            <a:noAutofit/>
          </a:bodyPr>
          <a:lstStyle/>
          <a:p>
            <a:pPr indent="540000"/>
            <a:r>
              <a:rPr lang="zh-CN" altLang="en-US" sz="3200" b="1" dirty="0" smtClean="0">
                <a:solidFill>
                  <a:schemeClr val="bg1"/>
                </a:solidFill>
              </a:rPr>
              <a:t>作者</a:t>
            </a:r>
            <a:r>
              <a:rPr lang="zh-CN" altLang="en-US" sz="3200" b="1" dirty="0">
                <a:solidFill>
                  <a:schemeClr val="bg1"/>
                </a:solidFill>
              </a:rPr>
              <a:t>是想创建一个有效的标注工具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en-US" altLang="zh-CN" sz="3200" b="1" cap="none" dirty="0" smtClean="0">
                <a:solidFill>
                  <a:schemeClr val="bg1"/>
                </a:solidFill>
              </a:rPr>
              <a:t>annotation tool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），</a:t>
            </a:r>
            <a:r>
              <a:rPr lang="zh-CN" altLang="en-US" sz="3200" b="1" dirty="0">
                <a:solidFill>
                  <a:schemeClr val="bg1"/>
                </a:solidFill>
              </a:rPr>
              <a:t>从而以多边形形式标注目标事例。当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给定</a:t>
            </a:r>
            <a:r>
              <a:rPr lang="en-US" altLang="zh-CN" sz="3200" b="1" cap="none" dirty="0" smtClean="0">
                <a:solidFill>
                  <a:schemeClr val="bg1"/>
                </a:solidFill>
              </a:rPr>
              <a:t>bounding box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中</a:t>
            </a:r>
            <a:r>
              <a:rPr lang="zh-CN" altLang="en-US" sz="3200" b="1" dirty="0">
                <a:solidFill>
                  <a:schemeClr val="bg1"/>
                </a:solidFill>
              </a:rPr>
              <a:t>的图像块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3200" b="1" cap="none" dirty="0" smtClean="0">
                <a:solidFill>
                  <a:schemeClr val="bg1"/>
                </a:solidFill>
              </a:rPr>
              <a:t>image patch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），</a:t>
            </a:r>
            <a:r>
              <a:rPr lang="zh-CN" altLang="en-US" sz="3200" b="1" dirty="0">
                <a:solidFill>
                  <a:schemeClr val="bg1"/>
                </a:solidFill>
              </a:rPr>
              <a:t>文章算法基于</a:t>
            </a:r>
            <a:r>
              <a:rPr lang="en-US" altLang="zh-CN" sz="3200" b="1" dirty="0">
                <a:solidFill>
                  <a:schemeClr val="bg1"/>
                </a:solidFill>
              </a:rPr>
              <a:t>RNN</a:t>
            </a:r>
            <a:r>
              <a:rPr lang="zh-CN" altLang="en-US" sz="3200" b="1" dirty="0">
                <a:solidFill>
                  <a:schemeClr val="bg1"/>
                </a:solidFill>
              </a:rPr>
              <a:t>可以预测一个封闭的多边形来圈出目标的轮廓。多边形设计方法就是先找到一个起点，然后以顺时针方式连续生成多边形的其他顶点，顺序连接所有顶点即形成这个圈出目标轮廓的多边形。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819" y="1094703"/>
            <a:ext cx="5267460" cy="1596981"/>
          </a:xfrm>
        </p:spPr>
        <p:txBody>
          <a:bodyPr/>
          <a:lstStyle/>
          <a:p>
            <a:r>
              <a:rPr lang="en-US" altLang="zh-CN" sz="3200" b="1" dirty="0" smtClean="0"/>
              <a:t>polygon-RNN</a:t>
            </a:r>
            <a:r>
              <a:rPr lang="zh-CN" altLang="en-US" sz="3200" b="1" dirty="0"/>
              <a:t>：</a:t>
            </a:r>
            <a:endParaRPr lang="en-US" altLang="zh-CN" sz="3200" dirty="0"/>
          </a:p>
          <a:p>
            <a:endParaRPr lang="zh-CN" altLang="en-US" sz="3200" b="1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zh-CN" altLang="en-US" sz="32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3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3" y="296215"/>
            <a:ext cx="11070184" cy="2653048"/>
          </a:xfrm>
        </p:spPr>
        <p:txBody>
          <a:bodyPr>
            <a:no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dirty="0" smtClean="0"/>
              <a:t>  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模型</a:t>
            </a:r>
            <a:r>
              <a:rPr lang="zh-CN" altLang="en-US" sz="2800" b="1" dirty="0">
                <a:solidFill>
                  <a:schemeClr val="bg1"/>
                </a:solidFill>
              </a:rPr>
              <a:t>是一个</a:t>
            </a:r>
            <a:r>
              <a:rPr lang="en-US" altLang="zh-CN" sz="2800" b="1" dirty="0">
                <a:solidFill>
                  <a:schemeClr val="bg1"/>
                </a:solidFill>
              </a:rPr>
              <a:t>RNN</a:t>
            </a:r>
            <a:r>
              <a:rPr lang="zh-CN" altLang="en-US" sz="2800" b="1" dirty="0">
                <a:solidFill>
                  <a:schemeClr val="bg1"/>
                </a:solidFill>
              </a:rPr>
              <a:t>，每一次迭代预测一个多边形顶点。</a:t>
            </a:r>
            <a:r>
              <a:rPr lang="en-US" altLang="zh-CN" sz="2800" b="1" dirty="0">
                <a:solidFill>
                  <a:schemeClr val="bg1"/>
                </a:solidFill>
              </a:rPr>
              <a:t>RNN</a:t>
            </a:r>
            <a:r>
              <a:rPr lang="zh-CN" altLang="en-US" sz="2800" b="1" dirty="0">
                <a:solidFill>
                  <a:schemeClr val="bg1"/>
                </a:solidFill>
              </a:rPr>
              <a:t>每一次迭代的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输入</a:t>
            </a:r>
            <a:r>
              <a:rPr lang="en-US" altLang="zh-CN" sz="2800" b="1" cap="none" dirty="0" smtClean="0">
                <a:solidFill>
                  <a:schemeClr val="bg1"/>
                </a:solidFill>
              </a:rPr>
              <a:t>it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包含</a:t>
            </a:r>
            <a:r>
              <a:rPr lang="zh-CN" altLang="en-US" sz="2800" b="1" dirty="0">
                <a:solidFill>
                  <a:schemeClr val="bg1"/>
                </a:solidFill>
              </a:rPr>
              <a:t>以下三个方面。第一是图片的</a:t>
            </a:r>
            <a:r>
              <a:rPr lang="en-US" altLang="zh-CN" sz="2800" b="1" dirty="0">
                <a:solidFill>
                  <a:schemeClr val="bg1"/>
                </a:solidFill>
              </a:rPr>
              <a:t>CNN</a:t>
            </a:r>
            <a:r>
              <a:rPr lang="zh-CN" altLang="en-US" sz="2800" b="1" dirty="0">
                <a:solidFill>
                  <a:schemeClr val="bg1"/>
                </a:solidFill>
              </a:rPr>
              <a:t>特征表示；第二是前两个</a:t>
            </a:r>
            <a:r>
              <a:rPr lang="en-US" altLang="zh-CN" sz="2800" b="1" dirty="0">
                <a:solidFill>
                  <a:schemeClr val="bg1"/>
                </a:solidFill>
              </a:rPr>
              <a:t>RNN</a:t>
            </a:r>
            <a:r>
              <a:rPr lang="zh-CN" altLang="en-US" sz="2800" b="1" dirty="0">
                <a:solidFill>
                  <a:schemeClr val="bg1"/>
                </a:solidFill>
              </a:rPr>
              <a:t>迭代输出的顶点</a:t>
            </a:r>
            <a:r>
              <a:rPr lang="en-US" altLang="zh-CN" sz="2800" b="1" dirty="0">
                <a:solidFill>
                  <a:schemeClr val="bg1"/>
                </a:solidFill>
              </a:rPr>
              <a:t>yt−1</a:t>
            </a:r>
            <a:r>
              <a:rPr lang="zh-CN" altLang="en-US" sz="2800" b="1" dirty="0">
                <a:solidFill>
                  <a:schemeClr val="bg1"/>
                </a:solidFill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</a:rPr>
              <a:t>yt−2</a:t>
            </a:r>
            <a:r>
              <a:rPr lang="zh-CN" altLang="en-US" sz="2800" b="1" dirty="0">
                <a:solidFill>
                  <a:schemeClr val="bg1"/>
                </a:solidFill>
              </a:rPr>
              <a:t>，依一个特殊方向形成多边形；第三是起点，帮助</a:t>
            </a:r>
            <a:r>
              <a:rPr lang="en-US" altLang="zh-CN" sz="2800" b="1" dirty="0">
                <a:solidFill>
                  <a:schemeClr val="bg1"/>
                </a:solidFill>
              </a:rPr>
              <a:t>RNN</a:t>
            </a:r>
            <a:r>
              <a:rPr lang="zh-CN" altLang="en-US" sz="2800" b="1" dirty="0">
                <a:solidFill>
                  <a:schemeClr val="bg1"/>
                </a:solidFill>
              </a:rPr>
              <a:t>决定何时封闭多边形。整个网络框架如下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图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84" y="3206838"/>
            <a:ext cx="9337962" cy="3168237"/>
          </a:xfrm>
        </p:spPr>
      </p:pic>
    </p:spTree>
    <p:extLst>
      <p:ext uri="{BB962C8B-B14F-4D97-AF65-F5344CB8AC3E}">
        <p14:creationId xmlns:p14="http://schemas.microsoft.com/office/powerpoint/2010/main" val="13916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1249252"/>
            <a:ext cx="9683281" cy="432014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文章使用一个</a:t>
            </a:r>
            <a:r>
              <a:rPr lang="en-US" altLang="zh-CN" sz="3200" b="1" dirty="0">
                <a:solidFill>
                  <a:schemeClr val="bg1"/>
                </a:solidFill>
              </a:rPr>
              <a:t>VGG-16</a:t>
            </a:r>
            <a:r>
              <a:rPr lang="zh-CN" altLang="en-US" sz="3200" b="1" dirty="0">
                <a:solidFill>
                  <a:schemeClr val="bg1"/>
                </a:solidFill>
              </a:rPr>
              <a:t>结构表示图片特征，首先移除全连接层和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最后的</a:t>
            </a:r>
            <a:r>
              <a:rPr lang="en-US" altLang="zh-CN" sz="3200" b="1" cap="none" dirty="0" smtClean="0">
                <a:solidFill>
                  <a:schemeClr val="bg1"/>
                </a:solidFill>
              </a:rPr>
              <a:t>max-pooling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层</a:t>
            </a:r>
            <a:r>
              <a:rPr lang="en-US" altLang="zh-CN" sz="3200" b="1" cap="none" dirty="0" smtClean="0">
                <a:solidFill>
                  <a:schemeClr val="bg1"/>
                </a:solidFill>
              </a:rPr>
              <a:t>pool5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，</a:t>
            </a:r>
            <a:r>
              <a:rPr lang="zh-CN" altLang="en-US" sz="3200" b="1" dirty="0">
                <a:solidFill>
                  <a:schemeClr val="bg1"/>
                </a:solidFill>
              </a:rPr>
              <a:t>然后通过上采样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和</a:t>
            </a:r>
            <a:r>
              <a:rPr lang="en-US" altLang="zh-CN" sz="3200" b="1" cap="none" dirty="0" smtClean="0">
                <a:solidFill>
                  <a:schemeClr val="bg1"/>
                </a:solidFill>
              </a:rPr>
              <a:t>max-pooling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统一跳跃</a:t>
            </a:r>
            <a:r>
              <a:rPr lang="zh-CN" altLang="en-US" sz="3200" b="1" dirty="0">
                <a:solidFill>
                  <a:schemeClr val="bg1"/>
                </a:solidFill>
              </a:rPr>
              <a:t>连接</a:t>
            </a:r>
            <a:r>
              <a:rPr lang="en-US" altLang="zh-CN" sz="3200" b="1" dirty="0">
                <a:solidFill>
                  <a:schemeClr val="bg1"/>
                </a:solidFill>
              </a:rPr>
              <a:t>VGG</a:t>
            </a:r>
            <a:r>
              <a:rPr lang="zh-CN" altLang="en-US" sz="3200" b="1" dirty="0">
                <a:solidFill>
                  <a:schemeClr val="bg1"/>
                </a:solidFill>
              </a:rPr>
              <a:t>不同层的尺寸，形成一个</a:t>
            </a:r>
            <a:r>
              <a:rPr lang="en-US" altLang="zh-CN" sz="3200" b="1" dirty="0">
                <a:solidFill>
                  <a:schemeClr val="bg1"/>
                </a:solidFill>
              </a:rPr>
              <a:t>28*28*512</a:t>
            </a:r>
            <a:r>
              <a:rPr lang="zh-CN" altLang="en-US" sz="3200" b="1" dirty="0">
                <a:solidFill>
                  <a:schemeClr val="bg1"/>
                </a:solidFill>
              </a:rPr>
              <a:t>串联特征。最后是一个卷积层结合</a:t>
            </a:r>
            <a:r>
              <a:rPr lang="en-US" altLang="zh-CN" sz="3200" b="1" dirty="0" err="1">
                <a:solidFill>
                  <a:schemeClr val="bg1"/>
                </a:solidFill>
              </a:rPr>
              <a:t>ReLu</a:t>
            </a:r>
            <a:r>
              <a:rPr lang="zh-CN" altLang="en-US" sz="3200" b="1" dirty="0">
                <a:solidFill>
                  <a:schemeClr val="bg1"/>
                </a:solidFill>
              </a:rPr>
              <a:t>处理整个串联特征从而形成最终图片特征表示</a:t>
            </a:r>
            <a:r>
              <a:rPr lang="en-US" altLang="zh-CN" sz="3200" b="1" dirty="0">
                <a:solidFill>
                  <a:schemeClr val="bg1"/>
                </a:solidFill>
              </a:rPr>
              <a:t>28*28*128</a:t>
            </a:r>
            <a:r>
              <a:rPr lang="zh-CN" altLang="en-US" sz="3200" b="1" dirty="0">
                <a:solidFill>
                  <a:schemeClr val="bg1"/>
                </a:solidFill>
              </a:rPr>
              <a:t>，如上图绿色部分。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286555"/>
            <a:ext cx="5343101" cy="846786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CNN</a:t>
            </a:r>
            <a:r>
              <a:rPr lang="zh-CN" altLang="en-US" sz="3200" b="1" dirty="0">
                <a:solidFill>
                  <a:schemeClr val="bg1"/>
                </a:solidFill>
              </a:rPr>
              <a:t>形成图片特征表示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426</TotalTime>
  <Words>547</Words>
  <Application>Microsoft Office PowerPoint</Application>
  <PresentationFormat>宽屏</PresentationFormat>
  <Paragraphs>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幼圆</vt:lpstr>
      <vt:lpstr>Century Gothic</vt:lpstr>
      <vt:lpstr>Wingdings 3</vt:lpstr>
      <vt:lpstr>切片</vt:lpstr>
      <vt:lpstr>使用Polygon-RNN注释对象实例</vt:lpstr>
      <vt:lpstr>目录</vt:lpstr>
      <vt:lpstr>PowerPoint 演示文稿</vt:lpstr>
      <vt:lpstr>PowerPoint 演示文稿</vt:lpstr>
      <vt:lpstr>    大多数都定义了像素级的图形化模型，由于平滑度是像素之间的主要关系，因此很难将形状先验合并起来。这些在由阴影、图像饱和或物体的低分辨率引起的模糊区域特别重要。如果该方法在描述对象时犯了错误，那么人类注释者就有一项艰苦而乏味的工作来纠正这种错误。因此，这些方法主要用于生产额外的、但又嘈杂的训练样本，但它们的产出通常不够准确，不足以作为基准的正式基础。</vt:lpstr>
      <vt:lpstr>PowerPoint 演示文稿</vt:lpstr>
      <vt:lpstr>作者是想创建一个有效的标注工具（ annotation tool），从而以多边形形式标注目标事例。当给定bounding box中的图像块（image patch），文章算法基于RNN可以预测一个封闭的多边形来圈出目标的轮廓。多边形设计方法就是先找到一个起点，然后以顺时针方式连续生成多边形的其他顶点，顺序连接所有顶点即形成这个圈出目标轮廓的多边形。</vt:lpstr>
      <vt:lpstr>   模型是一个RNN，每一次迭代预测一个多边形顶点。RNN每一次迭代的输入it包含以下三个方面。第一是图片的CNN特征表示；第二是前两个RNN迭代输出的顶点yt−1和yt−2，依一个特殊方向形成多边形；第三是起点，帮助RNN决定何时封闭多边形。整个网络框架如下图</vt:lpstr>
      <vt:lpstr>文章使用一个VGG-16结构表示图片特征，首先移除全连接层和最后的max-pooling层pool5，然后通过上采样和max-pooling统一跳跃连接VGG不同层的尺寸，形成一个28*28*512串联特征。最后是一个卷积层结合ReLu处理整个串联特征从而形成最终图片特征表示28*28*128，如上图绿色部分。</vt:lpstr>
      <vt:lpstr>    RNN是时间序列数据的一种强大的表示形式，因为它使用线性和非线性函数来传递关于历史的更复杂的信息。在我们的案例中，我们希望RNN能够捕获对象的形状，从而在诸如阴影和饱和度等不明确的情况下做出一致的预测。</vt:lpstr>
      <vt:lpstr>  </vt:lpstr>
      <vt:lpstr>PowerPoint 演示文稿</vt:lpstr>
      <vt:lpstr>PowerPoint 演示文稿</vt:lpstr>
      <vt:lpstr>PowerPoint 演示文稿</vt:lpstr>
      <vt:lpstr>谢谢观看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用polygon – rnn标注对象实例的介绍</dc:title>
  <dc:creator>Yan</dc:creator>
  <cp:lastModifiedBy>Yan</cp:lastModifiedBy>
  <cp:revision>30</cp:revision>
  <dcterms:created xsi:type="dcterms:W3CDTF">2015-05-05T08:02:14Z</dcterms:created>
  <dcterms:modified xsi:type="dcterms:W3CDTF">2018-01-03T13:14:16Z</dcterms:modified>
</cp:coreProperties>
</file>