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9" r:id="rId3"/>
    <p:sldId id="341" r:id="rId4"/>
    <p:sldId id="272" r:id="rId6"/>
    <p:sldId id="297" r:id="rId7"/>
    <p:sldId id="314" r:id="rId8"/>
    <p:sldId id="321" r:id="rId9"/>
    <p:sldId id="316" r:id="rId10"/>
    <p:sldId id="322" r:id="rId11"/>
    <p:sldId id="327" r:id="rId12"/>
    <p:sldId id="332" r:id="rId13"/>
    <p:sldId id="333" r:id="rId14"/>
    <p:sldId id="324" r:id="rId15"/>
    <p:sldId id="359" r:id="rId16"/>
    <p:sldId id="338" r:id="rId17"/>
    <p:sldId id="31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F"/>
    <a:srgbClr val="FFC91D"/>
    <a:srgbClr val="0076B8"/>
    <a:srgbClr val="F3F3F3"/>
    <a:srgbClr val="378745"/>
    <a:srgbClr val="1E6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3" autoAdjust="0"/>
    <p:restoredTop sz="93951" autoAdjust="0"/>
  </p:normalViewPr>
  <p:slideViewPr>
    <p:cSldViewPr snapToGrid="0" showGuides="1">
      <p:cViewPr varScale="1">
        <p:scale>
          <a:sx n="88" d="100"/>
          <a:sy n="88" d="100"/>
        </p:scale>
        <p:origin x="1188" y="78"/>
      </p:cViewPr>
      <p:guideLst>
        <p:guide orient="horz" pos="2107"/>
        <p:guide pos="142"/>
      </p:guideLst>
    </p:cSldViewPr>
  </p:slideViewPr>
  <p:outlineViewPr>
    <p:cViewPr>
      <p:scale>
        <a:sx n="33" d="100"/>
        <a:sy n="33" d="100"/>
      </p:scale>
      <p:origin x="0" y="-38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04C32A-1463-4C7F-895C-2D10616D604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FD24666-325C-44BD-8B51-5ECFF9C64E9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24666-325C-44BD-8B51-5ECFF9C64E9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24666-325C-44BD-8B51-5ECFF9C64E9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24666-325C-44BD-8B51-5ECFF9C64E9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24666-325C-44BD-8B51-5ECFF9C64E9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504-C584-4882-BD06-A7BCB04C37A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D005-FAA9-4592-923C-3C1359DAB3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98F1-D72A-4471-AE29-8B9CDB02798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2676751" y="245204"/>
            <a:ext cx="6467249" cy="6909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E428-E053-4210-A0AF-4EE216F4166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408097"/>
            <a:ext cx="5334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13833" y="326748"/>
            <a:ext cx="4982085" cy="546661"/>
          </a:xfrm>
        </p:spPr>
        <p:txBody>
          <a:bodyPr anchor="ctr" anchorCtr="0"/>
          <a:lstStyle>
            <a:lvl1pPr marL="0" indent="0">
              <a:buFontTx/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在此处输入你需要的标题名称</a:t>
            </a:r>
            <a:endParaRPr lang="zh-CN" altLang="en-US" dirty="0" smtClean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125538"/>
            <a:ext cx="9144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 userDrawn="1"/>
        </p:nvSpPr>
        <p:spPr>
          <a:xfrm>
            <a:off x="0" y="113325"/>
            <a:ext cx="3028950" cy="954671"/>
          </a:xfrm>
          <a:prstGeom prst="homePlate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49907" y="247404"/>
            <a:ext cx="2174193" cy="686512"/>
            <a:chOff x="1416158" y="1776709"/>
            <a:chExt cx="2425399" cy="76583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email">
              <a:biLevel thresh="25000"/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email">
              <a:biLevel thresh="25000"/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3203-373E-4845-B7A9-4771DD8D57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1494-DA0E-4C17-A75C-16584F2EAA7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83B6-F8E8-40C0-A269-C5731768C6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6FE9-1CD5-42A4-AF15-307F7116E0E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3CDE-FA3D-4BAD-B10C-E2ACB65C1FF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AD90-B3BC-40B5-B57B-06FCDB6BEDF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717C-05C8-482F-8554-FBAC0787F3D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BD1F-4451-4291-A4A3-A1E6ED515B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83D7CC-32C1-406C-911E-282A6546B91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43349"/>
            <a:ext cx="9144000" cy="2914651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/>
          <a:srcRect t="-116"/>
          <a:stretch>
            <a:fillRect/>
          </a:stretch>
        </p:blipFill>
        <p:spPr>
          <a:xfrm>
            <a:off x="-1646832" y="-488764"/>
            <a:ext cx="12192000" cy="461917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32227"/>
            <a:ext cx="3250631" cy="1026403"/>
            <a:chOff x="1416158" y="1776709"/>
            <a:chExt cx="2425399" cy="76583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143000" y="4530522"/>
            <a:ext cx="8001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用于单目图像车辆3D检测的多任务网络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6275" y="5725827"/>
            <a:ext cx="3807726" cy="46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张龙娇</a:t>
            </a:r>
            <a:endParaRPr lang="zh-CN" altLang="en-US" sz="2000" b="1" dirty="0">
              <a:solidFill>
                <a:srgbClr val="0079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方法介绍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1738630"/>
            <a:ext cx="8247380" cy="476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685" y="1315720"/>
            <a:ext cx="2739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）Deep MANTA 网络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方法介绍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7380" y="1543685"/>
            <a:ext cx="71780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）Deep MANTA 推断</a:t>
            </a:r>
            <a:endParaRPr lang="zh-CN" altLang="en-US"/>
          </a:p>
          <a:p>
            <a:r>
              <a:rPr lang="zh-CN" altLang="en-US"/>
              <a:t>第一步，Deep MANTA的输出与3D数据库中模板求相似度 </a:t>
            </a:r>
            <a:endParaRPr lang="zh-CN" altLang="en-US"/>
          </a:p>
          <a:p>
            <a:r>
              <a:rPr lang="zh-CN" altLang="en-US"/>
              <a:t>第二步，使用3D形状S</a:t>
            </a:r>
            <a:r>
              <a:rPr lang="zh-CN" altLang="en-US" baseline="30000"/>
              <a:t>3d</a:t>
            </a:r>
            <a:r>
              <a:rPr lang="zh-CN" altLang="en-US" baseline="-25000"/>
              <a:t>c</a:t>
            </a:r>
            <a:r>
              <a:rPr lang="zh-CN" altLang="en-US"/>
              <a:t>进行2D/3D匹配，3D形状与2D形状匹配。 </a:t>
            </a:r>
            <a:endParaRPr lang="zh-CN" altLang="en-US"/>
          </a:p>
          <a:p>
            <a:r>
              <a:rPr lang="zh-CN" altLang="en-US"/>
              <a:t>第三步，输出3D bbox坐标和3D part坐标。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Deep MANTA 训练</a:t>
            </a:r>
            <a:endParaRPr lang="zh-CN" altLang="en-US"/>
          </a:p>
          <a:p>
            <a:r>
              <a:rPr lang="zh-CN" altLang="en-US"/>
              <a:t>三层矫正，最小化五个损失函数：</a:t>
            </a:r>
            <a:endParaRPr lang="zh-CN" altLang="en-US"/>
          </a:p>
          <a:p>
            <a:r>
              <a:rPr lang="zh-CN" altLang="en-US"/>
              <a:t>全局损失函数：</a:t>
            </a:r>
            <a:endParaRPr lang="zh-CN" altLang="en-US"/>
          </a:p>
          <a:p>
            <a:r>
              <a:rPr lang="zh-CN" altLang="en-US"/>
              <a:t>其中，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5445" y="3171825"/>
            <a:ext cx="2618740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35" y="3578225"/>
            <a:ext cx="1733550" cy="285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35" y="3863975"/>
            <a:ext cx="4623435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1283970"/>
            <a:ext cx="8037830" cy="1924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1302385"/>
            <a:ext cx="6228715" cy="408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1707515"/>
            <a:ext cx="7266940" cy="108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2968625"/>
            <a:ext cx="8009255" cy="1895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110" y="4979035"/>
            <a:ext cx="3371215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结论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1350" y="1844040"/>
            <a:ext cx="75946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 </a:t>
            </a:r>
            <a:r>
              <a:rPr lang="zh-CN" sz="2000"/>
              <a:t>文章提出了一种通过单个摄像头，联合分析车辆的2D和3D信息的方法。该方法基于多任务CNN（即Deep MANTA）来提取出经过3层网络提炼后的更精细的边框。该网络同时预测了车辆各特征部件的位置（即使这些部件不可见），可见性，和3D模板相似度等信息。再通过2D/3D映射来复原车辆的方向和3D定位信息等。该方法用在KITTI数据集上比其他基于单个摄像头的方法要更优秀。另外一个可以拓展的地方是使用这样的框架来预测其他的刚性物体，来做一个多分类的网络。</a:t>
            </a:r>
            <a:endParaRPr lang="zh-CN" sz="2000"/>
          </a:p>
          <a:p>
            <a:endParaRPr lang="zh-CN" sz="2000"/>
          </a:p>
          <a:p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216362"/>
            <a:ext cx="9144000" cy="2641638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/>
          <a:srcRect t="-116"/>
          <a:stretch>
            <a:fillRect/>
          </a:stretch>
        </p:blipFill>
        <p:spPr>
          <a:xfrm>
            <a:off x="-1646832" y="-488764"/>
            <a:ext cx="12192000" cy="461917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0" y="32227"/>
            <a:ext cx="3250631" cy="1026403"/>
            <a:chOff x="1416158" y="1776709"/>
            <a:chExt cx="2425399" cy="7658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999456" y="4519413"/>
            <a:ext cx="5145088" cy="1279057"/>
            <a:chOff x="3523456" y="4519409"/>
            <a:chExt cx="5145088" cy="1279056"/>
          </a:xfrm>
        </p:grpSpPr>
        <p:sp>
          <p:nvSpPr>
            <p:cNvPr id="10" name="文本框 9"/>
            <p:cNvSpPr txBox="1"/>
            <p:nvPr/>
          </p:nvSpPr>
          <p:spPr>
            <a:xfrm>
              <a:off x="3552031" y="4519409"/>
              <a:ext cx="50879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alpha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800" dirty="0">
                  <a:solidFill>
                    <a:schemeClr val="bg1"/>
                  </a:solidFill>
                </a:rPr>
                <a:t>敬请老师批评指正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523456" y="5374404"/>
              <a:ext cx="5145088" cy="0"/>
            </a:xfrm>
            <a:prstGeom prst="line">
              <a:avLst/>
            </a:prstGeom>
            <a:noFill/>
            <a:ln w="25400" cap="rnd" cmpd="sng" algn="ctr">
              <a:solidFill>
                <a:schemeClr val="bg1">
                  <a:alpha val="75000"/>
                </a:schemeClr>
              </a:solidFill>
              <a:prstDash val="solid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3552031" y="5399685"/>
              <a:ext cx="508793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alpha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用于单目图像车辆3D检测的多任务网络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260" y="1445895"/>
            <a:ext cx="706691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题目：Deep MANTA: A Coarse-to-fine Many-Task Network for joint 2D and 3D vehicle analysis from monocular image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作者：Florian Chabot , Mohamed Chaouch , Jaonary Rabarisoa , Céline Teulière , Thierry Chateau</a:t>
            </a:r>
            <a:endParaRPr lang="zh-CN" altLang="en-US" sz="2400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 sz="2400"/>
              <a:t>来源：2017CVPR论文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78" y="921556"/>
            <a:ext cx="2394675" cy="5936444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78" y="3532294"/>
            <a:ext cx="2394675" cy="2330175"/>
            <a:chOff x="124736" y="3756965"/>
            <a:chExt cx="2394674" cy="2330175"/>
          </a:xfrm>
        </p:grpSpPr>
        <p:sp>
          <p:nvSpPr>
            <p:cNvPr id="9" name="矩形 8"/>
            <p:cNvSpPr/>
            <p:nvPr/>
          </p:nvSpPr>
          <p:spPr>
            <a:xfrm>
              <a:off x="124736" y="4780799"/>
              <a:ext cx="2394674" cy="1306341"/>
            </a:xfrm>
            <a:prstGeom prst="rect">
              <a:avLst/>
            </a:prstGeom>
            <a:solidFill>
              <a:srgbClr val="00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CONTESTS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77287" y="3756965"/>
              <a:ext cx="2207560" cy="697048"/>
              <a:chOff x="1416158" y="1776709"/>
              <a:chExt cx="2425399" cy="765832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" cstate="print">
                <a:biLevel thresh="25000"/>
              </a:blip>
              <a:stretch>
                <a:fillRect/>
              </a:stretch>
            </p:blipFill>
            <p:spPr>
              <a:xfrm>
                <a:off x="2073496" y="1840839"/>
                <a:ext cx="1768061" cy="637573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</a:blip>
              <a:stretch>
                <a:fillRect/>
              </a:stretch>
            </p:blipFill>
            <p:spPr>
              <a:xfrm>
                <a:off x="1416158" y="1776709"/>
                <a:ext cx="765832" cy="765832"/>
              </a:xfrm>
              <a:prstGeom prst="rect">
                <a:avLst/>
              </a:prstGeom>
            </p:spPr>
          </p:pic>
        </p:grpSp>
      </p:grpSp>
      <p:grpSp>
        <p:nvGrpSpPr>
          <p:cNvPr id="14" name="组合 13"/>
          <p:cNvGrpSpPr/>
          <p:nvPr/>
        </p:nvGrpSpPr>
        <p:grpSpPr>
          <a:xfrm>
            <a:off x="2768659" y="810105"/>
            <a:ext cx="4884184" cy="1040497"/>
            <a:chOff x="6346509" y="1960043"/>
            <a:chExt cx="4884184" cy="1040497"/>
          </a:xfrm>
        </p:grpSpPr>
        <p:sp>
          <p:nvSpPr>
            <p:cNvPr id="31" name="文本框 30"/>
            <p:cNvSpPr txBox="1"/>
            <p:nvPr/>
          </p:nvSpPr>
          <p:spPr>
            <a:xfrm>
              <a:off x="6346509" y="1960043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6543677" y="2140750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991352" y="2416975"/>
              <a:ext cx="423934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  <a:endPara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00404" y="1542776"/>
            <a:ext cx="4884184" cy="1040497"/>
            <a:chOff x="6346509" y="3007646"/>
            <a:chExt cx="4884184" cy="1040497"/>
          </a:xfrm>
        </p:grpSpPr>
        <p:sp>
          <p:nvSpPr>
            <p:cNvPr id="47" name="文本框 46"/>
            <p:cNvSpPr txBox="1"/>
            <p:nvPr/>
          </p:nvSpPr>
          <p:spPr>
            <a:xfrm>
              <a:off x="6346509" y="3007646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91352" y="3464578"/>
              <a:ext cx="423934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研究动机</a:t>
              </a:r>
              <a:endParaRPr lang="en-US" altLang="zh-CN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29594" y="2374507"/>
            <a:ext cx="4884184" cy="1040497"/>
            <a:chOff x="6346509" y="4055249"/>
            <a:chExt cx="4884184" cy="1040497"/>
          </a:xfrm>
        </p:grpSpPr>
        <p:sp>
          <p:nvSpPr>
            <p:cNvPr id="51" name="文本框 50"/>
            <p:cNvSpPr txBox="1"/>
            <p:nvPr/>
          </p:nvSpPr>
          <p:spPr>
            <a:xfrm>
              <a:off x="6346509" y="4055249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6543677" y="4235956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91352" y="4512181"/>
              <a:ext cx="423934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主要贡献</a:t>
              </a:r>
              <a:endParaRPr lang="en-US" altLang="zh-CN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992505" y="227330"/>
            <a:ext cx="7522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用于单目图像车辆3D检测的多任务网络</a:t>
            </a:r>
            <a:endParaRPr lang="zh-CN" altLang="en-US" sz="3200" dirty="0">
              <a:solidFill>
                <a:srgbClr val="0079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978459" y="3285851"/>
            <a:ext cx="4884184" cy="1040497"/>
            <a:chOff x="6346509" y="3007646"/>
            <a:chExt cx="4884184" cy="1040497"/>
          </a:xfrm>
        </p:grpSpPr>
        <p:sp>
          <p:nvSpPr>
            <p:cNvPr id="5" name="文本框 4"/>
            <p:cNvSpPr txBox="1"/>
            <p:nvPr/>
          </p:nvSpPr>
          <p:spPr>
            <a:xfrm>
              <a:off x="6346509" y="3007646"/>
              <a:ext cx="540385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en-US" altLang="zh-CN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6991352" y="3464578"/>
              <a:ext cx="423934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方法介绍</a:t>
              </a:r>
              <a:endPara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68659" y="4089126"/>
            <a:ext cx="4884184" cy="1040497"/>
            <a:chOff x="6346509" y="3007646"/>
            <a:chExt cx="4884184" cy="1040497"/>
          </a:xfrm>
        </p:grpSpPr>
        <p:sp>
          <p:nvSpPr>
            <p:cNvPr id="13" name="文本框 12"/>
            <p:cNvSpPr txBox="1"/>
            <p:nvPr/>
          </p:nvSpPr>
          <p:spPr>
            <a:xfrm>
              <a:off x="6346509" y="3007646"/>
              <a:ext cx="540385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en-US" altLang="zh-CN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991352" y="3464578"/>
              <a:ext cx="423934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44499" y="5222601"/>
            <a:ext cx="4884184" cy="1040497"/>
            <a:chOff x="6346509" y="3007646"/>
            <a:chExt cx="4884184" cy="1040497"/>
          </a:xfrm>
        </p:grpSpPr>
        <p:sp>
          <p:nvSpPr>
            <p:cNvPr id="18" name="文本框 17"/>
            <p:cNvSpPr txBox="1"/>
            <p:nvPr/>
          </p:nvSpPr>
          <p:spPr>
            <a:xfrm>
              <a:off x="6346509" y="3007646"/>
              <a:ext cx="540385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en-US" altLang="zh-CN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991352" y="3464578"/>
              <a:ext cx="423934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1040" y="1386205"/>
            <a:ext cx="657352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       </a:t>
            </a:r>
            <a:r>
              <a:rPr lang="zh-CN" altLang="en-US" sz="2000"/>
              <a:t>车辆检测是一个经典的基于图像的目标检测问题，也是智能驾驶感知过程的核心问题之一。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    现有的多种目标检测框架如RCNN、</a:t>
            </a:r>
            <a:r>
              <a:rPr lang="zh-CN" altLang="en-US" sz="2000">
                <a:sym typeface="+mn-ea"/>
              </a:rPr>
              <a:t>Faster RCNN</a:t>
            </a:r>
            <a:r>
              <a:rPr lang="zh-CN" altLang="en-US" sz="2000"/>
              <a:t>等已经可以较好地处理一般的目标检测问题，但是在应用于车辆检测时还有两个主要的痛点：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（1）现有目标检测算法在平均准确率（AP）衡量下可以做到较高精度，但是目标包围框的定位（Localization）精度不够，后者对于车辆检测进一步分析有重要作用；</a:t>
            </a:r>
            <a:endParaRPr lang="zh-CN" altLang="en-US" sz="2000"/>
          </a:p>
          <a:p>
            <a:r>
              <a:rPr lang="zh-CN" altLang="en-US" sz="2000"/>
              <a:t>（2）目标检测局限在图像空间中，缺乏有效算法预测车辆在真实 3D 空间中的位置和姿态。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研究动机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0555" y="1564005"/>
            <a:ext cx="67964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作者在这篇文章中提出了一种基于单目图像检测车辆并预测 3D 信息的框架。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在这篇论文中，作者实现了仅通过单张图像进行：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（1）精确的车辆区域检测；</a:t>
            </a:r>
            <a:endParaRPr lang="zh-CN" altLang="en-US" b="1"/>
          </a:p>
          <a:p>
            <a:r>
              <a:rPr lang="zh-CN" altLang="en-US" b="1"/>
              <a:t>（2）车辆部件（如车轮、车灯、车顶等）定位；</a:t>
            </a:r>
            <a:endParaRPr lang="zh-CN" altLang="en-US" b="1"/>
          </a:p>
          <a:p>
            <a:r>
              <a:rPr lang="zh-CN" altLang="en-US" b="1"/>
              <a:t>（3）车辆部件可见性检测（车辆部件在图像中是否可见）；</a:t>
            </a:r>
            <a:endParaRPr lang="zh-CN" altLang="en-US" b="1"/>
          </a:p>
          <a:p>
            <a:r>
              <a:rPr lang="zh-CN" altLang="en-US" b="1"/>
              <a:t>（4）车辆3D模板匹配及3D定位。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         为了实现上述多重任务，作者充分利用了车辆几何特征，将几何特征与语义特征（卷积神经网络中多层次特征）进行结合。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研究动机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V@N1OKAB(]QWBP@}I3CRG3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1568450"/>
            <a:ext cx="6104890" cy="4177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主要贡献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8980" y="2126615"/>
            <a:ext cx="60445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Calibri" panose="020F0502020204030204" charset="0"/>
              </a:rPr>
              <a:t>        </a:t>
            </a:r>
            <a:r>
              <a:rPr lang="en-US" altLang="zh-CN" b="1">
                <a:solidFill>
                  <a:srgbClr val="0070C0"/>
                </a:solidFill>
                <a:latin typeface="Calibri" panose="020F0502020204030204" charset="0"/>
              </a:rPr>
              <a:t>①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用车辆的一些特征部件点的位置信息来表示整个车辆的3D信息。</a:t>
            </a:r>
            <a:endParaRPr lang="zh-CN" altLang="en-US">
              <a:solidFill>
                <a:schemeClr val="tx1"/>
              </a:solidFill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        </a:t>
            </a:r>
            <a:r>
              <a:rPr lang="zh-CN" altLang="en-US" b="1">
                <a:solidFill>
                  <a:srgbClr val="0070C0"/>
                </a:solidFill>
                <a:latin typeface="Calibri" panose="020F0502020204030204" charset="0"/>
              </a:rPr>
              <a:t>②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提出了Deep MANTA网络，它能够同时进行多任务预测输出。</a:t>
            </a:r>
            <a:endParaRPr lang="zh-CN" altLang="en-US">
              <a:solidFill>
                <a:schemeClr val="tx1"/>
              </a:solidFill>
              <a:latin typeface="Calibri" panose="020F0502020204030204" charset="0"/>
            </a:endParaRPr>
          </a:p>
          <a:p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       </a:t>
            </a:r>
            <a:r>
              <a:rPr lang="zh-CN" altLang="en-US" b="1">
                <a:solidFill>
                  <a:srgbClr val="0070C0"/>
                </a:solidFill>
                <a:latin typeface="Calibri" panose="020F0502020204030204" charset="0"/>
              </a:rPr>
              <a:t> ③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使用3D模型（几何信息，可视性）生成真实图像的标记。</a:t>
            </a:r>
            <a:endParaRPr lang="zh-CN" altLang="en-US">
              <a:solidFill>
                <a:schemeClr val="tx1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方法介绍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0225" y="1292860"/>
            <a:ext cx="68859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Deep MANTA方法介绍</a:t>
            </a:r>
            <a:endParaRPr lang="zh-CN" altLang="en-US" sz="2400" b="1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）3D形状及模板数据集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 sz="1600"/>
              <a:t>作者使用了有M = 103个汽车模型（如SUV,小轿车等）的数据，每个汽车模型被标记出N=36个特征部件的3D坐标。每一个汽车模型m在统一视角下被表示为一个长度为N的向量，其中每一个值是该特征部件位置的3D坐标，如</a:t>
            </a:r>
            <a:r>
              <a:rPr lang="zh-CN" altLang="en-US"/>
              <a:t>： </a:t>
            </a:r>
            <a:endParaRPr lang="zh-CN" altLang="en-US"/>
          </a:p>
          <a:p>
            <a:r>
              <a:rPr lang="zh-CN" altLang="en-US" sz="1600"/>
              <a:t>其中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                                            </a:t>
            </a:r>
            <a:r>
              <a:rPr lang="zh-CN" altLang="en-US" sz="1600">
                <a:latin typeface="+mn-ea"/>
              </a:rPr>
              <a:t>  对应地</a:t>
            </a:r>
            <a:r>
              <a:rPr lang="en-US" altLang="zh-CN" sz="1600">
                <a:latin typeface="+mn-ea"/>
              </a:rPr>
              <a:t>k</a:t>
            </a:r>
            <a:r>
              <a:rPr lang="zh-CN" altLang="en-US" sz="1600">
                <a:latin typeface="+mn-ea"/>
              </a:rPr>
              <a:t>个部件的</a:t>
            </a:r>
            <a:r>
              <a:rPr lang="en-US" altLang="zh-CN" sz="1600">
                <a:latin typeface="+mn-ea"/>
              </a:rPr>
              <a:t>3D</a:t>
            </a:r>
            <a:r>
              <a:rPr lang="zh-CN" altLang="en-US" sz="1600">
                <a:latin typeface="+mn-ea"/>
              </a:rPr>
              <a:t>坐标</a:t>
            </a:r>
            <a:endParaRPr lang="zh-CN" altLang="en-US" sz="1600">
              <a:latin typeface="+mn-ea"/>
            </a:endParaRPr>
          </a:p>
          <a:p>
            <a:r>
              <a:rPr lang="zh-CN" altLang="en-US" sz="1600"/>
              <a:t>还有一个叫做3D模板的三元组，描述了该汽车模型对应的宽高长信息：</a:t>
            </a:r>
            <a:endParaRPr lang="zh-CN" altLang="en-US" sz="1600"/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4515" y="2987040"/>
            <a:ext cx="2124075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3484880"/>
            <a:ext cx="1485900" cy="314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10" y="4110355"/>
            <a:ext cx="1743075" cy="4000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00" y="4243070"/>
            <a:ext cx="5150485" cy="2180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方法介绍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9900" y="1209675"/>
            <a:ext cx="76231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2D/3D</a:t>
            </a:r>
            <a:r>
              <a:rPr lang="zh-CN" altLang="en-US"/>
              <a:t>车辆模型</a:t>
            </a:r>
            <a:endParaRPr lang="zh-CN" altLang="en-US"/>
          </a:p>
          <a:p>
            <a:r>
              <a:rPr lang="zh-CN" altLang="en-US"/>
              <a:t>这里是对真实的输入图像的每一个车辆建模，使用一个5元组来表述：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 b="1"/>
              <a:t>B</a:t>
            </a:r>
            <a:r>
              <a:rPr lang="zh-CN" altLang="en-US"/>
              <a:t>是描述的图片中车辆的2D边框，</a:t>
            </a:r>
            <a:r>
              <a:rPr lang="en-US" altLang="zh-CN" b="1"/>
              <a:t>B</a:t>
            </a:r>
            <a:r>
              <a:rPr lang="en-US" altLang="zh-CN" b="1" baseline="30000">
                <a:solidFill>
                  <a:schemeClr val="tx1"/>
                </a:solidFill>
                <a:uFillTx/>
              </a:rPr>
              <a:t>3d</a:t>
            </a:r>
            <a:r>
              <a:rPr lang="zh-CN" altLang="en-US">
                <a:sym typeface="+mn-ea"/>
              </a:rPr>
              <a:t>是车辆的3D边框位置</a:t>
            </a:r>
            <a:endParaRPr lang="zh-CN" altLang="en-US"/>
          </a:p>
          <a:p>
            <a:r>
              <a:rPr lang="zh-CN" altLang="en-US" b="1"/>
              <a:t>S</a:t>
            </a:r>
            <a:r>
              <a:rPr lang="zh-CN" altLang="en-US"/>
              <a:t>是2D部件坐标，</a:t>
            </a:r>
            <a:r>
              <a:rPr lang="en-US" altLang="zh-CN" b="1"/>
              <a:t>S</a:t>
            </a:r>
            <a:r>
              <a:rPr lang="en-US" altLang="zh-CN" b="1" baseline="30000"/>
              <a:t>3d</a:t>
            </a:r>
            <a:r>
              <a:rPr lang="zh-CN" altLang="en-US"/>
              <a:t>是车辆的</a:t>
            </a:r>
            <a:r>
              <a:rPr lang="en-US" altLang="zh-CN"/>
              <a:t>3D</a:t>
            </a:r>
            <a:r>
              <a:rPr lang="zh-CN" altLang="en-US"/>
              <a:t>部件坐标。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V={v_k}是描述每一个特征部件的可见性的向量，分为</a:t>
            </a:r>
            <a:r>
              <a:rPr lang="en-US" altLang="zh-CN"/>
              <a:t>4</a:t>
            </a:r>
            <a:r>
              <a:rPr lang="zh-CN" altLang="en-US"/>
              <a:t>种：</a:t>
            </a:r>
            <a:endParaRPr lang="zh-CN" altLang="en-US"/>
          </a:p>
          <a:p>
            <a:r>
              <a:rPr lang="zh-CN" altLang="en-US"/>
              <a:t>部件可见；部件被遮挡；部件被自身遮挡；被截断。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735" y="1771015"/>
            <a:ext cx="1781175" cy="457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3696970"/>
            <a:ext cx="4313555" cy="310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1737</Words>
  <Application>WPS 演示</Application>
  <PresentationFormat>全屏显示(4:3)</PresentationFormat>
  <Paragraphs>153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顾建</dc:creator>
  <cp:lastModifiedBy>。嘛喱嘛喱轰</cp:lastModifiedBy>
  <cp:revision>227</cp:revision>
  <dcterms:created xsi:type="dcterms:W3CDTF">2015-11-22T14:34:00Z</dcterms:created>
  <dcterms:modified xsi:type="dcterms:W3CDTF">2018-01-03T05:02:21Z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