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90980" y="2192655"/>
            <a:ext cx="9144000" cy="1095375"/>
          </a:xfrm>
        </p:spPr>
        <p:txBody>
          <a:bodyPr>
            <a:normAutofit fontScale="90000"/>
          </a:bodyPr>
          <a:p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Active Learning(</a:t>
            </a:r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</a:rPr>
              <a:t>主动学习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)</a:t>
            </a:r>
            <a:b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en-US" altLang="zh-CN" sz="2800"/>
            </a:b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 一个降低深度学习时间，空间，经济成本的解决方案</a:t>
            </a:r>
            <a:endParaRPr lang="en-US" alt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解决问题：如何判断</a:t>
            </a:r>
            <a:r>
              <a:rPr lang="en-US" altLang="zh-CN"/>
              <a:t>hard sample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43710"/>
            <a:ext cx="10515600" cy="443357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由于深度学习的输出是属于某一类的概率（0～1），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）一个很直观的方法就是用熵（entropy）来刻画信息量﻿﻿，把那些预测值模棱两可的样本挑出来，对于二分类问题，就是预测值越靠近 0.5，它们的信息量越大。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）还有一个比较直观的方法是用多样性（diversity）来刻画已标记样本和未标记样本的相似性。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这两个方法都是在《Active batch selection via convex relaxations with guaranteed solution bounds》这篇论文中被提出。是十分重要的两个主动学习的选择指标。﻿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实验结果表明，有了这两个指标来选 hard sample比随机去选已经能更快地达到临界拐点了。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主动学习的结构示意图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846830" cy="4351655"/>
          </a:xfrm>
        </p:spPr>
        <p:txBody>
          <a:bodyPr/>
          <a:p>
            <a:pPr marL="0" indent="0">
              <a:buNone/>
            </a:pPr>
            <a:r>
              <a:rPr lang="zh-CN" altLang="en-US"/>
              <a:t>利用主动学习所带来的优势在于，一开始你可以不需要有标记的数据集。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每次循环都用不断增加的标记数据集去提升分类器的性能，每次都挑对当前分类器比较难的样本来人为标记。</a:t>
            </a:r>
            <a:endParaRPr lang="zh-CN" altLang="en-US"/>
          </a:p>
        </p:txBody>
      </p:sp>
      <p:pic>
        <p:nvPicPr>
          <p:cNvPr id="9" name="图片 4" descr="IMG_2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5030" y="2081848"/>
            <a:ext cx="7048500" cy="3838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主动学习何时停止？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）钱用光了；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>
                <a:sym typeface="+mn-ea"/>
              </a:rPr>
              <a:t>当前分类器对选出来的 hard samples 分类正确；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）选出来的 hard samples 人类无法标记了；﻿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以上三种情况都可以让这个循环训练过程中断。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第一种就很无奈了，没钱找人标记了。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第二种情况的前提共识是﻿如果难的样本都分类正确了，那么我们认为简单的样本肯定也基本上分类正确了，即便不知道标签。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第三种情况，举例来说就是黑白图像分类，结果分类器模棱两可的图像是灰的，也就是说事实上的确分不了，并且当前的分类器居然能把分不了的样本也找出来，这时我们认为这个分类器的性能已经不错的了，所以循环训练结束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主动学习总结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580130" cy="435165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/>
              <a:t>暗的表示</a:t>
            </a:r>
            <a:r>
              <a:rPr lang="zh-CN" altLang="en-US"/>
              <a:t>未标记</a:t>
            </a:r>
            <a:r>
              <a:rPr lang="en-US" altLang="zh-CN"/>
              <a:t>的数据，高亮的表示</a:t>
            </a:r>
            <a:r>
              <a:rPr lang="zh-CN" altLang="en-US"/>
              <a:t>已标记</a:t>
            </a:r>
            <a:r>
              <a:rPr lang="en-US" altLang="zh-CN"/>
              <a:t>的数据，CNN的结构可以随便挑，CNN0得到的第二列表示每个</a:t>
            </a:r>
            <a:r>
              <a:rPr lang="zh-CN" altLang="en-US"/>
              <a:t>图像</a:t>
            </a:r>
            <a:r>
              <a:rPr lang="en-US" altLang="zh-CN"/>
              <a:t>对应的 </a:t>
            </a:r>
            <a:r>
              <a:rPr lang="zh-CN" altLang="en-US"/>
              <a:t>重要性</a:t>
            </a:r>
            <a:r>
              <a:rPr lang="en-US" altLang="zh-CN"/>
              <a:t>指标，越红的说明 </a:t>
            </a:r>
            <a:r>
              <a:rPr lang="zh-CN" altLang="en-US"/>
              <a:t>熵</a:t>
            </a:r>
            <a:r>
              <a:rPr lang="en-US" altLang="zh-CN"/>
              <a:t>越大，或者</a:t>
            </a:r>
            <a:r>
              <a:rPr lang="zh-CN" altLang="en-US"/>
              <a:t>多样性</a:t>
            </a:r>
            <a:r>
              <a:rPr lang="en-US" altLang="zh-CN"/>
              <a:t>越大，每次挑这些</a:t>
            </a:r>
            <a:r>
              <a:rPr lang="zh-CN" altLang="en-US"/>
              <a:t>重要</a:t>
            </a:r>
            <a:r>
              <a:rPr lang="en-US" altLang="zh-CN"/>
              <a:t>的</a:t>
            </a:r>
            <a:r>
              <a:rPr lang="zh-CN" altLang="en-US"/>
              <a:t>样本</a:t>
            </a:r>
            <a:r>
              <a:rPr lang="en-US" altLang="zh-CN"/>
              <a:t>给专家标注，这样</a:t>
            </a:r>
            <a:r>
              <a:rPr lang="zh-CN" altLang="en-US"/>
              <a:t>已标记</a:t>
            </a:r>
            <a:r>
              <a:rPr lang="en-US" altLang="zh-CN"/>
              <a:t>的数据就变多了，用</a:t>
            </a:r>
            <a:r>
              <a:rPr lang="zh-CN" altLang="en-US"/>
              <a:t>已标记</a:t>
            </a:r>
            <a:r>
              <a:rPr lang="en-US" altLang="zh-CN"/>
              <a:t>的数据训练 CNN，得到新的更强的分类器CNN1了，再在</a:t>
            </a:r>
            <a:r>
              <a:rPr lang="zh-CN" altLang="en-US"/>
              <a:t>未标记的样本上</a:t>
            </a:r>
            <a:r>
              <a:rPr lang="en-US" altLang="zh-CN"/>
              <a:t>测试，挑出</a:t>
            </a:r>
            <a:r>
              <a:rPr lang="zh-CN" altLang="en-US"/>
              <a:t>熵和多样性</a:t>
            </a:r>
            <a:r>
              <a:rPr lang="en-US" altLang="zh-CN"/>
              <a:t>大的样本，交给专家去标注，如此循环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6" name="图片 5" descr="IMG_2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9030" y="781050"/>
            <a:ext cx="7048500" cy="5295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新问题：多样性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多样性（Diversity），在很多现实应用中问题就会出现。</a:t>
            </a: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计算已标记样本和未标记样本之间的相似度时，把和已标记样本比较相似的作为简单样本，每次主动选择难样本，也就是挑出来和已标记样本不太像的出来。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/>
              <a:t>体现在矩阵上就是行是已标记样本，列是未标记样本，在它们组成的大矩阵中找出最优的子矩阵。这个方法在理论上是可行的，但是实际应用中，数据量（labeled 和 unlabeled）会非常大，这个矩阵会特别的大，导致求最优解会很慢，或者根本得不出来最优解。因此，我们并不在 image-level 上算 diversity。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重新设计</a:t>
            </a:r>
            <a:r>
              <a:rPr lang="zh-CN" altLang="en-US">
                <a:sym typeface="+mn-ea"/>
              </a:rPr>
              <a:t> Diversity指标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由于标记的医学影像训练数据量和自然图像的没法比，Data Augmentation 是必须的环节，我们就抓住了这个点来设计 Diversity 这个指标。这里的假设是： 经过 data augmentation 后的 patches，从 CNN 出来的预测值应该相对是一致的，因为它们的 truth 应该还是一致的。 比如一张猫的图像，经过数据扩充，得到的那些个 patch 所对应的 truth 也应该都是猫。</a:t>
            </a:r>
            <a:endParaRPr lang="zh-CN" altLang="en-US"/>
          </a:p>
          <a:p>
            <a:r>
              <a:rPr lang="zh-CN" altLang="en-US"/>
              <a:t>定义：对于来自同一幅 image 的 patch 集，如果它们的分类结果高度不统一了，那么这个 image 就是 Important 的，或者 hard sample。</a:t>
            </a:r>
            <a:endParaRPr lang="zh-CN" altLang="en-US"/>
          </a:p>
          <a:p>
            <a:r>
              <a:rPr lang="zh-CN" altLang="en-US"/>
              <a:t>需要展开解释的两点：</a:t>
            </a:r>
            <a:endParaRPr lang="zh-CN" altLang="en-US"/>
          </a:p>
          <a:p>
            <a:r>
              <a:rPr lang="zh-CN" altLang="en-US"/>
              <a:t>由于在 annotation 之前不知道 label，所以我们不能知道网络的预测正确还是错误，但是我们可以知道预测统一还是不统一。所以比如一幅猫的图，如果网络的预测很统一都是狗，那么我们也认为这是一个 easy sample，不去 active select 它的。</a:t>
            </a:r>
            <a:endParaRPr lang="zh-CN" altLang="en-US"/>
          </a:p>
          <a:p>
            <a:r>
              <a:rPr lang="zh-CN" altLang="en-US"/>
              <a:t>结合 data augmentation 的优点是我们可以知道哪些 patch 对应什么 image，比较容易控制。这样就可以在一个 image 內算 diversity 了，每个 image 对应一个矩阵，大小是一样的，非常的简洁，也容易控制计算量。</a:t>
            </a:r>
            <a:endParaRPr lang="zh-CN" altLang="en-US"/>
          </a:p>
          <a:p>
            <a:r>
              <a:rPr lang="zh-CN" altLang="en-US"/>
              <a:t>这样的 diversity 就完美了吗？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Diversity指标并不完美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上面的假设： 经过 data augmentation 后的 patches，从 CNN 出来的预测值应该相对是一致的，因为它们的 truth 应该还是一致的。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然而我们知道有几种经典的数据扩充方法：平移，旋转，缩放，形变，加噪声等等。但是很有可能发生的是，经过这些变化以后，得到的 patch 是无法分类的。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举反例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231640" cy="435165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 altLang="zh-CN"/>
              <a:t>左图是原始的图像，中间的 9 个 patches 是根据平移变化的扩充得到的，右图是网络得到的对应 patch 的预测值。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可以看出，在这个实例中，对于一个 candidate，网络预测的一致性很低，套用 Diversity 的公式，Diversity 的值很大，也就是说，应该被认为是 hard sample 挑出来。但是仔细观察一下这九个 patches 就不难看出，即便是很好的分类器，对于中间图中的 1，2，3，也是很难分出这个是猫</a:t>
            </a:r>
            <a:r>
              <a:rPr lang="zh-CN" altLang="en-US"/>
              <a:t>。</a:t>
            </a:r>
            <a:r>
              <a:rPr lang="en-US" altLang="zh-CN"/>
              <a:t>我们把像这三个 patch 的例子叫做从 data augmentation 带来的 noisy label issue 。而对于 4～6 的 patches，网络很好地做出了分类，这很合情合理。所以我们把这种像 1，2，3 的 patches，由于随机的数据扩充（Random Data Augmentation）带来的干扰样本称为 noisy labels。 </a:t>
            </a:r>
            <a:r>
              <a:rPr lang="zh-CN" altLang="en-US"/>
              <a:t>右图</a:t>
            </a:r>
            <a:r>
              <a:rPr lang="en-US" altLang="zh-CN"/>
              <a:t>是一个很直观的例子，其实在实际的数据集中会有很多这样的案例。</a:t>
            </a:r>
            <a:endParaRPr lang="en-US" altLang="zh-CN"/>
          </a:p>
        </p:txBody>
      </p:sp>
      <p:pic>
        <p:nvPicPr>
          <p:cNvPr id="7" name="图片 6" descr="IMG_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2365" y="2229803"/>
            <a:ext cx="7048500" cy="3152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fontAlgn="auto">
              <a:lnSpc>
                <a:spcPct val="100000"/>
              </a:lnSpc>
            </a:pPr>
            <a:r>
              <a:rPr lang="zh-CN" altLang="en-US"/>
              <a:t>先计算 majority 的预测，然后在 majority 上面算 diversity，只要网络的预测大方向是统一的，就是统一的。意思就是想个办法把 Fig.4 中的三个非主流 0.1 扔掉。只抓住大方向，也就是 0.9——我们不希望 Fig.4 这种情况被当作 important sample 挑出来，因为当前的分类器实际上已经可以分出来这幅图的类别啦。</a:t>
            </a:r>
            <a:endParaRPr lang="zh-CN" altLang="en-US"/>
          </a:p>
          <a:p>
            <a:pPr fontAlgn="auto">
              <a:lnSpc>
                <a:spcPct val="100000"/>
              </a:lnSpc>
            </a:pPr>
            <a:r>
              <a:rPr lang="zh-CN" altLang="en-US"/>
              <a:t>这个改进的数学表达也非常直观，以上面猫的图片为例，为了知道大方向，我们计算它们的平均值，如果大于 0.5，大方向就是 label 1，反之大方向是 label 0，如果是前者，那么就从大到小取前 25% 的预测，其他的不要啦，如果是后者，就从小到大取前 25%，其他的不要啦。这样 Fig.4 就只剩下三个 0.9，它们的 diversity 就非常小，也就不会被当作 important sample 挑出来啦。成功解决了 data augmentation 带来的 noisy label issue。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算法流程</a:t>
            </a:r>
            <a:endParaRPr lang="zh-CN" altLang="en-US"/>
          </a:p>
        </p:txBody>
      </p:sp>
      <p:pic>
        <p:nvPicPr>
          <p:cNvPr id="4" name="图片 8" descr="IMG_26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7715" y="1388745"/>
            <a:ext cx="7773035" cy="5368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5305"/>
            <a:ext cx="10211435" cy="420497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	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题目：Fine-tuning Convolutional Neural Networks for Biomedical Image Analysis: Actively and Incrementally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作者：周纵苇（</a:t>
            </a:r>
            <a:r>
              <a:rPr lang="en-US" altLang="zh-CN"/>
              <a:t>Zongwei Zhou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邮箱：</a:t>
            </a:r>
            <a:r>
              <a:rPr lang="en-US" altLang="zh-CN"/>
              <a:t>zongweiz@asu.edu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微博：</a:t>
            </a:r>
            <a:r>
              <a:rPr lang="en-US" altLang="zh-CN"/>
              <a:t>@MrGiovanni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亚利桑那州立大学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注：</a:t>
            </a:r>
            <a:r>
              <a:rPr lang="zh-CN" altLang="en-US">
                <a:sym typeface="+mn-ea"/>
              </a:rPr>
              <a:t>该论文发表于CVPR 2017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阅读文献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论文创新点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这篇论文成功的将 Diversity 这个重要的指标引入到 Active Learning 中来。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既然用了迁移学习，那么一开始的 CNN 测试的效果肯定是一团糟，因为这个 CNN 是从自然图像中学过来的，没有学习过 CT 这种医学影像，所以这个 loop 的启动阶段，Active Learning 的效果会没有 random selecting 好。不过很快，随着 CNN 慢慢地在 labeled 的 CT 上训练，Active Learning 的效果会一下子超过 random selecting。</a:t>
            </a:r>
            <a:endParaRPr lang="zh-CN" altLang="en-US"/>
          </a:p>
          <a:p>
            <a:r>
              <a:rPr lang="zh-CN" altLang="en-US"/>
              <a:t>接下来讨论 Continuous fine-tuning 的细节，随着 labeled data 集变大，CNN 需要一次次地被训练，有两种选择，一是每次都从 ImageNet pretrained 来的 model 来迁移，二是每次用当前的 model 上面迁移 (Continuous Fine-tuning)。方法一的优点是模型的参数比较好控制，因为每次都是从头开始 fine-tuning，但是缺点是随着 labeled 数据量大增加，GPU 的消耗很大，相当于每次有新的标注数据来的时候，就把原来的 model 扔了不管，在实际应用中的代价还是很大的。第二种方法是从当前的 model 基础上做 finetune，在某种意义上 knowledge 是有记忆的，而且是连续渐进式的学习。问题在于参数不好控制，例如 learning rate，需要适当的减小，而且比较容易在一开始掉入 local minimum。 关于 Continuous Finetuning 的前期论文也是有的，需要更进一步的研究。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读者思考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另外，如何能够真正意义上去体现出 increamentally learning（增量学习），只是这样一个网络结构去不断的学习吗，还是随着数据集的增加去让网络自适应的变深，变复杂，都是我比较关心的问题。</a:t>
            </a:r>
            <a:endParaRPr lang="zh-CN" altLang="en-US"/>
          </a:p>
          <a:p>
            <a:r>
              <a:rPr lang="zh-CN" altLang="en-US">
                <a:sym typeface="+mn-ea"/>
              </a:rPr>
              <a:t>乍一看，Active Learning 的工具很直观，思想也很简洁，但随着博客讨论的技术细节越来越深入，会出现很多的 open question 有待研究，因此，只能说这篇论文是 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ctive </a:t>
            </a:r>
            <a:r>
              <a:rPr lang="en-US" altLang="zh-CN">
                <a:sym typeface="+mn-ea"/>
              </a:rPr>
              <a:t>L</a:t>
            </a:r>
            <a:r>
              <a:rPr lang="zh-CN" altLang="en-US">
                <a:sym typeface="+mn-ea"/>
              </a:rPr>
              <a:t>earning 的一个引子。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380" y="2291715"/>
            <a:ext cx="2580005" cy="1325880"/>
          </a:xfrm>
        </p:spPr>
        <p:txBody>
          <a:bodyPr/>
          <a:p>
            <a:r>
              <a:rPr lang="zh-CN" altLang="en-US"/>
              <a:t>谢谢观看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论文主要工作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它主要解决了一个深度学习中的重要问题：如何使用尽可能少的标签数据来训练一个效果杰出的分类器。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论文工作意义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当遇到以下两种情况的时候，这篇论文的可以非常强大的指导意义：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）经济限制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情况：目前一共有 100 个未标记样本，并且仅有标记 10 个样本的资金；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目标：通过训练这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个标记的样本，使其能接近甚至达到训练 100 个样本的效果；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）时间限制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情况：目前拥有一个已经在 100 个样本中训练完的分类器，现在又来了 100 个新标记的样本，但是只提供够训练 10 个样本的时间；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目标：让分类器尽快学习到新来样本的特征；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论文研究背景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随着深度学习的流行，它的门槛也越来越低，特别是，Caffe，</a:t>
            </a:r>
            <a:r>
              <a:rPr lang="en-US" altLang="zh-CN"/>
              <a:t>TensorFlow</a:t>
            </a:r>
            <a:r>
              <a:rPr lang="zh-CN" altLang="en-US"/>
              <a:t>，Torch 等等深度学习框架的出现。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深度学习真正的门槛变成了很简单概念——钱。这个钱有两个很重要的流向：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一是计算机的运算能力（GPU Power）；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二是标记数据的数量。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这儿就引出一个很重要的问题：是不是训练数据集越多，深度学习的效果会越好呢？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8670"/>
            <a:ext cx="10515600" cy="5388610"/>
          </a:xfrm>
        </p:spPr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假设横坐标是训练集的样本数，纵坐标是分类的效果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如果答案是左图，要使分类效果更好，尽可能多的增加训练数据集就好，但是现实结果是右图的红实线</a:t>
            </a:r>
            <a:endParaRPr lang="zh-CN" altLang="en-US"/>
          </a:p>
        </p:txBody>
      </p:sp>
      <p:pic>
        <p:nvPicPr>
          <p:cNvPr id="4" name="图片 3" descr="IMG_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640" y="2302510"/>
            <a:ext cx="8554085" cy="34912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03935"/>
            <a:ext cx="3855085" cy="51733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一开始，训练集的样本数增加，分类器的性能快速地在上升，当训练集的样本数达到某一个临界值的时候，就基本不变了，也就是说，当达到了这个临界的数目时，再去标注数据的就是在浪费时间和金钱。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7035" y="1726565"/>
            <a:ext cx="5050790" cy="34048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573905" cy="43516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有了</a:t>
            </a:r>
            <a:r>
              <a:rPr lang="zh-CN" altLang="en-US">
                <a:sym typeface="+mn-ea"/>
              </a:rPr>
              <a:t>上面</a:t>
            </a:r>
            <a:r>
              <a:rPr lang="en-US" altLang="zh-CN">
                <a:sym typeface="+mn-ea"/>
              </a:rPr>
              <a:t>这个认知，接下来就是想办法让这个临界值变小，也就是用更小的训练集来更快地达到最理想的性能，如右图的红虚线所示。红实线我们认为是在随机地增加训练集，那么红虚线就是用主动学习（Active Learning）的手段来增加训练集，从而找到一个更小的子集来达到最理想的性能。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7035" y="1726565"/>
            <a:ext cx="5050790" cy="3404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解决问题：如何使临界值变小？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解决方案：主动学习（Active Learning），去主动学习那些比较</a:t>
            </a:r>
            <a:r>
              <a:rPr lang="en-US" altLang="zh-CN"/>
              <a:t>”</a:t>
            </a:r>
            <a:r>
              <a:rPr lang="zh-CN" altLang="en-US"/>
              <a:t>难的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/>
              <a:t>信息量大的</a:t>
            </a:r>
            <a:r>
              <a:rPr lang="en-US" altLang="zh-CN"/>
              <a:t>”</a:t>
            </a:r>
            <a:r>
              <a:rPr lang="zh-CN" altLang="en-US"/>
              <a:t>样本（hard mining）。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关键点：每次都挑当前分类器分类效果不理想的那些样本（hard sample）给它训练，假设是训练这部分 hard sample 对于提升分类器效果最有效而快速。 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问题：在不知道真正标签的情况下怎么去定义</a:t>
            </a:r>
            <a:r>
              <a:rPr lang="en-US" altLang="zh-CN"/>
              <a:t>hard</a:t>
            </a:r>
            <a:r>
              <a:rPr lang="zh-CN" altLang="en-US"/>
              <a:t> sample？或者说怎么去描述当前分类器对于不同样本的分类结果的好坏？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4919</Words>
  <Application>WPS 演示</Application>
  <PresentationFormat>宽屏</PresentationFormat>
  <Paragraphs>136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Active Learning(主动学习)   一个降低深度学习时间，空间，经济成本的解决方案</vt:lpstr>
      <vt:lpstr>阅读文献</vt:lpstr>
      <vt:lpstr>论文主要工作</vt:lpstr>
      <vt:lpstr>论文工作意义</vt:lpstr>
      <vt:lpstr>论文研究背景</vt:lpstr>
      <vt:lpstr>PowerPoint 演示文稿</vt:lpstr>
      <vt:lpstr>PowerPoint 演示文稿</vt:lpstr>
      <vt:lpstr>思考</vt:lpstr>
      <vt:lpstr>解决问题：如何使临界值变小？</vt:lpstr>
      <vt:lpstr>解决问题：如何判断hard sample</vt:lpstr>
      <vt:lpstr>主动学习的结构示意图</vt:lpstr>
      <vt:lpstr>主动学习何时停止？</vt:lpstr>
      <vt:lpstr>主动学习总结</vt:lpstr>
      <vt:lpstr>新问题：多样性</vt:lpstr>
      <vt:lpstr>重新设计 Diversity指标</vt:lpstr>
      <vt:lpstr>Diversity指标并不完美</vt:lpstr>
      <vt:lpstr>举反例</vt:lpstr>
      <vt:lpstr>解决方法</vt:lpstr>
      <vt:lpstr>算法流程</vt:lpstr>
      <vt:lpstr>论文创新</vt:lpstr>
      <vt:lpstr>训练过程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PengLu</cp:lastModifiedBy>
  <cp:revision>13</cp:revision>
  <dcterms:created xsi:type="dcterms:W3CDTF">2015-05-05T08:02:00Z</dcterms:created>
  <dcterms:modified xsi:type="dcterms:W3CDTF">2017-12-03T05:12:44Z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