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sldIdLst>
    <p:sldId id="314" r:id="rId2"/>
    <p:sldId id="315" r:id="rId3"/>
    <p:sldId id="316" r:id="rId4"/>
    <p:sldId id="257" r:id="rId5"/>
    <p:sldId id="378" r:id="rId6"/>
    <p:sldId id="379" r:id="rId7"/>
    <p:sldId id="380" r:id="rId8"/>
    <p:sldId id="381" r:id="rId9"/>
    <p:sldId id="382" r:id="rId10"/>
    <p:sldId id="383" r:id="rId11"/>
    <p:sldId id="384" r:id="rId12"/>
    <p:sldId id="385" r:id="rId13"/>
  </p:sldIdLst>
  <p:sldSz cx="9144000" cy="5143500" type="screen16x9"/>
  <p:notesSz cx="6858000" cy="9144000"/>
  <p:defaultTextStyle>
    <a:defPPr>
      <a:defRPr lang="id-ID"/>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431" userDrawn="1">
          <p15:clr>
            <a:srgbClr val="A4A3A4"/>
          </p15:clr>
        </p15:guide>
        <p15:guide id="3" pos="5329" userDrawn="1">
          <p15:clr>
            <a:srgbClr val="A4A3A4"/>
          </p15:clr>
        </p15:guide>
        <p15:guide id="4" pos="2880" userDrawn="1">
          <p15:clr>
            <a:srgbClr val="A4A3A4"/>
          </p15:clr>
        </p15:guide>
        <p15:guide id="5" orient="horz" pos="1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E4"/>
    <a:srgbClr val="B4CB60"/>
    <a:srgbClr val="7F962B"/>
    <a:srgbClr val="757E88"/>
    <a:srgbClr val="404953"/>
    <a:srgbClr val="018582"/>
    <a:srgbClr val="01A6A2"/>
    <a:srgbClr val="36BAB7"/>
    <a:srgbClr val="B10237"/>
    <a:srgbClr val="E63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14" d="100"/>
          <a:sy n="114" d="100"/>
        </p:scale>
        <p:origin x="581" y="77"/>
      </p:cViewPr>
      <p:guideLst>
        <p:guide pos="431"/>
        <p:guide pos="5329"/>
        <p:guide pos="2880"/>
        <p:guide orient="horz" pos="1824"/>
      </p:guideLst>
    </p:cSldViewPr>
  </p:slideViewPr>
  <p:notesTextViewPr>
    <p:cViewPr>
      <p:scale>
        <a:sx n="1" d="1"/>
        <a:sy n="1" d="1"/>
      </p:scale>
      <p:origin x="0" y="0"/>
    </p:cViewPr>
  </p:notesTextViewPr>
  <p:sorterViewPr>
    <p:cViewPr>
      <p:scale>
        <a:sx n="100" d="100"/>
        <a:sy n="100" d="100"/>
      </p:scale>
      <p:origin x="0" y="-168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66AB2-D333-4CEC-9CF9-F0C1A044142B}" type="datetimeFigureOut">
              <a:rPr lang="id-ID" smtClean="0"/>
              <a:pPr/>
              <a:t>27/12/2017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F5061-3C59-4CC8-817F-63E1E61B66D8}" type="slidenum">
              <a:rPr lang="id-ID" smtClean="0"/>
              <a:pPr/>
              <a:t>‹#›</a:t>
            </a:fld>
            <a:endParaRPr lang="id-ID"/>
          </a:p>
        </p:txBody>
      </p:sp>
    </p:spTree>
    <p:extLst>
      <p:ext uri="{BB962C8B-B14F-4D97-AF65-F5344CB8AC3E}">
        <p14:creationId xmlns:p14="http://schemas.microsoft.com/office/powerpoint/2010/main" val="1517184106"/>
      </p:ext>
    </p:extLst>
  </p:cSld>
  <p:clrMap bg1="lt1" tx1="dk1" bg2="lt2" tx2="dk2" accent1="accent1" accent2="accent2" accent3="accent3" accent4="accent4" accent5="accent5" accent6="accent6" hlink="hlink" folHlink="folHlink"/>
  <p:notesStyle>
    <a:lvl1pPr marL="0" algn="l" defTabSz="685783" rtl="0" eaLnBrk="1" latinLnBrk="0" hangingPunct="1">
      <a:defRPr sz="900" kern="1200">
        <a:solidFill>
          <a:schemeClr val="tx1"/>
        </a:solidFill>
        <a:latin typeface="+mn-lt"/>
        <a:ea typeface="+mn-ea"/>
        <a:cs typeface="+mn-cs"/>
      </a:defRPr>
    </a:lvl1pPr>
    <a:lvl2pPr marL="342892" algn="l" defTabSz="685783" rtl="0" eaLnBrk="1" latinLnBrk="0" hangingPunct="1">
      <a:defRPr sz="900" kern="1200">
        <a:solidFill>
          <a:schemeClr val="tx1"/>
        </a:solidFill>
        <a:latin typeface="+mn-lt"/>
        <a:ea typeface="+mn-ea"/>
        <a:cs typeface="+mn-cs"/>
      </a:defRPr>
    </a:lvl2pPr>
    <a:lvl3pPr marL="685783" algn="l" defTabSz="685783" rtl="0" eaLnBrk="1" latinLnBrk="0" hangingPunct="1">
      <a:defRPr sz="900" kern="1200">
        <a:solidFill>
          <a:schemeClr val="tx1"/>
        </a:solidFill>
        <a:latin typeface="+mn-lt"/>
        <a:ea typeface="+mn-ea"/>
        <a:cs typeface="+mn-cs"/>
      </a:defRPr>
    </a:lvl3pPr>
    <a:lvl4pPr marL="1028675" algn="l" defTabSz="685783" rtl="0" eaLnBrk="1" latinLnBrk="0" hangingPunct="1">
      <a:defRPr sz="900" kern="1200">
        <a:solidFill>
          <a:schemeClr val="tx1"/>
        </a:solidFill>
        <a:latin typeface="+mn-lt"/>
        <a:ea typeface="+mn-ea"/>
        <a:cs typeface="+mn-cs"/>
      </a:defRPr>
    </a:lvl4pPr>
    <a:lvl5pPr marL="1371566" algn="l" defTabSz="685783" rtl="0" eaLnBrk="1" latinLnBrk="0" hangingPunct="1">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bg>
      <p:bgPr>
        <a:solidFill>
          <a:srgbClr val="F4F4FC"/>
        </a:solidFill>
        <a:effectLst/>
      </p:bgPr>
    </p:bg>
    <p:spTree>
      <p:nvGrpSpPr>
        <p:cNvPr id="1" name=""/>
        <p:cNvGrpSpPr/>
        <p:nvPr/>
      </p:nvGrpSpPr>
      <p:grpSpPr>
        <a:xfrm>
          <a:off x="0" y="0"/>
          <a:ext cx="0" cy="0"/>
          <a:chOff x="0" y="0"/>
          <a:chExt cx="0" cy="0"/>
        </a:xfrm>
      </p:grpSpPr>
      <p:sp>
        <p:nvSpPr>
          <p:cNvPr id="12" name="Oval 11"/>
          <p:cNvSpPr/>
          <p:nvPr/>
        </p:nvSpPr>
        <p:spPr>
          <a:xfrm>
            <a:off x="684212" y="436907"/>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800">
              <a:solidFill>
                <a:schemeClr val="tx1"/>
              </a:solidFill>
            </a:endParaRPr>
          </a:p>
        </p:txBody>
      </p:sp>
      <p:sp>
        <p:nvSpPr>
          <p:cNvPr id="19" name="Text Placeholder 15"/>
          <p:cNvSpPr>
            <a:spLocks noGrp="1"/>
          </p:cNvSpPr>
          <p:nvPr>
            <p:ph type="body" sz="quarter" idx="10" hasCustomPrompt="1"/>
          </p:nvPr>
        </p:nvSpPr>
        <p:spPr>
          <a:xfrm>
            <a:off x="1309211" y="424895"/>
            <a:ext cx="4383363" cy="218385"/>
          </a:xfrm>
        </p:spPr>
        <p:txBody>
          <a:bodyPr>
            <a:normAutofit/>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sz="900">
                <a:solidFill>
                  <a:schemeClr val="tx1"/>
                </a:solidFill>
                <a:latin typeface="+mj-lt"/>
              </a:defRPr>
            </a:lvl1pPr>
          </a:lstStyle>
          <a:p>
            <a:r>
              <a:rPr lang="id-ID" b="1" dirty="0">
                <a:solidFill>
                  <a:schemeClr val="tx1"/>
                </a:solidFill>
              </a:rPr>
              <a:t>Lorem ipsum dolor siamet sample text presentation</a:t>
            </a:r>
          </a:p>
        </p:txBody>
      </p:sp>
      <p:sp>
        <p:nvSpPr>
          <p:cNvPr id="25" name="Title 3"/>
          <p:cNvSpPr>
            <a:spLocks noGrp="1"/>
          </p:cNvSpPr>
          <p:nvPr>
            <p:ph type="title" hasCustomPrompt="1"/>
          </p:nvPr>
        </p:nvSpPr>
        <p:spPr>
          <a:xfrm>
            <a:off x="1309211" y="565692"/>
            <a:ext cx="5012076" cy="491470"/>
          </a:xfrm>
        </p:spPr>
        <p:txBody>
          <a:bodyPr>
            <a:normAutofit/>
          </a:bodyPr>
          <a:lstStyle>
            <a:lvl1pPr>
              <a:defRPr sz="2200" b="1" baseline="0">
                <a:solidFill>
                  <a:schemeClr val="tx1"/>
                </a:solidFill>
                <a:latin typeface="+mj-lt"/>
              </a:defRPr>
            </a:lvl1pPr>
          </a:lstStyle>
          <a:p>
            <a:r>
              <a:rPr lang="id-ID" dirty="0">
                <a:solidFill>
                  <a:schemeClr val="tx1"/>
                </a:solidFill>
              </a:rPr>
              <a:t>Your Sample Text Here</a:t>
            </a:r>
            <a:endParaRPr lang="id-ID" dirty="0"/>
          </a:p>
        </p:txBody>
      </p:sp>
      <p:sp>
        <p:nvSpPr>
          <p:cNvPr id="38" name="TextBox 37"/>
          <p:cNvSpPr txBox="1"/>
          <p:nvPr userDrawn="1"/>
        </p:nvSpPr>
        <p:spPr>
          <a:xfrm>
            <a:off x="4011590" y="4827865"/>
            <a:ext cx="1120821" cy="200055"/>
          </a:xfrm>
          <a:prstGeom prst="rect">
            <a:avLst/>
          </a:prstGeom>
          <a:noFill/>
        </p:spPr>
        <p:txBody>
          <a:bodyPr wrap="none" rtlCol="0">
            <a:spAutoFit/>
          </a:bodyPr>
          <a:lstStyle/>
          <a:p>
            <a:pPr algn="ctr"/>
            <a:r>
              <a:rPr lang="id-ID" sz="700" b="0" dirty="0">
                <a:solidFill>
                  <a:schemeClr val="tx1">
                    <a:lumMod val="40000"/>
                    <a:lumOff val="60000"/>
                  </a:schemeClr>
                </a:solidFill>
              </a:rPr>
              <a:t>www.presentation.com</a:t>
            </a:r>
          </a:p>
        </p:txBody>
      </p:sp>
      <p:sp>
        <p:nvSpPr>
          <p:cNvPr id="39" name="Slide Number Placeholder 31"/>
          <p:cNvSpPr>
            <a:spLocks noGrp="1"/>
          </p:cNvSpPr>
          <p:nvPr>
            <p:ph type="sldNum" sz="quarter" idx="13"/>
          </p:nvPr>
        </p:nvSpPr>
        <p:spPr>
          <a:xfrm>
            <a:off x="8209722" y="4754076"/>
            <a:ext cx="305628" cy="273844"/>
          </a:xfrm>
        </p:spPr>
        <p:txBody>
          <a:bodyPr/>
          <a:lstStyle>
            <a:lvl1pPr>
              <a:defRPr sz="700" b="0">
                <a:solidFill>
                  <a:schemeClr val="tx1">
                    <a:lumMod val="40000"/>
                    <a:lumOff val="60000"/>
                  </a:schemeClr>
                </a:solidFill>
              </a:defRPr>
            </a:lvl1pPr>
          </a:lstStyle>
          <a:p>
            <a:fld id="{0A48CF6C-AF50-41F6-9F17-D1EEFE876BB5}" type="slidenum">
              <a:rPr lang="id-ID" smtClean="0"/>
              <a:pPr/>
              <a:t>‹#›</a:t>
            </a:fld>
            <a:endParaRPr lang="id-ID"/>
          </a:p>
        </p:txBody>
      </p:sp>
      <p:sp>
        <p:nvSpPr>
          <p:cNvPr id="7" name="Freeform 26"/>
          <p:cNvSpPr>
            <a:spLocks/>
          </p:cNvSpPr>
          <p:nvPr userDrawn="1"/>
        </p:nvSpPr>
        <p:spPr bwMode="auto">
          <a:xfrm>
            <a:off x="733815" y="587583"/>
            <a:ext cx="440794" cy="238648"/>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7944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bg>
      <p:bgPr>
        <a:solidFill>
          <a:srgbClr val="F4F4FC"/>
        </a:solidFill>
        <a:effectLst/>
      </p:bgPr>
    </p:bg>
    <p:spTree>
      <p:nvGrpSpPr>
        <p:cNvPr id="1" name=""/>
        <p:cNvGrpSpPr/>
        <p:nvPr/>
      </p:nvGrpSpPr>
      <p:grpSpPr>
        <a:xfrm>
          <a:off x="0" y="0"/>
          <a:ext cx="0" cy="0"/>
          <a:chOff x="0" y="0"/>
          <a:chExt cx="0" cy="0"/>
        </a:xfrm>
      </p:grpSpPr>
      <p:sp>
        <p:nvSpPr>
          <p:cNvPr id="12" name="Oval 11"/>
          <p:cNvSpPr/>
          <p:nvPr/>
        </p:nvSpPr>
        <p:spPr>
          <a:xfrm>
            <a:off x="4856162" y="436907"/>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800">
              <a:solidFill>
                <a:schemeClr val="tx1"/>
              </a:solidFill>
            </a:endParaRPr>
          </a:p>
        </p:txBody>
      </p:sp>
      <p:sp>
        <p:nvSpPr>
          <p:cNvPr id="19" name="Text Placeholder 15"/>
          <p:cNvSpPr>
            <a:spLocks noGrp="1"/>
          </p:cNvSpPr>
          <p:nvPr>
            <p:ph type="body" sz="quarter" idx="10" hasCustomPrompt="1"/>
          </p:nvPr>
        </p:nvSpPr>
        <p:spPr>
          <a:xfrm>
            <a:off x="5481162" y="424895"/>
            <a:ext cx="2970129" cy="218385"/>
          </a:xfrm>
        </p:spPr>
        <p:txBody>
          <a:bodyPr>
            <a:normAutofit/>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sz="900">
                <a:solidFill>
                  <a:schemeClr val="tx1"/>
                </a:solidFill>
                <a:latin typeface="+mj-lt"/>
              </a:defRPr>
            </a:lvl1pPr>
          </a:lstStyle>
          <a:p>
            <a:r>
              <a:rPr lang="id-ID" b="1" dirty="0">
                <a:solidFill>
                  <a:schemeClr val="tx1"/>
                </a:solidFill>
              </a:rPr>
              <a:t>Lorem ipsum dolor siamet sample text presentation</a:t>
            </a:r>
          </a:p>
        </p:txBody>
      </p:sp>
      <p:sp>
        <p:nvSpPr>
          <p:cNvPr id="25" name="Title 3"/>
          <p:cNvSpPr>
            <a:spLocks noGrp="1"/>
          </p:cNvSpPr>
          <p:nvPr>
            <p:ph type="title" hasCustomPrompt="1"/>
          </p:nvPr>
        </p:nvSpPr>
        <p:spPr>
          <a:xfrm>
            <a:off x="5481161" y="565692"/>
            <a:ext cx="3396139" cy="491470"/>
          </a:xfrm>
        </p:spPr>
        <p:txBody>
          <a:bodyPr>
            <a:normAutofit/>
          </a:bodyPr>
          <a:lstStyle>
            <a:lvl1pPr>
              <a:defRPr sz="2200" b="1" baseline="0">
                <a:solidFill>
                  <a:schemeClr val="tx1"/>
                </a:solidFill>
                <a:latin typeface="+mj-lt"/>
              </a:defRPr>
            </a:lvl1pPr>
          </a:lstStyle>
          <a:p>
            <a:r>
              <a:rPr lang="id-ID" dirty="0">
                <a:solidFill>
                  <a:schemeClr val="tx1"/>
                </a:solidFill>
              </a:rPr>
              <a:t>Your Sample Text Here</a:t>
            </a:r>
            <a:endParaRPr lang="id-ID" dirty="0"/>
          </a:p>
        </p:txBody>
      </p:sp>
      <p:sp>
        <p:nvSpPr>
          <p:cNvPr id="38" name="TextBox 37"/>
          <p:cNvSpPr txBox="1"/>
          <p:nvPr userDrawn="1"/>
        </p:nvSpPr>
        <p:spPr>
          <a:xfrm>
            <a:off x="4011590" y="4827865"/>
            <a:ext cx="1120821" cy="200055"/>
          </a:xfrm>
          <a:prstGeom prst="rect">
            <a:avLst/>
          </a:prstGeom>
          <a:noFill/>
        </p:spPr>
        <p:txBody>
          <a:bodyPr wrap="none" rtlCol="0">
            <a:spAutoFit/>
          </a:bodyPr>
          <a:lstStyle/>
          <a:p>
            <a:pPr algn="ctr"/>
            <a:r>
              <a:rPr lang="id-ID" sz="700" b="0" dirty="0">
                <a:solidFill>
                  <a:schemeClr val="tx1">
                    <a:lumMod val="40000"/>
                    <a:lumOff val="60000"/>
                  </a:schemeClr>
                </a:solidFill>
              </a:rPr>
              <a:t>www.presentation.com</a:t>
            </a:r>
          </a:p>
        </p:txBody>
      </p:sp>
      <p:sp>
        <p:nvSpPr>
          <p:cNvPr id="39" name="Slide Number Placeholder 31"/>
          <p:cNvSpPr>
            <a:spLocks noGrp="1"/>
          </p:cNvSpPr>
          <p:nvPr>
            <p:ph type="sldNum" sz="quarter" idx="13"/>
          </p:nvPr>
        </p:nvSpPr>
        <p:spPr>
          <a:xfrm>
            <a:off x="8209722" y="4754076"/>
            <a:ext cx="305628" cy="273844"/>
          </a:xfrm>
        </p:spPr>
        <p:txBody>
          <a:bodyPr/>
          <a:lstStyle>
            <a:lvl1pPr>
              <a:defRPr sz="700" b="0">
                <a:solidFill>
                  <a:schemeClr val="tx1">
                    <a:lumMod val="40000"/>
                    <a:lumOff val="60000"/>
                  </a:schemeClr>
                </a:solidFill>
              </a:defRPr>
            </a:lvl1pPr>
          </a:lstStyle>
          <a:p>
            <a:fld id="{0A48CF6C-AF50-41F6-9F17-D1EEFE876BB5}" type="slidenum">
              <a:rPr lang="id-ID" smtClean="0"/>
              <a:pPr/>
              <a:t>‹#›</a:t>
            </a:fld>
            <a:endParaRPr lang="id-ID"/>
          </a:p>
        </p:txBody>
      </p:sp>
      <p:sp>
        <p:nvSpPr>
          <p:cNvPr id="7" name="Freeform 26"/>
          <p:cNvSpPr>
            <a:spLocks/>
          </p:cNvSpPr>
          <p:nvPr userDrawn="1"/>
        </p:nvSpPr>
        <p:spPr bwMode="auto">
          <a:xfrm>
            <a:off x="4905765" y="587583"/>
            <a:ext cx="440794" cy="238648"/>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7944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2329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A48CF6C-AF50-41F6-9F17-D1EEFE876BB5}" type="slidenum">
              <a:rPr lang="id-ID" smtClean="0"/>
              <a:pPr/>
              <a:t>‹#›</a:t>
            </a:fld>
            <a:endParaRPr lang="id-ID"/>
          </a:p>
        </p:txBody>
      </p:sp>
    </p:spTree>
    <p:extLst>
      <p:ext uri="{BB962C8B-B14F-4D97-AF65-F5344CB8AC3E}">
        <p14:creationId xmlns:p14="http://schemas.microsoft.com/office/powerpoint/2010/main" val="2779899268"/>
      </p:ext>
    </p:extLst>
  </p:cSld>
  <p:clrMap bg1="lt1" tx1="dk1" bg2="lt2" tx2="dk2" accent1="accent1" accent2="accent2" accent3="accent3" accent4="accent4" accent5="accent5" accent6="accent6" hlink="hlink" folHlink="folHlink"/>
  <p:sldLayoutIdLst>
    <p:sldLayoutId id="2147483663" r:id="rId1"/>
    <p:sldLayoutId id="2147483666" r:id="rId2"/>
    <p:sldLayoutId id="2147483665" r:id="rId3"/>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9144000" cy="2091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d-ID" sz="1013"/>
          </a:p>
        </p:txBody>
      </p:sp>
      <p:sp>
        <p:nvSpPr>
          <p:cNvPr id="13" name="Content Placeholder 2"/>
          <p:cNvSpPr txBox="1">
            <a:spLocks/>
          </p:cNvSpPr>
          <p:nvPr/>
        </p:nvSpPr>
        <p:spPr>
          <a:xfrm>
            <a:off x="1187219" y="2234491"/>
            <a:ext cx="6769562" cy="1292002"/>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685767">
              <a:spcBef>
                <a:spcPts val="0"/>
              </a:spcBef>
              <a:buNone/>
            </a:pPr>
            <a:r>
              <a:rPr lang="en-US" sz="2000" b="1" dirty="0">
                <a:solidFill>
                  <a:schemeClr val="tx1"/>
                </a:solidFill>
                <a:latin typeface="Roboto" pitchFamily="2" charset="0"/>
                <a:ea typeface="Roboto" pitchFamily="2" charset="0"/>
                <a:cs typeface="Open Sans" panose="020B0606030504020204" pitchFamily="34" charset="0"/>
              </a:rPr>
              <a:t>Deep Residual Learning for Image Recognition</a:t>
            </a:r>
            <a:endParaRPr lang="id-ID" sz="2000" b="1" dirty="0">
              <a:solidFill>
                <a:schemeClr val="tx1"/>
              </a:solidFill>
              <a:latin typeface="Roboto" pitchFamily="2" charset="0"/>
              <a:ea typeface="Roboto" pitchFamily="2" charset="0"/>
              <a:cs typeface="Open Sans" panose="020B0606030504020204" pitchFamily="34" charset="0"/>
            </a:endParaRPr>
          </a:p>
          <a:p>
            <a:pPr marL="0" indent="0" algn="ctr" defTabSz="685767">
              <a:spcBef>
                <a:spcPts val="0"/>
              </a:spcBef>
              <a:buNone/>
            </a:pPr>
            <a:endParaRPr lang="en-US" altLang="zh-CN" sz="800" b="1" dirty="0">
              <a:solidFill>
                <a:schemeClr val="tx1"/>
              </a:solidFill>
              <a:latin typeface="Roboto" pitchFamily="2" charset="0"/>
              <a:ea typeface="Roboto" pitchFamily="2" charset="0"/>
              <a:cs typeface="Open Sans" panose="020B0606030504020204" pitchFamily="34" charset="0"/>
            </a:endParaRPr>
          </a:p>
          <a:p>
            <a:pPr marL="0" indent="0" algn="ctr" defTabSz="685767">
              <a:spcBef>
                <a:spcPts val="0"/>
              </a:spcBef>
              <a:buNone/>
            </a:pPr>
            <a:endParaRPr lang="en-US" altLang="zh-CN" sz="800" b="1" dirty="0">
              <a:solidFill>
                <a:schemeClr val="tx1"/>
              </a:solidFill>
              <a:latin typeface="Roboto" pitchFamily="2" charset="0"/>
              <a:ea typeface="Roboto" pitchFamily="2" charset="0"/>
              <a:cs typeface="Open Sans" panose="020B0606030504020204" pitchFamily="34" charset="0"/>
            </a:endParaRPr>
          </a:p>
          <a:p>
            <a:pPr marL="0" indent="0" algn="ctr" defTabSz="685767">
              <a:spcBef>
                <a:spcPts val="0"/>
              </a:spcBef>
              <a:buNone/>
            </a:pPr>
            <a:r>
              <a:rPr lang="en-US" altLang="zh-CN" sz="800" b="1" dirty="0" err="1">
                <a:solidFill>
                  <a:schemeClr val="tx1"/>
                </a:solidFill>
                <a:latin typeface="Roboto" pitchFamily="2" charset="0"/>
                <a:ea typeface="Roboto" pitchFamily="2" charset="0"/>
                <a:cs typeface="Open Sans" panose="020B0606030504020204" pitchFamily="34" charset="0"/>
              </a:rPr>
              <a:t>Kaiming</a:t>
            </a:r>
            <a:r>
              <a:rPr lang="en-US" altLang="zh-CN" sz="800" b="1" dirty="0">
                <a:solidFill>
                  <a:schemeClr val="tx1"/>
                </a:solidFill>
                <a:latin typeface="Roboto" pitchFamily="2" charset="0"/>
                <a:ea typeface="Roboto" pitchFamily="2" charset="0"/>
                <a:cs typeface="Open Sans" panose="020B0606030504020204" pitchFamily="34" charset="0"/>
              </a:rPr>
              <a:t> He </a:t>
            </a:r>
            <a:r>
              <a:rPr lang="en-US" altLang="zh-CN" sz="800" b="1" dirty="0" err="1">
                <a:solidFill>
                  <a:schemeClr val="tx1"/>
                </a:solidFill>
                <a:latin typeface="Roboto" pitchFamily="2" charset="0"/>
                <a:ea typeface="Roboto" pitchFamily="2" charset="0"/>
                <a:cs typeface="Open Sans" panose="020B0606030504020204" pitchFamily="34" charset="0"/>
              </a:rPr>
              <a:t>Xiangyu</a:t>
            </a:r>
            <a:r>
              <a:rPr lang="en-US" altLang="zh-CN" sz="800" b="1" dirty="0">
                <a:solidFill>
                  <a:schemeClr val="tx1"/>
                </a:solidFill>
                <a:latin typeface="Roboto" pitchFamily="2" charset="0"/>
                <a:ea typeface="Roboto" pitchFamily="2" charset="0"/>
                <a:cs typeface="Open Sans" panose="020B0606030504020204" pitchFamily="34" charset="0"/>
              </a:rPr>
              <a:t> Zhang </a:t>
            </a:r>
            <a:r>
              <a:rPr lang="en-US" altLang="zh-CN" sz="800" b="1" dirty="0" err="1">
                <a:solidFill>
                  <a:schemeClr val="tx1"/>
                </a:solidFill>
                <a:latin typeface="Roboto" pitchFamily="2" charset="0"/>
                <a:ea typeface="Roboto" pitchFamily="2" charset="0"/>
                <a:cs typeface="Open Sans" panose="020B0606030504020204" pitchFamily="34" charset="0"/>
              </a:rPr>
              <a:t>Shaoqing</a:t>
            </a:r>
            <a:r>
              <a:rPr lang="en-US" altLang="zh-CN" sz="800" b="1" dirty="0">
                <a:solidFill>
                  <a:schemeClr val="tx1"/>
                </a:solidFill>
                <a:latin typeface="Roboto" pitchFamily="2" charset="0"/>
                <a:ea typeface="Roboto" pitchFamily="2" charset="0"/>
                <a:cs typeface="Open Sans" panose="020B0606030504020204" pitchFamily="34" charset="0"/>
              </a:rPr>
              <a:t> Ren Jian Sun</a:t>
            </a:r>
          </a:p>
          <a:p>
            <a:pPr marL="0" indent="0" algn="ctr" defTabSz="685767">
              <a:spcBef>
                <a:spcPts val="0"/>
              </a:spcBef>
              <a:buNone/>
            </a:pPr>
            <a:r>
              <a:rPr lang="en-US" altLang="zh-CN" sz="800" b="1" dirty="0">
                <a:solidFill>
                  <a:schemeClr val="tx1"/>
                </a:solidFill>
                <a:latin typeface="Roboto" pitchFamily="2" charset="0"/>
                <a:ea typeface="Roboto" pitchFamily="2" charset="0"/>
                <a:cs typeface="Open Sans" panose="020B0606030504020204" pitchFamily="34" charset="0"/>
              </a:rPr>
              <a:t>Microsoft Research</a:t>
            </a:r>
            <a:endParaRPr lang="id-ID" sz="800" dirty="0">
              <a:solidFill>
                <a:schemeClr val="tx1"/>
              </a:solidFill>
              <a:latin typeface="Roboto" pitchFamily="2" charset="0"/>
              <a:ea typeface="Roboto" pitchFamily="2" charset="0"/>
              <a:cs typeface="Open Sans" panose="020B0606030504020204" pitchFamily="34" charset="0"/>
            </a:endParaRPr>
          </a:p>
          <a:p>
            <a:pPr marL="0" indent="0" algn="ctr" defTabSz="685767">
              <a:lnSpc>
                <a:spcPct val="150000"/>
              </a:lnSpc>
              <a:spcBef>
                <a:spcPts val="0"/>
              </a:spcBef>
              <a:buNone/>
            </a:pPr>
            <a:r>
              <a:rPr lang="en-US" sz="800" dirty="0">
                <a:solidFill>
                  <a:schemeClr val="tx1"/>
                </a:solidFill>
                <a:latin typeface="Roboto" pitchFamily="2" charset="0"/>
                <a:ea typeface="Roboto" pitchFamily="2" charset="0"/>
                <a:cs typeface="Open Sans" panose="020B0606030504020204" pitchFamily="34" charset="0"/>
              </a:rPr>
              <a:t>Deeper neural networks are more difficult to train. We present a residual learning framework to ease the training of networks that are substantially deeper than those used previously. We explicitly reformulate the layers as learn-</a:t>
            </a:r>
            <a:r>
              <a:rPr lang="en-US" sz="800" dirty="0" err="1">
                <a:solidFill>
                  <a:schemeClr val="tx1"/>
                </a:solidFill>
                <a:latin typeface="Roboto" pitchFamily="2" charset="0"/>
                <a:ea typeface="Roboto" pitchFamily="2" charset="0"/>
                <a:cs typeface="Open Sans" panose="020B0606030504020204" pitchFamily="34" charset="0"/>
              </a:rPr>
              <a:t>ing</a:t>
            </a:r>
            <a:r>
              <a:rPr lang="en-US" sz="800" dirty="0">
                <a:solidFill>
                  <a:schemeClr val="tx1"/>
                </a:solidFill>
                <a:latin typeface="Roboto" pitchFamily="2" charset="0"/>
                <a:ea typeface="Roboto" pitchFamily="2" charset="0"/>
                <a:cs typeface="Open Sans" panose="020B0606030504020204" pitchFamily="34" charset="0"/>
              </a:rPr>
              <a:t> residual functions with reference to the layer inputs, in-stead of learning unreferenced functions. We provide comprehensive empirical evidence showing that these residual </a:t>
            </a:r>
            <a:r>
              <a:rPr lang="en-US" sz="800" dirty="0" err="1">
                <a:solidFill>
                  <a:schemeClr val="tx1"/>
                </a:solidFill>
                <a:latin typeface="Roboto" pitchFamily="2" charset="0"/>
                <a:ea typeface="Roboto" pitchFamily="2" charset="0"/>
                <a:cs typeface="Open Sans" panose="020B0606030504020204" pitchFamily="34" charset="0"/>
              </a:rPr>
              <a:t>networksareeasiertooptimize</a:t>
            </a:r>
            <a:r>
              <a:rPr lang="en-US" sz="800" dirty="0">
                <a:solidFill>
                  <a:schemeClr val="tx1"/>
                </a:solidFill>
                <a:latin typeface="Roboto" pitchFamily="2" charset="0"/>
                <a:ea typeface="Roboto" pitchFamily="2" charset="0"/>
                <a:cs typeface="Open Sans" panose="020B0606030504020204" pitchFamily="34" charset="0"/>
              </a:rPr>
              <a:t>, </a:t>
            </a:r>
            <a:r>
              <a:rPr lang="en-US" sz="800" dirty="0" err="1">
                <a:solidFill>
                  <a:schemeClr val="tx1"/>
                </a:solidFill>
                <a:latin typeface="Roboto" pitchFamily="2" charset="0"/>
                <a:ea typeface="Roboto" pitchFamily="2" charset="0"/>
                <a:cs typeface="Open Sans" panose="020B0606030504020204" pitchFamily="34" charset="0"/>
              </a:rPr>
              <a:t>andcangainaccuracyfrom</a:t>
            </a:r>
            <a:r>
              <a:rPr lang="en-US" sz="800" dirty="0">
                <a:solidFill>
                  <a:schemeClr val="tx1"/>
                </a:solidFill>
                <a:latin typeface="Roboto" pitchFamily="2" charset="0"/>
                <a:ea typeface="Roboto" pitchFamily="2" charset="0"/>
                <a:cs typeface="Open Sans" panose="020B0606030504020204" pitchFamily="34" charset="0"/>
              </a:rPr>
              <a:t> considerably increased depth. On the ImageNet dataset we evaluate residual nets with a depth of up to 152 layers—8× deeper than VGG nets [41] but still having lower complexity. An ensemble of these residual nets achieves 3.57% error </a:t>
            </a:r>
            <a:r>
              <a:rPr lang="en-US" sz="800" dirty="0" err="1">
                <a:solidFill>
                  <a:schemeClr val="tx1"/>
                </a:solidFill>
                <a:latin typeface="Roboto" pitchFamily="2" charset="0"/>
                <a:ea typeface="Roboto" pitchFamily="2" charset="0"/>
                <a:cs typeface="Open Sans" panose="020B0606030504020204" pitchFamily="34" charset="0"/>
              </a:rPr>
              <a:t>ontheImageNet</a:t>
            </a:r>
            <a:r>
              <a:rPr lang="en-US" sz="800" dirty="0">
                <a:solidFill>
                  <a:schemeClr val="tx1"/>
                </a:solidFill>
                <a:latin typeface="Roboto" pitchFamily="2" charset="0"/>
                <a:ea typeface="Roboto" pitchFamily="2" charset="0"/>
                <a:cs typeface="Open Sans" panose="020B0606030504020204" pitchFamily="34" charset="0"/>
              </a:rPr>
              <a:t> </a:t>
            </a:r>
            <a:r>
              <a:rPr lang="en-US" sz="800" dirty="0" err="1">
                <a:solidFill>
                  <a:schemeClr val="tx1"/>
                </a:solidFill>
                <a:latin typeface="Roboto" pitchFamily="2" charset="0"/>
                <a:ea typeface="Roboto" pitchFamily="2" charset="0"/>
                <a:cs typeface="Open Sans" panose="020B0606030504020204" pitchFamily="34" charset="0"/>
              </a:rPr>
              <a:t>testset</a:t>
            </a:r>
            <a:r>
              <a:rPr lang="en-US" sz="800" dirty="0">
                <a:solidFill>
                  <a:schemeClr val="tx1"/>
                </a:solidFill>
                <a:latin typeface="Roboto" pitchFamily="2" charset="0"/>
                <a:ea typeface="Roboto" pitchFamily="2" charset="0"/>
                <a:cs typeface="Open Sans" panose="020B0606030504020204" pitchFamily="34" charset="0"/>
              </a:rPr>
              <a:t>. Thisresultwonthe1stplaceonthe ILSVRC 2015 classification task. We also present analysis on CIFAR-10 with 100 and 1000 layers.</a:t>
            </a:r>
            <a:endParaRPr lang="id-ID" sz="800" dirty="0">
              <a:solidFill>
                <a:schemeClr val="tx1"/>
              </a:solidFill>
              <a:latin typeface="Roboto" pitchFamily="2" charset="0"/>
              <a:ea typeface="Roboto" pitchFamily="2" charset="0"/>
              <a:cs typeface="Open Sans" panose="020B0606030504020204" pitchFamily="34" charset="0"/>
            </a:endParaRPr>
          </a:p>
        </p:txBody>
      </p:sp>
    </p:spTree>
    <p:extLst>
      <p:ext uri="{BB962C8B-B14F-4D97-AF65-F5344CB8AC3E}">
        <p14:creationId xmlns:p14="http://schemas.microsoft.com/office/powerpoint/2010/main" val="75658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8" y="1107650"/>
            <a:ext cx="7948943" cy="1911549"/>
          </a:xfrm>
          <a:prstGeom prst="rect">
            <a:avLst/>
          </a:prstGeom>
        </p:spPr>
        <p:txBody>
          <a:bodyPr wrap="square" numCol="1" spcCol="274320">
            <a:spAutoFit/>
          </a:bodyPr>
          <a:lstStyle/>
          <a:p>
            <a:pPr algn="just">
              <a:lnSpc>
                <a:spcPct val="150000"/>
              </a:lnSpc>
            </a:pPr>
            <a:r>
              <a:rPr lang="zh-CN" altLang="en-US" sz="1000" dirty="0">
                <a:latin typeface="+mj-lt"/>
                <a:cs typeface="Arial" panose="020B0604020202020204" pitchFamily="34" charset="0"/>
              </a:rPr>
              <a:t>表</a:t>
            </a:r>
            <a:r>
              <a:rPr lang="en-US" altLang="zh-CN" sz="1000" dirty="0">
                <a:latin typeface="+mj-lt"/>
                <a:cs typeface="Arial" panose="020B0604020202020204" pitchFamily="34" charset="0"/>
              </a:rPr>
              <a:t>2</a:t>
            </a:r>
            <a:r>
              <a:rPr lang="zh-CN" altLang="en-US" sz="1000" dirty="0">
                <a:latin typeface="+mj-lt"/>
                <a:cs typeface="Arial" panose="020B0604020202020204" pitchFamily="34" charset="0"/>
              </a:rPr>
              <a:t>的结果表明：较深的</a:t>
            </a:r>
            <a:r>
              <a:rPr lang="en-US" altLang="zh-CN" sz="1000" dirty="0">
                <a:latin typeface="+mj-lt"/>
                <a:cs typeface="Arial" panose="020B0604020202020204" pitchFamily="34" charset="0"/>
              </a:rPr>
              <a:t>34</a:t>
            </a:r>
            <a:r>
              <a:rPr lang="zh-CN" altLang="en-US" sz="1000" dirty="0">
                <a:latin typeface="+mj-lt"/>
                <a:cs typeface="Arial" panose="020B0604020202020204" pitchFamily="34" charset="0"/>
              </a:rPr>
              <a:t>层网络有比</a:t>
            </a:r>
            <a:r>
              <a:rPr lang="en-US" altLang="zh-CN" sz="1000" dirty="0">
                <a:latin typeface="+mj-lt"/>
                <a:cs typeface="Arial" panose="020B0604020202020204" pitchFamily="34" charset="0"/>
              </a:rPr>
              <a:t>18</a:t>
            </a:r>
            <a:r>
              <a:rPr lang="zh-CN" altLang="en-US" sz="1000" dirty="0">
                <a:latin typeface="+mj-lt"/>
                <a:cs typeface="Arial" panose="020B0604020202020204" pitchFamily="34" charset="0"/>
              </a:rPr>
              <a:t>层网络更高的验证错误：</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表</a:t>
            </a:r>
            <a:r>
              <a:rPr lang="en-US" altLang="zh-CN" sz="1000" dirty="0">
                <a:latin typeface="+mj-lt"/>
                <a:cs typeface="Arial" panose="020B0604020202020204" pitchFamily="34" charset="0"/>
              </a:rPr>
              <a:t>2</a:t>
            </a:r>
            <a:r>
              <a:rPr lang="zh-CN" altLang="en-US" sz="1000" dirty="0">
                <a:latin typeface="+mj-lt"/>
                <a:cs typeface="Arial" panose="020B0604020202020204" pitchFamily="34" charset="0"/>
              </a:rPr>
              <a:t>：</a:t>
            </a: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图</a:t>
            </a:r>
            <a:r>
              <a:rPr lang="en-US" altLang="zh-CN" sz="1000" dirty="0">
                <a:latin typeface="+mj-lt"/>
                <a:cs typeface="Arial" panose="020B0604020202020204" pitchFamily="34" charset="0"/>
              </a:rPr>
              <a:t>4</a:t>
            </a:r>
            <a:r>
              <a:rPr lang="zh-CN" altLang="en-US" sz="1000" dirty="0">
                <a:latin typeface="+mj-lt"/>
                <a:cs typeface="Arial" panose="020B0604020202020204" pitchFamily="34" charset="0"/>
              </a:rPr>
              <a:t>比较了训练过程中的两种不同网络训练过程中的训练错误</a:t>
            </a:r>
            <a:endParaRPr lang="en-US" altLang="zh-CN" sz="1000" dirty="0">
              <a:latin typeface="+mj-lt"/>
              <a:cs typeface="Arial" panose="020B0604020202020204" pitchFamily="34" charset="0"/>
            </a:endParaRPr>
          </a:p>
        </p:txBody>
      </p:sp>
      <p:sp>
        <p:nvSpPr>
          <p:cNvPr id="22" name="Title 21"/>
          <p:cNvSpPr>
            <a:spLocks noGrp="1"/>
          </p:cNvSpPr>
          <p:nvPr>
            <p:ph type="title"/>
          </p:nvPr>
        </p:nvSpPr>
        <p:spPr>
          <a:xfrm>
            <a:off x="1362999" y="485010"/>
            <a:ext cx="5012076" cy="491470"/>
          </a:xfrm>
        </p:spPr>
        <p:txBody>
          <a:bodyPr/>
          <a:lstStyle/>
          <a:p>
            <a:r>
              <a:rPr lang="en-US" altLang="zh-CN" dirty="0">
                <a:solidFill>
                  <a:schemeClr val="tx1"/>
                </a:solidFill>
              </a:rPr>
              <a:t>Experiment	</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10</a:t>
            </a:fld>
            <a:endParaRPr lang="id-ID"/>
          </a:p>
        </p:txBody>
      </p:sp>
      <p:pic>
        <p:nvPicPr>
          <p:cNvPr id="4" name="图片 3">
            <a:extLst>
              <a:ext uri="{FF2B5EF4-FFF2-40B4-BE49-F238E27FC236}">
                <a16:creationId xmlns:a16="http://schemas.microsoft.com/office/drawing/2014/main" id="{4B1D0E10-CBBD-443D-9783-9CFA60615526}"/>
              </a:ext>
            </a:extLst>
          </p:cNvPr>
          <p:cNvPicPr>
            <a:picLocks noChangeAspect="1"/>
          </p:cNvPicPr>
          <p:nvPr/>
        </p:nvPicPr>
        <p:blipFill>
          <a:blip r:embed="rId2"/>
          <a:stretch>
            <a:fillRect/>
          </a:stretch>
        </p:blipFill>
        <p:spPr>
          <a:xfrm>
            <a:off x="999428" y="1354702"/>
            <a:ext cx="3962743" cy="1417443"/>
          </a:xfrm>
          <a:prstGeom prst="rect">
            <a:avLst/>
          </a:prstGeom>
        </p:spPr>
      </p:pic>
      <p:pic>
        <p:nvPicPr>
          <p:cNvPr id="5" name="图片 4">
            <a:extLst>
              <a:ext uri="{FF2B5EF4-FFF2-40B4-BE49-F238E27FC236}">
                <a16:creationId xmlns:a16="http://schemas.microsoft.com/office/drawing/2014/main" id="{BE9069C5-EDDA-43CB-BC33-D6436ACD78F9}"/>
              </a:ext>
            </a:extLst>
          </p:cNvPr>
          <p:cNvPicPr>
            <a:picLocks noChangeAspect="1"/>
          </p:cNvPicPr>
          <p:nvPr/>
        </p:nvPicPr>
        <p:blipFill>
          <a:blip r:embed="rId3"/>
          <a:stretch>
            <a:fillRect/>
          </a:stretch>
        </p:blipFill>
        <p:spPr>
          <a:xfrm>
            <a:off x="688438" y="3052175"/>
            <a:ext cx="5578323" cy="1668925"/>
          </a:xfrm>
          <a:prstGeom prst="rect">
            <a:avLst/>
          </a:prstGeom>
        </p:spPr>
      </p:pic>
    </p:spTree>
    <p:extLst>
      <p:ext uri="{BB962C8B-B14F-4D97-AF65-F5344CB8AC3E}">
        <p14:creationId xmlns:p14="http://schemas.microsoft.com/office/powerpoint/2010/main" val="387733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1362999" y="485010"/>
            <a:ext cx="5012076" cy="491470"/>
          </a:xfrm>
        </p:spPr>
        <p:txBody>
          <a:bodyPr/>
          <a:lstStyle/>
          <a:p>
            <a:r>
              <a:rPr lang="en-US" altLang="zh-CN" dirty="0">
                <a:solidFill>
                  <a:schemeClr val="tx1"/>
                </a:solidFill>
              </a:rPr>
              <a:t>Experiment	</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11</a:t>
            </a:fld>
            <a:endParaRPr lang="id-ID"/>
          </a:p>
        </p:txBody>
      </p:sp>
      <p:pic>
        <p:nvPicPr>
          <p:cNvPr id="4" name="图片 3">
            <a:extLst>
              <a:ext uri="{FF2B5EF4-FFF2-40B4-BE49-F238E27FC236}">
                <a16:creationId xmlns:a16="http://schemas.microsoft.com/office/drawing/2014/main" id="{BD51183F-1339-4E9A-8B26-4A188377F3C8}"/>
              </a:ext>
            </a:extLst>
          </p:cNvPr>
          <p:cNvPicPr>
            <a:picLocks noChangeAspect="1"/>
          </p:cNvPicPr>
          <p:nvPr/>
        </p:nvPicPr>
        <p:blipFill>
          <a:blip r:embed="rId2"/>
          <a:stretch>
            <a:fillRect/>
          </a:stretch>
        </p:blipFill>
        <p:spPr>
          <a:xfrm>
            <a:off x="729325" y="1082630"/>
            <a:ext cx="3139712" cy="2301439"/>
          </a:xfrm>
          <a:prstGeom prst="rect">
            <a:avLst/>
          </a:prstGeom>
        </p:spPr>
      </p:pic>
      <p:pic>
        <p:nvPicPr>
          <p:cNvPr id="5" name="图片 4">
            <a:extLst>
              <a:ext uri="{FF2B5EF4-FFF2-40B4-BE49-F238E27FC236}">
                <a16:creationId xmlns:a16="http://schemas.microsoft.com/office/drawing/2014/main" id="{A0DDA106-9302-446F-AD62-4EE135513A7D}"/>
              </a:ext>
            </a:extLst>
          </p:cNvPr>
          <p:cNvPicPr>
            <a:picLocks noChangeAspect="1"/>
          </p:cNvPicPr>
          <p:nvPr/>
        </p:nvPicPr>
        <p:blipFill>
          <a:blip r:embed="rId3"/>
          <a:stretch>
            <a:fillRect/>
          </a:stretch>
        </p:blipFill>
        <p:spPr>
          <a:xfrm>
            <a:off x="3869037" y="1082629"/>
            <a:ext cx="3124471" cy="2301439"/>
          </a:xfrm>
          <a:prstGeom prst="rect">
            <a:avLst/>
          </a:prstGeom>
        </p:spPr>
      </p:pic>
      <p:pic>
        <p:nvPicPr>
          <p:cNvPr id="6" name="图片 5">
            <a:extLst>
              <a:ext uri="{FF2B5EF4-FFF2-40B4-BE49-F238E27FC236}">
                <a16:creationId xmlns:a16="http://schemas.microsoft.com/office/drawing/2014/main" id="{5D9DD241-7A42-4B04-84E2-DFCDC6C61797}"/>
              </a:ext>
            </a:extLst>
          </p:cNvPr>
          <p:cNvPicPr>
            <a:picLocks noChangeAspect="1"/>
          </p:cNvPicPr>
          <p:nvPr/>
        </p:nvPicPr>
        <p:blipFill>
          <a:blip r:embed="rId4"/>
          <a:stretch>
            <a:fillRect/>
          </a:stretch>
        </p:blipFill>
        <p:spPr>
          <a:xfrm>
            <a:off x="729325" y="3384068"/>
            <a:ext cx="3139712" cy="1165961"/>
          </a:xfrm>
          <a:prstGeom prst="rect">
            <a:avLst/>
          </a:prstGeom>
        </p:spPr>
      </p:pic>
      <p:pic>
        <p:nvPicPr>
          <p:cNvPr id="7" name="图片 6">
            <a:extLst>
              <a:ext uri="{FF2B5EF4-FFF2-40B4-BE49-F238E27FC236}">
                <a16:creationId xmlns:a16="http://schemas.microsoft.com/office/drawing/2014/main" id="{D0713BE6-54CB-4055-8EAC-087D7E87D2EE}"/>
              </a:ext>
            </a:extLst>
          </p:cNvPr>
          <p:cNvPicPr>
            <a:picLocks noChangeAspect="1"/>
          </p:cNvPicPr>
          <p:nvPr/>
        </p:nvPicPr>
        <p:blipFill>
          <a:blip r:embed="rId5"/>
          <a:stretch>
            <a:fillRect/>
          </a:stretch>
        </p:blipFill>
        <p:spPr>
          <a:xfrm>
            <a:off x="3869037" y="3384066"/>
            <a:ext cx="3124471" cy="1165961"/>
          </a:xfrm>
          <a:prstGeom prst="rect">
            <a:avLst/>
          </a:prstGeom>
        </p:spPr>
      </p:pic>
    </p:spTree>
    <p:extLst>
      <p:ext uri="{BB962C8B-B14F-4D97-AF65-F5344CB8AC3E}">
        <p14:creationId xmlns:p14="http://schemas.microsoft.com/office/powerpoint/2010/main" val="184153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1362999" y="485010"/>
            <a:ext cx="5012076" cy="491470"/>
          </a:xfrm>
        </p:spPr>
        <p:txBody>
          <a:bodyPr/>
          <a:lstStyle/>
          <a:p>
            <a:r>
              <a:rPr lang="en-US" altLang="zh-CN" dirty="0"/>
              <a:t>Result</a:t>
            </a:r>
            <a:r>
              <a:rPr lang="en-US" altLang="zh-CN" dirty="0">
                <a:solidFill>
                  <a:schemeClr val="tx1"/>
                </a:solidFill>
              </a:rPr>
              <a:t>	</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12</a:t>
            </a:fld>
            <a:endParaRPr lang="id-ID"/>
          </a:p>
        </p:txBody>
      </p:sp>
      <p:sp>
        <p:nvSpPr>
          <p:cNvPr id="8" name="Rectangle 1">
            <a:extLst>
              <a:ext uri="{FF2B5EF4-FFF2-40B4-BE49-F238E27FC236}">
                <a16:creationId xmlns:a16="http://schemas.microsoft.com/office/drawing/2014/main" id="{F67C97FF-60A3-4D7C-8AF4-2DC2769B397E}"/>
              </a:ext>
            </a:extLst>
          </p:cNvPr>
          <p:cNvSpPr/>
          <p:nvPr/>
        </p:nvSpPr>
        <p:spPr>
          <a:xfrm>
            <a:off x="597528" y="1107650"/>
            <a:ext cx="7948943" cy="3808735"/>
          </a:xfrm>
          <a:prstGeom prst="rect">
            <a:avLst/>
          </a:prstGeom>
        </p:spPr>
        <p:txBody>
          <a:bodyPr wrap="square" numCol="1" spcCol="274320">
            <a:spAutoFit/>
          </a:bodyPr>
          <a:lstStyle/>
          <a:p>
            <a:pPr algn="just">
              <a:lnSpc>
                <a:spcPct val="150000"/>
              </a:lnSpc>
            </a:pPr>
            <a:r>
              <a:rPr lang="zh-CN" altLang="en-US" sz="1400" dirty="0">
                <a:latin typeface="+mj-lt"/>
                <a:cs typeface="Arial" panose="020B0604020202020204" pitchFamily="34" charset="0"/>
              </a:rPr>
              <a:t>最终结果：</a:t>
            </a:r>
            <a:endParaRPr lang="en-US" altLang="zh-CN" sz="1400" dirty="0">
              <a:latin typeface="+mj-lt"/>
              <a:cs typeface="Arial" panose="020B0604020202020204" pitchFamily="34" charset="0"/>
            </a:endParaRPr>
          </a:p>
          <a:p>
            <a:pPr algn="just">
              <a:lnSpc>
                <a:spcPct val="150000"/>
              </a:lnSpc>
            </a:pPr>
            <a:r>
              <a:rPr lang="en-US" altLang="zh-CN" sz="1400" dirty="0">
                <a:latin typeface="+mj-lt"/>
                <a:cs typeface="Arial" panose="020B0604020202020204" pitchFamily="34" charset="0"/>
              </a:rPr>
              <a:t>1</a:t>
            </a:r>
            <a:r>
              <a:rPr lang="zh-CN" altLang="en-US" sz="1400" dirty="0">
                <a:latin typeface="+mj-lt"/>
                <a:cs typeface="Arial" panose="020B0604020202020204" pitchFamily="34" charset="0"/>
              </a:rPr>
              <a:t>、</a:t>
            </a:r>
            <a:r>
              <a:rPr lang="en-US" altLang="zh-CN" sz="1400" dirty="0">
                <a:latin typeface="+mj-lt"/>
                <a:cs typeface="Arial" panose="020B0604020202020204" pitchFamily="34" charset="0"/>
              </a:rPr>
              <a:t>34</a:t>
            </a:r>
            <a:r>
              <a:rPr lang="zh-CN" altLang="en-US" sz="1400" dirty="0">
                <a:latin typeface="+mj-lt"/>
                <a:cs typeface="Arial" panose="020B0604020202020204" pitchFamily="34" charset="0"/>
              </a:rPr>
              <a:t>层和</a:t>
            </a:r>
            <a:r>
              <a:rPr lang="en-US" altLang="zh-CN" sz="1400" dirty="0">
                <a:latin typeface="+mj-lt"/>
                <a:cs typeface="Arial" panose="020B0604020202020204" pitchFamily="34" charset="0"/>
              </a:rPr>
              <a:t>18</a:t>
            </a:r>
            <a:r>
              <a:rPr lang="zh-CN" altLang="en-US" sz="1400" dirty="0">
                <a:latin typeface="+mj-lt"/>
                <a:cs typeface="Arial" panose="020B0604020202020204" pitchFamily="34" charset="0"/>
              </a:rPr>
              <a:t>层网络比较：训练过程中，</a:t>
            </a:r>
            <a:endParaRPr lang="en-US" altLang="zh-CN" sz="1400" dirty="0">
              <a:latin typeface="+mj-lt"/>
              <a:cs typeface="Arial" panose="020B0604020202020204" pitchFamily="34" charset="0"/>
            </a:endParaRPr>
          </a:p>
          <a:p>
            <a:pPr algn="just">
              <a:lnSpc>
                <a:spcPct val="150000"/>
              </a:lnSpc>
            </a:pPr>
            <a:r>
              <a:rPr lang="en-US" altLang="zh-CN" sz="1400" dirty="0">
                <a:latin typeface="+mj-lt"/>
                <a:cs typeface="Arial" panose="020B0604020202020204" pitchFamily="34" charset="0"/>
              </a:rPr>
              <a:t>34</a:t>
            </a:r>
            <a:r>
              <a:rPr lang="zh-CN" altLang="en-US" sz="1400" dirty="0">
                <a:latin typeface="+mj-lt"/>
                <a:cs typeface="Arial" panose="020B0604020202020204" pitchFamily="34" charset="0"/>
              </a:rPr>
              <a:t>层</a:t>
            </a:r>
            <a:r>
              <a:rPr lang="en-US" altLang="zh-CN" sz="1400" dirty="0">
                <a:latin typeface="+mj-lt"/>
                <a:cs typeface="Arial" panose="020B0604020202020204" pitchFamily="34" charset="0"/>
              </a:rPr>
              <a:t>plain net</a:t>
            </a:r>
            <a:r>
              <a:rPr lang="zh-CN" altLang="en-US" sz="1400" dirty="0">
                <a:latin typeface="+mj-lt"/>
                <a:cs typeface="Arial" panose="020B0604020202020204" pitchFamily="34" charset="0"/>
              </a:rPr>
              <a:t>（不含</a:t>
            </a:r>
            <a:r>
              <a:rPr lang="en-US" altLang="zh-CN" sz="1400" dirty="0">
                <a:latin typeface="+mj-lt"/>
                <a:cs typeface="Arial" panose="020B0604020202020204" pitchFamily="34" charset="0"/>
              </a:rPr>
              <a:t>residual function</a:t>
            </a:r>
            <a:r>
              <a:rPr lang="zh-CN" altLang="en-US" sz="1400" dirty="0">
                <a:latin typeface="+mj-lt"/>
                <a:cs typeface="Arial" panose="020B0604020202020204" pitchFamily="34" charset="0"/>
              </a:rPr>
              <a:t>）比</a:t>
            </a:r>
            <a:r>
              <a:rPr lang="en-US" altLang="zh-CN" sz="1400" dirty="0">
                <a:latin typeface="+mj-lt"/>
                <a:cs typeface="Arial" panose="020B0604020202020204" pitchFamily="34" charset="0"/>
              </a:rPr>
              <a:t>18</a:t>
            </a:r>
            <a:r>
              <a:rPr lang="zh-CN" altLang="en-US" sz="1400" dirty="0">
                <a:latin typeface="+mj-lt"/>
                <a:cs typeface="Arial" panose="020B0604020202020204" pitchFamily="34" charset="0"/>
              </a:rPr>
              <a:t>层的</a:t>
            </a:r>
            <a:r>
              <a:rPr lang="en-US" altLang="zh-CN" sz="1400" dirty="0">
                <a:latin typeface="+mj-lt"/>
                <a:cs typeface="Arial" panose="020B0604020202020204" pitchFamily="34" charset="0"/>
              </a:rPr>
              <a:t>plain net</a:t>
            </a:r>
            <a:r>
              <a:rPr lang="zh-CN" altLang="en-US" sz="1400" dirty="0">
                <a:latin typeface="+mj-lt"/>
                <a:cs typeface="Arial" panose="020B0604020202020204" pitchFamily="34" charset="0"/>
              </a:rPr>
              <a:t>的</a:t>
            </a:r>
            <a:r>
              <a:rPr lang="en-US" altLang="zh-CN" sz="1400" dirty="0">
                <a:latin typeface="+mj-lt"/>
                <a:cs typeface="Arial" panose="020B0604020202020204" pitchFamily="34" charset="0"/>
              </a:rPr>
              <a:t>error</a:t>
            </a:r>
            <a:r>
              <a:rPr lang="zh-CN" altLang="en-US" sz="1400" dirty="0">
                <a:latin typeface="+mj-lt"/>
                <a:cs typeface="Arial" panose="020B0604020202020204" pitchFamily="34" charset="0"/>
              </a:rPr>
              <a:t>大</a:t>
            </a:r>
            <a:endParaRPr lang="en-US" altLang="zh-CN" sz="1400" dirty="0">
              <a:latin typeface="+mj-lt"/>
              <a:cs typeface="Arial" panose="020B0604020202020204" pitchFamily="34" charset="0"/>
            </a:endParaRPr>
          </a:p>
          <a:p>
            <a:pPr algn="just">
              <a:lnSpc>
                <a:spcPct val="150000"/>
              </a:lnSpc>
            </a:pPr>
            <a:r>
              <a:rPr lang="en-US" altLang="zh-CN" sz="1400" dirty="0">
                <a:latin typeface="+mj-lt"/>
                <a:cs typeface="Arial" panose="020B0604020202020204" pitchFamily="34" charset="0"/>
              </a:rPr>
              <a:t>34</a:t>
            </a:r>
            <a:r>
              <a:rPr lang="zh-CN" altLang="en-US" sz="1400" dirty="0">
                <a:latin typeface="+mj-lt"/>
                <a:cs typeface="Arial" panose="020B0604020202020204" pitchFamily="34" charset="0"/>
              </a:rPr>
              <a:t>层</a:t>
            </a:r>
            <a:r>
              <a:rPr lang="en-US" altLang="zh-CN" sz="1400" dirty="0">
                <a:latin typeface="+mj-lt"/>
                <a:cs typeface="Arial" panose="020B0604020202020204" pitchFamily="34" charset="0"/>
              </a:rPr>
              <a:t>residual net</a:t>
            </a:r>
            <a:r>
              <a:rPr lang="zh-CN" altLang="en-US" sz="1400" dirty="0">
                <a:latin typeface="+mj-lt"/>
                <a:cs typeface="Arial" panose="020B0604020202020204" pitchFamily="34" charset="0"/>
              </a:rPr>
              <a:t>（不带</a:t>
            </a:r>
            <a:r>
              <a:rPr lang="en-US" altLang="zh-CN" sz="1400" dirty="0">
                <a:latin typeface="+mj-lt"/>
                <a:cs typeface="Arial" panose="020B0604020202020204" pitchFamily="34" charset="0"/>
              </a:rPr>
              <a:t>residual function</a:t>
            </a:r>
            <a:r>
              <a:rPr lang="zh-CN" altLang="en-US" sz="1400" dirty="0">
                <a:latin typeface="+mj-lt"/>
                <a:cs typeface="Arial" panose="020B0604020202020204" pitchFamily="34" charset="0"/>
              </a:rPr>
              <a:t>）比</a:t>
            </a:r>
            <a:r>
              <a:rPr lang="en-US" altLang="zh-CN" sz="1400" dirty="0">
                <a:latin typeface="+mj-lt"/>
                <a:cs typeface="Arial" panose="020B0604020202020204" pitchFamily="34" charset="0"/>
              </a:rPr>
              <a:t>18</a:t>
            </a:r>
            <a:r>
              <a:rPr lang="zh-CN" altLang="en-US" sz="1400" dirty="0">
                <a:latin typeface="+mj-lt"/>
                <a:cs typeface="Arial" panose="020B0604020202020204" pitchFamily="34" charset="0"/>
              </a:rPr>
              <a:t>层</a:t>
            </a:r>
            <a:r>
              <a:rPr lang="en-US" altLang="zh-CN" sz="1400" dirty="0" err="1">
                <a:latin typeface="+mj-lt"/>
                <a:cs typeface="Arial" panose="020B0604020202020204" pitchFamily="34" charset="0"/>
              </a:rPr>
              <a:t>reisidual</a:t>
            </a:r>
            <a:r>
              <a:rPr lang="en-US" altLang="zh-CN" sz="1400" dirty="0">
                <a:latin typeface="+mj-lt"/>
                <a:cs typeface="Arial" panose="020B0604020202020204" pitchFamily="34" charset="0"/>
              </a:rPr>
              <a:t> net</a:t>
            </a:r>
            <a:r>
              <a:rPr lang="zh-CN" altLang="en-US" sz="1400" dirty="0">
                <a:latin typeface="+mj-lt"/>
                <a:cs typeface="Arial" panose="020B0604020202020204" pitchFamily="34" charset="0"/>
              </a:rPr>
              <a:t>的</a:t>
            </a:r>
            <a:r>
              <a:rPr lang="en-US" altLang="zh-CN" sz="1400" dirty="0">
                <a:latin typeface="+mj-lt"/>
                <a:cs typeface="Arial" panose="020B0604020202020204" pitchFamily="34" charset="0"/>
              </a:rPr>
              <a:t>error</a:t>
            </a:r>
            <a:r>
              <a:rPr lang="zh-CN" altLang="en-US" sz="1400" dirty="0">
                <a:latin typeface="+mj-lt"/>
                <a:cs typeface="Arial" panose="020B0604020202020204" pitchFamily="34" charset="0"/>
              </a:rPr>
              <a:t>小，比</a:t>
            </a:r>
            <a:r>
              <a:rPr lang="en-US" altLang="zh-CN" sz="1400" dirty="0">
                <a:latin typeface="+mj-lt"/>
                <a:cs typeface="Arial" panose="020B0604020202020204" pitchFamily="34" charset="0"/>
              </a:rPr>
              <a:t>34</a:t>
            </a:r>
            <a:r>
              <a:rPr lang="zh-CN" altLang="en-US" sz="1400" dirty="0">
                <a:latin typeface="+mj-lt"/>
                <a:cs typeface="Arial" panose="020B0604020202020204" pitchFamily="34" charset="0"/>
              </a:rPr>
              <a:t>层</a:t>
            </a:r>
            <a:r>
              <a:rPr lang="en-US" altLang="zh-CN" sz="1400" dirty="0">
                <a:latin typeface="+mj-lt"/>
                <a:cs typeface="Arial" panose="020B0604020202020204" pitchFamily="34" charset="0"/>
              </a:rPr>
              <a:t>plain net</a:t>
            </a:r>
            <a:r>
              <a:rPr lang="zh-CN" altLang="en-US" sz="1400" dirty="0">
                <a:latin typeface="+mj-lt"/>
                <a:cs typeface="Arial" panose="020B0604020202020204" pitchFamily="34" charset="0"/>
              </a:rPr>
              <a:t>的</a:t>
            </a:r>
            <a:r>
              <a:rPr lang="en-US" altLang="zh-CN" sz="1400" dirty="0">
                <a:latin typeface="+mj-lt"/>
                <a:cs typeface="Arial" panose="020B0604020202020204" pitchFamily="34" charset="0"/>
              </a:rPr>
              <a:t>top-1</a:t>
            </a:r>
            <a:r>
              <a:rPr lang="zh-CN" altLang="en-US" sz="1400" dirty="0">
                <a:latin typeface="+mj-lt"/>
                <a:cs typeface="Arial" panose="020B0604020202020204" pitchFamily="34" charset="0"/>
              </a:rPr>
              <a:t>小了</a:t>
            </a:r>
            <a:r>
              <a:rPr lang="en-US" altLang="zh-CN" sz="1400" dirty="0">
                <a:latin typeface="+mj-lt"/>
                <a:cs typeface="Arial" panose="020B0604020202020204" pitchFamily="34" charset="0"/>
              </a:rPr>
              <a:t>3.5%</a:t>
            </a:r>
          </a:p>
          <a:p>
            <a:pPr algn="just">
              <a:lnSpc>
                <a:spcPct val="150000"/>
              </a:lnSpc>
            </a:pPr>
            <a:r>
              <a:rPr lang="zh-CN" altLang="en-US" sz="1400" dirty="0">
                <a:latin typeface="+mj-lt"/>
                <a:cs typeface="Arial" panose="020B0604020202020204" pitchFamily="34" charset="0"/>
              </a:rPr>
              <a:t>作者还尝试了</a:t>
            </a:r>
            <a:r>
              <a:rPr lang="en-US" altLang="zh-CN" sz="1400" dirty="0">
                <a:latin typeface="+mj-lt"/>
                <a:cs typeface="Arial" panose="020B0604020202020204" pitchFamily="34" charset="0"/>
              </a:rPr>
              <a:t>1000</a:t>
            </a:r>
            <a:r>
              <a:rPr lang="zh-CN" altLang="en-US" sz="1400" dirty="0">
                <a:latin typeface="+mj-lt"/>
                <a:cs typeface="Arial" panose="020B0604020202020204" pitchFamily="34" charset="0"/>
              </a:rPr>
              <a:t>层的神经网络，效果依旧可观。</a:t>
            </a:r>
            <a:endParaRPr lang="en-US" altLang="zh-CN" sz="14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实际应用：</a:t>
            </a:r>
            <a:endParaRPr lang="en-US" altLang="zh-CN" sz="1000" dirty="0">
              <a:latin typeface="+mj-lt"/>
              <a:cs typeface="Arial" panose="020B0604020202020204" pitchFamily="34" charset="0"/>
            </a:endParaRPr>
          </a:p>
          <a:p>
            <a:pPr algn="just">
              <a:lnSpc>
                <a:spcPct val="150000"/>
              </a:lnSpc>
            </a:pPr>
            <a:r>
              <a:rPr lang="en-US" altLang="zh-CN" dirty="0"/>
              <a:t>Full-Resolution Residual Networks for Semantic Segmentation in Street Scenes CVPR2017</a:t>
            </a:r>
          </a:p>
          <a:p>
            <a:pPr algn="just">
              <a:lnSpc>
                <a:spcPct val="150000"/>
              </a:lnSpc>
            </a:pPr>
            <a:r>
              <a:rPr lang="en-US" altLang="zh-CN" dirty="0"/>
              <a:t>Dilated Residual Networks CVPR2017</a:t>
            </a: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p:txBody>
      </p:sp>
    </p:spTree>
    <p:extLst>
      <p:ext uri="{BB962C8B-B14F-4D97-AF65-F5344CB8AC3E}">
        <p14:creationId xmlns:p14="http://schemas.microsoft.com/office/powerpoint/2010/main" val="192765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1" y="1203733"/>
            <a:ext cx="3887787" cy="2149068"/>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d-ID" sz="1013"/>
          </a:p>
        </p:txBody>
      </p:sp>
      <p:sp>
        <p:nvSpPr>
          <p:cNvPr id="11" name="Rectangle 10"/>
          <p:cNvSpPr/>
          <p:nvPr/>
        </p:nvSpPr>
        <p:spPr>
          <a:xfrm>
            <a:off x="4572001" y="1203733"/>
            <a:ext cx="3887787" cy="2149068"/>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id-ID" sz="1013" dirty="0"/>
          </a:p>
        </p:txBody>
      </p:sp>
      <p:sp>
        <p:nvSpPr>
          <p:cNvPr id="2" name="Text Placeholder 1"/>
          <p:cNvSpPr>
            <a:spLocks noGrp="1"/>
          </p:cNvSpPr>
          <p:nvPr>
            <p:ph type="body" sz="quarter" idx="10"/>
          </p:nvPr>
        </p:nvSpPr>
        <p:spPr/>
        <p:txBody>
          <a:bodyPr/>
          <a:lstStyle/>
          <a:p>
            <a:r>
              <a:rPr lang="zh-CN" altLang="en-US" b="1" dirty="0"/>
              <a:t>作者介绍</a:t>
            </a:r>
            <a:endParaRPr lang="id-ID" b="1" dirty="0"/>
          </a:p>
        </p:txBody>
      </p:sp>
      <p:sp>
        <p:nvSpPr>
          <p:cNvPr id="3" name="Title 2"/>
          <p:cNvSpPr>
            <a:spLocks noGrp="1"/>
          </p:cNvSpPr>
          <p:nvPr>
            <p:ph type="title"/>
          </p:nvPr>
        </p:nvSpPr>
        <p:spPr/>
        <p:txBody>
          <a:bodyPr>
            <a:normAutofit/>
          </a:bodyPr>
          <a:lstStyle/>
          <a:p>
            <a:r>
              <a:rPr lang="zh-CN" altLang="en-US" dirty="0"/>
              <a:t>何凯明</a:t>
            </a:r>
            <a:endParaRPr lang="id-ID" dirty="0"/>
          </a:p>
        </p:txBody>
      </p:sp>
      <p:sp>
        <p:nvSpPr>
          <p:cNvPr id="4" name="Slide Number Placeholder 3"/>
          <p:cNvSpPr>
            <a:spLocks noGrp="1"/>
          </p:cNvSpPr>
          <p:nvPr>
            <p:ph type="sldNum" sz="quarter" idx="13"/>
          </p:nvPr>
        </p:nvSpPr>
        <p:spPr/>
        <p:txBody>
          <a:bodyPr/>
          <a:lstStyle/>
          <a:p>
            <a:fld id="{0A48CF6C-AF50-41F6-9F17-D1EEFE876BB5}" type="slidenum">
              <a:rPr lang="id-ID" smtClean="0"/>
              <a:pPr/>
              <a:t>2</a:t>
            </a:fld>
            <a:endParaRPr lang="id-ID"/>
          </a:p>
        </p:txBody>
      </p:sp>
      <p:sp>
        <p:nvSpPr>
          <p:cNvPr id="8" name="Rectangle 7"/>
          <p:cNvSpPr/>
          <p:nvPr/>
        </p:nvSpPr>
        <p:spPr>
          <a:xfrm>
            <a:off x="4824481" y="1346723"/>
            <a:ext cx="3385241" cy="1910459"/>
          </a:xfrm>
          <a:prstGeom prst="rect">
            <a:avLst/>
          </a:prstGeom>
        </p:spPr>
        <p:txBody>
          <a:bodyPr wrap="square" numCol="1" spcCol="274320">
            <a:spAutoFit/>
          </a:bodyPr>
          <a:lstStyle/>
          <a:p>
            <a:pPr>
              <a:lnSpc>
                <a:spcPct val="150000"/>
              </a:lnSpc>
            </a:pPr>
            <a:r>
              <a:rPr lang="zh-CN" altLang="en-US" sz="1000" b="1" i="1" dirty="0">
                <a:solidFill>
                  <a:schemeClr val="bg1"/>
                </a:solidFill>
                <a:latin typeface="+mj-lt"/>
                <a:cs typeface="Arial" panose="020B0604020202020204" pitchFamily="34" charset="0"/>
              </a:rPr>
              <a:t>何凯明</a:t>
            </a:r>
            <a:endParaRPr lang="en-US" altLang="zh-CN" sz="1000" b="1" i="1" dirty="0">
              <a:solidFill>
                <a:schemeClr val="bg1"/>
              </a:solidFill>
              <a:latin typeface="+mj-lt"/>
              <a:cs typeface="Arial" panose="020B0604020202020204" pitchFamily="34" charset="0"/>
            </a:endParaRPr>
          </a:p>
          <a:p>
            <a:pPr>
              <a:lnSpc>
                <a:spcPct val="150000"/>
              </a:lnSpc>
            </a:pPr>
            <a:r>
              <a:rPr lang="zh-CN" altLang="en-US" sz="1000" b="1" i="1" dirty="0">
                <a:solidFill>
                  <a:schemeClr val="bg1"/>
                </a:solidFill>
                <a:latin typeface="+mj-lt"/>
                <a:cs typeface="Arial" panose="020B0604020202020204" pitchFamily="34" charset="0"/>
              </a:rPr>
              <a:t>广东省高考状元</a:t>
            </a:r>
            <a:endParaRPr lang="en-US" altLang="zh-CN" sz="1000" b="1" i="1" dirty="0">
              <a:solidFill>
                <a:schemeClr val="bg1"/>
              </a:solidFill>
              <a:latin typeface="+mj-lt"/>
              <a:cs typeface="Arial" panose="020B0604020202020204" pitchFamily="34" charset="0"/>
            </a:endParaRPr>
          </a:p>
          <a:p>
            <a:pPr>
              <a:lnSpc>
                <a:spcPct val="150000"/>
              </a:lnSpc>
            </a:pPr>
            <a:r>
              <a:rPr lang="zh-CN" altLang="en-US" sz="1000" b="1" i="1" dirty="0">
                <a:solidFill>
                  <a:schemeClr val="bg1"/>
                </a:solidFill>
                <a:latin typeface="+mj-lt"/>
                <a:cs typeface="Arial" panose="020B0604020202020204" pitchFamily="34" charset="0"/>
              </a:rPr>
              <a:t>清华大学博士</a:t>
            </a:r>
            <a:endParaRPr lang="en-US" altLang="zh-CN" sz="1000" b="1" i="1" dirty="0">
              <a:solidFill>
                <a:schemeClr val="bg1"/>
              </a:solidFill>
              <a:latin typeface="+mj-lt"/>
              <a:cs typeface="Arial" panose="020B0604020202020204" pitchFamily="34" charset="0"/>
            </a:endParaRPr>
          </a:p>
          <a:p>
            <a:pPr>
              <a:lnSpc>
                <a:spcPct val="150000"/>
              </a:lnSpc>
            </a:pPr>
            <a:r>
              <a:rPr lang="zh-CN" altLang="en-US" sz="1000" b="1" i="1" dirty="0">
                <a:solidFill>
                  <a:schemeClr val="bg1"/>
                </a:solidFill>
                <a:latin typeface="+mj-lt"/>
                <a:cs typeface="Arial" panose="020B0604020202020204" pitchFamily="34" charset="0"/>
              </a:rPr>
              <a:t>曾微软亚洲研究院（</a:t>
            </a:r>
            <a:r>
              <a:rPr lang="en-US" altLang="zh-CN" sz="1000" b="1" i="1" dirty="0">
                <a:solidFill>
                  <a:schemeClr val="bg1"/>
                </a:solidFill>
                <a:latin typeface="+mj-lt"/>
                <a:cs typeface="Arial" panose="020B0604020202020204" pitchFamily="34" charset="0"/>
              </a:rPr>
              <a:t>MSRA</a:t>
            </a:r>
            <a:r>
              <a:rPr lang="zh-CN" altLang="en-US" sz="1000" b="1" i="1" dirty="0">
                <a:solidFill>
                  <a:schemeClr val="bg1"/>
                </a:solidFill>
                <a:latin typeface="+mj-lt"/>
                <a:cs typeface="Arial" panose="020B0604020202020204" pitchFamily="34" charset="0"/>
              </a:rPr>
              <a:t>）任职</a:t>
            </a:r>
            <a:endParaRPr lang="en-US" altLang="zh-CN" sz="1000" b="1" i="1" dirty="0">
              <a:solidFill>
                <a:schemeClr val="bg1"/>
              </a:solidFill>
              <a:latin typeface="+mj-lt"/>
              <a:cs typeface="Arial" panose="020B0604020202020204" pitchFamily="34" charset="0"/>
            </a:endParaRPr>
          </a:p>
          <a:p>
            <a:pPr>
              <a:lnSpc>
                <a:spcPct val="150000"/>
              </a:lnSpc>
            </a:pPr>
            <a:r>
              <a:rPr lang="zh-CN" altLang="en-US" sz="1000" b="1" i="1" dirty="0">
                <a:solidFill>
                  <a:schemeClr val="bg1"/>
                </a:solidFill>
                <a:latin typeface="+mj-lt"/>
                <a:cs typeface="Arial" panose="020B0604020202020204" pitchFamily="34" charset="0"/>
              </a:rPr>
              <a:t>现任</a:t>
            </a:r>
            <a:r>
              <a:rPr lang="en-US" altLang="zh-CN" sz="1000" b="1" i="1" dirty="0" err="1">
                <a:solidFill>
                  <a:schemeClr val="bg1"/>
                </a:solidFill>
                <a:latin typeface="+mj-lt"/>
                <a:cs typeface="Arial" panose="020B0604020202020204" pitchFamily="34" charset="0"/>
              </a:rPr>
              <a:t>FaceBook</a:t>
            </a:r>
            <a:r>
              <a:rPr lang="en-US" altLang="zh-CN" sz="1000" b="1" i="1" dirty="0">
                <a:solidFill>
                  <a:schemeClr val="bg1"/>
                </a:solidFill>
                <a:latin typeface="+mj-lt"/>
                <a:cs typeface="Arial" panose="020B0604020202020204" pitchFamily="34" charset="0"/>
              </a:rPr>
              <a:t> AI Research</a:t>
            </a:r>
            <a:r>
              <a:rPr lang="zh-CN" altLang="en-US" sz="1000" b="1" i="1" dirty="0">
                <a:solidFill>
                  <a:schemeClr val="bg1"/>
                </a:solidFill>
                <a:latin typeface="+mj-lt"/>
                <a:cs typeface="Arial" panose="020B0604020202020204" pitchFamily="34" charset="0"/>
              </a:rPr>
              <a:t>（</a:t>
            </a:r>
            <a:r>
              <a:rPr lang="en-US" altLang="zh-CN" sz="1000" b="1" i="1" dirty="0">
                <a:solidFill>
                  <a:schemeClr val="bg1"/>
                </a:solidFill>
                <a:latin typeface="+mj-lt"/>
                <a:cs typeface="Arial" panose="020B0604020202020204" pitchFamily="34" charset="0"/>
              </a:rPr>
              <a:t>FAIR</a:t>
            </a:r>
            <a:r>
              <a:rPr lang="zh-CN" altLang="en-US" sz="1000" b="1" i="1" dirty="0">
                <a:solidFill>
                  <a:schemeClr val="bg1"/>
                </a:solidFill>
                <a:latin typeface="+mj-lt"/>
                <a:cs typeface="Arial" panose="020B0604020202020204" pitchFamily="34" charset="0"/>
              </a:rPr>
              <a:t>）研究科学家</a:t>
            </a:r>
            <a:endParaRPr lang="en-US" altLang="zh-CN" sz="1000" b="1" i="1" dirty="0">
              <a:solidFill>
                <a:schemeClr val="bg1"/>
              </a:solidFill>
              <a:latin typeface="+mj-lt"/>
              <a:cs typeface="Arial" panose="020B0604020202020204" pitchFamily="34" charset="0"/>
            </a:endParaRPr>
          </a:p>
          <a:p>
            <a:pPr>
              <a:lnSpc>
                <a:spcPct val="150000"/>
              </a:lnSpc>
            </a:pPr>
            <a:r>
              <a:rPr lang="en-US" altLang="zh-CN" sz="1000" b="1" i="1" dirty="0">
                <a:solidFill>
                  <a:schemeClr val="bg1"/>
                </a:solidFill>
                <a:latin typeface="+mj-lt"/>
                <a:cs typeface="Arial" panose="020B0604020202020204" pitchFamily="34" charset="0"/>
              </a:rPr>
              <a:t>CVPR2009 </a:t>
            </a:r>
            <a:r>
              <a:rPr lang="en-US" altLang="zh-CN" sz="1000" b="1" i="1" dirty="0" err="1">
                <a:solidFill>
                  <a:schemeClr val="bg1"/>
                </a:solidFill>
                <a:latin typeface="+mj-lt"/>
                <a:cs typeface="Arial" panose="020B0604020202020204" pitchFamily="34" charset="0"/>
              </a:rPr>
              <a:t>bestpaper</a:t>
            </a:r>
            <a:endParaRPr lang="en-US" altLang="zh-CN" sz="1000" b="1" i="1" dirty="0">
              <a:solidFill>
                <a:schemeClr val="bg1"/>
              </a:solidFill>
              <a:latin typeface="+mj-lt"/>
              <a:cs typeface="Arial" panose="020B0604020202020204" pitchFamily="34" charset="0"/>
            </a:endParaRPr>
          </a:p>
          <a:p>
            <a:pPr>
              <a:lnSpc>
                <a:spcPct val="150000"/>
              </a:lnSpc>
            </a:pPr>
            <a:r>
              <a:rPr lang="en-US" altLang="zh-CN" sz="1000" b="1" i="1" dirty="0">
                <a:solidFill>
                  <a:schemeClr val="bg1"/>
                </a:solidFill>
                <a:latin typeface="+mj-lt"/>
                <a:cs typeface="Arial" panose="020B0604020202020204" pitchFamily="34" charset="0"/>
              </a:rPr>
              <a:t>CVPR2016 </a:t>
            </a:r>
            <a:r>
              <a:rPr lang="en-US" altLang="zh-CN" sz="1000" b="1" i="1" dirty="0" err="1">
                <a:solidFill>
                  <a:schemeClr val="bg1"/>
                </a:solidFill>
                <a:latin typeface="+mj-lt"/>
                <a:cs typeface="Arial" panose="020B0604020202020204" pitchFamily="34" charset="0"/>
              </a:rPr>
              <a:t>bestpaper</a:t>
            </a:r>
            <a:endParaRPr lang="en-US" altLang="zh-CN" sz="1000" b="1" i="1" dirty="0">
              <a:solidFill>
                <a:schemeClr val="bg1"/>
              </a:solidFill>
              <a:latin typeface="+mj-lt"/>
              <a:cs typeface="Arial" panose="020B0604020202020204" pitchFamily="34" charset="0"/>
            </a:endParaRPr>
          </a:p>
          <a:p>
            <a:pPr>
              <a:lnSpc>
                <a:spcPct val="150000"/>
              </a:lnSpc>
            </a:pPr>
            <a:r>
              <a:rPr lang="en-US" altLang="zh-CN" sz="1000" b="1" i="1" dirty="0">
                <a:solidFill>
                  <a:schemeClr val="bg1"/>
                </a:solidFill>
                <a:latin typeface="+mj-lt"/>
                <a:cs typeface="Arial" panose="020B0604020202020204" pitchFamily="34" charset="0"/>
              </a:rPr>
              <a:t>ICCV2017 </a:t>
            </a:r>
            <a:r>
              <a:rPr lang="en-US" altLang="zh-CN" sz="1000" b="1" i="1" dirty="0" err="1">
                <a:solidFill>
                  <a:schemeClr val="bg1"/>
                </a:solidFill>
                <a:latin typeface="+mj-lt"/>
                <a:cs typeface="Arial" panose="020B0604020202020204" pitchFamily="34" charset="0"/>
              </a:rPr>
              <a:t>bestpaper</a:t>
            </a:r>
            <a:endParaRPr lang="id-ID" sz="1000" b="1" i="1" dirty="0">
              <a:solidFill>
                <a:schemeClr val="bg1"/>
              </a:solidFill>
              <a:latin typeface="+mj-lt"/>
              <a:cs typeface="Arial" panose="020B0604020202020204" pitchFamily="34" charset="0"/>
            </a:endParaRPr>
          </a:p>
        </p:txBody>
      </p:sp>
      <p:sp>
        <p:nvSpPr>
          <p:cNvPr id="10" name="Rectangle 9"/>
          <p:cNvSpPr/>
          <p:nvPr/>
        </p:nvSpPr>
        <p:spPr>
          <a:xfrm>
            <a:off x="597529" y="3546743"/>
            <a:ext cx="7948943" cy="1488869"/>
          </a:xfrm>
          <a:prstGeom prst="rect">
            <a:avLst/>
          </a:prstGeom>
        </p:spPr>
        <p:txBody>
          <a:bodyPr wrap="square" numCol="1" spcCol="274320">
            <a:spAutoFit/>
          </a:bodyPr>
          <a:lstStyle/>
          <a:p>
            <a:pPr algn="just">
              <a:lnSpc>
                <a:spcPct val="150000"/>
              </a:lnSpc>
            </a:pPr>
            <a:r>
              <a:rPr lang="zh-CN" altLang="en-US" sz="1050" b="1" dirty="0">
                <a:latin typeface="+mj-lt"/>
                <a:cs typeface="Arial" panose="020B0604020202020204" pitchFamily="34" charset="0"/>
              </a:rPr>
              <a:t>研究成果</a:t>
            </a:r>
            <a:endParaRPr lang="id-ID" sz="1050" b="1" dirty="0">
              <a:latin typeface="+mj-lt"/>
              <a:cs typeface="Arial" panose="020B0604020202020204" pitchFamily="34" charset="0"/>
            </a:endParaRPr>
          </a:p>
          <a:p>
            <a:pPr algn="just">
              <a:lnSpc>
                <a:spcPct val="150000"/>
              </a:lnSpc>
            </a:pPr>
            <a:endParaRPr lang="en-US" sz="500" dirty="0">
              <a:latin typeface="+mj-lt"/>
              <a:cs typeface="Arial" panose="020B0604020202020204" pitchFamily="34" charset="0"/>
            </a:endParaRPr>
          </a:p>
          <a:p>
            <a:pPr algn="just">
              <a:lnSpc>
                <a:spcPct val="150000"/>
              </a:lnSpc>
            </a:pPr>
            <a:r>
              <a:rPr lang="zh-CN" altLang="en-US" sz="900" dirty="0">
                <a:latin typeface="+mj-lt"/>
                <a:cs typeface="Arial" panose="020B0604020202020204" pitchFamily="34" charset="0"/>
              </a:rPr>
              <a:t>图像去雾：</a:t>
            </a:r>
            <a:r>
              <a:rPr lang="en-US" altLang="zh-CN" sz="900" dirty="0">
                <a:latin typeface="+mj-lt"/>
                <a:cs typeface="Arial" panose="020B0604020202020204" pitchFamily="34" charset="0"/>
              </a:rPr>
              <a:t>Single Image Haze Removal Using Dark Channel Prior</a:t>
            </a:r>
          </a:p>
          <a:p>
            <a:pPr algn="just">
              <a:lnSpc>
                <a:spcPct val="150000"/>
              </a:lnSpc>
            </a:pPr>
            <a:r>
              <a:rPr lang="zh-CN" altLang="en-US" sz="900" dirty="0">
                <a:latin typeface="+mj-lt"/>
                <a:cs typeface="Arial" panose="020B0604020202020204" pitchFamily="34" charset="0"/>
              </a:rPr>
              <a:t>残差网络：</a:t>
            </a:r>
            <a:r>
              <a:rPr lang="en-US" altLang="zh-CN" sz="900" dirty="0">
                <a:latin typeface="+mj-lt"/>
                <a:cs typeface="Arial" panose="020B0604020202020204" pitchFamily="34" charset="0"/>
              </a:rPr>
              <a:t>Deep Residual Learning for Image Recognition</a:t>
            </a:r>
            <a:endParaRPr lang="id-ID" altLang="zh-CN" sz="900" dirty="0">
              <a:latin typeface="+mj-lt"/>
              <a:cs typeface="Arial" panose="020B0604020202020204" pitchFamily="34" charset="0"/>
            </a:endParaRPr>
          </a:p>
          <a:p>
            <a:pPr algn="just">
              <a:lnSpc>
                <a:spcPct val="150000"/>
              </a:lnSpc>
            </a:pPr>
            <a:r>
              <a:rPr lang="en-US" altLang="zh-CN" sz="900" dirty="0">
                <a:latin typeface="+mj-lt"/>
                <a:cs typeface="Arial" panose="020B0604020202020204" pitchFamily="34" charset="0"/>
              </a:rPr>
              <a:t>Mask-RCNN</a:t>
            </a:r>
          </a:p>
          <a:p>
            <a:pPr algn="just">
              <a:lnSpc>
                <a:spcPct val="150000"/>
              </a:lnSpc>
            </a:pPr>
            <a:r>
              <a:rPr lang="en-US" altLang="zh-CN" sz="900" dirty="0">
                <a:latin typeface="+mj-lt"/>
                <a:cs typeface="Arial" panose="020B0604020202020204" pitchFamily="34" charset="0"/>
              </a:rPr>
              <a:t>Focal Loss for Dense Object Detection</a:t>
            </a:r>
          </a:p>
          <a:p>
            <a:pPr algn="just">
              <a:lnSpc>
                <a:spcPct val="150000"/>
              </a:lnSpc>
            </a:pPr>
            <a:endParaRPr lang="id-ID" sz="900" dirty="0">
              <a:latin typeface="+mj-lt"/>
              <a:cs typeface="Arial" panose="020B0604020202020204" pitchFamily="34" charset="0"/>
            </a:endParaRPr>
          </a:p>
        </p:txBody>
      </p:sp>
      <p:pic>
        <p:nvPicPr>
          <p:cNvPr id="15" name="图片 14">
            <a:extLst>
              <a:ext uri="{FF2B5EF4-FFF2-40B4-BE49-F238E27FC236}">
                <a16:creationId xmlns:a16="http://schemas.microsoft.com/office/drawing/2014/main" id="{F45CDAB8-FCFA-4E39-A77D-A4A604921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486" y="1197959"/>
            <a:ext cx="2150314" cy="2150314"/>
          </a:xfrm>
          <a:prstGeom prst="rect">
            <a:avLst/>
          </a:prstGeom>
        </p:spPr>
      </p:pic>
    </p:spTree>
    <p:extLst>
      <p:ext uri="{BB962C8B-B14F-4D97-AF65-F5344CB8AC3E}">
        <p14:creationId xmlns:p14="http://schemas.microsoft.com/office/powerpoint/2010/main" val="252155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2359" y="630205"/>
            <a:ext cx="5012076" cy="491470"/>
          </a:xfrm>
        </p:spPr>
        <p:txBody>
          <a:bodyPr>
            <a:normAutofit fontScale="90000"/>
          </a:bodyPr>
          <a:lstStyle/>
          <a:p>
            <a:r>
              <a:rPr lang="en-US" altLang="zh-CN" sz="2400" dirty="0">
                <a:latin typeface="Roboto" pitchFamily="2" charset="0"/>
                <a:ea typeface="Roboto" pitchFamily="2" charset="0"/>
                <a:cs typeface="Open Sans" panose="020B0606030504020204" pitchFamily="34" charset="0"/>
              </a:rPr>
              <a:t>Deep Residual Learning for Image Recognition</a:t>
            </a:r>
            <a:br>
              <a:rPr lang="id-ID" altLang="zh-CN" sz="2400" dirty="0">
                <a:latin typeface="Roboto" pitchFamily="2" charset="0"/>
                <a:ea typeface="Roboto" pitchFamily="2" charset="0"/>
                <a:cs typeface="Open Sans" panose="020B0606030504020204" pitchFamily="34" charset="0"/>
              </a:rPr>
            </a:br>
            <a:endParaRPr lang="id-ID" dirty="0"/>
          </a:p>
        </p:txBody>
      </p:sp>
      <p:sp>
        <p:nvSpPr>
          <p:cNvPr id="4" name="Slide Number Placeholder 3"/>
          <p:cNvSpPr>
            <a:spLocks noGrp="1"/>
          </p:cNvSpPr>
          <p:nvPr>
            <p:ph type="sldNum" sz="quarter" idx="13"/>
          </p:nvPr>
        </p:nvSpPr>
        <p:spPr/>
        <p:txBody>
          <a:bodyPr/>
          <a:lstStyle/>
          <a:p>
            <a:fld id="{0A48CF6C-AF50-41F6-9F17-D1EEFE876BB5}" type="slidenum">
              <a:rPr lang="id-ID" smtClean="0"/>
              <a:pPr/>
              <a:t>3</a:t>
            </a:fld>
            <a:endParaRPr lang="id-ID"/>
          </a:p>
        </p:txBody>
      </p:sp>
      <p:sp>
        <p:nvSpPr>
          <p:cNvPr id="5" name="Rectangle 4"/>
          <p:cNvSpPr/>
          <p:nvPr/>
        </p:nvSpPr>
        <p:spPr>
          <a:xfrm>
            <a:off x="684213" y="1704900"/>
            <a:ext cx="7517771" cy="484748"/>
          </a:xfrm>
          <a:prstGeom prst="rect">
            <a:avLst/>
          </a:prstGeom>
        </p:spPr>
        <p:txBody>
          <a:bodyPr wrap="square" numCol="1" spcCol="274320">
            <a:spAutoFit/>
          </a:bodyPr>
          <a:lstStyle/>
          <a:p>
            <a:pPr>
              <a:lnSpc>
                <a:spcPct val="150000"/>
              </a:lnSpc>
            </a:pPr>
            <a:r>
              <a:rPr lang="zh-CN" altLang="en-US" sz="1200" b="1" dirty="0">
                <a:latin typeface="+mj-lt"/>
                <a:cs typeface="Arial" panose="020B0604020202020204" pitchFamily="34" charset="0"/>
              </a:rPr>
              <a:t>论文结构：</a:t>
            </a:r>
            <a:endParaRPr lang="id-ID" sz="1200" dirty="0">
              <a:latin typeface="+mj-lt"/>
              <a:cs typeface="Arial" panose="020B0604020202020204" pitchFamily="34" charset="0"/>
            </a:endParaRPr>
          </a:p>
          <a:p>
            <a:pPr>
              <a:lnSpc>
                <a:spcPct val="150000"/>
              </a:lnSpc>
            </a:pPr>
            <a:endParaRPr lang="id-ID" sz="500" dirty="0">
              <a:latin typeface="+mj-lt"/>
              <a:cs typeface="Arial" panose="020B0604020202020204" pitchFamily="34" charset="0"/>
            </a:endParaRPr>
          </a:p>
        </p:txBody>
      </p:sp>
      <p:sp>
        <p:nvSpPr>
          <p:cNvPr id="6" name="Rounded Rectangle 5"/>
          <p:cNvSpPr/>
          <p:nvPr/>
        </p:nvSpPr>
        <p:spPr>
          <a:xfrm>
            <a:off x="684213" y="2352675"/>
            <a:ext cx="1882753" cy="2238374"/>
          </a:xfrm>
          <a:prstGeom prst="roundRect">
            <a:avLst>
              <a:gd name="adj" fmla="val 28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t>Motivation</a:t>
            </a:r>
            <a:endParaRPr lang="id-ID" sz="1800" dirty="0"/>
          </a:p>
        </p:txBody>
      </p:sp>
      <p:sp>
        <p:nvSpPr>
          <p:cNvPr id="7" name="Rounded Rectangle 6"/>
          <p:cNvSpPr/>
          <p:nvPr/>
        </p:nvSpPr>
        <p:spPr>
          <a:xfrm>
            <a:off x="2648487" y="2352675"/>
            <a:ext cx="1882753" cy="2238374"/>
          </a:xfrm>
          <a:prstGeom prst="roundRect">
            <a:avLst>
              <a:gd name="adj" fmla="val 28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t>Method</a:t>
            </a:r>
            <a:endParaRPr lang="id-ID" sz="1800" dirty="0"/>
          </a:p>
        </p:txBody>
      </p:sp>
      <p:sp>
        <p:nvSpPr>
          <p:cNvPr id="8" name="Rounded Rectangle 7"/>
          <p:cNvSpPr/>
          <p:nvPr/>
        </p:nvSpPr>
        <p:spPr>
          <a:xfrm>
            <a:off x="4612761" y="2352675"/>
            <a:ext cx="1882753" cy="2238374"/>
          </a:xfrm>
          <a:prstGeom prst="roundRect">
            <a:avLst>
              <a:gd name="adj" fmla="val 28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t>Experiment</a:t>
            </a:r>
            <a:endParaRPr lang="id-ID" sz="1800" dirty="0"/>
          </a:p>
        </p:txBody>
      </p:sp>
      <p:sp>
        <p:nvSpPr>
          <p:cNvPr id="9" name="Rounded Rectangle 8"/>
          <p:cNvSpPr/>
          <p:nvPr/>
        </p:nvSpPr>
        <p:spPr>
          <a:xfrm>
            <a:off x="6577035" y="2352675"/>
            <a:ext cx="1882753" cy="2238374"/>
          </a:xfrm>
          <a:prstGeom prst="roundRect">
            <a:avLst>
              <a:gd name="adj" fmla="val 28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800" dirty="0"/>
              <a:t>Result</a:t>
            </a:r>
            <a:endParaRPr lang="id-ID" sz="1800" dirty="0"/>
          </a:p>
        </p:txBody>
      </p:sp>
      <p:grpSp>
        <p:nvGrpSpPr>
          <p:cNvPr id="13" name="Group 12"/>
          <p:cNvGrpSpPr/>
          <p:nvPr/>
        </p:nvGrpSpPr>
        <p:grpSpPr>
          <a:xfrm rot="20237970">
            <a:off x="7311333" y="3432200"/>
            <a:ext cx="1175853" cy="1055131"/>
            <a:chOff x="4673600" y="3303588"/>
            <a:chExt cx="1717675" cy="1770062"/>
          </a:xfrm>
          <a:solidFill>
            <a:schemeClr val="tx1">
              <a:alpha val="10000"/>
            </a:schemeClr>
          </a:solidFill>
        </p:grpSpPr>
        <p:sp>
          <p:nvSpPr>
            <p:cNvPr id="14" name="Freeform 32"/>
            <p:cNvSpPr>
              <a:spLocks/>
            </p:cNvSpPr>
            <p:nvPr/>
          </p:nvSpPr>
          <p:spPr bwMode="auto">
            <a:xfrm>
              <a:off x="4673600" y="3303588"/>
              <a:ext cx="1717675" cy="150813"/>
            </a:xfrm>
            <a:custGeom>
              <a:avLst/>
              <a:gdLst>
                <a:gd name="T0" fmla="*/ 142 w 3245"/>
                <a:gd name="T1" fmla="*/ 0 h 287"/>
                <a:gd name="T2" fmla="*/ 3101 w 3245"/>
                <a:gd name="T3" fmla="*/ 0 h 287"/>
                <a:gd name="T4" fmla="*/ 3130 w 3245"/>
                <a:gd name="T5" fmla="*/ 3 h 287"/>
                <a:gd name="T6" fmla="*/ 3158 w 3245"/>
                <a:gd name="T7" fmla="*/ 12 h 287"/>
                <a:gd name="T8" fmla="*/ 3181 w 3245"/>
                <a:gd name="T9" fmla="*/ 25 h 287"/>
                <a:gd name="T10" fmla="*/ 3203 w 3245"/>
                <a:gd name="T11" fmla="*/ 42 h 287"/>
                <a:gd name="T12" fmla="*/ 3220 w 3245"/>
                <a:gd name="T13" fmla="*/ 64 h 287"/>
                <a:gd name="T14" fmla="*/ 3233 w 3245"/>
                <a:gd name="T15" fmla="*/ 89 h 287"/>
                <a:gd name="T16" fmla="*/ 3242 w 3245"/>
                <a:gd name="T17" fmla="*/ 115 h 287"/>
                <a:gd name="T18" fmla="*/ 3245 w 3245"/>
                <a:gd name="T19" fmla="*/ 144 h 287"/>
                <a:gd name="T20" fmla="*/ 3242 w 3245"/>
                <a:gd name="T21" fmla="*/ 173 h 287"/>
                <a:gd name="T22" fmla="*/ 3233 w 3245"/>
                <a:gd name="T23" fmla="*/ 199 h 287"/>
                <a:gd name="T24" fmla="*/ 3220 w 3245"/>
                <a:gd name="T25" fmla="*/ 224 h 287"/>
                <a:gd name="T26" fmla="*/ 3203 w 3245"/>
                <a:gd name="T27" fmla="*/ 245 h 287"/>
                <a:gd name="T28" fmla="*/ 3181 w 3245"/>
                <a:gd name="T29" fmla="*/ 263 h 287"/>
                <a:gd name="T30" fmla="*/ 3158 w 3245"/>
                <a:gd name="T31" fmla="*/ 276 h 287"/>
                <a:gd name="T32" fmla="*/ 3130 w 3245"/>
                <a:gd name="T33" fmla="*/ 284 h 287"/>
                <a:gd name="T34" fmla="*/ 3101 w 3245"/>
                <a:gd name="T35" fmla="*/ 287 h 287"/>
                <a:gd name="T36" fmla="*/ 142 w 3245"/>
                <a:gd name="T37" fmla="*/ 287 h 287"/>
                <a:gd name="T38" fmla="*/ 114 w 3245"/>
                <a:gd name="T39" fmla="*/ 284 h 287"/>
                <a:gd name="T40" fmla="*/ 87 w 3245"/>
                <a:gd name="T41" fmla="*/ 276 h 287"/>
                <a:gd name="T42" fmla="*/ 62 w 3245"/>
                <a:gd name="T43" fmla="*/ 263 h 287"/>
                <a:gd name="T44" fmla="*/ 41 w 3245"/>
                <a:gd name="T45" fmla="*/ 245 h 287"/>
                <a:gd name="T46" fmla="*/ 24 w 3245"/>
                <a:gd name="T47" fmla="*/ 224 h 287"/>
                <a:gd name="T48" fmla="*/ 10 w 3245"/>
                <a:gd name="T49" fmla="*/ 199 h 287"/>
                <a:gd name="T50" fmla="*/ 2 w 3245"/>
                <a:gd name="T51" fmla="*/ 173 h 287"/>
                <a:gd name="T52" fmla="*/ 0 w 3245"/>
                <a:gd name="T53" fmla="*/ 144 h 287"/>
                <a:gd name="T54" fmla="*/ 2 w 3245"/>
                <a:gd name="T55" fmla="*/ 115 h 287"/>
                <a:gd name="T56" fmla="*/ 10 w 3245"/>
                <a:gd name="T57" fmla="*/ 89 h 287"/>
                <a:gd name="T58" fmla="*/ 24 w 3245"/>
                <a:gd name="T59" fmla="*/ 64 h 287"/>
                <a:gd name="T60" fmla="*/ 41 w 3245"/>
                <a:gd name="T61" fmla="*/ 42 h 287"/>
                <a:gd name="T62" fmla="*/ 62 w 3245"/>
                <a:gd name="T63" fmla="*/ 25 h 287"/>
                <a:gd name="T64" fmla="*/ 87 w 3245"/>
                <a:gd name="T65" fmla="*/ 12 h 287"/>
                <a:gd name="T66" fmla="*/ 114 w 3245"/>
                <a:gd name="T67" fmla="*/ 3 h 287"/>
                <a:gd name="T68" fmla="*/ 142 w 3245"/>
                <a:gd name="T69"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45" h="287">
                  <a:moveTo>
                    <a:pt x="142" y="0"/>
                  </a:moveTo>
                  <a:lnTo>
                    <a:pt x="3101" y="0"/>
                  </a:lnTo>
                  <a:lnTo>
                    <a:pt x="3130" y="3"/>
                  </a:lnTo>
                  <a:lnTo>
                    <a:pt x="3158" y="12"/>
                  </a:lnTo>
                  <a:lnTo>
                    <a:pt x="3181" y="25"/>
                  </a:lnTo>
                  <a:lnTo>
                    <a:pt x="3203" y="42"/>
                  </a:lnTo>
                  <a:lnTo>
                    <a:pt x="3220" y="64"/>
                  </a:lnTo>
                  <a:lnTo>
                    <a:pt x="3233" y="89"/>
                  </a:lnTo>
                  <a:lnTo>
                    <a:pt x="3242" y="115"/>
                  </a:lnTo>
                  <a:lnTo>
                    <a:pt x="3245" y="144"/>
                  </a:lnTo>
                  <a:lnTo>
                    <a:pt x="3242" y="173"/>
                  </a:lnTo>
                  <a:lnTo>
                    <a:pt x="3233" y="199"/>
                  </a:lnTo>
                  <a:lnTo>
                    <a:pt x="3220" y="224"/>
                  </a:lnTo>
                  <a:lnTo>
                    <a:pt x="3203" y="245"/>
                  </a:lnTo>
                  <a:lnTo>
                    <a:pt x="3181" y="263"/>
                  </a:lnTo>
                  <a:lnTo>
                    <a:pt x="3158" y="276"/>
                  </a:lnTo>
                  <a:lnTo>
                    <a:pt x="3130" y="284"/>
                  </a:lnTo>
                  <a:lnTo>
                    <a:pt x="3101" y="287"/>
                  </a:lnTo>
                  <a:lnTo>
                    <a:pt x="142" y="287"/>
                  </a:lnTo>
                  <a:lnTo>
                    <a:pt x="114" y="284"/>
                  </a:lnTo>
                  <a:lnTo>
                    <a:pt x="87" y="276"/>
                  </a:lnTo>
                  <a:lnTo>
                    <a:pt x="62" y="263"/>
                  </a:lnTo>
                  <a:lnTo>
                    <a:pt x="41" y="245"/>
                  </a:lnTo>
                  <a:lnTo>
                    <a:pt x="24" y="224"/>
                  </a:lnTo>
                  <a:lnTo>
                    <a:pt x="10" y="199"/>
                  </a:lnTo>
                  <a:lnTo>
                    <a:pt x="2" y="173"/>
                  </a:lnTo>
                  <a:lnTo>
                    <a:pt x="0" y="144"/>
                  </a:lnTo>
                  <a:lnTo>
                    <a:pt x="2" y="115"/>
                  </a:lnTo>
                  <a:lnTo>
                    <a:pt x="10" y="89"/>
                  </a:lnTo>
                  <a:lnTo>
                    <a:pt x="24" y="64"/>
                  </a:lnTo>
                  <a:lnTo>
                    <a:pt x="41" y="42"/>
                  </a:lnTo>
                  <a:lnTo>
                    <a:pt x="62" y="25"/>
                  </a:lnTo>
                  <a:lnTo>
                    <a:pt x="87" y="12"/>
                  </a:lnTo>
                  <a:lnTo>
                    <a:pt x="114" y="3"/>
                  </a:lnTo>
                  <a:lnTo>
                    <a:pt x="14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15" name="Freeform 33"/>
            <p:cNvSpPr>
              <a:spLocks/>
            </p:cNvSpPr>
            <p:nvPr/>
          </p:nvSpPr>
          <p:spPr bwMode="auto">
            <a:xfrm>
              <a:off x="4840288" y="3648075"/>
              <a:ext cx="1382713" cy="901700"/>
            </a:xfrm>
            <a:custGeom>
              <a:avLst/>
              <a:gdLst>
                <a:gd name="T0" fmla="*/ 172 w 2612"/>
                <a:gd name="T1" fmla="*/ 3 h 1703"/>
                <a:gd name="T2" fmla="*/ 224 w 2612"/>
                <a:gd name="T3" fmla="*/ 24 h 1703"/>
                <a:gd name="T4" fmla="*/ 261 w 2612"/>
                <a:gd name="T5" fmla="*/ 63 h 1703"/>
                <a:gd name="T6" fmla="*/ 283 w 2612"/>
                <a:gd name="T7" fmla="*/ 114 h 1703"/>
                <a:gd name="T8" fmla="*/ 286 w 2612"/>
                <a:gd name="T9" fmla="*/ 1274 h 1703"/>
                <a:gd name="T10" fmla="*/ 297 w 2612"/>
                <a:gd name="T11" fmla="*/ 1329 h 1703"/>
                <a:gd name="T12" fmla="*/ 328 w 2612"/>
                <a:gd name="T13" fmla="*/ 1374 h 1703"/>
                <a:gd name="T14" fmla="*/ 373 w 2612"/>
                <a:gd name="T15" fmla="*/ 1404 h 1703"/>
                <a:gd name="T16" fmla="*/ 428 w 2612"/>
                <a:gd name="T17" fmla="*/ 1416 h 1703"/>
                <a:gd name="T18" fmla="*/ 2213 w 2612"/>
                <a:gd name="T19" fmla="*/ 1413 h 1703"/>
                <a:gd name="T20" fmla="*/ 2263 w 2612"/>
                <a:gd name="T21" fmla="*/ 1391 h 1703"/>
                <a:gd name="T22" fmla="*/ 2302 w 2612"/>
                <a:gd name="T23" fmla="*/ 1353 h 1703"/>
                <a:gd name="T24" fmla="*/ 2324 w 2612"/>
                <a:gd name="T25" fmla="*/ 1303 h 1703"/>
                <a:gd name="T26" fmla="*/ 2326 w 2612"/>
                <a:gd name="T27" fmla="*/ 143 h 1703"/>
                <a:gd name="T28" fmla="*/ 2337 w 2612"/>
                <a:gd name="T29" fmla="*/ 88 h 1703"/>
                <a:gd name="T30" fmla="*/ 2368 w 2612"/>
                <a:gd name="T31" fmla="*/ 42 h 1703"/>
                <a:gd name="T32" fmla="*/ 2414 w 2612"/>
                <a:gd name="T33" fmla="*/ 11 h 1703"/>
                <a:gd name="T34" fmla="*/ 2469 w 2612"/>
                <a:gd name="T35" fmla="*/ 0 h 1703"/>
                <a:gd name="T36" fmla="*/ 2525 w 2612"/>
                <a:gd name="T37" fmla="*/ 11 h 1703"/>
                <a:gd name="T38" fmla="*/ 2570 w 2612"/>
                <a:gd name="T39" fmla="*/ 42 h 1703"/>
                <a:gd name="T40" fmla="*/ 2601 w 2612"/>
                <a:gd name="T41" fmla="*/ 88 h 1703"/>
                <a:gd name="T42" fmla="*/ 2612 w 2612"/>
                <a:gd name="T43" fmla="*/ 143 h 1703"/>
                <a:gd name="T44" fmla="*/ 2609 w 2612"/>
                <a:gd name="T45" fmla="*/ 1323 h 1703"/>
                <a:gd name="T46" fmla="*/ 2588 w 2612"/>
                <a:gd name="T47" fmla="*/ 1418 h 1703"/>
                <a:gd name="T48" fmla="*/ 2546 w 2612"/>
                <a:gd name="T49" fmla="*/ 1504 h 1703"/>
                <a:gd name="T50" fmla="*/ 2486 w 2612"/>
                <a:gd name="T51" fmla="*/ 1577 h 1703"/>
                <a:gd name="T52" fmla="*/ 2414 w 2612"/>
                <a:gd name="T53" fmla="*/ 1635 h 1703"/>
                <a:gd name="T54" fmla="*/ 2329 w 2612"/>
                <a:gd name="T55" fmla="*/ 1677 h 1703"/>
                <a:gd name="T56" fmla="*/ 2234 w 2612"/>
                <a:gd name="T57" fmla="*/ 1700 h 1703"/>
                <a:gd name="T58" fmla="*/ 428 w 2612"/>
                <a:gd name="T59" fmla="*/ 1703 h 1703"/>
                <a:gd name="T60" fmla="*/ 330 w 2612"/>
                <a:gd name="T61" fmla="*/ 1692 h 1703"/>
                <a:gd name="T62" fmla="*/ 240 w 2612"/>
                <a:gd name="T63" fmla="*/ 1659 h 1703"/>
                <a:gd name="T64" fmla="*/ 160 w 2612"/>
                <a:gd name="T65" fmla="*/ 1608 h 1703"/>
                <a:gd name="T66" fmla="*/ 95 w 2612"/>
                <a:gd name="T67" fmla="*/ 1542 h 1703"/>
                <a:gd name="T68" fmla="*/ 43 w 2612"/>
                <a:gd name="T69" fmla="*/ 1462 h 1703"/>
                <a:gd name="T70" fmla="*/ 12 w 2612"/>
                <a:gd name="T71" fmla="*/ 1372 h 1703"/>
                <a:gd name="T72" fmla="*/ 0 w 2612"/>
                <a:gd name="T73" fmla="*/ 1274 h 1703"/>
                <a:gd name="T74" fmla="*/ 2 w 2612"/>
                <a:gd name="T75" fmla="*/ 114 h 1703"/>
                <a:gd name="T76" fmla="*/ 24 w 2612"/>
                <a:gd name="T77" fmla="*/ 63 h 1703"/>
                <a:gd name="T78" fmla="*/ 63 w 2612"/>
                <a:gd name="T79" fmla="*/ 24 h 1703"/>
                <a:gd name="T80" fmla="*/ 114 w 2612"/>
                <a:gd name="T81" fmla="*/ 3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12" h="1703">
                  <a:moveTo>
                    <a:pt x="143" y="0"/>
                  </a:moveTo>
                  <a:lnTo>
                    <a:pt x="172" y="3"/>
                  </a:lnTo>
                  <a:lnTo>
                    <a:pt x="199" y="11"/>
                  </a:lnTo>
                  <a:lnTo>
                    <a:pt x="224" y="24"/>
                  </a:lnTo>
                  <a:lnTo>
                    <a:pt x="244" y="42"/>
                  </a:lnTo>
                  <a:lnTo>
                    <a:pt x="261" y="63"/>
                  </a:lnTo>
                  <a:lnTo>
                    <a:pt x="275" y="88"/>
                  </a:lnTo>
                  <a:lnTo>
                    <a:pt x="283" y="114"/>
                  </a:lnTo>
                  <a:lnTo>
                    <a:pt x="286" y="143"/>
                  </a:lnTo>
                  <a:lnTo>
                    <a:pt x="286" y="1274"/>
                  </a:lnTo>
                  <a:lnTo>
                    <a:pt x="289" y="1303"/>
                  </a:lnTo>
                  <a:lnTo>
                    <a:pt x="297" y="1329"/>
                  </a:lnTo>
                  <a:lnTo>
                    <a:pt x="311" y="1353"/>
                  </a:lnTo>
                  <a:lnTo>
                    <a:pt x="328" y="1374"/>
                  </a:lnTo>
                  <a:lnTo>
                    <a:pt x="349" y="1391"/>
                  </a:lnTo>
                  <a:lnTo>
                    <a:pt x="373" y="1404"/>
                  </a:lnTo>
                  <a:lnTo>
                    <a:pt x="400" y="1413"/>
                  </a:lnTo>
                  <a:lnTo>
                    <a:pt x="428" y="1416"/>
                  </a:lnTo>
                  <a:lnTo>
                    <a:pt x="2184" y="1416"/>
                  </a:lnTo>
                  <a:lnTo>
                    <a:pt x="2213" y="1413"/>
                  </a:lnTo>
                  <a:lnTo>
                    <a:pt x="2240" y="1404"/>
                  </a:lnTo>
                  <a:lnTo>
                    <a:pt x="2263" y="1391"/>
                  </a:lnTo>
                  <a:lnTo>
                    <a:pt x="2285" y="1374"/>
                  </a:lnTo>
                  <a:lnTo>
                    <a:pt x="2302" y="1353"/>
                  </a:lnTo>
                  <a:lnTo>
                    <a:pt x="2314" y="1329"/>
                  </a:lnTo>
                  <a:lnTo>
                    <a:pt x="2324" y="1303"/>
                  </a:lnTo>
                  <a:lnTo>
                    <a:pt x="2326" y="1274"/>
                  </a:lnTo>
                  <a:lnTo>
                    <a:pt x="2326" y="143"/>
                  </a:lnTo>
                  <a:lnTo>
                    <a:pt x="2329" y="114"/>
                  </a:lnTo>
                  <a:lnTo>
                    <a:pt x="2337" y="88"/>
                  </a:lnTo>
                  <a:lnTo>
                    <a:pt x="2350" y="63"/>
                  </a:lnTo>
                  <a:lnTo>
                    <a:pt x="2368" y="42"/>
                  </a:lnTo>
                  <a:lnTo>
                    <a:pt x="2389" y="24"/>
                  </a:lnTo>
                  <a:lnTo>
                    <a:pt x="2414" y="11"/>
                  </a:lnTo>
                  <a:lnTo>
                    <a:pt x="2440" y="3"/>
                  </a:lnTo>
                  <a:lnTo>
                    <a:pt x="2469" y="0"/>
                  </a:lnTo>
                  <a:lnTo>
                    <a:pt x="2498" y="3"/>
                  </a:lnTo>
                  <a:lnTo>
                    <a:pt x="2525" y="11"/>
                  </a:lnTo>
                  <a:lnTo>
                    <a:pt x="2549" y="24"/>
                  </a:lnTo>
                  <a:lnTo>
                    <a:pt x="2570" y="42"/>
                  </a:lnTo>
                  <a:lnTo>
                    <a:pt x="2588" y="63"/>
                  </a:lnTo>
                  <a:lnTo>
                    <a:pt x="2601" y="88"/>
                  </a:lnTo>
                  <a:lnTo>
                    <a:pt x="2609" y="114"/>
                  </a:lnTo>
                  <a:lnTo>
                    <a:pt x="2612" y="143"/>
                  </a:lnTo>
                  <a:lnTo>
                    <a:pt x="2612" y="1274"/>
                  </a:lnTo>
                  <a:lnTo>
                    <a:pt x="2609" y="1323"/>
                  </a:lnTo>
                  <a:lnTo>
                    <a:pt x="2601" y="1372"/>
                  </a:lnTo>
                  <a:lnTo>
                    <a:pt x="2588" y="1418"/>
                  </a:lnTo>
                  <a:lnTo>
                    <a:pt x="2568" y="1462"/>
                  </a:lnTo>
                  <a:lnTo>
                    <a:pt x="2546" y="1504"/>
                  </a:lnTo>
                  <a:lnTo>
                    <a:pt x="2518" y="1542"/>
                  </a:lnTo>
                  <a:lnTo>
                    <a:pt x="2486" y="1577"/>
                  </a:lnTo>
                  <a:lnTo>
                    <a:pt x="2452" y="1608"/>
                  </a:lnTo>
                  <a:lnTo>
                    <a:pt x="2414" y="1635"/>
                  </a:lnTo>
                  <a:lnTo>
                    <a:pt x="2373" y="1659"/>
                  </a:lnTo>
                  <a:lnTo>
                    <a:pt x="2329" y="1677"/>
                  </a:lnTo>
                  <a:lnTo>
                    <a:pt x="2283" y="1692"/>
                  </a:lnTo>
                  <a:lnTo>
                    <a:pt x="2234" y="1700"/>
                  </a:lnTo>
                  <a:lnTo>
                    <a:pt x="2184" y="1703"/>
                  </a:lnTo>
                  <a:lnTo>
                    <a:pt x="428" y="1703"/>
                  </a:lnTo>
                  <a:lnTo>
                    <a:pt x="378" y="1700"/>
                  </a:lnTo>
                  <a:lnTo>
                    <a:pt x="330" y="1692"/>
                  </a:lnTo>
                  <a:lnTo>
                    <a:pt x="284" y="1677"/>
                  </a:lnTo>
                  <a:lnTo>
                    <a:pt x="240" y="1659"/>
                  </a:lnTo>
                  <a:lnTo>
                    <a:pt x="199" y="1635"/>
                  </a:lnTo>
                  <a:lnTo>
                    <a:pt x="160" y="1608"/>
                  </a:lnTo>
                  <a:lnTo>
                    <a:pt x="125" y="1577"/>
                  </a:lnTo>
                  <a:lnTo>
                    <a:pt x="95" y="1542"/>
                  </a:lnTo>
                  <a:lnTo>
                    <a:pt x="67" y="1504"/>
                  </a:lnTo>
                  <a:lnTo>
                    <a:pt x="43" y="1462"/>
                  </a:lnTo>
                  <a:lnTo>
                    <a:pt x="25" y="1418"/>
                  </a:lnTo>
                  <a:lnTo>
                    <a:pt x="12" y="1372"/>
                  </a:lnTo>
                  <a:lnTo>
                    <a:pt x="2" y="1323"/>
                  </a:lnTo>
                  <a:lnTo>
                    <a:pt x="0" y="1274"/>
                  </a:lnTo>
                  <a:lnTo>
                    <a:pt x="0" y="143"/>
                  </a:lnTo>
                  <a:lnTo>
                    <a:pt x="2" y="114"/>
                  </a:lnTo>
                  <a:lnTo>
                    <a:pt x="12" y="88"/>
                  </a:lnTo>
                  <a:lnTo>
                    <a:pt x="24" y="63"/>
                  </a:lnTo>
                  <a:lnTo>
                    <a:pt x="42" y="42"/>
                  </a:lnTo>
                  <a:lnTo>
                    <a:pt x="63" y="24"/>
                  </a:lnTo>
                  <a:lnTo>
                    <a:pt x="87" y="11"/>
                  </a:lnTo>
                  <a:lnTo>
                    <a:pt x="114" y="3"/>
                  </a:lnTo>
                  <a:lnTo>
                    <a:pt x="14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16" name="Freeform 34"/>
            <p:cNvSpPr>
              <a:spLocks/>
            </p:cNvSpPr>
            <p:nvPr/>
          </p:nvSpPr>
          <p:spPr bwMode="auto">
            <a:xfrm>
              <a:off x="5195888" y="3946525"/>
              <a:ext cx="152400" cy="285750"/>
            </a:xfrm>
            <a:custGeom>
              <a:avLst/>
              <a:gdLst>
                <a:gd name="T0" fmla="*/ 143 w 287"/>
                <a:gd name="T1" fmla="*/ 0 h 540"/>
                <a:gd name="T2" fmla="*/ 172 w 287"/>
                <a:gd name="T3" fmla="*/ 3 h 540"/>
                <a:gd name="T4" fmla="*/ 200 w 287"/>
                <a:gd name="T5" fmla="*/ 11 h 540"/>
                <a:gd name="T6" fmla="*/ 223 w 287"/>
                <a:gd name="T7" fmla="*/ 24 h 540"/>
                <a:gd name="T8" fmla="*/ 245 w 287"/>
                <a:gd name="T9" fmla="*/ 42 h 540"/>
                <a:gd name="T10" fmla="*/ 262 w 287"/>
                <a:gd name="T11" fmla="*/ 63 h 540"/>
                <a:gd name="T12" fmla="*/ 275 w 287"/>
                <a:gd name="T13" fmla="*/ 88 h 540"/>
                <a:gd name="T14" fmla="*/ 284 w 287"/>
                <a:gd name="T15" fmla="*/ 114 h 540"/>
                <a:gd name="T16" fmla="*/ 287 w 287"/>
                <a:gd name="T17" fmla="*/ 143 h 540"/>
                <a:gd name="T18" fmla="*/ 287 w 287"/>
                <a:gd name="T19" fmla="*/ 396 h 540"/>
                <a:gd name="T20" fmla="*/ 284 w 287"/>
                <a:gd name="T21" fmla="*/ 426 h 540"/>
                <a:gd name="T22" fmla="*/ 275 w 287"/>
                <a:gd name="T23" fmla="*/ 453 h 540"/>
                <a:gd name="T24" fmla="*/ 262 w 287"/>
                <a:gd name="T25" fmla="*/ 477 h 540"/>
                <a:gd name="T26" fmla="*/ 245 w 287"/>
                <a:gd name="T27" fmla="*/ 498 h 540"/>
                <a:gd name="T28" fmla="*/ 223 w 287"/>
                <a:gd name="T29" fmla="*/ 515 h 540"/>
                <a:gd name="T30" fmla="*/ 200 w 287"/>
                <a:gd name="T31" fmla="*/ 529 h 540"/>
                <a:gd name="T32" fmla="*/ 172 w 287"/>
                <a:gd name="T33" fmla="*/ 537 h 540"/>
                <a:gd name="T34" fmla="*/ 143 w 287"/>
                <a:gd name="T35" fmla="*/ 540 h 540"/>
                <a:gd name="T36" fmla="*/ 115 w 287"/>
                <a:gd name="T37" fmla="*/ 537 h 540"/>
                <a:gd name="T38" fmla="*/ 88 w 287"/>
                <a:gd name="T39" fmla="*/ 529 h 540"/>
                <a:gd name="T40" fmla="*/ 64 w 287"/>
                <a:gd name="T41" fmla="*/ 515 h 540"/>
                <a:gd name="T42" fmla="*/ 42 w 287"/>
                <a:gd name="T43" fmla="*/ 498 h 540"/>
                <a:gd name="T44" fmla="*/ 25 w 287"/>
                <a:gd name="T45" fmla="*/ 477 h 540"/>
                <a:gd name="T46" fmla="*/ 11 w 287"/>
                <a:gd name="T47" fmla="*/ 453 h 540"/>
                <a:gd name="T48" fmla="*/ 3 w 287"/>
                <a:gd name="T49" fmla="*/ 426 h 540"/>
                <a:gd name="T50" fmla="*/ 0 w 287"/>
                <a:gd name="T51" fmla="*/ 396 h 540"/>
                <a:gd name="T52" fmla="*/ 0 w 287"/>
                <a:gd name="T53" fmla="*/ 143 h 540"/>
                <a:gd name="T54" fmla="*/ 3 w 287"/>
                <a:gd name="T55" fmla="*/ 114 h 540"/>
                <a:gd name="T56" fmla="*/ 11 w 287"/>
                <a:gd name="T57" fmla="*/ 88 h 540"/>
                <a:gd name="T58" fmla="*/ 25 w 287"/>
                <a:gd name="T59" fmla="*/ 63 h 540"/>
                <a:gd name="T60" fmla="*/ 42 w 287"/>
                <a:gd name="T61" fmla="*/ 42 h 540"/>
                <a:gd name="T62" fmla="*/ 64 w 287"/>
                <a:gd name="T63" fmla="*/ 24 h 540"/>
                <a:gd name="T64" fmla="*/ 88 w 287"/>
                <a:gd name="T65" fmla="*/ 11 h 540"/>
                <a:gd name="T66" fmla="*/ 115 w 287"/>
                <a:gd name="T67" fmla="*/ 3 h 540"/>
                <a:gd name="T68" fmla="*/ 143 w 287"/>
                <a:gd name="T69"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 h="540">
                  <a:moveTo>
                    <a:pt x="143" y="0"/>
                  </a:moveTo>
                  <a:lnTo>
                    <a:pt x="172" y="3"/>
                  </a:lnTo>
                  <a:lnTo>
                    <a:pt x="200" y="11"/>
                  </a:lnTo>
                  <a:lnTo>
                    <a:pt x="223" y="24"/>
                  </a:lnTo>
                  <a:lnTo>
                    <a:pt x="245" y="42"/>
                  </a:lnTo>
                  <a:lnTo>
                    <a:pt x="262" y="63"/>
                  </a:lnTo>
                  <a:lnTo>
                    <a:pt x="275" y="88"/>
                  </a:lnTo>
                  <a:lnTo>
                    <a:pt x="284" y="114"/>
                  </a:lnTo>
                  <a:lnTo>
                    <a:pt x="287" y="143"/>
                  </a:lnTo>
                  <a:lnTo>
                    <a:pt x="287" y="396"/>
                  </a:lnTo>
                  <a:lnTo>
                    <a:pt x="284" y="426"/>
                  </a:lnTo>
                  <a:lnTo>
                    <a:pt x="275" y="453"/>
                  </a:lnTo>
                  <a:lnTo>
                    <a:pt x="262" y="477"/>
                  </a:lnTo>
                  <a:lnTo>
                    <a:pt x="245" y="498"/>
                  </a:lnTo>
                  <a:lnTo>
                    <a:pt x="223" y="515"/>
                  </a:lnTo>
                  <a:lnTo>
                    <a:pt x="200" y="529"/>
                  </a:lnTo>
                  <a:lnTo>
                    <a:pt x="172" y="537"/>
                  </a:lnTo>
                  <a:lnTo>
                    <a:pt x="143" y="540"/>
                  </a:lnTo>
                  <a:lnTo>
                    <a:pt x="115" y="537"/>
                  </a:lnTo>
                  <a:lnTo>
                    <a:pt x="88" y="529"/>
                  </a:lnTo>
                  <a:lnTo>
                    <a:pt x="64" y="515"/>
                  </a:lnTo>
                  <a:lnTo>
                    <a:pt x="42" y="498"/>
                  </a:lnTo>
                  <a:lnTo>
                    <a:pt x="25" y="477"/>
                  </a:lnTo>
                  <a:lnTo>
                    <a:pt x="11" y="453"/>
                  </a:lnTo>
                  <a:lnTo>
                    <a:pt x="3" y="426"/>
                  </a:lnTo>
                  <a:lnTo>
                    <a:pt x="0" y="396"/>
                  </a:lnTo>
                  <a:lnTo>
                    <a:pt x="0" y="143"/>
                  </a:lnTo>
                  <a:lnTo>
                    <a:pt x="3" y="114"/>
                  </a:lnTo>
                  <a:lnTo>
                    <a:pt x="11" y="88"/>
                  </a:lnTo>
                  <a:lnTo>
                    <a:pt x="25" y="63"/>
                  </a:lnTo>
                  <a:lnTo>
                    <a:pt x="42" y="42"/>
                  </a:lnTo>
                  <a:lnTo>
                    <a:pt x="64" y="24"/>
                  </a:lnTo>
                  <a:lnTo>
                    <a:pt x="88" y="11"/>
                  </a:lnTo>
                  <a:lnTo>
                    <a:pt x="115" y="3"/>
                  </a:lnTo>
                  <a:lnTo>
                    <a:pt x="14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17" name="Freeform 35"/>
            <p:cNvSpPr>
              <a:spLocks/>
            </p:cNvSpPr>
            <p:nvPr/>
          </p:nvSpPr>
          <p:spPr bwMode="auto">
            <a:xfrm>
              <a:off x="5456238" y="3670300"/>
              <a:ext cx="150813" cy="561975"/>
            </a:xfrm>
            <a:custGeom>
              <a:avLst/>
              <a:gdLst>
                <a:gd name="T0" fmla="*/ 142 w 285"/>
                <a:gd name="T1" fmla="*/ 0 h 1063"/>
                <a:gd name="T2" fmla="*/ 172 w 285"/>
                <a:gd name="T3" fmla="*/ 3 h 1063"/>
                <a:gd name="T4" fmla="*/ 198 w 285"/>
                <a:gd name="T5" fmla="*/ 11 h 1063"/>
                <a:gd name="T6" fmla="*/ 223 w 285"/>
                <a:gd name="T7" fmla="*/ 24 h 1063"/>
                <a:gd name="T8" fmla="*/ 243 w 285"/>
                <a:gd name="T9" fmla="*/ 42 h 1063"/>
                <a:gd name="T10" fmla="*/ 261 w 285"/>
                <a:gd name="T11" fmla="*/ 63 h 1063"/>
                <a:gd name="T12" fmla="*/ 274 w 285"/>
                <a:gd name="T13" fmla="*/ 88 h 1063"/>
                <a:gd name="T14" fmla="*/ 282 w 285"/>
                <a:gd name="T15" fmla="*/ 114 h 1063"/>
                <a:gd name="T16" fmla="*/ 285 w 285"/>
                <a:gd name="T17" fmla="*/ 143 h 1063"/>
                <a:gd name="T18" fmla="*/ 285 w 285"/>
                <a:gd name="T19" fmla="*/ 919 h 1063"/>
                <a:gd name="T20" fmla="*/ 282 w 285"/>
                <a:gd name="T21" fmla="*/ 949 h 1063"/>
                <a:gd name="T22" fmla="*/ 274 w 285"/>
                <a:gd name="T23" fmla="*/ 976 h 1063"/>
                <a:gd name="T24" fmla="*/ 261 w 285"/>
                <a:gd name="T25" fmla="*/ 1000 h 1063"/>
                <a:gd name="T26" fmla="*/ 243 w 285"/>
                <a:gd name="T27" fmla="*/ 1021 h 1063"/>
                <a:gd name="T28" fmla="*/ 222 w 285"/>
                <a:gd name="T29" fmla="*/ 1038 h 1063"/>
                <a:gd name="T30" fmla="*/ 198 w 285"/>
                <a:gd name="T31" fmla="*/ 1052 h 1063"/>
                <a:gd name="T32" fmla="*/ 171 w 285"/>
                <a:gd name="T33" fmla="*/ 1060 h 1063"/>
                <a:gd name="T34" fmla="*/ 142 w 285"/>
                <a:gd name="T35" fmla="*/ 1063 h 1063"/>
                <a:gd name="T36" fmla="*/ 113 w 285"/>
                <a:gd name="T37" fmla="*/ 1060 h 1063"/>
                <a:gd name="T38" fmla="*/ 87 w 285"/>
                <a:gd name="T39" fmla="*/ 1052 h 1063"/>
                <a:gd name="T40" fmla="*/ 62 w 285"/>
                <a:gd name="T41" fmla="*/ 1038 h 1063"/>
                <a:gd name="T42" fmla="*/ 40 w 285"/>
                <a:gd name="T43" fmla="*/ 1021 h 1063"/>
                <a:gd name="T44" fmla="*/ 23 w 285"/>
                <a:gd name="T45" fmla="*/ 1000 h 1063"/>
                <a:gd name="T46" fmla="*/ 11 w 285"/>
                <a:gd name="T47" fmla="*/ 976 h 1063"/>
                <a:gd name="T48" fmla="*/ 2 w 285"/>
                <a:gd name="T49" fmla="*/ 949 h 1063"/>
                <a:gd name="T50" fmla="*/ 0 w 285"/>
                <a:gd name="T51" fmla="*/ 919 h 1063"/>
                <a:gd name="T52" fmla="*/ 0 w 285"/>
                <a:gd name="T53" fmla="*/ 143 h 1063"/>
                <a:gd name="T54" fmla="*/ 2 w 285"/>
                <a:gd name="T55" fmla="*/ 114 h 1063"/>
                <a:gd name="T56" fmla="*/ 11 w 285"/>
                <a:gd name="T57" fmla="*/ 88 h 1063"/>
                <a:gd name="T58" fmla="*/ 23 w 285"/>
                <a:gd name="T59" fmla="*/ 63 h 1063"/>
                <a:gd name="T60" fmla="*/ 40 w 285"/>
                <a:gd name="T61" fmla="*/ 42 h 1063"/>
                <a:gd name="T62" fmla="*/ 62 w 285"/>
                <a:gd name="T63" fmla="*/ 24 h 1063"/>
                <a:gd name="T64" fmla="*/ 87 w 285"/>
                <a:gd name="T65" fmla="*/ 11 h 1063"/>
                <a:gd name="T66" fmla="*/ 113 w 285"/>
                <a:gd name="T67" fmla="*/ 3 h 1063"/>
                <a:gd name="T68" fmla="*/ 142 w 285"/>
                <a:gd name="T69" fmla="*/ 0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1063">
                  <a:moveTo>
                    <a:pt x="142" y="0"/>
                  </a:moveTo>
                  <a:lnTo>
                    <a:pt x="172" y="3"/>
                  </a:lnTo>
                  <a:lnTo>
                    <a:pt x="198" y="11"/>
                  </a:lnTo>
                  <a:lnTo>
                    <a:pt x="223" y="24"/>
                  </a:lnTo>
                  <a:lnTo>
                    <a:pt x="243" y="42"/>
                  </a:lnTo>
                  <a:lnTo>
                    <a:pt x="261" y="63"/>
                  </a:lnTo>
                  <a:lnTo>
                    <a:pt x="274" y="88"/>
                  </a:lnTo>
                  <a:lnTo>
                    <a:pt x="282" y="114"/>
                  </a:lnTo>
                  <a:lnTo>
                    <a:pt x="285" y="143"/>
                  </a:lnTo>
                  <a:lnTo>
                    <a:pt x="285" y="919"/>
                  </a:lnTo>
                  <a:lnTo>
                    <a:pt x="282" y="949"/>
                  </a:lnTo>
                  <a:lnTo>
                    <a:pt x="274" y="976"/>
                  </a:lnTo>
                  <a:lnTo>
                    <a:pt x="261" y="1000"/>
                  </a:lnTo>
                  <a:lnTo>
                    <a:pt x="243" y="1021"/>
                  </a:lnTo>
                  <a:lnTo>
                    <a:pt x="222" y="1038"/>
                  </a:lnTo>
                  <a:lnTo>
                    <a:pt x="198" y="1052"/>
                  </a:lnTo>
                  <a:lnTo>
                    <a:pt x="171" y="1060"/>
                  </a:lnTo>
                  <a:lnTo>
                    <a:pt x="142" y="1063"/>
                  </a:lnTo>
                  <a:lnTo>
                    <a:pt x="113" y="1060"/>
                  </a:lnTo>
                  <a:lnTo>
                    <a:pt x="87" y="1052"/>
                  </a:lnTo>
                  <a:lnTo>
                    <a:pt x="62" y="1038"/>
                  </a:lnTo>
                  <a:lnTo>
                    <a:pt x="40" y="1021"/>
                  </a:lnTo>
                  <a:lnTo>
                    <a:pt x="23" y="1000"/>
                  </a:lnTo>
                  <a:lnTo>
                    <a:pt x="11" y="976"/>
                  </a:lnTo>
                  <a:lnTo>
                    <a:pt x="2" y="949"/>
                  </a:lnTo>
                  <a:lnTo>
                    <a:pt x="0" y="919"/>
                  </a:lnTo>
                  <a:lnTo>
                    <a:pt x="0" y="143"/>
                  </a:lnTo>
                  <a:lnTo>
                    <a:pt x="2" y="114"/>
                  </a:lnTo>
                  <a:lnTo>
                    <a:pt x="11" y="88"/>
                  </a:lnTo>
                  <a:lnTo>
                    <a:pt x="23" y="63"/>
                  </a:lnTo>
                  <a:lnTo>
                    <a:pt x="40" y="42"/>
                  </a:lnTo>
                  <a:lnTo>
                    <a:pt x="62" y="24"/>
                  </a:lnTo>
                  <a:lnTo>
                    <a:pt x="87" y="11"/>
                  </a:lnTo>
                  <a:lnTo>
                    <a:pt x="113" y="3"/>
                  </a:lnTo>
                  <a:lnTo>
                    <a:pt x="14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18" name="Freeform 36"/>
            <p:cNvSpPr>
              <a:spLocks/>
            </p:cNvSpPr>
            <p:nvPr/>
          </p:nvSpPr>
          <p:spPr bwMode="auto">
            <a:xfrm>
              <a:off x="5716588" y="3808413"/>
              <a:ext cx="150813" cy="423863"/>
            </a:xfrm>
            <a:custGeom>
              <a:avLst/>
              <a:gdLst>
                <a:gd name="T0" fmla="*/ 142 w 286"/>
                <a:gd name="T1" fmla="*/ 0 h 802"/>
                <a:gd name="T2" fmla="*/ 172 w 286"/>
                <a:gd name="T3" fmla="*/ 3 h 802"/>
                <a:gd name="T4" fmla="*/ 199 w 286"/>
                <a:gd name="T5" fmla="*/ 11 h 802"/>
                <a:gd name="T6" fmla="*/ 223 w 286"/>
                <a:gd name="T7" fmla="*/ 25 h 802"/>
                <a:gd name="T8" fmla="*/ 244 w 286"/>
                <a:gd name="T9" fmla="*/ 42 h 802"/>
                <a:gd name="T10" fmla="*/ 261 w 286"/>
                <a:gd name="T11" fmla="*/ 64 h 802"/>
                <a:gd name="T12" fmla="*/ 274 w 286"/>
                <a:gd name="T13" fmla="*/ 88 h 802"/>
                <a:gd name="T14" fmla="*/ 283 w 286"/>
                <a:gd name="T15" fmla="*/ 115 h 802"/>
                <a:gd name="T16" fmla="*/ 286 w 286"/>
                <a:gd name="T17" fmla="*/ 144 h 802"/>
                <a:gd name="T18" fmla="*/ 286 w 286"/>
                <a:gd name="T19" fmla="*/ 658 h 802"/>
                <a:gd name="T20" fmla="*/ 283 w 286"/>
                <a:gd name="T21" fmla="*/ 688 h 802"/>
                <a:gd name="T22" fmla="*/ 274 w 286"/>
                <a:gd name="T23" fmla="*/ 715 h 802"/>
                <a:gd name="T24" fmla="*/ 261 w 286"/>
                <a:gd name="T25" fmla="*/ 739 h 802"/>
                <a:gd name="T26" fmla="*/ 244 w 286"/>
                <a:gd name="T27" fmla="*/ 760 h 802"/>
                <a:gd name="T28" fmla="*/ 223 w 286"/>
                <a:gd name="T29" fmla="*/ 777 h 802"/>
                <a:gd name="T30" fmla="*/ 199 w 286"/>
                <a:gd name="T31" fmla="*/ 791 h 802"/>
                <a:gd name="T32" fmla="*/ 172 w 286"/>
                <a:gd name="T33" fmla="*/ 799 h 802"/>
                <a:gd name="T34" fmla="*/ 142 w 286"/>
                <a:gd name="T35" fmla="*/ 802 h 802"/>
                <a:gd name="T36" fmla="*/ 114 w 286"/>
                <a:gd name="T37" fmla="*/ 799 h 802"/>
                <a:gd name="T38" fmla="*/ 87 w 286"/>
                <a:gd name="T39" fmla="*/ 791 h 802"/>
                <a:gd name="T40" fmla="*/ 62 w 286"/>
                <a:gd name="T41" fmla="*/ 777 h 802"/>
                <a:gd name="T42" fmla="*/ 42 w 286"/>
                <a:gd name="T43" fmla="*/ 760 h 802"/>
                <a:gd name="T44" fmla="*/ 24 w 286"/>
                <a:gd name="T45" fmla="*/ 739 h 802"/>
                <a:gd name="T46" fmla="*/ 11 w 286"/>
                <a:gd name="T47" fmla="*/ 715 h 802"/>
                <a:gd name="T48" fmla="*/ 2 w 286"/>
                <a:gd name="T49" fmla="*/ 688 h 802"/>
                <a:gd name="T50" fmla="*/ 0 w 286"/>
                <a:gd name="T51" fmla="*/ 658 h 802"/>
                <a:gd name="T52" fmla="*/ 0 w 286"/>
                <a:gd name="T53" fmla="*/ 144 h 802"/>
                <a:gd name="T54" fmla="*/ 2 w 286"/>
                <a:gd name="T55" fmla="*/ 115 h 802"/>
                <a:gd name="T56" fmla="*/ 11 w 286"/>
                <a:gd name="T57" fmla="*/ 88 h 802"/>
                <a:gd name="T58" fmla="*/ 24 w 286"/>
                <a:gd name="T59" fmla="*/ 64 h 802"/>
                <a:gd name="T60" fmla="*/ 42 w 286"/>
                <a:gd name="T61" fmla="*/ 42 h 802"/>
                <a:gd name="T62" fmla="*/ 62 w 286"/>
                <a:gd name="T63" fmla="*/ 25 h 802"/>
                <a:gd name="T64" fmla="*/ 87 w 286"/>
                <a:gd name="T65" fmla="*/ 11 h 802"/>
                <a:gd name="T66" fmla="*/ 114 w 286"/>
                <a:gd name="T67" fmla="*/ 3 h 802"/>
                <a:gd name="T68" fmla="*/ 142 w 286"/>
                <a:gd name="T69"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802">
                  <a:moveTo>
                    <a:pt x="142" y="0"/>
                  </a:moveTo>
                  <a:lnTo>
                    <a:pt x="172" y="3"/>
                  </a:lnTo>
                  <a:lnTo>
                    <a:pt x="199" y="11"/>
                  </a:lnTo>
                  <a:lnTo>
                    <a:pt x="223" y="25"/>
                  </a:lnTo>
                  <a:lnTo>
                    <a:pt x="244" y="42"/>
                  </a:lnTo>
                  <a:lnTo>
                    <a:pt x="261" y="64"/>
                  </a:lnTo>
                  <a:lnTo>
                    <a:pt x="274" y="88"/>
                  </a:lnTo>
                  <a:lnTo>
                    <a:pt x="283" y="115"/>
                  </a:lnTo>
                  <a:lnTo>
                    <a:pt x="286" y="144"/>
                  </a:lnTo>
                  <a:lnTo>
                    <a:pt x="286" y="658"/>
                  </a:lnTo>
                  <a:lnTo>
                    <a:pt x="283" y="688"/>
                  </a:lnTo>
                  <a:lnTo>
                    <a:pt x="274" y="715"/>
                  </a:lnTo>
                  <a:lnTo>
                    <a:pt x="261" y="739"/>
                  </a:lnTo>
                  <a:lnTo>
                    <a:pt x="244" y="760"/>
                  </a:lnTo>
                  <a:lnTo>
                    <a:pt x="223" y="777"/>
                  </a:lnTo>
                  <a:lnTo>
                    <a:pt x="199" y="791"/>
                  </a:lnTo>
                  <a:lnTo>
                    <a:pt x="172" y="799"/>
                  </a:lnTo>
                  <a:lnTo>
                    <a:pt x="142" y="802"/>
                  </a:lnTo>
                  <a:lnTo>
                    <a:pt x="114" y="799"/>
                  </a:lnTo>
                  <a:lnTo>
                    <a:pt x="87" y="791"/>
                  </a:lnTo>
                  <a:lnTo>
                    <a:pt x="62" y="777"/>
                  </a:lnTo>
                  <a:lnTo>
                    <a:pt x="42" y="760"/>
                  </a:lnTo>
                  <a:lnTo>
                    <a:pt x="24" y="739"/>
                  </a:lnTo>
                  <a:lnTo>
                    <a:pt x="11" y="715"/>
                  </a:lnTo>
                  <a:lnTo>
                    <a:pt x="2" y="688"/>
                  </a:lnTo>
                  <a:lnTo>
                    <a:pt x="0" y="658"/>
                  </a:lnTo>
                  <a:lnTo>
                    <a:pt x="0" y="144"/>
                  </a:lnTo>
                  <a:lnTo>
                    <a:pt x="2" y="115"/>
                  </a:lnTo>
                  <a:lnTo>
                    <a:pt x="11" y="88"/>
                  </a:lnTo>
                  <a:lnTo>
                    <a:pt x="24" y="64"/>
                  </a:lnTo>
                  <a:lnTo>
                    <a:pt x="42" y="42"/>
                  </a:lnTo>
                  <a:lnTo>
                    <a:pt x="62" y="25"/>
                  </a:lnTo>
                  <a:lnTo>
                    <a:pt x="87" y="11"/>
                  </a:lnTo>
                  <a:lnTo>
                    <a:pt x="114" y="3"/>
                  </a:lnTo>
                  <a:lnTo>
                    <a:pt x="14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19" name="Freeform 37"/>
            <p:cNvSpPr>
              <a:spLocks/>
            </p:cNvSpPr>
            <p:nvPr/>
          </p:nvSpPr>
          <p:spPr bwMode="auto">
            <a:xfrm>
              <a:off x="5153025" y="4670425"/>
              <a:ext cx="758825" cy="403225"/>
            </a:xfrm>
            <a:custGeom>
              <a:avLst/>
              <a:gdLst>
                <a:gd name="T0" fmla="*/ 428 w 1434"/>
                <a:gd name="T1" fmla="*/ 0 h 763"/>
                <a:gd name="T2" fmla="*/ 1006 w 1434"/>
                <a:gd name="T3" fmla="*/ 0 h 763"/>
                <a:gd name="T4" fmla="*/ 1031 w 1434"/>
                <a:gd name="T5" fmla="*/ 3 h 763"/>
                <a:gd name="T6" fmla="*/ 1055 w 1434"/>
                <a:gd name="T7" fmla="*/ 10 h 763"/>
                <a:gd name="T8" fmla="*/ 1076 w 1434"/>
                <a:gd name="T9" fmla="*/ 19 h 763"/>
                <a:gd name="T10" fmla="*/ 1097 w 1434"/>
                <a:gd name="T11" fmla="*/ 33 h 763"/>
                <a:gd name="T12" fmla="*/ 1114 w 1434"/>
                <a:gd name="T13" fmla="*/ 51 h 763"/>
                <a:gd name="T14" fmla="*/ 1128 w 1434"/>
                <a:gd name="T15" fmla="*/ 70 h 763"/>
                <a:gd name="T16" fmla="*/ 1413 w 1434"/>
                <a:gd name="T17" fmla="*/ 546 h 763"/>
                <a:gd name="T18" fmla="*/ 1424 w 1434"/>
                <a:gd name="T19" fmla="*/ 569 h 763"/>
                <a:gd name="T20" fmla="*/ 1432 w 1434"/>
                <a:gd name="T21" fmla="*/ 593 h 763"/>
                <a:gd name="T22" fmla="*/ 1434 w 1434"/>
                <a:gd name="T23" fmla="*/ 618 h 763"/>
                <a:gd name="T24" fmla="*/ 1433 w 1434"/>
                <a:gd name="T25" fmla="*/ 642 h 763"/>
                <a:gd name="T26" fmla="*/ 1426 w 1434"/>
                <a:gd name="T27" fmla="*/ 666 h 763"/>
                <a:gd name="T28" fmla="*/ 1416 w 1434"/>
                <a:gd name="T29" fmla="*/ 689 h 763"/>
                <a:gd name="T30" fmla="*/ 1403 w 1434"/>
                <a:gd name="T31" fmla="*/ 709 h 763"/>
                <a:gd name="T32" fmla="*/ 1385 w 1434"/>
                <a:gd name="T33" fmla="*/ 728 h 763"/>
                <a:gd name="T34" fmla="*/ 1365 w 1434"/>
                <a:gd name="T35" fmla="*/ 743 h 763"/>
                <a:gd name="T36" fmla="*/ 1340 w 1434"/>
                <a:gd name="T37" fmla="*/ 754 h 763"/>
                <a:gd name="T38" fmla="*/ 1316 w 1434"/>
                <a:gd name="T39" fmla="*/ 760 h 763"/>
                <a:gd name="T40" fmla="*/ 1291 w 1434"/>
                <a:gd name="T41" fmla="*/ 763 h 763"/>
                <a:gd name="T42" fmla="*/ 1267 w 1434"/>
                <a:gd name="T43" fmla="*/ 761 h 763"/>
                <a:gd name="T44" fmla="*/ 1243 w 1434"/>
                <a:gd name="T45" fmla="*/ 755 h 763"/>
                <a:gd name="T46" fmla="*/ 1222 w 1434"/>
                <a:gd name="T47" fmla="*/ 745 h 763"/>
                <a:gd name="T48" fmla="*/ 1201 w 1434"/>
                <a:gd name="T49" fmla="*/ 732 h 763"/>
                <a:gd name="T50" fmla="*/ 1183 w 1434"/>
                <a:gd name="T51" fmla="*/ 714 h 763"/>
                <a:gd name="T52" fmla="*/ 1168 w 1434"/>
                <a:gd name="T53" fmla="*/ 694 h 763"/>
                <a:gd name="T54" fmla="*/ 925 w 1434"/>
                <a:gd name="T55" fmla="*/ 288 h 763"/>
                <a:gd name="T56" fmla="*/ 509 w 1434"/>
                <a:gd name="T57" fmla="*/ 288 h 763"/>
                <a:gd name="T58" fmla="*/ 266 w 1434"/>
                <a:gd name="T59" fmla="*/ 694 h 763"/>
                <a:gd name="T60" fmla="*/ 251 w 1434"/>
                <a:gd name="T61" fmla="*/ 714 h 763"/>
                <a:gd name="T62" fmla="*/ 233 w 1434"/>
                <a:gd name="T63" fmla="*/ 732 h 763"/>
                <a:gd name="T64" fmla="*/ 212 w 1434"/>
                <a:gd name="T65" fmla="*/ 745 h 763"/>
                <a:gd name="T66" fmla="*/ 190 w 1434"/>
                <a:gd name="T67" fmla="*/ 755 h 763"/>
                <a:gd name="T68" fmla="*/ 166 w 1434"/>
                <a:gd name="T69" fmla="*/ 761 h 763"/>
                <a:gd name="T70" fmla="*/ 141 w 1434"/>
                <a:gd name="T71" fmla="*/ 763 h 763"/>
                <a:gd name="T72" fmla="*/ 117 w 1434"/>
                <a:gd name="T73" fmla="*/ 760 h 763"/>
                <a:gd name="T74" fmla="*/ 93 w 1434"/>
                <a:gd name="T75" fmla="*/ 754 h 763"/>
                <a:gd name="T76" fmla="*/ 70 w 1434"/>
                <a:gd name="T77" fmla="*/ 743 h 763"/>
                <a:gd name="T78" fmla="*/ 49 w 1434"/>
                <a:gd name="T79" fmla="*/ 728 h 763"/>
                <a:gd name="T80" fmla="*/ 32 w 1434"/>
                <a:gd name="T81" fmla="*/ 709 h 763"/>
                <a:gd name="T82" fmla="*/ 18 w 1434"/>
                <a:gd name="T83" fmla="*/ 689 h 763"/>
                <a:gd name="T84" fmla="*/ 8 w 1434"/>
                <a:gd name="T85" fmla="*/ 666 h 763"/>
                <a:gd name="T86" fmla="*/ 2 w 1434"/>
                <a:gd name="T87" fmla="*/ 642 h 763"/>
                <a:gd name="T88" fmla="*/ 0 w 1434"/>
                <a:gd name="T89" fmla="*/ 618 h 763"/>
                <a:gd name="T90" fmla="*/ 3 w 1434"/>
                <a:gd name="T91" fmla="*/ 593 h 763"/>
                <a:gd name="T92" fmla="*/ 9 w 1434"/>
                <a:gd name="T93" fmla="*/ 569 h 763"/>
                <a:gd name="T94" fmla="*/ 21 w 1434"/>
                <a:gd name="T95" fmla="*/ 546 h 763"/>
                <a:gd name="T96" fmla="*/ 305 w 1434"/>
                <a:gd name="T97" fmla="*/ 70 h 763"/>
                <a:gd name="T98" fmla="*/ 321 w 1434"/>
                <a:gd name="T99" fmla="*/ 51 h 763"/>
                <a:gd name="T100" fmla="*/ 338 w 1434"/>
                <a:gd name="T101" fmla="*/ 33 h 763"/>
                <a:gd name="T102" fmla="*/ 357 w 1434"/>
                <a:gd name="T103" fmla="*/ 19 h 763"/>
                <a:gd name="T104" fmla="*/ 380 w 1434"/>
                <a:gd name="T105" fmla="*/ 10 h 763"/>
                <a:gd name="T106" fmla="*/ 404 w 1434"/>
                <a:gd name="T107" fmla="*/ 3 h 763"/>
                <a:gd name="T108" fmla="*/ 428 w 1434"/>
                <a:gd name="T109" fmla="*/ 0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34" h="763">
                  <a:moveTo>
                    <a:pt x="428" y="0"/>
                  </a:moveTo>
                  <a:lnTo>
                    <a:pt x="1006" y="0"/>
                  </a:lnTo>
                  <a:lnTo>
                    <a:pt x="1031" y="3"/>
                  </a:lnTo>
                  <a:lnTo>
                    <a:pt x="1055" y="10"/>
                  </a:lnTo>
                  <a:lnTo>
                    <a:pt x="1076" y="19"/>
                  </a:lnTo>
                  <a:lnTo>
                    <a:pt x="1097" y="33"/>
                  </a:lnTo>
                  <a:lnTo>
                    <a:pt x="1114" y="51"/>
                  </a:lnTo>
                  <a:lnTo>
                    <a:pt x="1128" y="70"/>
                  </a:lnTo>
                  <a:lnTo>
                    <a:pt x="1413" y="546"/>
                  </a:lnTo>
                  <a:lnTo>
                    <a:pt x="1424" y="569"/>
                  </a:lnTo>
                  <a:lnTo>
                    <a:pt x="1432" y="593"/>
                  </a:lnTo>
                  <a:lnTo>
                    <a:pt x="1434" y="618"/>
                  </a:lnTo>
                  <a:lnTo>
                    <a:pt x="1433" y="642"/>
                  </a:lnTo>
                  <a:lnTo>
                    <a:pt x="1426" y="666"/>
                  </a:lnTo>
                  <a:lnTo>
                    <a:pt x="1416" y="689"/>
                  </a:lnTo>
                  <a:lnTo>
                    <a:pt x="1403" y="709"/>
                  </a:lnTo>
                  <a:lnTo>
                    <a:pt x="1385" y="728"/>
                  </a:lnTo>
                  <a:lnTo>
                    <a:pt x="1365" y="743"/>
                  </a:lnTo>
                  <a:lnTo>
                    <a:pt x="1340" y="754"/>
                  </a:lnTo>
                  <a:lnTo>
                    <a:pt x="1316" y="760"/>
                  </a:lnTo>
                  <a:lnTo>
                    <a:pt x="1291" y="763"/>
                  </a:lnTo>
                  <a:lnTo>
                    <a:pt x="1267" y="761"/>
                  </a:lnTo>
                  <a:lnTo>
                    <a:pt x="1243" y="755"/>
                  </a:lnTo>
                  <a:lnTo>
                    <a:pt x="1222" y="745"/>
                  </a:lnTo>
                  <a:lnTo>
                    <a:pt x="1201" y="732"/>
                  </a:lnTo>
                  <a:lnTo>
                    <a:pt x="1183" y="714"/>
                  </a:lnTo>
                  <a:lnTo>
                    <a:pt x="1168" y="694"/>
                  </a:lnTo>
                  <a:lnTo>
                    <a:pt x="925" y="288"/>
                  </a:lnTo>
                  <a:lnTo>
                    <a:pt x="509" y="288"/>
                  </a:lnTo>
                  <a:lnTo>
                    <a:pt x="266" y="694"/>
                  </a:lnTo>
                  <a:lnTo>
                    <a:pt x="251" y="714"/>
                  </a:lnTo>
                  <a:lnTo>
                    <a:pt x="233" y="732"/>
                  </a:lnTo>
                  <a:lnTo>
                    <a:pt x="212" y="745"/>
                  </a:lnTo>
                  <a:lnTo>
                    <a:pt x="190" y="755"/>
                  </a:lnTo>
                  <a:lnTo>
                    <a:pt x="166" y="761"/>
                  </a:lnTo>
                  <a:lnTo>
                    <a:pt x="141" y="763"/>
                  </a:lnTo>
                  <a:lnTo>
                    <a:pt x="117" y="760"/>
                  </a:lnTo>
                  <a:lnTo>
                    <a:pt x="93" y="754"/>
                  </a:lnTo>
                  <a:lnTo>
                    <a:pt x="70" y="743"/>
                  </a:lnTo>
                  <a:lnTo>
                    <a:pt x="49" y="728"/>
                  </a:lnTo>
                  <a:lnTo>
                    <a:pt x="32" y="709"/>
                  </a:lnTo>
                  <a:lnTo>
                    <a:pt x="18" y="689"/>
                  </a:lnTo>
                  <a:lnTo>
                    <a:pt x="8" y="666"/>
                  </a:lnTo>
                  <a:lnTo>
                    <a:pt x="2" y="642"/>
                  </a:lnTo>
                  <a:lnTo>
                    <a:pt x="0" y="618"/>
                  </a:lnTo>
                  <a:lnTo>
                    <a:pt x="3" y="593"/>
                  </a:lnTo>
                  <a:lnTo>
                    <a:pt x="9" y="569"/>
                  </a:lnTo>
                  <a:lnTo>
                    <a:pt x="21" y="546"/>
                  </a:lnTo>
                  <a:lnTo>
                    <a:pt x="305" y="70"/>
                  </a:lnTo>
                  <a:lnTo>
                    <a:pt x="321" y="51"/>
                  </a:lnTo>
                  <a:lnTo>
                    <a:pt x="338" y="33"/>
                  </a:lnTo>
                  <a:lnTo>
                    <a:pt x="357" y="19"/>
                  </a:lnTo>
                  <a:lnTo>
                    <a:pt x="380" y="10"/>
                  </a:lnTo>
                  <a:lnTo>
                    <a:pt x="404" y="3"/>
                  </a:lnTo>
                  <a:lnTo>
                    <a:pt x="42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grpSp>
      <p:grpSp>
        <p:nvGrpSpPr>
          <p:cNvPr id="20" name="Group 19"/>
          <p:cNvGrpSpPr/>
          <p:nvPr/>
        </p:nvGrpSpPr>
        <p:grpSpPr>
          <a:xfrm rot="19772738">
            <a:off x="3310593" y="3227822"/>
            <a:ext cx="1210581" cy="1086293"/>
            <a:chOff x="1350495" y="2022359"/>
            <a:chExt cx="665379" cy="597066"/>
          </a:xfrm>
          <a:solidFill>
            <a:schemeClr val="tx1">
              <a:alpha val="10000"/>
            </a:schemeClr>
          </a:solidFill>
        </p:grpSpPr>
        <p:sp>
          <p:nvSpPr>
            <p:cNvPr id="21" name="Freeform 51"/>
            <p:cNvSpPr>
              <a:spLocks/>
            </p:cNvSpPr>
            <p:nvPr/>
          </p:nvSpPr>
          <p:spPr bwMode="auto">
            <a:xfrm>
              <a:off x="1465064" y="2129474"/>
              <a:ext cx="286421" cy="53558"/>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22" name="Freeform 52"/>
            <p:cNvSpPr>
              <a:spLocks/>
            </p:cNvSpPr>
            <p:nvPr/>
          </p:nvSpPr>
          <p:spPr bwMode="auto">
            <a:xfrm>
              <a:off x="1465064" y="2230637"/>
              <a:ext cx="286421" cy="53558"/>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23" name="Freeform 53"/>
            <p:cNvSpPr>
              <a:spLocks/>
            </p:cNvSpPr>
            <p:nvPr/>
          </p:nvSpPr>
          <p:spPr bwMode="auto">
            <a:xfrm>
              <a:off x="1465064" y="2331802"/>
              <a:ext cx="174057" cy="55541"/>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24" name="Freeform 54"/>
            <p:cNvSpPr>
              <a:spLocks/>
            </p:cNvSpPr>
            <p:nvPr/>
          </p:nvSpPr>
          <p:spPr bwMode="auto">
            <a:xfrm>
              <a:off x="1350495" y="2022359"/>
              <a:ext cx="515559" cy="597066"/>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25" name="Freeform 55"/>
            <p:cNvSpPr>
              <a:spLocks noEditPoints="1"/>
            </p:cNvSpPr>
            <p:nvPr/>
          </p:nvSpPr>
          <p:spPr bwMode="auto">
            <a:xfrm>
              <a:off x="1698607" y="2089801"/>
              <a:ext cx="317267" cy="426476"/>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sp>
          <p:nvSpPr>
            <p:cNvPr id="26" name="Freeform 56"/>
            <p:cNvSpPr>
              <a:spLocks/>
            </p:cNvSpPr>
            <p:nvPr/>
          </p:nvSpPr>
          <p:spPr bwMode="auto">
            <a:xfrm>
              <a:off x="1447438" y="2432964"/>
              <a:ext cx="231341" cy="105132"/>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IN" sz="1013" dirty="0"/>
            </a:p>
          </p:txBody>
        </p:sp>
      </p:grpSp>
    </p:spTree>
    <p:extLst>
      <p:ext uri="{BB962C8B-B14F-4D97-AF65-F5344CB8AC3E}">
        <p14:creationId xmlns:p14="http://schemas.microsoft.com/office/powerpoint/2010/main" val="139750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9" y="1317893"/>
            <a:ext cx="7948943" cy="2834879"/>
          </a:xfrm>
          <a:prstGeom prst="rect">
            <a:avLst/>
          </a:prstGeom>
        </p:spPr>
        <p:txBody>
          <a:bodyPr wrap="square" numCol="1" spcCol="274320">
            <a:spAutoFit/>
          </a:bodyPr>
          <a:lstStyle/>
          <a:p>
            <a:pPr algn="just">
              <a:lnSpc>
                <a:spcPct val="150000"/>
              </a:lnSpc>
            </a:pPr>
            <a:r>
              <a:rPr lang="zh-CN" altLang="en-US" sz="1000" dirty="0">
                <a:latin typeface="+mj-lt"/>
                <a:cs typeface="Arial" panose="020B0604020202020204" pitchFamily="34" charset="0"/>
              </a:rPr>
              <a:t>本文是</a:t>
            </a:r>
            <a:r>
              <a:rPr lang="en-US" altLang="zh-CN" sz="1000" dirty="0">
                <a:latin typeface="+mj-lt"/>
                <a:cs typeface="Arial" panose="020B0604020202020204" pitchFamily="34" charset="0"/>
              </a:rPr>
              <a:t>2016</a:t>
            </a:r>
            <a:r>
              <a:rPr lang="zh-CN" altLang="en-US" sz="1000" dirty="0">
                <a:latin typeface="+mj-lt"/>
                <a:cs typeface="Arial" panose="020B0604020202020204" pitchFamily="34" charset="0"/>
              </a:rPr>
              <a:t>年微软研究成果，在第六届</a:t>
            </a:r>
            <a:r>
              <a:rPr lang="en-US" altLang="zh-CN" sz="1000" dirty="0" err="1">
                <a:latin typeface="+mj-lt"/>
                <a:cs typeface="Arial" panose="020B0604020202020204" pitchFamily="34" charset="0"/>
              </a:rPr>
              <a:t>imageNet</a:t>
            </a:r>
            <a:r>
              <a:rPr lang="zh-CN" altLang="en-US" sz="1000" dirty="0">
                <a:latin typeface="+mj-lt"/>
                <a:cs typeface="Arial" panose="020B0604020202020204" pitchFamily="34" charset="0"/>
              </a:rPr>
              <a:t>的年度图像识别测试中，微软研究院的计算机图像识别系统在几个类别的测试中获得第一名。</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论文目的是为了解决</a:t>
            </a:r>
            <a:r>
              <a:rPr lang="en-US" altLang="zh-CN" sz="1000" dirty="0">
                <a:latin typeface="+mj-lt"/>
                <a:cs typeface="Arial" panose="020B0604020202020204" pitchFamily="34" charset="0"/>
              </a:rPr>
              <a:t>CNN</a:t>
            </a:r>
            <a:r>
              <a:rPr lang="zh-CN" altLang="en-US" sz="1000" dirty="0">
                <a:latin typeface="+mj-lt"/>
                <a:cs typeface="Arial" panose="020B0604020202020204" pitchFamily="34" charset="0"/>
              </a:rPr>
              <a:t>网络的训练问题：随着</a:t>
            </a:r>
            <a:r>
              <a:rPr lang="en-US" altLang="zh-CN" sz="1000" dirty="0">
                <a:latin typeface="+mj-lt"/>
                <a:cs typeface="Arial" panose="020B0604020202020204" pitchFamily="34" charset="0"/>
              </a:rPr>
              <a:t>CNN</a:t>
            </a:r>
            <a:r>
              <a:rPr lang="zh-CN" altLang="en-US" sz="1000" dirty="0">
                <a:latin typeface="+mj-lt"/>
                <a:cs typeface="Arial" panose="020B0604020202020204" pitchFamily="34" charset="0"/>
              </a:rPr>
              <a:t>网络的发展，尤其是</a:t>
            </a:r>
            <a:r>
              <a:rPr lang="en-US" altLang="zh-CN" sz="1000" dirty="0">
                <a:latin typeface="+mj-lt"/>
                <a:cs typeface="Arial" panose="020B0604020202020204" pitchFamily="34" charset="0"/>
              </a:rPr>
              <a:t>VGG</a:t>
            </a:r>
            <a:r>
              <a:rPr lang="zh-CN" altLang="en-US" sz="1000" dirty="0">
                <a:latin typeface="+mj-lt"/>
                <a:cs typeface="Arial" panose="020B0604020202020204" pitchFamily="34" charset="0"/>
              </a:rPr>
              <a:t>网络的提出，业界发现网络的层数是一个关键因素，貌似越深的网络效果越好。但是网络不能无休止的增大层数，随着层数的增多，问题也随之而来。</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第一个问题就是</a:t>
            </a:r>
            <a:r>
              <a:rPr lang="en-US" altLang="zh-CN" sz="1000" dirty="0">
                <a:latin typeface="+mj-lt"/>
                <a:cs typeface="Arial" panose="020B0604020202020204" pitchFamily="34" charset="0"/>
              </a:rPr>
              <a:t>vanishing/exploding </a:t>
            </a:r>
            <a:r>
              <a:rPr lang="en-US" altLang="zh-CN" sz="1000" dirty="0" err="1">
                <a:latin typeface="+mj-lt"/>
                <a:cs typeface="Arial" panose="020B0604020202020204" pitchFamily="34" charset="0"/>
              </a:rPr>
              <a:t>gradiens</a:t>
            </a:r>
            <a:r>
              <a:rPr lang="zh-CN" altLang="en-US" sz="1000" dirty="0">
                <a:latin typeface="+mj-lt"/>
                <a:cs typeface="Arial" panose="020B0604020202020204" pitchFamily="34" charset="0"/>
              </a:rPr>
              <a:t>，即梯度的消失或发散，导致训练难以收敛。这个问题在以前就得到解决，使用的</a:t>
            </a:r>
            <a:r>
              <a:rPr lang="en-US" altLang="zh-CN" sz="1000" dirty="0">
                <a:latin typeface="+mj-lt"/>
                <a:cs typeface="Arial" panose="020B0604020202020204" pitchFamily="34" charset="0"/>
              </a:rPr>
              <a:t>normalized initialization </a:t>
            </a:r>
            <a:r>
              <a:rPr lang="zh-CN" altLang="en-US" sz="1000" dirty="0">
                <a:latin typeface="+mj-lt"/>
                <a:cs typeface="Arial" panose="020B0604020202020204" pitchFamily="34" charset="0"/>
              </a:rPr>
              <a:t>方法解决了这一问题。</a:t>
            </a:r>
            <a:endParaRPr lang="en-US" altLang="zh-CN" sz="1000" dirty="0">
              <a:latin typeface="+mj-lt"/>
              <a:cs typeface="Arial" panose="020B0604020202020204" pitchFamily="34" charset="0"/>
            </a:endParaRPr>
          </a:p>
          <a:p>
            <a:pPr algn="just">
              <a:lnSpc>
                <a:spcPct val="150000"/>
              </a:lnSpc>
            </a:pPr>
            <a:r>
              <a:rPr lang="en-US" altLang="zh-CN" sz="1000" dirty="0">
                <a:latin typeface="+mj-lt"/>
                <a:cs typeface="Arial" panose="020B0604020202020204" pitchFamily="34" charset="0"/>
              </a:rPr>
              <a:t>Normalized initialization</a:t>
            </a:r>
            <a:r>
              <a:rPr lang="zh-CN" altLang="en-US" sz="1000" dirty="0">
                <a:latin typeface="+mj-lt"/>
                <a:cs typeface="Arial" panose="020B0604020202020204" pitchFamily="34" charset="0"/>
              </a:rPr>
              <a:t>：</a:t>
            </a: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特点是具有相同的激活方差和相同的梯度方差。</a:t>
            </a:r>
            <a:endParaRPr lang="en-US" altLang="zh-CN" sz="1000" dirty="0">
              <a:latin typeface="+mj-lt"/>
              <a:cs typeface="Arial" panose="020B0604020202020204" pitchFamily="34" charset="0"/>
            </a:endParaRPr>
          </a:p>
        </p:txBody>
      </p:sp>
      <p:sp>
        <p:nvSpPr>
          <p:cNvPr id="22" name="Title 21"/>
          <p:cNvSpPr>
            <a:spLocks noGrp="1"/>
          </p:cNvSpPr>
          <p:nvPr>
            <p:ph type="title"/>
          </p:nvPr>
        </p:nvSpPr>
        <p:spPr>
          <a:xfrm>
            <a:off x="1362999" y="485010"/>
            <a:ext cx="5012076" cy="491470"/>
          </a:xfrm>
        </p:spPr>
        <p:txBody>
          <a:bodyPr/>
          <a:lstStyle/>
          <a:p>
            <a:r>
              <a:rPr lang="en-US" altLang="zh-CN" dirty="0">
                <a:solidFill>
                  <a:schemeClr val="tx1"/>
                </a:solidFill>
              </a:rPr>
              <a:t>motivation</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4</a:t>
            </a:fld>
            <a:endParaRPr lang="id-ID"/>
          </a:p>
        </p:txBody>
      </p:sp>
      <p:pic>
        <p:nvPicPr>
          <p:cNvPr id="2052" name="Picture 4" descr="这里写图片描述">
            <a:extLst>
              <a:ext uri="{FF2B5EF4-FFF2-40B4-BE49-F238E27FC236}">
                <a16:creationId xmlns:a16="http://schemas.microsoft.com/office/drawing/2014/main" id="{83282664-312C-40F8-84FF-A504D883F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699" y="2827244"/>
            <a:ext cx="3114675"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2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8" y="1107650"/>
            <a:ext cx="7948943" cy="784830"/>
          </a:xfrm>
          <a:prstGeom prst="rect">
            <a:avLst/>
          </a:prstGeom>
        </p:spPr>
        <p:txBody>
          <a:bodyPr wrap="square" numCol="1" spcCol="274320">
            <a:spAutoFit/>
          </a:bodyPr>
          <a:lstStyle/>
          <a:p>
            <a:pPr algn="just">
              <a:lnSpc>
                <a:spcPct val="150000"/>
              </a:lnSpc>
            </a:pPr>
            <a:r>
              <a:rPr lang="zh-CN" altLang="en-US" sz="1000" dirty="0">
                <a:latin typeface="+mj-lt"/>
                <a:cs typeface="Arial" panose="020B0604020202020204" pitchFamily="34" charset="0"/>
              </a:rPr>
              <a:t>但是在解决收敛问题以后又一个问题暴露出来：随着网络深度的增加，系统的精度在达到饱和后迅速下滑，</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一般情况下精度的下降都是由过拟合导致的，然而这并不是深层神经网络精度下降的原因。</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下图展示了在一个已经具有合适深度的神经网络中加入额外深度的训练误差对比</a:t>
            </a:r>
            <a:endParaRPr lang="en-US" altLang="zh-CN" sz="1000" dirty="0">
              <a:latin typeface="+mj-lt"/>
              <a:cs typeface="Arial" panose="020B0604020202020204" pitchFamily="34" charset="0"/>
            </a:endParaRPr>
          </a:p>
        </p:txBody>
      </p:sp>
      <p:sp>
        <p:nvSpPr>
          <p:cNvPr id="22" name="Title 21"/>
          <p:cNvSpPr>
            <a:spLocks noGrp="1"/>
          </p:cNvSpPr>
          <p:nvPr>
            <p:ph type="title"/>
          </p:nvPr>
        </p:nvSpPr>
        <p:spPr>
          <a:xfrm>
            <a:off x="1362999" y="485010"/>
            <a:ext cx="5012076" cy="491470"/>
          </a:xfrm>
        </p:spPr>
        <p:txBody>
          <a:bodyPr/>
          <a:lstStyle/>
          <a:p>
            <a:r>
              <a:rPr lang="en-US" altLang="zh-CN" dirty="0">
                <a:solidFill>
                  <a:schemeClr val="tx1"/>
                </a:solidFill>
              </a:rPr>
              <a:t>motivation</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5</a:t>
            </a:fld>
            <a:endParaRPr lang="id-ID"/>
          </a:p>
        </p:txBody>
      </p:sp>
      <p:pic>
        <p:nvPicPr>
          <p:cNvPr id="3" name="图片 2">
            <a:extLst>
              <a:ext uri="{FF2B5EF4-FFF2-40B4-BE49-F238E27FC236}">
                <a16:creationId xmlns:a16="http://schemas.microsoft.com/office/drawing/2014/main" id="{672FE9E2-F320-4FC8-845F-1074F66DB349}"/>
              </a:ext>
            </a:extLst>
          </p:cNvPr>
          <p:cNvPicPr>
            <a:picLocks noChangeAspect="1"/>
          </p:cNvPicPr>
          <p:nvPr/>
        </p:nvPicPr>
        <p:blipFill>
          <a:blip r:embed="rId2"/>
          <a:stretch>
            <a:fillRect/>
          </a:stretch>
        </p:blipFill>
        <p:spPr>
          <a:xfrm>
            <a:off x="597528" y="1882109"/>
            <a:ext cx="5472072" cy="2871967"/>
          </a:xfrm>
          <a:prstGeom prst="rect">
            <a:avLst/>
          </a:prstGeom>
        </p:spPr>
      </p:pic>
    </p:spTree>
    <p:extLst>
      <p:ext uri="{BB962C8B-B14F-4D97-AF65-F5344CB8AC3E}">
        <p14:creationId xmlns:p14="http://schemas.microsoft.com/office/powerpoint/2010/main" val="404461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8" y="1107650"/>
            <a:ext cx="7948943" cy="2602957"/>
          </a:xfrm>
          <a:prstGeom prst="rect">
            <a:avLst/>
          </a:prstGeom>
        </p:spPr>
        <p:txBody>
          <a:bodyPr wrap="square" numCol="1" spcCol="274320">
            <a:spAutoFit/>
          </a:bodyPr>
          <a:lstStyle/>
          <a:p>
            <a:pPr algn="just">
              <a:lnSpc>
                <a:spcPct val="150000"/>
              </a:lnSpc>
            </a:pPr>
            <a:r>
              <a:rPr lang="zh-CN" altLang="en-US" sz="1000" dirty="0">
                <a:latin typeface="+mj-lt"/>
                <a:cs typeface="Arial" panose="020B0604020202020204" pitchFamily="34" charset="0"/>
              </a:rPr>
              <a:t>那么在进入论文的正题之前就不得不提</a:t>
            </a:r>
            <a:r>
              <a:rPr lang="en-US" altLang="zh-CN" sz="1000" dirty="0">
                <a:latin typeface="+mj-lt"/>
                <a:cs typeface="Arial" panose="020B0604020202020204" pitchFamily="34" charset="0"/>
              </a:rPr>
              <a:t>Highway networks</a:t>
            </a:r>
            <a:r>
              <a:rPr lang="zh-CN" altLang="en-US" sz="1000" dirty="0">
                <a:latin typeface="+mj-lt"/>
                <a:cs typeface="Arial" panose="020B0604020202020204" pitchFamily="34" charset="0"/>
              </a:rPr>
              <a:t>。</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所谓</a:t>
            </a:r>
            <a:r>
              <a:rPr lang="en-US" altLang="zh-CN" sz="1000" dirty="0">
                <a:latin typeface="+mj-lt"/>
                <a:cs typeface="Arial" panose="020B0604020202020204" pitchFamily="34" charset="0"/>
              </a:rPr>
              <a:t>highway networks </a:t>
            </a:r>
            <a:r>
              <a:rPr lang="zh-CN" altLang="en-US" sz="1000" dirty="0">
                <a:latin typeface="+mj-lt"/>
                <a:cs typeface="Arial" panose="020B0604020202020204" pitchFamily="34" charset="0"/>
              </a:rPr>
              <a:t>就是随着神经网络的发展，网络的深度逐渐加深的情况下，网络的训练也越来越困难。</a:t>
            </a:r>
            <a:endParaRPr lang="en-US" altLang="zh-CN" sz="1000" dirty="0">
              <a:latin typeface="+mj-lt"/>
              <a:cs typeface="Arial" panose="020B0604020202020204" pitchFamily="34" charset="0"/>
            </a:endParaRPr>
          </a:p>
          <a:p>
            <a:pPr algn="just">
              <a:lnSpc>
                <a:spcPct val="150000"/>
              </a:lnSpc>
            </a:pPr>
            <a:r>
              <a:rPr lang="en-US" altLang="zh-CN" sz="1000" dirty="0">
                <a:latin typeface="+mj-lt"/>
                <a:cs typeface="Arial" panose="020B0604020202020204" pitchFamily="34" charset="0"/>
              </a:rPr>
              <a:t>Highway networks</a:t>
            </a:r>
            <a:r>
              <a:rPr lang="zh-CN" altLang="en-US" sz="1000" dirty="0">
                <a:latin typeface="+mj-lt"/>
                <a:cs typeface="Arial" panose="020B0604020202020204" pitchFamily="34" charset="0"/>
              </a:rPr>
              <a:t>的出现就是为了解决网络深层次训练困难的网络框架</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假设定义一个非线性变换为                                   ，定义门函数                      ，携带函数</a:t>
            </a: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对于门函数取极端的情况</a:t>
            </a:r>
            <a:r>
              <a:rPr lang="en-US" altLang="zh-CN" sz="1000" dirty="0">
                <a:latin typeface="+mj-lt"/>
                <a:cs typeface="Arial" panose="020B0604020202020204" pitchFamily="34" charset="0"/>
              </a:rPr>
              <a:t>0/1</a:t>
            </a:r>
            <a:r>
              <a:rPr lang="zh-CN" altLang="en-US" sz="1000" dirty="0">
                <a:latin typeface="+mj-lt"/>
                <a:cs typeface="Arial" panose="020B0604020202020204" pitchFamily="34" charset="0"/>
              </a:rPr>
              <a:t>会有                                      ，</a:t>
            </a: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而对应的门函数                       使用</a:t>
            </a:r>
            <a:r>
              <a:rPr lang="en-US" altLang="zh-CN" sz="1000" dirty="0">
                <a:latin typeface="+mj-lt"/>
                <a:cs typeface="Arial" panose="020B0604020202020204" pitchFamily="34" charset="0"/>
              </a:rPr>
              <a:t>sigmoid</a:t>
            </a:r>
            <a:r>
              <a:rPr lang="zh-CN" altLang="en-US" sz="1000" dirty="0">
                <a:latin typeface="+mj-lt"/>
                <a:cs typeface="Arial" panose="020B0604020202020204" pitchFamily="34" charset="0"/>
              </a:rPr>
              <a:t>函数                                                     则极端情况不会出现</a:t>
            </a: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一个网络的输出层最终变为</a:t>
            </a: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p:txBody>
      </p:sp>
      <p:sp>
        <p:nvSpPr>
          <p:cNvPr id="22" name="Title 21"/>
          <p:cNvSpPr>
            <a:spLocks noGrp="1"/>
          </p:cNvSpPr>
          <p:nvPr>
            <p:ph type="title"/>
          </p:nvPr>
        </p:nvSpPr>
        <p:spPr>
          <a:xfrm>
            <a:off x="1362999" y="485010"/>
            <a:ext cx="5012076" cy="491470"/>
          </a:xfrm>
        </p:spPr>
        <p:txBody>
          <a:bodyPr/>
          <a:lstStyle/>
          <a:p>
            <a:r>
              <a:rPr lang="en-US" altLang="zh-CN" dirty="0">
                <a:solidFill>
                  <a:schemeClr val="tx1"/>
                </a:solidFill>
              </a:rPr>
              <a:t>motivation</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6</a:t>
            </a:fld>
            <a:endParaRPr lang="id-ID"/>
          </a:p>
        </p:txBody>
      </p:sp>
      <p:pic>
        <p:nvPicPr>
          <p:cNvPr id="4121" name="Picture 25" descr="http://images2015.cnblogs.com/blog/637085/201608/637085-20160825111511210-1977603883.png">
            <a:extLst>
              <a:ext uri="{FF2B5EF4-FFF2-40B4-BE49-F238E27FC236}">
                <a16:creationId xmlns:a16="http://schemas.microsoft.com/office/drawing/2014/main" id="{832FC299-7B00-4B4E-A08C-848612F9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146" y="1846314"/>
            <a:ext cx="11334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29" descr="http://images2015.cnblogs.com/blog/637085/201608/637085-20160825111614663-2094832596.png">
            <a:extLst>
              <a:ext uri="{FF2B5EF4-FFF2-40B4-BE49-F238E27FC236}">
                <a16:creationId xmlns:a16="http://schemas.microsoft.com/office/drawing/2014/main" id="{8D7CB0D6-97BE-4FF8-BE5A-DE616AE00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4" y="1846314"/>
            <a:ext cx="7429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31" descr="http://images2015.cnblogs.com/blog/637085/201608/637085-20160825111719069-2105557854.png">
            <a:extLst>
              <a:ext uri="{FF2B5EF4-FFF2-40B4-BE49-F238E27FC236}">
                <a16:creationId xmlns:a16="http://schemas.microsoft.com/office/drawing/2014/main" id="{106A93FC-DD09-495A-AF9B-CA22E51856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350" y="1822501"/>
            <a:ext cx="2019300" cy="257175"/>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33" descr="http://images2015.cnblogs.com/blog/637085/201608/637085-20160825112030976-1119275235.png">
            <a:extLst>
              <a:ext uri="{FF2B5EF4-FFF2-40B4-BE49-F238E27FC236}">
                <a16:creationId xmlns:a16="http://schemas.microsoft.com/office/drawing/2014/main" id="{4CF1C27D-A9FD-47B2-8483-BE387921B8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137" y="2187034"/>
            <a:ext cx="12573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35" descr="http://images2015.cnblogs.com/blog/637085/201608/637085-20160825111614663-2094832596.png">
            <a:extLst>
              <a:ext uri="{FF2B5EF4-FFF2-40B4-BE49-F238E27FC236}">
                <a16:creationId xmlns:a16="http://schemas.microsoft.com/office/drawing/2014/main" id="{A9DC5618-698F-49F2-AB87-3601081B5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725" y="2794528"/>
            <a:ext cx="7429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37" descr="http://images2015.cnblogs.com/blog/637085/201608/637085-20160825112354835-1146971693.png">
            <a:extLst>
              <a:ext uri="{FF2B5EF4-FFF2-40B4-BE49-F238E27FC236}">
                <a16:creationId xmlns:a16="http://schemas.microsoft.com/office/drawing/2014/main" id="{C9EB31CE-1645-4362-AA8E-A4DB08165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872" y="2775478"/>
            <a:ext cx="17716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135" name="Picture 39" descr="http://images2015.cnblogs.com/blog/637085/201608/637085-20160825113228788-1961954823.png">
            <a:extLst>
              <a:ext uri="{FF2B5EF4-FFF2-40B4-BE49-F238E27FC236}">
                <a16:creationId xmlns:a16="http://schemas.microsoft.com/office/drawing/2014/main" id="{2E42C2BC-2755-44E5-9E5D-5262C81BC5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7146" y="3159060"/>
            <a:ext cx="5343525"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50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8" y="1107650"/>
            <a:ext cx="7948943" cy="1304203"/>
          </a:xfrm>
          <a:prstGeom prst="rect">
            <a:avLst/>
          </a:prstGeom>
        </p:spPr>
        <p:txBody>
          <a:bodyPr wrap="square" numCol="1" spcCol="274320">
            <a:spAutoFit/>
          </a:bodyPr>
          <a:lstStyle/>
          <a:p>
            <a:pPr algn="just">
              <a:lnSpc>
                <a:spcPct val="150000"/>
              </a:lnSpc>
            </a:pPr>
            <a:r>
              <a:rPr lang="zh-CN" altLang="en-US" sz="1050" dirty="0">
                <a:latin typeface="+mj-lt"/>
                <a:cs typeface="Arial" panose="020B0604020202020204" pitchFamily="34" charset="0"/>
              </a:rPr>
              <a:t>而在</a:t>
            </a:r>
            <a:r>
              <a:rPr lang="en-US" altLang="zh-CN" sz="1050" dirty="0">
                <a:latin typeface="+mj-lt"/>
                <a:cs typeface="Arial" panose="020B0604020202020204" pitchFamily="34" charset="0"/>
              </a:rPr>
              <a:t>Residual Networks</a:t>
            </a:r>
            <a:r>
              <a:rPr lang="zh-CN" altLang="en-US" sz="1050" dirty="0">
                <a:latin typeface="+mj-lt"/>
                <a:cs typeface="Arial" panose="020B0604020202020204" pitchFamily="34" charset="0"/>
              </a:rPr>
              <a:t>中，何凯明将</a:t>
            </a:r>
            <a:r>
              <a:rPr lang="en-US" altLang="zh-CN" sz="1050" dirty="0">
                <a:latin typeface="+mj-lt"/>
                <a:cs typeface="Arial" panose="020B0604020202020204" pitchFamily="34" charset="0"/>
              </a:rPr>
              <a:t>Highway network</a:t>
            </a:r>
            <a:r>
              <a:rPr lang="zh-CN" altLang="en-US" sz="1050" dirty="0">
                <a:latin typeface="+mj-lt"/>
                <a:cs typeface="Arial" panose="020B0604020202020204" pitchFamily="34" charset="0"/>
              </a:rPr>
              <a:t>中的含参加权连接变为固定加权连接，即</a:t>
            </a:r>
            <a:endParaRPr lang="en-US" altLang="zh-CN" sz="1050" dirty="0">
              <a:latin typeface="+mj-lt"/>
              <a:cs typeface="Arial" panose="020B0604020202020204" pitchFamily="34" charset="0"/>
            </a:endParaRPr>
          </a:p>
          <a:p>
            <a:pPr algn="just">
              <a:lnSpc>
                <a:spcPct val="150000"/>
              </a:lnSpc>
            </a:pPr>
            <a:r>
              <a:rPr lang="en-US" altLang="zh-CN" sz="1050" dirty="0"/>
              <a:t>y=H(</a:t>
            </a:r>
            <a:r>
              <a:rPr lang="en-US" altLang="zh-CN" sz="1050" dirty="0" err="1"/>
              <a:t>x,WH</a:t>
            </a:r>
            <a:r>
              <a:rPr lang="en-US" altLang="zh-CN" sz="1050" dirty="0"/>
              <a:t>)</a:t>
            </a:r>
            <a:r>
              <a:rPr lang="zh-CN" altLang="zh-CN" sz="1050" dirty="0"/>
              <a:t>⋅</a:t>
            </a:r>
            <a:r>
              <a:rPr lang="en-US" altLang="zh-CN" sz="1050" dirty="0" err="1"/>
              <a:t>WT+x</a:t>
            </a:r>
            <a:r>
              <a:rPr lang="zh-CN" altLang="en-US" sz="1050" dirty="0">
                <a:latin typeface="+mj-lt"/>
                <a:cs typeface="Arial" panose="020B0604020202020204" pitchFamily="34" charset="0"/>
              </a:rPr>
              <a:t> </a:t>
            </a:r>
            <a:endParaRPr lang="en-US" altLang="zh-CN" sz="1050" dirty="0">
              <a:latin typeface="+mj-lt"/>
              <a:cs typeface="Arial" panose="020B0604020202020204" pitchFamily="34" charset="0"/>
            </a:endParaRPr>
          </a:p>
          <a:p>
            <a:pPr algn="just">
              <a:lnSpc>
                <a:spcPct val="150000"/>
              </a:lnSpc>
            </a:pPr>
            <a:r>
              <a:rPr lang="zh-CN" altLang="en-US" sz="1050" dirty="0">
                <a:latin typeface="+mj-lt"/>
                <a:cs typeface="Arial" panose="020B0604020202020204" pitchFamily="34" charset="0"/>
              </a:rPr>
              <a:t>那么</a:t>
            </a:r>
            <a:r>
              <a:rPr lang="en-US" altLang="zh-CN" sz="1050" dirty="0">
                <a:latin typeface="+mj-lt"/>
                <a:cs typeface="Arial" panose="020B0604020202020204" pitchFamily="34" charset="0"/>
              </a:rPr>
              <a:t>Residual Network</a:t>
            </a:r>
            <a:r>
              <a:rPr lang="zh-CN" altLang="en-US" sz="1050" dirty="0">
                <a:latin typeface="+mj-lt"/>
                <a:cs typeface="Arial" panose="020B0604020202020204" pitchFamily="34" charset="0"/>
              </a:rPr>
              <a:t>框架解决问题的原理是：假设我们期望的网络层关系映射为</a:t>
            </a:r>
            <a:r>
              <a:rPr lang="en-US" altLang="zh-CN" sz="1050" dirty="0">
                <a:latin typeface="+mj-lt"/>
                <a:cs typeface="Arial" panose="020B0604020202020204" pitchFamily="34" charset="0"/>
              </a:rPr>
              <a:t>H(x)</a:t>
            </a:r>
            <a:r>
              <a:rPr lang="zh-CN" altLang="en-US" sz="1050" dirty="0">
                <a:latin typeface="+mj-lt"/>
                <a:cs typeface="Arial" panose="020B0604020202020204" pitchFamily="34" charset="0"/>
              </a:rPr>
              <a:t>，我们拟合另一个</a:t>
            </a:r>
            <a:endParaRPr lang="en-US" altLang="zh-CN" sz="1050" dirty="0">
              <a:latin typeface="+mj-lt"/>
              <a:cs typeface="Arial" panose="020B0604020202020204" pitchFamily="34" charset="0"/>
            </a:endParaRPr>
          </a:p>
          <a:p>
            <a:pPr algn="just">
              <a:lnSpc>
                <a:spcPct val="150000"/>
              </a:lnSpc>
            </a:pPr>
            <a:r>
              <a:rPr lang="zh-CN" altLang="en-US" sz="1050" dirty="0">
                <a:latin typeface="+mj-lt"/>
                <a:cs typeface="Arial" panose="020B0604020202020204" pitchFamily="34" charset="0"/>
              </a:rPr>
              <a:t>映射，</a:t>
            </a:r>
            <a:r>
              <a:rPr lang="en-US" altLang="zh-CN" sz="1050" dirty="0">
                <a:latin typeface="+mj-lt"/>
                <a:cs typeface="Arial" panose="020B0604020202020204" pitchFamily="34" charset="0"/>
              </a:rPr>
              <a:t>F(x) = H(x) – x</a:t>
            </a:r>
            <a:r>
              <a:rPr lang="zh-CN" altLang="en-US" sz="1050" dirty="0">
                <a:latin typeface="+mj-lt"/>
                <a:cs typeface="Arial" panose="020B0604020202020204" pitchFamily="34" charset="0"/>
              </a:rPr>
              <a:t>，那么原来的映射就是</a:t>
            </a:r>
            <a:r>
              <a:rPr lang="en-US" altLang="zh-CN" sz="1050" dirty="0">
                <a:latin typeface="+mj-lt"/>
                <a:cs typeface="Arial" panose="020B0604020202020204" pitchFamily="34" charset="0"/>
              </a:rPr>
              <a:t>F(x) + x </a:t>
            </a:r>
            <a:r>
              <a:rPr lang="zh-CN" altLang="en-US" sz="1050" dirty="0">
                <a:latin typeface="+mj-lt"/>
                <a:cs typeface="Arial" panose="020B0604020202020204" pitchFamily="34" charset="0"/>
              </a:rPr>
              <a:t>。</a:t>
            </a:r>
            <a:endParaRPr lang="en-US" altLang="zh-CN" sz="1050" dirty="0">
              <a:latin typeface="+mj-lt"/>
              <a:cs typeface="Arial" panose="020B0604020202020204" pitchFamily="34" charset="0"/>
            </a:endParaRPr>
          </a:p>
          <a:p>
            <a:pPr algn="just">
              <a:lnSpc>
                <a:spcPct val="150000"/>
              </a:lnSpc>
            </a:pPr>
            <a:r>
              <a:rPr lang="en-US" altLang="zh-CN" sz="1050" dirty="0">
                <a:latin typeface="+mj-lt"/>
                <a:cs typeface="Arial" panose="020B0604020202020204" pitchFamily="34" charset="0"/>
              </a:rPr>
              <a:t> </a:t>
            </a:r>
            <a:r>
              <a:rPr lang="en-US" altLang="zh-CN" sz="1050" dirty="0">
                <a:cs typeface="Arial" panose="020B0604020202020204" pitchFamily="34" charset="0"/>
              </a:rPr>
              <a:t>F(x) = H(x) – x</a:t>
            </a:r>
            <a:r>
              <a:rPr lang="zh-CN" altLang="en-US" sz="1050" dirty="0">
                <a:cs typeface="Arial" panose="020B0604020202020204" pitchFamily="34" charset="0"/>
              </a:rPr>
              <a:t>可以通过</a:t>
            </a:r>
            <a:r>
              <a:rPr lang="en-US" altLang="zh-CN" sz="1050" dirty="0">
                <a:cs typeface="Arial" panose="020B0604020202020204" pitchFamily="34" charset="0"/>
              </a:rPr>
              <a:t>shortcut connections</a:t>
            </a:r>
            <a:r>
              <a:rPr lang="zh-CN" altLang="en-US" sz="1050" dirty="0">
                <a:cs typeface="Arial" panose="020B0604020202020204" pitchFamily="34" charset="0"/>
              </a:rPr>
              <a:t>来实现，如图：</a:t>
            </a:r>
            <a:endParaRPr lang="en-US" altLang="zh-CN" sz="1050" dirty="0">
              <a:latin typeface="+mj-lt"/>
              <a:cs typeface="Arial" panose="020B0604020202020204" pitchFamily="34" charset="0"/>
            </a:endParaRPr>
          </a:p>
        </p:txBody>
      </p:sp>
      <p:sp>
        <p:nvSpPr>
          <p:cNvPr id="22" name="Title 21"/>
          <p:cNvSpPr>
            <a:spLocks noGrp="1"/>
          </p:cNvSpPr>
          <p:nvPr>
            <p:ph type="title"/>
          </p:nvPr>
        </p:nvSpPr>
        <p:spPr>
          <a:xfrm>
            <a:off x="1362999" y="485010"/>
            <a:ext cx="5012076" cy="491470"/>
          </a:xfrm>
        </p:spPr>
        <p:txBody>
          <a:bodyPr/>
          <a:lstStyle/>
          <a:p>
            <a:r>
              <a:rPr lang="en-US" altLang="zh-CN" dirty="0"/>
              <a:t>method</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7</a:t>
            </a:fld>
            <a:endParaRPr lang="id-ID"/>
          </a:p>
        </p:txBody>
      </p:sp>
      <p:pic>
        <p:nvPicPr>
          <p:cNvPr id="7" name="图片 6">
            <a:extLst>
              <a:ext uri="{FF2B5EF4-FFF2-40B4-BE49-F238E27FC236}">
                <a16:creationId xmlns:a16="http://schemas.microsoft.com/office/drawing/2014/main" id="{8189C16E-B7BF-420C-AC5B-76CB8A0F61AF}"/>
              </a:ext>
            </a:extLst>
          </p:cNvPr>
          <p:cNvPicPr>
            <a:picLocks noChangeAspect="1"/>
          </p:cNvPicPr>
          <p:nvPr/>
        </p:nvPicPr>
        <p:blipFill>
          <a:blip r:embed="rId2"/>
          <a:stretch>
            <a:fillRect/>
          </a:stretch>
        </p:blipFill>
        <p:spPr>
          <a:xfrm>
            <a:off x="597528" y="2589629"/>
            <a:ext cx="3473357" cy="2068861"/>
          </a:xfrm>
          <a:prstGeom prst="rect">
            <a:avLst/>
          </a:prstGeom>
        </p:spPr>
      </p:pic>
    </p:spTree>
    <p:extLst>
      <p:ext uri="{BB962C8B-B14F-4D97-AF65-F5344CB8AC3E}">
        <p14:creationId xmlns:p14="http://schemas.microsoft.com/office/powerpoint/2010/main" val="303143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9200" y="1107650"/>
            <a:ext cx="4867271" cy="2712281"/>
          </a:xfrm>
          <a:prstGeom prst="rect">
            <a:avLst/>
          </a:prstGeom>
        </p:spPr>
        <p:txBody>
          <a:bodyPr wrap="square" numCol="1" spcCol="274320">
            <a:spAutoFit/>
          </a:bodyPr>
          <a:lstStyle/>
          <a:p>
            <a:pPr algn="just">
              <a:lnSpc>
                <a:spcPct val="150000"/>
              </a:lnSpc>
            </a:pPr>
            <a:r>
              <a:rPr lang="en-US" altLang="zh-CN" dirty="0"/>
              <a:t>Identity Mapping by Shortcuts</a:t>
            </a:r>
            <a:r>
              <a:rPr lang="zh-CN" altLang="en-US" dirty="0"/>
              <a:t>：</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公式如图：</a:t>
            </a:r>
            <a:endParaRPr lang="en-US" altLang="zh-CN" sz="1000" dirty="0">
              <a:latin typeface="+mj-lt"/>
              <a:cs typeface="Arial" panose="020B0604020202020204" pitchFamily="34" charset="0"/>
            </a:endParaRPr>
          </a:p>
          <a:p>
            <a:pPr algn="just">
              <a:lnSpc>
                <a:spcPct val="150000"/>
              </a:lnSpc>
            </a:pP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论文中对比了卷积神经网络的三种不同形式的处理方法：</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左侧：</a:t>
            </a:r>
            <a:r>
              <a:rPr lang="en-US" altLang="zh-CN" sz="1000" dirty="0">
                <a:latin typeface="+mj-lt"/>
                <a:cs typeface="Arial" panose="020B0604020202020204" pitchFamily="34" charset="0"/>
              </a:rPr>
              <a:t>VGG</a:t>
            </a:r>
            <a:r>
              <a:rPr lang="zh-CN" altLang="en-US" sz="1000" dirty="0">
                <a:latin typeface="+mj-lt"/>
                <a:cs typeface="Arial" panose="020B0604020202020204" pitchFamily="34" charset="0"/>
              </a:rPr>
              <a:t>网络。</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中间：</a:t>
            </a:r>
            <a:r>
              <a:rPr lang="en-US" altLang="zh-CN" sz="1000" dirty="0">
                <a:latin typeface="+mj-lt"/>
                <a:cs typeface="Arial" panose="020B0604020202020204" pitchFamily="34" charset="0"/>
              </a:rPr>
              <a:t>34</a:t>
            </a:r>
            <a:r>
              <a:rPr lang="zh-CN" altLang="en-US" sz="1000" dirty="0">
                <a:latin typeface="+mj-lt"/>
                <a:cs typeface="Arial" panose="020B0604020202020204" pitchFamily="34" charset="0"/>
              </a:rPr>
              <a:t>层 </a:t>
            </a:r>
            <a:r>
              <a:rPr lang="en-US" altLang="zh-CN" sz="1000" dirty="0">
                <a:latin typeface="+mj-lt"/>
                <a:cs typeface="Arial" panose="020B0604020202020204" pitchFamily="34" charset="0"/>
              </a:rPr>
              <a:t>Plain Network</a:t>
            </a:r>
            <a:r>
              <a:rPr lang="zh-CN" altLang="en-US" sz="1000" dirty="0">
                <a:latin typeface="+mj-lt"/>
                <a:cs typeface="Arial" panose="020B0604020202020204" pitchFamily="34" charset="0"/>
              </a:rPr>
              <a:t>网络，采用</a:t>
            </a:r>
            <a:r>
              <a:rPr lang="en-US" altLang="zh-CN" sz="1000" dirty="0">
                <a:latin typeface="+mj-lt"/>
                <a:cs typeface="Arial" panose="020B0604020202020204" pitchFamily="34" charset="0"/>
              </a:rPr>
              <a:t>3</a:t>
            </a:r>
            <a:r>
              <a:rPr lang="zh-CN" altLang="en-US" sz="1000" dirty="0">
                <a:latin typeface="+mj-lt"/>
                <a:cs typeface="Arial" panose="020B0604020202020204" pitchFamily="34" charset="0"/>
              </a:rPr>
              <a:t>*</a:t>
            </a:r>
            <a:r>
              <a:rPr lang="en-US" altLang="zh-CN" sz="1000" dirty="0">
                <a:latin typeface="+mj-lt"/>
                <a:cs typeface="Arial" panose="020B0604020202020204" pitchFamily="34" charset="0"/>
              </a:rPr>
              <a:t>3</a:t>
            </a:r>
            <a:r>
              <a:rPr lang="zh-CN" altLang="en-US" sz="1000" dirty="0">
                <a:latin typeface="+mj-lt"/>
                <a:cs typeface="Arial" panose="020B0604020202020204" pitchFamily="34" charset="0"/>
              </a:rPr>
              <a:t>滤波器。</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右侧：</a:t>
            </a:r>
            <a:r>
              <a:rPr lang="en-US" altLang="zh-CN" sz="1000" dirty="0">
                <a:latin typeface="+mj-lt"/>
                <a:cs typeface="Arial" panose="020B0604020202020204" pitchFamily="34" charset="0"/>
              </a:rPr>
              <a:t>34</a:t>
            </a:r>
            <a:r>
              <a:rPr lang="zh-CN" altLang="en-US" sz="1000" dirty="0">
                <a:latin typeface="+mj-lt"/>
                <a:cs typeface="Arial" panose="020B0604020202020204" pitchFamily="34" charset="0"/>
              </a:rPr>
              <a:t>层 </a:t>
            </a:r>
            <a:r>
              <a:rPr lang="en-US" altLang="zh-CN" sz="1000" dirty="0">
                <a:latin typeface="+mj-lt"/>
                <a:cs typeface="Arial" panose="020B0604020202020204" pitchFamily="34" charset="0"/>
              </a:rPr>
              <a:t>Residual Network</a:t>
            </a:r>
            <a:r>
              <a:rPr lang="zh-CN" altLang="en-US" sz="1000" dirty="0">
                <a:latin typeface="+mj-lt"/>
                <a:cs typeface="Arial" panose="020B0604020202020204" pitchFamily="34" charset="0"/>
              </a:rPr>
              <a:t>。</a:t>
            </a:r>
            <a:endParaRPr lang="en-US" altLang="zh-CN" sz="1000" dirty="0">
              <a:latin typeface="+mj-lt"/>
              <a:cs typeface="Arial" panose="020B0604020202020204" pitchFamily="34" charset="0"/>
            </a:endParaRPr>
          </a:p>
          <a:p>
            <a:pPr algn="just">
              <a:lnSpc>
                <a:spcPct val="150000"/>
              </a:lnSpc>
            </a:pPr>
            <a:r>
              <a:rPr lang="en-US" altLang="zh-CN" sz="1000" dirty="0">
                <a:latin typeface="+mj-lt"/>
                <a:cs typeface="Arial" panose="020B0604020202020204" pitchFamily="34" charset="0"/>
              </a:rPr>
              <a:t>VGG</a:t>
            </a:r>
            <a:r>
              <a:rPr lang="zh-CN" altLang="en-US" sz="1000" dirty="0">
                <a:latin typeface="+mj-lt"/>
                <a:cs typeface="Arial" panose="020B0604020202020204" pitchFamily="34" charset="0"/>
              </a:rPr>
              <a:t>网络：在第一个卷积层使用小尺寸</a:t>
            </a:r>
            <a:r>
              <a:rPr lang="en-US" altLang="zh-CN" sz="1000" dirty="0">
                <a:latin typeface="+mj-lt"/>
                <a:cs typeface="Arial" panose="020B0604020202020204" pitchFamily="34" charset="0"/>
              </a:rPr>
              <a:t>filter</a:t>
            </a:r>
            <a:r>
              <a:rPr lang="zh-CN" altLang="en-US" sz="1000" dirty="0">
                <a:latin typeface="+mj-lt"/>
                <a:cs typeface="Arial" panose="020B0604020202020204" pitchFamily="34" charset="0"/>
              </a:rPr>
              <a:t>和卷积间隔。</a:t>
            </a:r>
            <a:endParaRPr lang="en-US" altLang="zh-CN" sz="1000" dirty="0">
              <a:latin typeface="+mj-lt"/>
              <a:cs typeface="Arial" panose="020B0604020202020204" pitchFamily="34" charset="0"/>
            </a:endParaRPr>
          </a:p>
          <a:p>
            <a:pPr algn="just">
              <a:lnSpc>
                <a:spcPct val="150000"/>
              </a:lnSpc>
            </a:pPr>
            <a:r>
              <a:rPr lang="en-US" altLang="zh-CN" sz="1000" dirty="0">
                <a:latin typeface="+mj-lt"/>
                <a:cs typeface="Arial" panose="020B0604020202020204" pitchFamily="34" charset="0"/>
              </a:rPr>
              <a:t>Plain Network</a:t>
            </a:r>
            <a:r>
              <a:rPr lang="zh-CN" altLang="en-US" sz="1000" dirty="0">
                <a:latin typeface="+mj-lt"/>
                <a:cs typeface="Arial" panose="020B0604020202020204" pitchFamily="34" charset="0"/>
              </a:rPr>
              <a:t>：普通网络。</a:t>
            </a:r>
            <a:endParaRPr lang="en-US" altLang="zh-CN" sz="1000" dirty="0">
              <a:latin typeface="+mj-lt"/>
              <a:cs typeface="Arial" panose="020B0604020202020204" pitchFamily="34" charset="0"/>
            </a:endParaRPr>
          </a:p>
          <a:p>
            <a:pPr algn="just">
              <a:lnSpc>
                <a:spcPct val="150000"/>
              </a:lnSpc>
            </a:pPr>
            <a:r>
              <a:rPr lang="en-US" altLang="zh-CN" sz="1000" dirty="0">
                <a:cs typeface="Arial" panose="020B0604020202020204" pitchFamily="34" charset="0"/>
              </a:rPr>
              <a:t>Residual Network</a:t>
            </a:r>
            <a:r>
              <a:rPr lang="zh-CN" altLang="en-US" sz="1000" dirty="0">
                <a:cs typeface="Arial" panose="020B0604020202020204" pitchFamily="34" charset="0"/>
              </a:rPr>
              <a:t>：文中所提到的</a:t>
            </a:r>
            <a:r>
              <a:rPr lang="en-US" altLang="zh-CN" sz="1000" dirty="0">
                <a:cs typeface="Arial" panose="020B0604020202020204" pitchFamily="34" charset="0"/>
              </a:rPr>
              <a:t>network</a:t>
            </a:r>
            <a:r>
              <a:rPr lang="zh-CN" altLang="en-US" sz="1000" dirty="0">
                <a:latin typeface="+mj-lt"/>
                <a:cs typeface="Arial" panose="020B0604020202020204" pitchFamily="34" charset="0"/>
              </a:rPr>
              <a:t>，主要在</a:t>
            </a:r>
            <a:r>
              <a:rPr lang="en-US" altLang="zh-CN" sz="1000" dirty="0">
                <a:latin typeface="+mj-lt"/>
                <a:cs typeface="Arial" panose="020B0604020202020204" pitchFamily="34" charset="0"/>
              </a:rPr>
              <a:t>Plain network</a:t>
            </a:r>
            <a:r>
              <a:rPr lang="zh-CN" altLang="en-US" sz="1000" dirty="0">
                <a:latin typeface="+mj-lt"/>
                <a:cs typeface="Arial" panose="020B0604020202020204" pitchFamily="34" charset="0"/>
              </a:rPr>
              <a:t>的基础上</a:t>
            </a:r>
            <a:endParaRPr lang="en-US" altLang="zh-CN" sz="1000" dirty="0">
              <a:latin typeface="+mj-lt"/>
              <a:cs typeface="Arial" panose="020B0604020202020204" pitchFamily="34" charset="0"/>
            </a:endParaRPr>
          </a:p>
          <a:p>
            <a:pPr algn="just">
              <a:lnSpc>
                <a:spcPct val="150000"/>
              </a:lnSpc>
            </a:pPr>
            <a:r>
              <a:rPr lang="zh-CN" altLang="en-US" sz="1000" dirty="0">
                <a:latin typeface="+mj-lt"/>
                <a:cs typeface="Arial" panose="020B0604020202020204" pitchFamily="34" charset="0"/>
              </a:rPr>
              <a:t>加入了</a:t>
            </a:r>
            <a:r>
              <a:rPr lang="en-US" altLang="zh-CN" sz="1000" dirty="0">
                <a:latin typeface="+mj-lt"/>
                <a:cs typeface="Arial" panose="020B0604020202020204" pitchFamily="34" charset="0"/>
              </a:rPr>
              <a:t>shortcut connections</a:t>
            </a:r>
            <a:r>
              <a:rPr lang="zh-CN" altLang="en-US" sz="1000" dirty="0">
                <a:latin typeface="+mj-lt"/>
                <a:cs typeface="Arial" panose="020B0604020202020204" pitchFamily="34" charset="0"/>
              </a:rPr>
              <a:t>。</a:t>
            </a:r>
            <a:endParaRPr lang="en-US" altLang="zh-CN" sz="1000" dirty="0">
              <a:cs typeface="Arial" panose="020B0604020202020204" pitchFamily="34" charset="0"/>
            </a:endParaRPr>
          </a:p>
        </p:txBody>
      </p:sp>
      <p:sp>
        <p:nvSpPr>
          <p:cNvPr id="22" name="Title 21"/>
          <p:cNvSpPr>
            <a:spLocks noGrp="1"/>
          </p:cNvSpPr>
          <p:nvPr>
            <p:ph type="title"/>
          </p:nvPr>
        </p:nvSpPr>
        <p:spPr>
          <a:xfrm>
            <a:off x="1362999" y="485010"/>
            <a:ext cx="5012076" cy="491470"/>
          </a:xfrm>
        </p:spPr>
        <p:txBody>
          <a:bodyPr/>
          <a:lstStyle/>
          <a:p>
            <a:r>
              <a:rPr lang="en-US" altLang="zh-CN" dirty="0"/>
              <a:t>method</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8</a:t>
            </a:fld>
            <a:endParaRPr lang="id-ID"/>
          </a:p>
        </p:txBody>
      </p:sp>
      <p:pic>
        <p:nvPicPr>
          <p:cNvPr id="3" name="图片 2">
            <a:extLst>
              <a:ext uri="{FF2B5EF4-FFF2-40B4-BE49-F238E27FC236}">
                <a16:creationId xmlns:a16="http://schemas.microsoft.com/office/drawing/2014/main" id="{4907B8EA-EAD2-4CB6-B78E-79AAE1B50D40}"/>
              </a:ext>
            </a:extLst>
          </p:cNvPr>
          <p:cNvPicPr>
            <a:picLocks noChangeAspect="1"/>
          </p:cNvPicPr>
          <p:nvPr/>
        </p:nvPicPr>
        <p:blipFill>
          <a:blip r:embed="rId2"/>
          <a:stretch>
            <a:fillRect/>
          </a:stretch>
        </p:blipFill>
        <p:spPr>
          <a:xfrm>
            <a:off x="736650" y="1107650"/>
            <a:ext cx="2365788" cy="3558170"/>
          </a:xfrm>
          <a:prstGeom prst="rect">
            <a:avLst/>
          </a:prstGeom>
        </p:spPr>
      </p:pic>
      <p:pic>
        <p:nvPicPr>
          <p:cNvPr id="4" name="图片 3">
            <a:extLst>
              <a:ext uri="{FF2B5EF4-FFF2-40B4-BE49-F238E27FC236}">
                <a16:creationId xmlns:a16="http://schemas.microsoft.com/office/drawing/2014/main" id="{F0A971CE-F335-4B82-8B3B-0EE31A6CBCF6}"/>
              </a:ext>
            </a:extLst>
          </p:cNvPr>
          <p:cNvPicPr>
            <a:picLocks noChangeAspect="1"/>
          </p:cNvPicPr>
          <p:nvPr/>
        </p:nvPicPr>
        <p:blipFill>
          <a:blip r:embed="rId3"/>
          <a:stretch>
            <a:fillRect/>
          </a:stretch>
        </p:blipFill>
        <p:spPr>
          <a:xfrm>
            <a:off x="4411094" y="1425044"/>
            <a:ext cx="2438611" cy="327688"/>
          </a:xfrm>
          <a:prstGeom prst="rect">
            <a:avLst/>
          </a:prstGeom>
        </p:spPr>
      </p:pic>
    </p:spTree>
    <p:extLst>
      <p:ext uri="{BB962C8B-B14F-4D97-AF65-F5344CB8AC3E}">
        <p14:creationId xmlns:p14="http://schemas.microsoft.com/office/powerpoint/2010/main" val="286051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8" y="1107650"/>
            <a:ext cx="7948943" cy="2069797"/>
          </a:xfrm>
          <a:prstGeom prst="rect">
            <a:avLst/>
          </a:prstGeom>
        </p:spPr>
        <p:txBody>
          <a:bodyPr wrap="square" numCol="1" spcCol="274320">
            <a:spAutoFit/>
          </a:bodyPr>
          <a:lstStyle/>
          <a:p>
            <a:pPr algn="just">
              <a:lnSpc>
                <a:spcPct val="150000"/>
              </a:lnSpc>
            </a:pPr>
            <a:r>
              <a:rPr lang="zh-CN" altLang="en-US" sz="1000" dirty="0">
                <a:latin typeface="+mj-lt"/>
                <a:cs typeface="Arial" panose="020B0604020202020204" pitchFamily="34" charset="0"/>
              </a:rPr>
              <a:t>进行</a:t>
            </a:r>
            <a:r>
              <a:rPr lang="en-US" altLang="zh-CN" sz="1000" dirty="0">
                <a:latin typeface="+mj-lt"/>
                <a:cs typeface="Arial" panose="020B0604020202020204" pitchFamily="34" charset="0"/>
              </a:rPr>
              <a:t>ImageNet</a:t>
            </a:r>
            <a:r>
              <a:rPr lang="zh-CN" altLang="en-US" sz="1000" dirty="0">
                <a:latin typeface="+mj-lt"/>
                <a:cs typeface="Arial" panose="020B0604020202020204" pitchFamily="34" charset="0"/>
              </a:rPr>
              <a:t>分类实验：</a:t>
            </a:r>
            <a:endParaRPr lang="en-US" altLang="zh-CN" sz="1000" dirty="0">
              <a:latin typeface="+mj-lt"/>
              <a:cs typeface="Arial" panose="020B0604020202020204" pitchFamily="34" charset="0"/>
            </a:endParaRPr>
          </a:p>
          <a:p>
            <a:pPr algn="just">
              <a:lnSpc>
                <a:spcPct val="150000"/>
              </a:lnSpc>
            </a:pPr>
            <a:r>
              <a:rPr lang="en-US" altLang="zh-CN" sz="1000" dirty="0">
                <a:latin typeface="+mj-lt"/>
                <a:cs typeface="Arial" panose="020B0604020202020204" pitchFamily="34" charset="0"/>
              </a:rPr>
              <a:t>ImageNet2012</a:t>
            </a:r>
            <a:r>
              <a:rPr lang="zh-CN" altLang="en-US" sz="1000" dirty="0">
                <a:latin typeface="+mj-lt"/>
                <a:cs typeface="Arial" panose="020B0604020202020204" pitchFamily="34" charset="0"/>
              </a:rPr>
              <a:t>，</a:t>
            </a:r>
            <a:r>
              <a:rPr lang="en-US" altLang="zh-CN" sz="1000" dirty="0">
                <a:latin typeface="+mj-lt"/>
                <a:cs typeface="Arial" panose="020B0604020202020204" pitchFamily="34" charset="0"/>
              </a:rPr>
              <a:t>1000</a:t>
            </a:r>
            <a:r>
              <a:rPr lang="zh-CN" altLang="en-US" sz="1000" dirty="0">
                <a:latin typeface="+mj-lt"/>
                <a:cs typeface="Arial" panose="020B0604020202020204" pitchFamily="34" charset="0"/>
              </a:rPr>
              <a:t>种类别，</a:t>
            </a:r>
            <a:r>
              <a:rPr lang="en-US" altLang="zh-CN" sz="1000" dirty="0">
                <a:latin typeface="+mj-lt"/>
                <a:cs typeface="Arial" panose="020B0604020202020204" pitchFamily="34" charset="0"/>
              </a:rPr>
              <a:t>128</a:t>
            </a:r>
            <a:r>
              <a:rPr lang="zh-CN" altLang="en-US" sz="1000" dirty="0">
                <a:latin typeface="+mj-lt"/>
                <a:cs typeface="Arial" panose="020B0604020202020204" pitchFamily="34" charset="0"/>
              </a:rPr>
              <a:t>万训练图像，</a:t>
            </a:r>
            <a:r>
              <a:rPr lang="en-US" altLang="zh-CN" sz="1000" dirty="0">
                <a:latin typeface="+mj-lt"/>
                <a:cs typeface="Arial" panose="020B0604020202020204" pitchFamily="34" charset="0"/>
              </a:rPr>
              <a:t>50k</a:t>
            </a:r>
            <a:r>
              <a:rPr lang="zh-CN" altLang="en-US" sz="1000" dirty="0">
                <a:latin typeface="+mj-lt"/>
                <a:cs typeface="Arial" panose="020B0604020202020204" pitchFamily="34" charset="0"/>
              </a:rPr>
              <a:t>验证图像，并评估</a:t>
            </a:r>
            <a:r>
              <a:rPr lang="en-US" altLang="zh-CN" sz="1000" dirty="0">
                <a:latin typeface="+mj-lt"/>
                <a:cs typeface="Arial" panose="020B0604020202020204" pitchFamily="34" charset="0"/>
              </a:rPr>
              <a:t>top-1</a:t>
            </a:r>
            <a:r>
              <a:rPr lang="zh-CN" altLang="en-US" sz="1000" dirty="0">
                <a:latin typeface="+mj-lt"/>
                <a:cs typeface="Arial" panose="020B0604020202020204" pitchFamily="34" charset="0"/>
              </a:rPr>
              <a:t>，</a:t>
            </a:r>
            <a:r>
              <a:rPr lang="en-US" altLang="zh-CN" sz="1000" dirty="0">
                <a:latin typeface="+mj-lt"/>
                <a:cs typeface="Arial" panose="020B0604020202020204" pitchFamily="34" charset="0"/>
              </a:rPr>
              <a:t>top-5</a:t>
            </a:r>
            <a:r>
              <a:rPr lang="zh-CN" altLang="en-US" sz="1000" dirty="0">
                <a:latin typeface="+mj-lt"/>
                <a:cs typeface="Arial" panose="020B0604020202020204" pitchFamily="34" charset="0"/>
              </a:rPr>
              <a:t>误差</a:t>
            </a:r>
            <a:endParaRPr lang="en-US" altLang="zh-CN" sz="1000" dirty="0">
              <a:latin typeface="+mj-lt"/>
              <a:cs typeface="Arial" panose="020B0604020202020204" pitchFamily="34" charset="0"/>
            </a:endParaRPr>
          </a:p>
          <a:p>
            <a:r>
              <a:rPr lang="en-US" altLang="zh-CN" dirty="0"/>
              <a:t>ImageNet</a:t>
            </a:r>
            <a:r>
              <a:rPr lang="zh-CN" altLang="en-US" dirty="0"/>
              <a:t>：</a:t>
            </a:r>
            <a:endParaRPr lang="en-US" altLang="zh-CN" dirty="0"/>
          </a:p>
          <a:p>
            <a:r>
              <a:rPr lang="en-US" altLang="zh-CN" sz="1000" dirty="0">
                <a:latin typeface="+mj-lt"/>
                <a:cs typeface="Arial" panose="020B0604020202020204" pitchFamily="34" charset="0"/>
              </a:rPr>
              <a:t>ImageNet </a:t>
            </a:r>
            <a:r>
              <a:rPr lang="zh-CN" altLang="en-US" sz="1000" dirty="0">
                <a:latin typeface="+mj-lt"/>
                <a:cs typeface="Arial" panose="020B0604020202020204" pitchFamily="34" charset="0"/>
              </a:rPr>
              <a:t>项目是一个用于物体对象识别检索大型视觉数据库。截止</a:t>
            </a:r>
            <a:r>
              <a:rPr lang="en-US" altLang="zh-CN" sz="1000" dirty="0">
                <a:latin typeface="+mj-lt"/>
                <a:cs typeface="Arial" panose="020B0604020202020204" pitchFamily="34" charset="0"/>
              </a:rPr>
              <a:t>2016</a:t>
            </a:r>
            <a:r>
              <a:rPr lang="zh-CN" altLang="en-US" sz="1000" dirty="0">
                <a:latin typeface="+mj-lt"/>
                <a:cs typeface="Arial" panose="020B0604020202020204" pitchFamily="34" charset="0"/>
              </a:rPr>
              <a:t>年，</a:t>
            </a:r>
            <a:r>
              <a:rPr lang="en-US" altLang="zh-CN" sz="1000" dirty="0">
                <a:latin typeface="+mj-lt"/>
                <a:cs typeface="Arial" panose="020B0604020202020204" pitchFamily="34" charset="0"/>
              </a:rPr>
              <a:t>ImageNet </a:t>
            </a:r>
            <a:r>
              <a:rPr lang="zh-CN" altLang="en-US" sz="1000" dirty="0">
                <a:latin typeface="+mj-lt"/>
                <a:cs typeface="Arial" panose="020B0604020202020204" pitchFamily="34" charset="0"/>
              </a:rPr>
              <a:t>已经对超过一千万个图像进行手动注释，标记图像的类别。在至少一百万张图像中还提供了边界框。</a:t>
            </a:r>
          </a:p>
          <a:p>
            <a:r>
              <a:rPr lang="zh-CN" altLang="en-US" sz="1000" dirty="0">
                <a:latin typeface="+mj-lt"/>
                <a:cs typeface="Arial" panose="020B0604020202020204" pitchFamily="34" charset="0"/>
              </a:rPr>
              <a:t>自</a:t>
            </a:r>
            <a:r>
              <a:rPr lang="en-US" altLang="zh-CN" sz="1000" dirty="0">
                <a:latin typeface="+mj-lt"/>
                <a:cs typeface="Arial" panose="020B0604020202020204" pitchFamily="34" charset="0"/>
              </a:rPr>
              <a:t>2010</a:t>
            </a:r>
            <a:r>
              <a:rPr lang="zh-CN" altLang="en-US" sz="1000" dirty="0">
                <a:latin typeface="+mj-lt"/>
                <a:cs typeface="Arial" panose="020B0604020202020204" pitchFamily="34" charset="0"/>
              </a:rPr>
              <a:t>年以来，</a:t>
            </a:r>
            <a:r>
              <a:rPr lang="en-US" altLang="zh-CN" sz="1000" dirty="0">
                <a:latin typeface="+mj-lt"/>
                <a:cs typeface="Arial" panose="020B0604020202020204" pitchFamily="34" charset="0"/>
              </a:rPr>
              <a:t>ImageNet </a:t>
            </a:r>
            <a:r>
              <a:rPr lang="zh-CN" altLang="en-US" sz="1000" dirty="0">
                <a:latin typeface="+mj-lt"/>
                <a:cs typeface="Arial" panose="020B0604020202020204" pitchFamily="34" charset="0"/>
              </a:rPr>
              <a:t>举办一年一度的软件竞赛，叫做（</a:t>
            </a:r>
            <a:r>
              <a:rPr lang="en-US" altLang="zh-CN" sz="1000" dirty="0">
                <a:latin typeface="+mj-lt"/>
                <a:cs typeface="Arial" panose="020B0604020202020204" pitchFamily="34" charset="0"/>
              </a:rPr>
              <a:t>ImageNet Large Scale Visual Recognition Challenge, ILSVRC)</a:t>
            </a:r>
            <a:r>
              <a:rPr lang="zh-CN" altLang="en-US" sz="1000" dirty="0">
                <a:latin typeface="+mj-lt"/>
                <a:cs typeface="Arial" panose="020B0604020202020204" pitchFamily="34" charset="0"/>
              </a:rPr>
              <a:t>。主要内容是通过算法程序实现正确分类和探测识别物体与场景，评价标准就是</a:t>
            </a:r>
            <a:r>
              <a:rPr lang="en-US" altLang="zh-CN" sz="1000" dirty="0">
                <a:latin typeface="+mj-lt"/>
                <a:cs typeface="Arial" panose="020B0604020202020204" pitchFamily="34" charset="0"/>
              </a:rPr>
              <a:t>Top-5 </a:t>
            </a:r>
            <a:r>
              <a:rPr lang="zh-CN" altLang="en-US" sz="1000" dirty="0">
                <a:latin typeface="+mj-lt"/>
                <a:cs typeface="Arial" panose="020B0604020202020204" pitchFamily="34" charset="0"/>
              </a:rPr>
              <a:t>错误率。</a:t>
            </a:r>
          </a:p>
          <a:p>
            <a:pPr algn="just">
              <a:lnSpc>
                <a:spcPct val="150000"/>
              </a:lnSpc>
            </a:pPr>
            <a:r>
              <a:rPr lang="en-US" altLang="zh-CN" sz="1000" dirty="0">
                <a:latin typeface="+mj-lt"/>
                <a:cs typeface="Arial" panose="020B0604020202020204" pitchFamily="34" charset="0"/>
              </a:rPr>
              <a:t>Top-5</a:t>
            </a:r>
            <a:r>
              <a:rPr lang="zh-CN" altLang="en-US" sz="1000" dirty="0">
                <a:latin typeface="+mj-lt"/>
                <a:cs typeface="Arial" panose="020B0604020202020204" pitchFamily="34" charset="0"/>
              </a:rPr>
              <a:t>错误率：对一张图片进行识别，得出</a:t>
            </a:r>
            <a:r>
              <a:rPr lang="en-US" altLang="zh-CN" sz="1000" dirty="0">
                <a:latin typeface="+mj-lt"/>
                <a:cs typeface="Arial" panose="020B0604020202020204" pitchFamily="34" charset="0"/>
              </a:rPr>
              <a:t>5</a:t>
            </a:r>
            <a:r>
              <a:rPr lang="zh-CN" altLang="en-US" sz="1000" dirty="0">
                <a:latin typeface="+mj-lt"/>
                <a:cs typeface="Arial" panose="020B0604020202020204" pitchFamily="34" charset="0"/>
              </a:rPr>
              <a:t>个不同的分类，只要其中一个分类正确即算正确</a:t>
            </a:r>
            <a:endParaRPr lang="en-US" altLang="zh-CN" sz="1000" dirty="0">
              <a:latin typeface="+mj-lt"/>
              <a:cs typeface="Arial" panose="020B0604020202020204" pitchFamily="34" charset="0"/>
            </a:endParaRPr>
          </a:p>
          <a:p>
            <a:pPr algn="just">
              <a:lnSpc>
                <a:spcPct val="150000"/>
              </a:lnSpc>
            </a:pPr>
            <a:r>
              <a:rPr lang="en-US" altLang="zh-CN" sz="1000" dirty="0">
                <a:latin typeface="+mj-lt"/>
                <a:cs typeface="Arial" panose="020B0604020202020204" pitchFamily="34" charset="0"/>
              </a:rPr>
              <a:t>Top-1</a:t>
            </a:r>
            <a:r>
              <a:rPr lang="zh-CN" altLang="en-US" sz="1000" dirty="0">
                <a:latin typeface="+mj-lt"/>
                <a:cs typeface="Arial" panose="020B0604020202020204" pitchFamily="34" charset="0"/>
              </a:rPr>
              <a:t>错误率：对一张图片进行识别，仅得出一个结果，如果正确即为正确。</a:t>
            </a:r>
            <a:endParaRPr lang="en-US" altLang="zh-CN" sz="1000" dirty="0">
              <a:latin typeface="+mj-lt"/>
              <a:cs typeface="Arial" panose="020B0604020202020204" pitchFamily="34" charset="0"/>
            </a:endParaRPr>
          </a:p>
          <a:p>
            <a:pPr algn="just">
              <a:lnSpc>
                <a:spcPct val="150000"/>
              </a:lnSpc>
            </a:pPr>
            <a:r>
              <a:rPr lang="en-US" altLang="zh-CN" sz="1000" dirty="0">
                <a:latin typeface="+mj-lt"/>
                <a:cs typeface="Arial" panose="020B0604020202020204" pitchFamily="34" charset="0"/>
              </a:rPr>
              <a:t>152</a:t>
            </a:r>
            <a:r>
              <a:rPr lang="zh-CN" altLang="en-US" sz="1000" dirty="0">
                <a:latin typeface="+mj-lt"/>
                <a:cs typeface="Arial" panose="020B0604020202020204" pitchFamily="34" charset="0"/>
              </a:rPr>
              <a:t>层残差网络对比：</a:t>
            </a:r>
            <a:endParaRPr lang="en-US" altLang="zh-CN" sz="1000" dirty="0">
              <a:latin typeface="+mj-lt"/>
              <a:cs typeface="Arial" panose="020B0604020202020204" pitchFamily="34" charset="0"/>
            </a:endParaRPr>
          </a:p>
        </p:txBody>
      </p:sp>
      <p:sp>
        <p:nvSpPr>
          <p:cNvPr id="22" name="Title 21"/>
          <p:cNvSpPr>
            <a:spLocks noGrp="1"/>
          </p:cNvSpPr>
          <p:nvPr>
            <p:ph type="title"/>
          </p:nvPr>
        </p:nvSpPr>
        <p:spPr>
          <a:xfrm>
            <a:off x="1362999" y="485010"/>
            <a:ext cx="5012076" cy="491470"/>
          </a:xfrm>
        </p:spPr>
        <p:txBody>
          <a:bodyPr/>
          <a:lstStyle/>
          <a:p>
            <a:r>
              <a:rPr lang="en-US" altLang="zh-CN" dirty="0">
                <a:solidFill>
                  <a:schemeClr val="tx1"/>
                </a:solidFill>
              </a:rPr>
              <a:t>Experiment	</a:t>
            </a:r>
            <a:endParaRPr lang="id-ID" dirty="0">
              <a:solidFill>
                <a:schemeClr val="tx1"/>
              </a:solidFill>
            </a:endParaRPr>
          </a:p>
        </p:txBody>
      </p:sp>
      <p:sp>
        <p:nvSpPr>
          <p:cNvPr id="19" name="Slide Number Placeholder 18"/>
          <p:cNvSpPr>
            <a:spLocks noGrp="1"/>
          </p:cNvSpPr>
          <p:nvPr>
            <p:ph type="sldNum" sz="quarter" idx="13"/>
          </p:nvPr>
        </p:nvSpPr>
        <p:spPr/>
        <p:txBody>
          <a:bodyPr/>
          <a:lstStyle/>
          <a:p>
            <a:fld id="{0A48CF6C-AF50-41F6-9F17-D1EEFE876BB5}" type="slidenum">
              <a:rPr lang="id-ID" smtClean="0"/>
              <a:pPr/>
              <a:t>9</a:t>
            </a:fld>
            <a:endParaRPr lang="id-ID"/>
          </a:p>
        </p:txBody>
      </p:sp>
      <p:pic>
        <p:nvPicPr>
          <p:cNvPr id="3" name="图片 2">
            <a:extLst>
              <a:ext uri="{FF2B5EF4-FFF2-40B4-BE49-F238E27FC236}">
                <a16:creationId xmlns:a16="http://schemas.microsoft.com/office/drawing/2014/main" id="{51517CC0-2977-4898-AFD5-5891FC8787A2}"/>
              </a:ext>
            </a:extLst>
          </p:cNvPr>
          <p:cNvPicPr>
            <a:picLocks noChangeAspect="1"/>
          </p:cNvPicPr>
          <p:nvPr/>
        </p:nvPicPr>
        <p:blipFill>
          <a:blip r:embed="rId2"/>
          <a:stretch>
            <a:fillRect/>
          </a:stretch>
        </p:blipFill>
        <p:spPr>
          <a:xfrm>
            <a:off x="1852897" y="2929136"/>
            <a:ext cx="4522178" cy="1824940"/>
          </a:xfrm>
          <a:prstGeom prst="rect">
            <a:avLst/>
          </a:prstGeom>
        </p:spPr>
      </p:pic>
    </p:spTree>
    <p:extLst>
      <p:ext uri="{BB962C8B-B14F-4D97-AF65-F5344CB8AC3E}">
        <p14:creationId xmlns:p14="http://schemas.microsoft.com/office/powerpoint/2010/main" val="764623282"/>
      </p:ext>
    </p:extLst>
  </p:cSld>
  <p:clrMapOvr>
    <a:masterClrMapping/>
  </p:clrMapOvr>
</p:sld>
</file>

<file path=ppt/theme/theme1.xml><?xml version="1.0" encoding="utf-8"?>
<a:theme xmlns:a="http://schemas.openxmlformats.org/drawingml/2006/main" name="Office Theme">
  <a:themeElements>
    <a:clrScheme name="Custom 35">
      <a:dk1>
        <a:srgbClr val="353942"/>
      </a:dk1>
      <a:lt1>
        <a:srgbClr val="FFFFFF"/>
      </a:lt1>
      <a:dk2>
        <a:srgbClr val="FFFFFF"/>
      </a:dk2>
      <a:lt2>
        <a:srgbClr val="353942"/>
      </a:lt2>
      <a:accent1>
        <a:srgbClr val="D50342"/>
      </a:accent1>
      <a:accent2>
        <a:srgbClr val="F7950C"/>
      </a:accent2>
      <a:accent3>
        <a:srgbClr val="01A09C"/>
      </a:accent3>
      <a:accent4>
        <a:srgbClr val="99B433"/>
      </a:accent4>
      <a:accent5>
        <a:srgbClr val="4E5864"/>
      </a:accent5>
      <a:accent6>
        <a:srgbClr val="FFFFFF"/>
      </a:accent6>
      <a:hlink>
        <a:srgbClr val="0000FF"/>
      </a:hlink>
      <a:folHlink>
        <a:srgbClr val="800080"/>
      </a:folHlink>
    </a:clrScheme>
    <a:fontScheme name="Custom 1">
      <a:majorFont>
        <a:latin typeface="Roboto"/>
        <a:ea typeface=""/>
        <a:cs typeface=""/>
      </a:majorFont>
      <a:minorFont>
        <a:latin typeface="Robo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4891</TotalTime>
  <Words>905</Words>
  <Application>Microsoft Office PowerPoint</Application>
  <PresentationFormat>全屏显示(16:9)</PresentationFormat>
  <Paragraphs>112</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Open Sans</vt:lpstr>
      <vt:lpstr>Roboto</vt:lpstr>
      <vt:lpstr>Arial</vt:lpstr>
      <vt:lpstr>Calibri</vt:lpstr>
      <vt:lpstr>Office Theme</vt:lpstr>
      <vt:lpstr>PowerPoint 演示文稿</vt:lpstr>
      <vt:lpstr>何凯明</vt:lpstr>
      <vt:lpstr>Deep Residual Learning for Image Recognition </vt:lpstr>
      <vt:lpstr>motivation</vt:lpstr>
      <vt:lpstr>motivation</vt:lpstr>
      <vt:lpstr>motivation</vt:lpstr>
      <vt:lpstr>method</vt:lpstr>
      <vt:lpstr>method</vt:lpstr>
      <vt:lpstr>Experiment </vt:lpstr>
      <vt:lpstr>Experiment </vt:lpstr>
      <vt:lpstr>Experiment </vt:lpstr>
      <vt:lpstr>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杜心宇</cp:lastModifiedBy>
  <cp:revision>345</cp:revision>
  <dcterms:created xsi:type="dcterms:W3CDTF">2016-05-12T22:48:07Z</dcterms:created>
  <dcterms:modified xsi:type="dcterms:W3CDTF">2017-12-27T02:14:53Z</dcterms:modified>
</cp:coreProperties>
</file>