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6" r:id="rId8"/>
    <p:sldId id="267"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49201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45988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D105FA-CF5E-4AA7-93AE-831FC1C93EFA}"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8501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994011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D105FA-CF5E-4AA7-93AE-831FC1C93EFA}"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082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4252604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1782884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330893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52395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76457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96998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267542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346988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120989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202168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DCF27BB-4BB3-4FBB-9AEC-9926D790ED98}" type="datetimeFigureOut">
              <a:rPr lang="zh-CN" altLang="en-US" smtClean="0"/>
              <a:t>2018/1/6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97802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CF27BB-4BB3-4FBB-9AEC-9926D790ED98}" type="datetimeFigureOut">
              <a:rPr lang="zh-CN" altLang="en-US" smtClean="0"/>
              <a:t>2018/1/6</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6D105FA-CF5E-4AA7-93AE-831FC1C93EFA}" type="slidenum">
              <a:rPr lang="zh-CN" altLang="en-US" smtClean="0"/>
              <a:t>‹#›</a:t>
            </a:fld>
            <a:endParaRPr lang="zh-CN" altLang="en-US"/>
          </a:p>
        </p:txBody>
      </p:sp>
    </p:spTree>
    <p:extLst>
      <p:ext uri="{BB962C8B-B14F-4D97-AF65-F5344CB8AC3E}">
        <p14:creationId xmlns:p14="http://schemas.microsoft.com/office/powerpoint/2010/main" val="113947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AE648AE-8207-4858-81D2-56F79B940716}"/>
              </a:ext>
            </a:extLst>
          </p:cNvPr>
          <p:cNvSpPr>
            <a:spLocks noGrp="1"/>
          </p:cNvSpPr>
          <p:nvPr>
            <p:ph type="title"/>
          </p:nvPr>
        </p:nvSpPr>
        <p:spPr/>
        <p:txBody>
          <a:bodyPr>
            <a:normAutofit fontScale="90000"/>
          </a:bodyPr>
          <a:lstStyle/>
          <a:p>
            <a:r>
              <a:rPr lang="en-US" altLang="zh-CN" sz="3600" b="1" i="1" dirty="0"/>
              <a:t>      Deep Reinforcement Learning-based Image Captioning with Embedding Reward</a:t>
            </a:r>
            <a:endParaRPr lang="zh-CN" altLang="en-US" sz="3600" b="1" i="1" dirty="0"/>
          </a:p>
        </p:txBody>
      </p:sp>
      <p:sp>
        <p:nvSpPr>
          <p:cNvPr id="5" name="副标题 4">
            <a:extLst>
              <a:ext uri="{FF2B5EF4-FFF2-40B4-BE49-F238E27FC236}">
                <a16:creationId xmlns:a16="http://schemas.microsoft.com/office/drawing/2014/main" id="{150C95FA-F5B5-434A-BD72-10E5397AFD27}"/>
              </a:ext>
            </a:extLst>
          </p:cNvPr>
          <p:cNvSpPr>
            <a:spLocks noGrp="1"/>
          </p:cNvSpPr>
          <p:nvPr>
            <p:ph type="body" idx="1"/>
          </p:nvPr>
        </p:nvSpPr>
        <p:spPr>
          <a:xfrm>
            <a:off x="3198812" y="4287213"/>
            <a:ext cx="8915399" cy="860400"/>
          </a:xfrm>
        </p:spPr>
        <p:txBody>
          <a:bodyPr>
            <a:normAutofit fontScale="85000" lnSpcReduction="10000"/>
          </a:bodyPr>
          <a:lstStyle/>
          <a:p>
            <a:pPr marL="0" indent="0">
              <a:buNone/>
            </a:pPr>
            <a:r>
              <a:rPr lang="en-US" altLang="zh-CN" b="1" dirty="0"/>
              <a:t>                  Zhou Ren</a:t>
            </a:r>
            <a:r>
              <a:rPr lang="en-US" altLang="zh-CN" b="1" baseline="30000" dirty="0"/>
              <a:t>1</a:t>
            </a:r>
            <a:r>
              <a:rPr lang="en-US" altLang="zh-CN" b="1" dirty="0"/>
              <a:t>     </a:t>
            </a:r>
            <a:r>
              <a:rPr lang="en-US" altLang="zh-CN" b="1" dirty="0" err="1"/>
              <a:t>Xiaoyu</a:t>
            </a:r>
            <a:r>
              <a:rPr lang="en-US" altLang="zh-CN" b="1" dirty="0"/>
              <a:t> Wang</a:t>
            </a:r>
            <a:r>
              <a:rPr lang="en-US" altLang="zh-CN" b="1" baseline="30000" dirty="0"/>
              <a:t>1</a:t>
            </a:r>
            <a:r>
              <a:rPr lang="en-US" altLang="zh-CN" b="1" dirty="0"/>
              <a:t>     Ning Zhang</a:t>
            </a:r>
            <a:r>
              <a:rPr lang="en-US" altLang="zh-CN" b="1" baseline="30000" dirty="0"/>
              <a:t>1</a:t>
            </a:r>
            <a:r>
              <a:rPr lang="en-US" altLang="zh-CN" b="1" dirty="0"/>
              <a:t>      </a:t>
            </a:r>
            <a:r>
              <a:rPr lang="en-US" altLang="zh-CN" b="1" dirty="0" err="1"/>
              <a:t>Xutao</a:t>
            </a:r>
            <a:r>
              <a:rPr lang="en-US" altLang="zh-CN" b="1" dirty="0"/>
              <a:t> Lv</a:t>
            </a:r>
            <a:r>
              <a:rPr lang="en-US" altLang="zh-CN" b="1" baseline="30000" dirty="0"/>
              <a:t>1</a:t>
            </a:r>
            <a:r>
              <a:rPr lang="en-US" altLang="zh-CN" b="1" dirty="0"/>
              <a:t>    Li-Jia Li</a:t>
            </a:r>
            <a:r>
              <a:rPr lang="en-US" altLang="zh-CN" b="1" baseline="30000" dirty="0"/>
              <a:t>2</a:t>
            </a:r>
            <a:endParaRPr lang="en-US" altLang="zh-CN" b="1" dirty="0"/>
          </a:p>
          <a:p>
            <a:pPr marL="0" indent="0">
              <a:buNone/>
            </a:pPr>
            <a:r>
              <a:rPr lang="en-US" altLang="zh-CN" b="1" dirty="0"/>
              <a:t>                                                          </a:t>
            </a:r>
            <a:endParaRPr lang="zh-CN" altLang="en-US" b="1" dirty="0"/>
          </a:p>
        </p:txBody>
      </p:sp>
      <p:sp>
        <p:nvSpPr>
          <p:cNvPr id="2" name="文本框 1">
            <a:extLst>
              <a:ext uri="{FF2B5EF4-FFF2-40B4-BE49-F238E27FC236}">
                <a16:creationId xmlns:a16="http://schemas.microsoft.com/office/drawing/2014/main" id="{F00570BB-CD4E-4B16-8029-C2A1937AB50E}"/>
              </a:ext>
            </a:extLst>
          </p:cNvPr>
          <p:cNvSpPr txBox="1"/>
          <p:nvPr/>
        </p:nvSpPr>
        <p:spPr>
          <a:xfrm>
            <a:off x="9153833" y="5820697"/>
            <a:ext cx="2480166" cy="646331"/>
          </a:xfrm>
          <a:prstGeom prst="rect">
            <a:avLst/>
          </a:prstGeom>
          <a:noFill/>
        </p:spPr>
        <p:txBody>
          <a:bodyPr wrap="none" rtlCol="0">
            <a:spAutoFit/>
          </a:bodyPr>
          <a:lstStyle/>
          <a:p>
            <a:r>
              <a:rPr lang="zh-CN" altLang="en-US" dirty="0"/>
              <a:t>物联网工程学院</a:t>
            </a:r>
            <a:endParaRPr lang="en-US" altLang="zh-CN" dirty="0"/>
          </a:p>
          <a:p>
            <a:r>
              <a:rPr lang="zh-CN" altLang="en-US" dirty="0"/>
              <a:t>王登峰 </a:t>
            </a:r>
            <a:r>
              <a:rPr lang="en-US" altLang="zh-CN" dirty="0"/>
              <a:t>171619020039</a:t>
            </a:r>
            <a:endParaRPr lang="zh-CN" altLang="en-US" dirty="0"/>
          </a:p>
        </p:txBody>
      </p:sp>
    </p:spTree>
    <p:extLst>
      <p:ext uri="{BB962C8B-B14F-4D97-AF65-F5344CB8AC3E}">
        <p14:creationId xmlns:p14="http://schemas.microsoft.com/office/powerpoint/2010/main" val="702653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21861-31E7-44F7-B8D4-DAFC463758C0}"/>
              </a:ext>
            </a:extLst>
          </p:cNvPr>
          <p:cNvSpPr>
            <a:spLocks noGrp="1"/>
          </p:cNvSpPr>
          <p:nvPr>
            <p:ph type="title"/>
          </p:nvPr>
        </p:nvSpPr>
        <p:spPr>
          <a:xfrm>
            <a:off x="1826009" y="633942"/>
            <a:ext cx="8911687" cy="1280890"/>
          </a:xfrm>
        </p:spPr>
        <p:txBody>
          <a:bodyPr/>
          <a:lstStyle/>
          <a:p>
            <a:r>
              <a:rPr lang="en-US" altLang="zh-CN" dirty="0"/>
              <a:t>results</a:t>
            </a:r>
            <a:endParaRPr lang="zh-CN" altLang="en-US" dirty="0"/>
          </a:p>
        </p:txBody>
      </p:sp>
      <p:pic>
        <p:nvPicPr>
          <p:cNvPr id="4" name="图片 3">
            <a:extLst>
              <a:ext uri="{FF2B5EF4-FFF2-40B4-BE49-F238E27FC236}">
                <a16:creationId xmlns:a16="http://schemas.microsoft.com/office/drawing/2014/main" id="{8EFDEC98-EDEE-4C92-BE28-5677EF46B735}"/>
              </a:ext>
            </a:extLst>
          </p:cNvPr>
          <p:cNvPicPr>
            <a:picLocks noChangeAspect="1"/>
          </p:cNvPicPr>
          <p:nvPr/>
        </p:nvPicPr>
        <p:blipFill>
          <a:blip r:embed="rId2"/>
          <a:stretch>
            <a:fillRect/>
          </a:stretch>
        </p:blipFill>
        <p:spPr>
          <a:xfrm>
            <a:off x="4070554" y="801347"/>
            <a:ext cx="7344696" cy="5648250"/>
          </a:xfrm>
          <a:prstGeom prst="rect">
            <a:avLst/>
          </a:prstGeom>
        </p:spPr>
      </p:pic>
    </p:spTree>
    <p:extLst>
      <p:ext uri="{BB962C8B-B14F-4D97-AF65-F5344CB8AC3E}">
        <p14:creationId xmlns:p14="http://schemas.microsoft.com/office/powerpoint/2010/main" val="2716343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9032A-3BE9-41E4-A9E0-B201915A9B52}"/>
              </a:ext>
            </a:extLst>
          </p:cNvPr>
          <p:cNvSpPr>
            <a:spLocks noGrp="1"/>
          </p:cNvSpPr>
          <p:nvPr>
            <p:ph type="title"/>
          </p:nvPr>
        </p:nvSpPr>
        <p:spPr>
          <a:xfrm>
            <a:off x="1776848" y="663439"/>
            <a:ext cx="8911687" cy="1280890"/>
          </a:xfrm>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AECFDC97-BB38-4A59-88DF-44282362108B}"/>
              </a:ext>
            </a:extLst>
          </p:cNvPr>
          <p:cNvSpPr>
            <a:spLocks noGrp="1"/>
          </p:cNvSpPr>
          <p:nvPr>
            <p:ph idx="1"/>
          </p:nvPr>
        </p:nvSpPr>
        <p:spPr>
          <a:xfrm>
            <a:off x="1773135" y="2123768"/>
            <a:ext cx="8915400" cy="3777622"/>
          </a:xfrm>
        </p:spPr>
        <p:txBody>
          <a:bodyPr/>
          <a:lstStyle/>
          <a:p>
            <a:r>
              <a:rPr lang="zh-CN" altLang="en-US" dirty="0"/>
              <a:t>这篇文章提出了一种非常新颖的图像字幕的决策框架；</a:t>
            </a:r>
            <a:endParaRPr lang="en-US" altLang="zh-CN" dirty="0"/>
          </a:p>
          <a:p>
            <a:endParaRPr lang="en-US" altLang="zh-CN" dirty="0"/>
          </a:p>
          <a:p>
            <a:r>
              <a:rPr lang="zh-CN" altLang="en-US" dirty="0"/>
              <a:t>这个框架中需要定义</a:t>
            </a:r>
            <a:r>
              <a:rPr lang="en-US" altLang="zh-CN" dirty="0"/>
              <a:t>agent</a:t>
            </a:r>
            <a:r>
              <a:rPr lang="zh-CN" altLang="en-US" dirty="0"/>
              <a:t>模型，其中包含一个策略网络和一个价值网络；</a:t>
            </a:r>
            <a:endParaRPr lang="en-US" altLang="zh-CN" dirty="0"/>
          </a:p>
          <a:p>
            <a:endParaRPr lang="en-US" altLang="zh-CN" dirty="0"/>
          </a:p>
          <a:p>
            <a:r>
              <a:rPr lang="zh-CN" altLang="en-US" dirty="0"/>
              <a:t>提出一个新的学习训练方法：通过嵌入式视觉语义的增强学习来训练</a:t>
            </a:r>
            <a:r>
              <a:rPr lang="en-US" altLang="zh-CN" dirty="0"/>
              <a:t>model</a:t>
            </a:r>
            <a:r>
              <a:rPr lang="zh-CN" altLang="en-US" dirty="0"/>
              <a:t>；</a:t>
            </a:r>
            <a:endParaRPr lang="en-US" altLang="zh-CN" dirty="0"/>
          </a:p>
          <a:p>
            <a:endParaRPr lang="en-US" altLang="zh-CN" dirty="0"/>
          </a:p>
          <a:p>
            <a:r>
              <a:rPr lang="zh-CN" altLang="en-US" dirty="0"/>
              <a:t>一个新颖的“前瞻推测”的推理方法。</a:t>
            </a:r>
          </a:p>
        </p:txBody>
      </p:sp>
    </p:spTree>
    <p:extLst>
      <p:ext uri="{BB962C8B-B14F-4D97-AF65-F5344CB8AC3E}">
        <p14:creationId xmlns:p14="http://schemas.microsoft.com/office/powerpoint/2010/main" val="54006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4478C-951B-452E-A8F5-89CE94249D52}"/>
              </a:ext>
            </a:extLst>
          </p:cNvPr>
          <p:cNvSpPr>
            <a:spLocks noGrp="1"/>
          </p:cNvSpPr>
          <p:nvPr>
            <p:ph type="title"/>
          </p:nvPr>
        </p:nvSpPr>
        <p:spPr>
          <a:xfrm>
            <a:off x="1776847" y="673272"/>
            <a:ext cx="8911687" cy="1280890"/>
          </a:xfrm>
        </p:spPr>
        <p:txBody>
          <a:bodyPr/>
          <a:lstStyle/>
          <a:p>
            <a:r>
              <a:rPr lang="en-US" altLang="zh-CN" dirty="0"/>
              <a:t>introduction</a:t>
            </a:r>
            <a:br>
              <a:rPr lang="en-US" altLang="zh-CN" dirty="0"/>
            </a:br>
            <a:endParaRPr lang="zh-CN" altLang="en-US" dirty="0"/>
          </a:p>
        </p:txBody>
      </p:sp>
      <p:sp>
        <p:nvSpPr>
          <p:cNvPr id="3" name="内容占位符 2">
            <a:extLst>
              <a:ext uri="{FF2B5EF4-FFF2-40B4-BE49-F238E27FC236}">
                <a16:creationId xmlns:a16="http://schemas.microsoft.com/office/drawing/2014/main" id="{A4C8A2BD-94CA-4B23-A682-C1627568D8E0}"/>
              </a:ext>
            </a:extLst>
          </p:cNvPr>
          <p:cNvSpPr>
            <a:spLocks noGrp="1"/>
          </p:cNvSpPr>
          <p:nvPr>
            <p:ph idx="1"/>
          </p:nvPr>
        </p:nvSpPr>
        <p:spPr>
          <a:xfrm>
            <a:off x="1776847" y="1954162"/>
            <a:ext cx="8915400" cy="3777622"/>
          </a:xfrm>
        </p:spPr>
        <p:txBody>
          <a:bodyPr/>
          <a:lstStyle/>
          <a:p>
            <a:r>
              <a:rPr lang="en-US" altLang="zh-CN" dirty="0"/>
              <a:t>Image Caption</a:t>
            </a:r>
            <a:r>
              <a:rPr lang="zh-CN" altLang="en-US" dirty="0"/>
              <a:t>是一个融合计算机视觉、自然语言处理和机器学习的综合问题，它类似于翻译一副图片为一段描述文字。该任务对于人类来说非常容易，但是对于机器却非常具有挑战性，它不仅需要利用模型去理解图片的内容并且还需要用自然语言去表达它们之间的关系。除此之外，模型还需要能够抓住图像的语义信息，并且生成人类可读的句子。</a:t>
            </a:r>
          </a:p>
          <a:p>
            <a:pPr marL="0" indent="0">
              <a:buNone/>
            </a:pPr>
            <a:br>
              <a:rPr lang="zh-CN" altLang="en-US" dirty="0"/>
            </a:br>
            <a:endParaRPr lang="zh-CN" altLang="en-US" dirty="0"/>
          </a:p>
        </p:txBody>
      </p:sp>
    </p:spTree>
    <p:extLst>
      <p:ext uri="{BB962C8B-B14F-4D97-AF65-F5344CB8AC3E}">
        <p14:creationId xmlns:p14="http://schemas.microsoft.com/office/powerpoint/2010/main" val="360807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F364F-3E58-4DC3-BA06-F7CD87019F7B}"/>
              </a:ext>
            </a:extLst>
          </p:cNvPr>
          <p:cNvSpPr>
            <a:spLocks noGrp="1"/>
          </p:cNvSpPr>
          <p:nvPr>
            <p:ph type="title"/>
          </p:nvPr>
        </p:nvSpPr>
        <p:spPr>
          <a:xfrm>
            <a:off x="1640156" y="624110"/>
            <a:ext cx="8911687" cy="1280890"/>
          </a:xfrm>
        </p:spPr>
        <p:txBody>
          <a:bodyPr/>
          <a:lstStyle/>
          <a:p>
            <a:r>
              <a:rPr lang="en-US" altLang="zh-CN" dirty="0"/>
              <a:t>Traditional framework</a:t>
            </a:r>
            <a:endParaRPr lang="zh-CN" altLang="en-US" dirty="0"/>
          </a:p>
        </p:txBody>
      </p:sp>
      <p:pic>
        <p:nvPicPr>
          <p:cNvPr id="4" name="内容占位符 3">
            <a:extLst>
              <a:ext uri="{FF2B5EF4-FFF2-40B4-BE49-F238E27FC236}">
                <a16:creationId xmlns:a16="http://schemas.microsoft.com/office/drawing/2014/main" id="{06CF40C6-8BA7-483E-B5CB-64ACA972B670}"/>
              </a:ext>
            </a:extLst>
          </p:cNvPr>
          <p:cNvPicPr>
            <a:picLocks noGrp="1" noChangeAspect="1"/>
          </p:cNvPicPr>
          <p:nvPr>
            <p:ph idx="1"/>
          </p:nvPr>
        </p:nvPicPr>
        <p:blipFill>
          <a:blip r:embed="rId2"/>
          <a:stretch>
            <a:fillRect/>
          </a:stretch>
        </p:blipFill>
        <p:spPr>
          <a:xfrm>
            <a:off x="4943425" y="1905000"/>
            <a:ext cx="3086100" cy="1971675"/>
          </a:xfrm>
          <a:prstGeom prst="rect">
            <a:avLst/>
          </a:prstGeom>
        </p:spPr>
      </p:pic>
      <p:cxnSp>
        <p:nvCxnSpPr>
          <p:cNvPr id="6" name="连接符: 肘形 5">
            <a:extLst>
              <a:ext uri="{FF2B5EF4-FFF2-40B4-BE49-F238E27FC236}">
                <a16:creationId xmlns:a16="http://schemas.microsoft.com/office/drawing/2014/main" id="{01B6E91A-AC87-486C-B5B7-0962B0A84043}"/>
              </a:ext>
            </a:extLst>
          </p:cNvPr>
          <p:cNvCxnSpPr>
            <a:stCxn id="4" idx="1"/>
          </p:cNvCxnSpPr>
          <p:nvPr/>
        </p:nvCxnSpPr>
        <p:spPr>
          <a:xfrm rot="10800000" flipH="1" flipV="1">
            <a:off x="4943425" y="2890838"/>
            <a:ext cx="788782" cy="1886462"/>
          </a:xfrm>
          <a:prstGeom prst="bentConnector4">
            <a:avLst>
              <a:gd name="adj1" fmla="val -28981"/>
              <a:gd name="adj2" fmla="val 76129"/>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D28BC0D-A88D-428D-8C29-309ABAEA3232}"/>
              </a:ext>
            </a:extLst>
          </p:cNvPr>
          <p:cNvSpPr txBox="1"/>
          <p:nvPr/>
        </p:nvSpPr>
        <p:spPr>
          <a:xfrm>
            <a:off x="5120260" y="4700920"/>
            <a:ext cx="1107996" cy="369332"/>
          </a:xfrm>
          <a:prstGeom prst="rect">
            <a:avLst/>
          </a:prstGeom>
          <a:noFill/>
        </p:spPr>
        <p:txBody>
          <a:bodyPr wrap="none" rtlCol="0">
            <a:spAutoFit/>
          </a:bodyPr>
          <a:lstStyle/>
          <a:p>
            <a:r>
              <a:rPr lang="zh-CN" altLang="en-US" dirty="0"/>
              <a:t>目标检测</a:t>
            </a:r>
          </a:p>
        </p:txBody>
      </p:sp>
      <p:cxnSp>
        <p:nvCxnSpPr>
          <p:cNvPr id="9" name="连接符: 肘形 8">
            <a:extLst>
              <a:ext uri="{FF2B5EF4-FFF2-40B4-BE49-F238E27FC236}">
                <a16:creationId xmlns:a16="http://schemas.microsoft.com/office/drawing/2014/main" id="{634DB400-64DD-4BA1-AAB3-1E53D94655E0}"/>
              </a:ext>
            </a:extLst>
          </p:cNvPr>
          <p:cNvCxnSpPr>
            <a:stCxn id="4" idx="3"/>
          </p:cNvCxnSpPr>
          <p:nvPr/>
        </p:nvCxnSpPr>
        <p:spPr>
          <a:xfrm flipH="1">
            <a:off x="7374194" y="2890838"/>
            <a:ext cx="655331" cy="1886462"/>
          </a:xfrm>
          <a:prstGeom prst="bentConnector4">
            <a:avLst>
              <a:gd name="adj1" fmla="val -34883"/>
              <a:gd name="adj2" fmla="val 76129"/>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D7C9E2-2EB8-4B62-A700-5347D8C34E91}"/>
              </a:ext>
            </a:extLst>
          </p:cNvPr>
          <p:cNvSpPr txBox="1"/>
          <p:nvPr/>
        </p:nvSpPr>
        <p:spPr>
          <a:xfrm>
            <a:off x="6724304" y="4700920"/>
            <a:ext cx="1107996" cy="369332"/>
          </a:xfrm>
          <a:prstGeom prst="rect">
            <a:avLst/>
          </a:prstGeom>
          <a:noFill/>
        </p:spPr>
        <p:txBody>
          <a:bodyPr wrap="none" rtlCol="0">
            <a:spAutoFit/>
          </a:bodyPr>
          <a:lstStyle/>
          <a:p>
            <a:r>
              <a:rPr lang="zh-CN" altLang="en-US" dirty="0"/>
              <a:t>属性预测</a:t>
            </a:r>
          </a:p>
        </p:txBody>
      </p:sp>
      <p:cxnSp>
        <p:nvCxnSpPr>
          <p:cNvPr id="13" name="直接连接符 12">
            <a:extLst>
              <a:ext uri="{FF2B5EF4-FFF2-40B4-BE49-F238E27FC236}">
                <a16:creationId xmlns:a16="http://schemas.microsoft.com/office/drawing/2014/main" id="{08C3FFAC-F40F-42B6-8930-595B3F72046C}"/>
              </a:ext>
            </a:extLst>
          </p:cNvPr>
          <p:cNvCxnSpPr>
            <a:stCxn id="7" idx="2"/>
            <a:endCxn id="10" idx="2"/>
          </p:cNvCxnSpPr>
          <p:nvPr/>
        </p:nvCxnSpPr>
        <p:spPr>
          <a:xfrm>
            <a:off x="5674258" y="5070252"/>
            <a:ext cx="16040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34EC7A1-0F59-4FCF-9E8D-175E43F979E9}"/>
              </a:ext>
            </a:extLst>
          </p:cNvPr>
          <p:cNvCxnSpPr/>
          <p:nvPr/>
        </p:nvCxnSpPr>
        <p:spPr>
          <a:xfrm>
            <a:off x="6449961" y="5070252"/>
            <a:ext cx="0" cy="660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7538F637-A8FC-48CF-9FA2-65AEA7824DDA}"/>
              </a:ext>
            </a:extLst>
          </p:cNvPr>
          <p:cNvSpPr txBox="1"/>
          <p:nvPr/>
        </p:nvSpPr>
        <p:spPr>
          <a:xfrm>
            <a:off x="5932477" y="5731029"/>
            <a:ext cx="1107996" cy="369332"/>
          </a:xfrm>
          <a:prstGeom prst="rect">
            <a:avLst/>
          </a:prstGeom>
          <a:noFill/>
        </p:spPr>
        <p:txBody>
          <a:bodyPr wrap="none" rtlCol="0">
            <a:spAutoFit/>
          </a:bodyPr>
          <a:lstStyle/>
          <a:p>
            <a:r>
              <a:rPr lang="zh-CN" altLang="en-US" dirty="0"/>
              <a:t>语言模型</a:t>
            </a:r>
          </a:p>
        </p:txBody>
      </p:sp>
    </p:spTree>
    <p:extLst>
      <p:ext uri="{BB962C8B-B14F-4D97-AF65-F5344CB8AC3E}">
        <p14:creationId xmlns:p14="http://schemas.microsoft.com/office/powerpoint/2010/main" val="265517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86EA2E8-9968-4969-8327-03CF3B92FBA8}"/>
              </a:ext>
            </a:extLst>
          </p:cNvPr>
          <p:cNvPicPr>
            <a:picLocks noChangeAspect="1"/>
          </p:cNvPicPr>
          <p:nvPr/>
        </p:nvPicPr>
        <p:blipFill>
          <a:blip r:embed="rId2"/>
          <a:stretch>
            <a:fillRect/>
          </a:stretch>
        </p:blipFill>
        <p:spPr>
          <a:xfrm>
            <a:off x="1640156" y="2317955"/>
            <a:ext cx="3086100" cy="1971675"/>
          </a:xfrm>
          <a:prstGeom prst="rect">
            <a:avLst/>
          </a:prstGeom>
        </p:spPr>
      </p:pic>
      <p:pic>
        <p:nvPicPr>
          <p:cNvPr id="5" name="图片 4">
            <a:extLst>
              <a:ext uri="{FF2B5EF4-FFF2-40B4-BE49-F238E27FC236}">
                <a16:creationId xmlns:a16="http://schemas.microsoft.com/office/drawing/2014/main" id="{83CB55C7-A7B4-48D5-97F6-8617889F7885}"/>
              </a:ext>
            </a:extLst>
          </p:cNvPr>
          <p:cNvPicPr>
            <a:picLocks noChangeAspect="1"/>
          </p:cNvPicPr>
          <p:nvPr/>
        </p:nvPicPr>
        <p:blipFill>
          <a:blip r:embed="rId3"/>
          <a:stretch>
            <a:fillRect/>
          </a:stretch>
        </p:blipFill>
        <p:spPr>
          <a:xfrm>
            <a:off x="6013212" y="2317955"/>
            <a:ext cx="1147684" cy="1468846"/>
          </a:xfrm>
          <a:prstGeom prst="rect">
            <a:avLst/>
          </a:prstGeom>
        </p:spPr>
      </p:pic>
      <p:pic>
        <p:nvPicPr>
          <p:cNvPr id="6" name="图片 5">
            <a:extLst>
              <a:ext uri="{FF2B5EF4-FFF2-40B4-BE49-F238E27FC236}">
                <a16:creationId xmlns:a16="http://schemas.microsoft.com/office/drawing/2014/main" id="{C3CFA788-44B6-48BA-9D24-A4684B84A038}"/>
              </a:ext>
            </a:extLst>
          </p:cNvPr>
          <p:cNvPicPr>
            <a:picLocks noChangeAspect="1"/>
          </p:cNvPicPr>
          <p:nvPr/>
        </p:nvPicPr>
        <p:blipFill>
          <a:blip r:embed="rId4"/>
          <a:stretch>
            <a:fillRect/>
          </a:stretch>
        </p:blipFill>
        <p:spPr>
          <a:xfrm>
            <a:off x="8398592" y="2577340"/>
            <a:ext cx="1174670" cy="1280890"/>
          </a:xfrm>
          <a:prstGeom prst="rect">
            <a:avLst/>
          </a:prstGeom>
        </p:spPr>
      </p:pic>
      <p:sp>
        <p:nvSpPr>
          <p:cNvPr id="7" name="箭头: 右 6">
            <a:extLst>
              <a:ext uri="{FF2B5EF4-FFF2-40B4-BE49-F238E27FC236}">
                <a16:creationId xmlns:a16="http://schemas.microsoft.com/office/drawing/2014/main" id="{821F4BAD-3EF0-4D8C-82DC-AFFD4A2D8B04}"/>
              </a:ext>
            </a:extLst>
          </p:cNvPr>
          <p:cNvSpPr/>
          <p:nvPr/>
        </p:nvSpPr>
        <p:spPr>
          <a:xfrm>
            <a:off x="4817806" y="3135065"/>
            <a:ext cx="1195406" cy="293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D98D6EB5-11C4-4F8D-9687-0935C17DA2C7}"/>
              </a:ext>
            </a:extLst>
          </p:cNvPr>
          <p:cNvSpPr/>
          <p:nvPr/>
        </p:nvSpPr>
        <p:spPr>
          <a:xfrm>
            <a:off x="7160896" y="3135065"/>
            <a:ext cx="1363672" cy="293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603843F5-9BC9-4BCC-B33C-C818DCFCB8B5}"/>
              </a:ext>
            </a:extLst>
          </p:cNvPr>
          <p:cNvSpPr/>
          <p:nvPr/>
        </p:nvSpPr>
        <p:spPr>
          <a:xfrm>
            <a:off x="9813255" y="3126837"/>
            <a:ext cx="924232" cy="302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连接符: 肘形 10">
            <a:extLst>
              <a:ext uri="{FF2B5EF4-FFF2-40B4-BE49-F238E27FC236}">
                <a16:creationId xmlns:a16="http://schemas.microsoft.com/office/drawing/2014/main" id="{436D3C29-1CB2-4BAC-AA2B-E20C43933E40}"/>
              </a:ext>
            </a:extLst>
          </p:cNvPr>
          <p:cNvCxnSpPr>
            <a:stCxn id="4" idx="0"/>
            <a:endCxn id="5" idx="0"/>
          </p:cNvCxnSpPr>
          <p:nvPr/>
        </p:nvCxnSpPr>
        <p:spPr>
          <a:xfrm rot="5400000" flipH="1" flipV="1">
            <a:off x="4885130" y="616031"/>
            <a:ext cx="12700" cy="3403848"/>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A94A5D1-64BB-4E5E-96AC-DBAD41D1409B}"/>
              </a:ext>
            </a:extLst>
          </p:cNvPr>
          <p:cNvSpPr txBox="1"/>
          <p:nvPr/>
        </p:nvSpPr>
        <p:spPr>
          <a:xfrm>
            <a:off x="6095999" y="3760039"/>
            <a:ext cx="1154483" cy="369332"/>
          </a:xfrm>
          <a:prstGeom prst="rect">
            <a:avLst/>
          </a:prstGeom>
          <a:noFill/>
        </p:spPr>
        <p:txBody>
          <a:bodyPr wrap="none" rtlCol="0">
            <a:spAutoFit/>
          </a:bodyPr>
          <a:lstStyle/>
          <a:p>
            <a:r>
              <a:rPr lang="en-US" altLang="zh-CN" dirty="0"/>
              <a:t>encoder</a:t>
            </a:r>
            <a:endParaRPr lang="zh-CN" altLang="en-US" dirty="0"/>
          </a:p>
        </p:txBody>
      </p:sp>
      <p:sp>
        <p:nvSpPr>
          <p:cNvPr id="17" name="文本框 16">
            <a:extLst>
              <a:ext uri="{FF2B5EF4-FFF2-40B4-BE49-F238E27FC236}">
                <a16:creationId xmlns:a16="http://schemas.microsoft.com/office/drawing/2014/main" id="{C45D0573-9A27-4987-A475-719AFAC4388A}"/>
              </a:ext>
            </a:extLst>
          </p:cNvPr>
          <p:cNvSpPr txBox="1"/>
          <p:nvPr/>
        </p:nvSpPr>
        <p:spPr>
          <a:xfrm>
            <a:off x="8524568" y="3802059"/>
            <a:ext cx="1172116" cy="369332"/>
          </a:xfrm>
          <a:prstGeom prst="rect">
            <a:avLst/>
          </a:prstGeom>
          <a:noFill/>
        </p:spPr>
        <p:txBody>
          <a:bodyPr wrap="none" rtlCol="0">
            <a:spAutoFit/>
          </a:bodyPr>
          <a:lstStyle/>
          <a:p>
            <a:r>
              <a:rPr lang="en-US" altLang="zh-CN" dirty="0"/>
              <a:t>decoder</a:t>
            </a:r>
            <a:endParaRPr lang="zh-CN" altLang="en-US" dirty="0"/>
          </a:p>
        </p:txBody>
      </p:sp>
      <p:cxnSp>
        <p:nvCxnSpPr>
          <p:cNvPr id="19" name="连接符: 肘形 18">
            <a:extLst>
              <a:ext uri="{FF2B5EF4-FFF2-40B4-BE49-F238E27FC236}">
                <a16:creationId xmlns:a16="http://schemas.microsoft.com/office/drawing/2014/main" id="{AABBBAC0-2278-42DD-9602-78B77CB11E28}"/>
              </a:ext>
            </a:extLst>
          </p:cNvPr>
          <p:cNvCxnSpPr>
            <a:stCxn id="4" idx="2"/>
            <a:endCxn id="16" idx="2"/>
          </p:cNvCxnSpPr>
          <p:nvPr/>
        </p:nvCxnSpPr>
        <p:spPr>
          <a:xfrm rot="5400000" flipH="1" flipV="1">
            <a:off x="4848093" y="2464483"/>
            <a:ext cx="160259" cy="3490035"/>
          </a:xfrm>
          <a:prstGeom prst="bentConnector3">
            <a:avLst>
              <a:gd name="adj1" fmla="val -142644"/>
            </a:avLst>
          </a:prstGeom>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BAA8904-6581-4FA5-BF3B-3907AD1969B0}"/>
              </a:ext>
            </a:extLst>
          </p:cNvPr>
          <p:cNvSpPr txBox="1"/>
          <p:nvPr/>
        </p:nvSpPr>
        <p:spPr>
          <a:xfrm>
            <a:off x="4307513" y="1721559"/>
            <a:ext cx="1107996" cy="369332"/>
          </a:xfrm>
          <a:prstGeom prst="rect">
            <a:avLst/>
          </a:prstGeom>
          <a:noFill/>
        </p:spPr>
        <p:txBody>
          <a:bodyPr wrap="none" rtlCol="0">
            <a:spAutoFit/>
          </a:bodyPr>
          <a:lstStyle/>
          <a:p>
            <a:r>
              <a:rPr lang="zh-CN" altLang="en-US" dirty="0"/>
              <a:t>对象检测</a:t>
            </a:r>
          </a:p>
        </p:txBody>
      </p:sp>
      <p:sp>
        <p:nvSpPr>
          <p:cNvPr id="21" name="文本框 20">
            <a:extLst>
              <a:ext uri="{FF2B5EF4-FFF2-40B4-BE49-F238E27FC236}">
                <a16:creationId xmlns:a16="http://schemas.microsoft.com/office/drawing/2014/main" id="{30992A26-F657-4AA0-9D1F-C6E3D8D0D176}"/>
              </a:ext>
            </a:extLst>
          </p:cNvPr>
          <p:cNvSpPr txBox="1"/>
          <p:nvPr/>
        </p:nvSpPr>
        <p:spPr>
          <a:xfrm>
            <a:off x="4350980" y="4508087"/>
            <a:ext cx="184731" cy="369332"/>
          </a:xfrm>
          <a:prstGeom prst="rect">
            <a:avLst/>
          </a:prstGeom>
          <a:noFill/>
        </p:spPr>
        <p:txBody>
          <a:bodyPr wrap="none" rtlCol="0">
            <a:spAutoFit/>
          </a:bodyPr>
          <a:lstStyle/>
          <a:p>
            <a:endParaRPr lang="zh-CN" altLang="en-US" dirty="0"/>
          </a:p>
        </p:txBody>
      </p:sp>
      <p:sp>
        <p:nvSpPr>
          <p:cNvPr id="22" name="矩形 21">
            <a:extLst>
              <a:ext uri="{FF2B5EF4-FFF2-40B4-BE49-F238E27FC236}">
                <a16:creationId xmlns:a16="http://schemas.microsoft.com/office/drawing/2014/main" id="{339E4999-25DD-4F19-B251-1C9A57834F55}"/>
              </a:ext>
            </a:extLst>
          </p:cNvPr>
          <p:cNvSpPr/>
          <p:nvPr/>
        </p:nvSpPr>
        <p:spPr>
          <a:xfrm>
            <a:off x="4263808" y="4508087"/>
            <a:ext cx="1107996" cy="369332"/>
          </a:xfrm>
          <a:prstGeom prst="rect">
            <a:avLst/>
          </a:prstGeom>
        </p:spPr>
        <p:txBody>
          <a:bodyPr wrap="none">
            <a:spAutoFit/>
          </a:bodyPr>
          <a:lstStyle/>
          <a:p>
            <a:r>
              <a:rPr lang="zh-CN" altLang="en-US" dirty="0"/>
              <a:t>空间特征</a:t>
            </a:r>
          </a:p>
        </p:txBody>
      </p:sp>
      <p:sp>
        <p:nvSpPr>
          <p:cNvPr id="23" name="矩形 22">
            <a:extLst>
              <a:ext uri="{FF2B5EF4-FFF2-40B4-BE49-F238E27FC236}">
                <a16:creationId xmlns:a16="http://schemas.microsoft.com/office/drawing/2014/main" id="{7B316EC8-102B-4737-85E5-CA5FB3312F5C}"/>
              </a:ext>
            </a:extLst>
          </p:cNvPr>
          <p:cNvSpPr/>
          <p:nvPr/>
        </p:nvSpPr>
        <p:spPr>
          <a:xfrm>
            <a:off x="8431929" y="2434479"/>
            <a:ext cx="1107996" cy="369332"/>
          </a:xfrm>
          <a:prstGeom prst="rect">
            <a:avLst/>
          </a:prstGeom>
        </p:spPr>
        <p:txBody>
          <a:bodyPr wrap="none">
            <a:spAutoFit/>
          </a:bodyPr>
          <a:lstStyle/>
          <a:p>
            <a:r>
              <a:rPr lang="zh-CN" altLang="en-US" dirty="0"/>
              <a:t>语义特征</a:t>
            </a:r>
          </a:p>
        </p:txBody>
      </p:sp>
      <p:sp>
        <p:nvSpPr>
          <p:cNvPr id="25" name="文本框 24">
            <a:extLst>
              <a:ext uri="{FF2B5EF4-FFF2-40B4-BE49-F238E27FC236}">
                <a16:creationId xmlns:a16="http://schemas.microsoft.com/office/drawing/2014/main" id="{3A46826C-0340-4A00-8E81-66076DE9A6C2}"/>
              </a:ext>
            </a:extLst>
          </p:cNvPr>
          <p:cNvSpPr txBox="1"/>
          <p:nvPr/>
        </p:nvSpPr>
        <p:spPr>
          <a:xfrm>
            <a:off x="1922001" y="641706"/>
            <a:ext cx="3943708" cy="646331"/>
          </a:xfrm>
          <a:prstGeom prst="rect">
            <a:avLst/>
          </a:prstGeom>
          <a:noFill/>
        </p:spPr>
        <p:txBody>
          <a:bodyPr wrap="none" rtlCol="0">
            <a:spAutoFit/>
          </a:bodyPr>
          <a:lstStyle/>
          <a:p>
            <a:pPr>
              <a:spcBef>
                <a:spcPct val="0"/>
              </a:spcBef>
            </a:pPr>
            <a:r>
              <a:rPr lang="en-US" altLang="zh-CN" sz="3600" dirty="0">
                <a:solidFill>
                  <a:schemeClr val="tx1">
                    <a:lumMod val="85000"/>
                    <a:lumOff val="15000"/>
                  </a:schemeClr>
                </a:solidFill>
                <a:latin typeface="+mj-lt"/>
                <a:ea typeface="+mj-ea"/>
                <a:cs typeface="+mj-cs"/>
              </a:rPr>
              <a:t>Encode-Decode</a:t>
            </a:r>
            <a:endParaRPr lang="zh-CN" altLang="en-US" sz="3600" dirty="0">
              <a:solidFill>
                <a:schemeClr val="tx1">
                  <a:lumMod val="85000"/>
                  <a:lumOff val="15000"/>
                </a:schemeClr>
              </a:solidFill>
              <a:latin typeface="+mj-lt"/>
              <a:ea typeface="+mj-ea"/>
              <a:cs typeface="+mj-cs"/>
            </a:endParaRPr>
          </a:p>
        </p:txBody>
      </p:sp>
      <p:sp>
        <p:nvSpPr>
          <p:cNvPr id="27" name="文本框 26">
            <a:extLst>
              <a:ext uri="{FF2B5EF4-FFF2-40B4-BE49-F238E27FC236}">
                <a16:creationId xmlns:a16="http://schemas.microsoft.com/office/drawing/2014/main" id="{5D256493-CC86-4E0E-9A28-F740BB018B3C}"/>
              </a:ext>
            </a:extLst>
          </p:cNvPr>
          <p:cNvSpPr txBox="1"/>
          <p:nvPr/>
        </p:nvSpPr>
        <p:spPr>
          <a:xfrm>
            <a:off x="10810958" y="2711338"/>
            <a:ext cx="694421" cy="830997"/>
          </a:xfrm>
          <a:prstGeom prst="rect">
            <a:avLst/>
          </a:prstGeom>
          <a:noFill/>
        </p:spPr>
        <p:txBody>
          <a:bodyPr wrap="none" rtlCol="0">
            <a:spAutoFit/>
          </a:bodyPr>
          <a:lstStyle/>
          <a:p>
            <a:r>
              <a:rPr lang="en-US" altLang="zh-CN" sz="4800" dirty="0"/>
              <a:t>...</a:t>
            </a:r>
            <a:endParaRPr lang="zh-CN" altLang="en-US" sz="4800" dirty="0"/>
          </a:p>
        </p:txBody>
      </p:sp>
    </p:spTree>
    <p:extLst>
      <p:ext uri="{BB962C8B-B14F-4D97-AF65-F5344CB8AC3E}">
        <p14:creationId xmlns:p14="http://schemas.microsoft.com/office/powerpoint/2010/main" val="243700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ADC2F-2E6B-42BA-8050-A3C38DE21890}"/>
              </a:ext>
            </a:extLst>
          </p:cNvPr>
          <p:cNvSpPr>
            <a:spLocks noGrp="1"/>
          </p:cNvSpPr>
          <p:nvPr>
            <p:ph type="title"/>
          </p:nvPr>
        </p:nvSpPr>
        <p:spPr>
          <a:xfrm>
            <a:off x="1806345" y="656212"/>
            <a:ext cx="8911687" cy="1280890"/>
          </a:xfrm>
        </p:spPr>
        <p:txBody>
          <a:bodyPr/>
          <a:lstStyle/>
          <a:p>
            <a:r>
              <a:rPr lang="en-US" altLang="zh-CN" dirty="0"/>
              <a:t>Decision-making in image captioning</a:t>
            </a:r>
            <a:endParaRPr lang="zh-CN" altLang="en-US" dirty="0"/>
          </a:p>
        </p:txBody>
      </p:sp>
      <p:sp>
        <p:nvSpPr>
          <p:cNvPr id="5" name="文本框 4">
            <a:extLst>
              <a:ext uri="{FF2B5EF4-FFF2-40B4-BE49-F238E27FC236}">
                <a16:creationId xmlns:a16="http://schemas.microsoft.com/office/drawing/2014/main" id="{8460D69B-EDD8-43B8-B07B-A5F16610E629}"/>
              </a:ext>
            </a:extLst>
          </p:cNvPr>
          <p:cNvSpPr txBox="1"/>
          <p:nvPr/>
        </p:nvSpPr>
        <p:spPr>
          <a:xfrm>
            <a:off x="2208147" y="2677367"/>
            <a:ext cx="1519968" cy="646331"/>
          </a:xfrm>
          <a:prstGeom prst="rect">
            <a:avLst/>
          </a:prstGeom>
          <a:solidFill>
            <a:srgbClr val="00B0F0"/>
          </a:solidFill>
        </p:spPr>
        <p:txBody>
          <a:bodyPr wrap="none" rtlCol="0">
            <a:spAutoFit/>
          </a:bodyPr>
          <a:lstStyle/>
          <a:p>
            <a:r>
              <a:rPr lang="en-US" altLang="zh-CN" dirty="0"/>
              <a:t>Embedding</a:t>
            </a:r>
          </a:p>
          <a:p>
            <a:r>
              <a:rPr lang="en-US" altLang="zh-CN" dirty="0"/>
              <a:t>     driven</a:t>
            </a:r>
          </a:p>
        </p:txBody>
      </p:sp>
      <p:sp>
        <p:nvSpPr>
          <p:cNvPr id="6" name="箭头: 右 5">
            <a:extLst>
              <a:ext uri="{FF2B5EF4-FFF2-40B4-BE49-F238E27FC236}">
                <a16:creationId xmlns:a16="http://schemas.microsoft.com/office/drawing/2014/main" id="{1D34AB06-F26C-4D6D-BAE1-92229105ECE1}"/>
              </a:ext>
            </a:extLst>
          </p:cNvPr>
          <p:cNvSpPr/>
          <p:nvPr/>
        </p:nvSpPr>
        <p:spPr>
          <a:xfrm>
            <a:off x="3847819" y="2936159"/>
            <a:ext cx="1406013" cy="1573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02205668-57EA-4921-A9F3-9686DB430764}"/>
              </a:ext>
            </a:extLst>
          </p:cNvPr>
          <p:cNvSpPr txBox="1"/>
          <p:nvPr/>
        </p:nvSpPr>
        <p:spPr>
          <a:xfrm>
            <a:off x="4346391" y="2668482"/>
            <a:ext cx="377026" cy="307777"/>
          </a:xfrm>
          <a:prstGeom prst="rect">
            <a:avLst/>
          </a:prstGeom>
          <a:noFill/>
        </p:spPr>
        <p:txBody>
          <a:bodyPr wrap="none" rtlCol="0">
            <a:spAutoFit/>
          </a:bodyPr>
          <a:lstStyle/>
          <a:p>
            <a:r>
              <a:rPr lang="en-US" altLang="zh-CN" sz="1400" dirty="0"/>
              <a:t>RL</a:t>
            </a:r>
            <a:endParaRPr lang="zh-CN" altLang="en-US" sz="1400" dirty="0"/>
          </a:p>
        </p:txBody>
      </p:sp>
      <p:sp>
        <p:nvSpPr>
          <p:cNvPr id="13" name="文本框 12">
            <a:extLst>
              <a:ext uri="{FF2B5EF4-FFF2-40B4-BE49-F238E27FC236}">
                <a16:creationId xmlns:a16="http://schemas.microsoft.com/office/drawing/2014/main" id="{48D7868A-1B52-411D-AEC2-58D479BC7885}"/>
              </a:ext>
            </a:extLst>
          </p:cNvPr>
          <p:cNvSpPr txBox="1"/>
          <p:nvPr/>
        </p:nvSpPr>
        <p:spPr>
          <a:xfrm>
            <a:off x="5491450" y="2769701"/>
            <a:ext cx="1268296" cy="523220"/>
          </a:xfrm>
          <a:prstGeom prst="rect">
            <a:avLst/>
          </a:prstGeom>
          <a:solidFill>
            <a:schemeClr val="accent4">
              <a:lumMod val="20000"/>
              <a:lumOff val="80000"/>
            </a:schemeClr>
          </a:solidFill>
        </p:spPr>
        <p:txBody>
          <a:bodyPr wrap="none" rtlCol="0">
            <a:spAutoFit/>
          </a:bodyPr>
          <a:lstStyle/>
          <a:p>
            <a:r>
              <a:rPr lang="en-US" altLang="zh-CN" sz="2800" dirty="0"/>
              <a:t>Agent</a:t>
            </a:r>
            <a:endParaRPr lang="zh-CN" altLang="en-US" sz="2800" dirty="0"/>
          </a:p>
        </p:txBody>
      </p:sp>
      <p:sp>
        <p:nvSpPr>
          <p:cNvPr id="15" name="箭头: 右 14">
            <a:extLst>
              <a:ext uri="{FF2B5EF4-FFF2-40B4-BE49-F238E27FC236}">
                <a16:creationId xmlns:a16="http://schemas.microsoft.com/office/drawing/2014/main" id="{7A7CF28C-3E87-4602-B406-BB9DAF1ABF89}"/>
              </a:ext>
            </a:extLst>
          </p:cNvPr>
          <p:cNvSpPr/>
          <p:nvPr/>
        </p:nvSpPr>
        <p:spPr>
          <a:xfrm>
            <a:off x="7161312" y="2985144"/>
            <a:ext cx="1406013" cy="1573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BDD565-D5D6-4310-A233-5E084A787FBB}"/>
              </a:ext>
            </a:extLst>
          </p:cNvPr>
          <p:cNvSpPr txBox="1"/>
          <p:nvPr/>
        </p:nvSpPr>
        <p:spPr>
          <a:xfrm>
            <a:off x="7017710" y="2723534"/>
            <a:ext cx="1731564" cy="307777"/>
          </a:xfrm>
          <a:prstGeom prst="rect">
            <a:avLst/>
          </a:prstGeom>
          <a:noFill/>
        </p:spPr>
        <p:txBody>
          <a:bodyPr wrap="none" rtlCol="0">
            <a:spAutoFit/>
          </a:bodyPr>
          <a:lstStyle/>
          <a:p>
            <a:r>
              <a:rPr lang="en-US" altLang="zh-CN" sz="1400" dirty="0"/>
              <a:t>A</a:t>
            </a:r>
            <a:r>
              <a:rPr lang="zh-CN" altLang="en-US" sz="1400" dirty="0"/>
              <a:t> </a:t>
            </a:r>
            <a:r>
              <a:rPr lang="en-US" altLang="zh-CN" sz="1400" dirty="0"/>
              <a:t>series</a:t>
            </a:r>
            <a:r>
              <a:rPr lang="zh-CN" altLang="en-US" sz="1400" dirty="0"/>
              <a:t> </a:t>
            </a:r>
            <a:r>
              <a:rPr lang="en-US" altLang="zh-CN" sz="1400" dirty="0"/>
              <a:t>of</a:t>
            </a:r>
            <a:r>
              <a:rPr lang="zh-CN" altLang="en-US" sz="1400" dirty="0"/>
              <a:t> </a:t>
            </a:r>
            <a:r>
              <a:rPr lang="en-US" altLang="zh-CN" sz="1400" dirty="0"/>
              <a:t>actions</a:t>
            </a:r>
            <a:endParaRPr lang="zh-CN" altLang="en-US" sz="1400" dirty="0"/>
          </a:p>
        </p:txBody>
      </p:sp>
      <p:sp>
        <p:nvSpPr>
          <p:cNvPr id="17" name="文本框 16">
            <a:extLst>
              <a:ext uri="{FF2B5EF4-FFF2-40B4-BE49-F238E27FC236}">
                <a16:creationId xmlns:a16="http://schemas.microsoft.com/office/drawing/2014/main" id="{D82FE1E7-852F-4420-A62C-2196558F5DCF}"/>
              </a:ext>
            </a:extLst>
          </p:cNvPr>
          <p:cNvSpPr txBox="1"/>
          <p:nvPr/>
        </p:nvSpPr>
        <p:spPr>
          <a:xfrm>
            <a:off x="9114911" y="2846645"/>
            <a:ext cx="415498" cy="369332"/>
          </a:xfrm>
          <a:prstGeom prst="rect">
            <a:avLst/>
          </a:prstGeom>
          <a:noFill/>
        </p:spPr>
        <p:txBody>
          <a:bodyPr wrap="none" rtlCol="0">
            <a:spAutoFit/>
          </a:bodyPr>
          <a:lstStyle/>
          <a:p>
            <a:r>
              <a:rPr lang="en-US" altLang="zh-CN" dirty="0"/>
              <a:t>…</a:t>
            </a:r>
            <a:endParaRPr lang="zh-CN" altLang="en-US" dirty="0"/>
          </a:p>
        </p:txBody>
      </p:sp>
      <p:sp>
        <p:nvSpPr>
          <p:cNvPr id="18" name="矩形 17">
            <a:extLst>
              <a:ext uri="{FF2B5EF4-FFF2-40B4-BE49-F238E27FC236}">
                <a16:creationId xmlns:a16="http://schemas.microsoft.com/office/drawing/2014/main" id="{760560FD-02C7-405D-ACD9-6D0861E48F9A}"/>
              </a:ext>
            </a:extLst>
          </p:cNvPr>
          <p:cNvSpPr/>
          <p:nvPr/>
        </p:nvSpPr>
        <p:spPr>
          <a:xfrm>
            <a:off x="2156887" y="2309907"/>
            <a:ext cx="3667431" cy="147358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A2ACF49-EFE8-4F46-8252-F8A765D50B19}"/>
              </a:ext>
            </a:extLst>
          </p:cNvPr>
          <p:cNvSpPr/>
          <p:nvPr/>
        </p:nvSpPr>
        <p:spPr>
          <a:xfrm>
            <a:off x="6462165" y="2309907"/>
            <a:ext cx="3667431" cy="147358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9518D22-832E-46D0-9DF0-59040650F126}"/>
              </a:ext>
            </a:extLst>
          </p:cNvPr>
          <p:cNvSpPr txBox="1"/>
          <p:nvPr/>
        </p:nvSpPr>
        <p:spPr>
          <a:xfrm>
            <a:off x="2156887" y="4668762"/>
            <a:ext cx="6652783" cy="1477328"/>
          </a:xfrm>
          <a:prstGeom prst="rect">
            <a:avLst/>
          </a:prstGeom>
          <a:noFill/>
        </p:spPr>
        <p:txBody>
          <a:bodyPr wrap="none" rtlCol="0">
            <a:spAutoFit/>
          </a:bodyPr>
          <a:lstStyle/>
          <a:p>
            <a:r>
              <a:rPr lang="en-US" altLang="zh-CN" dirty="0"/>
              <a:t>Goal</a:t>
            </a:r>
            <a:r>
              <a:rPr lang="zh-CN" altLang="en-US" dirty="0"/>
              <a:t>：当前给定的图像，生成一个合理的语言描述。</a:t>
            </a:r>
            <a:endParaRPr lang="en-US" altLang="zh-CN" dirty="0"/>
          </a:p>
          <a:p>
            <a:endParaRPr lang="en-US" altLang="zh-CN" dirty="0"/>
          </a:p>
          <a:p>
            <a:r>
              <a:rPr lang="en-US" altLang="zh-CN" dirty="0"/>
              <a:t>Agent</a:t>
            </a:r>
            <a:r>
              <a:rPr lang="zh-CN" altLang="en-US" dirty="0"/>
              <a:t>：我们自己的模型，包括一个决策网络和一个价值网络。</a:t>
            </a:r>
            <a:endParaRPr lang="en-US" altLang="zh-CN" dirty="0"/>
          </a:p>
          <a:p>
            <a:endParaRPr lang="en-US" altLang="zh-CN" dirty="0"/>
          </a:p>
          <a:p>
            <a:r>
              <a:rPr lang="en-US" altLang="zh-CN" dirty="0"/>
              <a:t>Environment</a:t>
            </a:r>
            <a:r>
              <a:rPr lang="zh-CN" altLang="en-US" dirty="0"/>
              <a:t>：当前给定的图像和已经生成的词句。</a:t>
            </a:r>
          </a:p>
        </p:txBody>
      </p:sp>
    </p:spTree>
    <p:extLst>
      <p:ext uri="{BB962C8B-B14F-4D97-AF65-F5344CB8AC3E}">
        <p14:creationId xmlns:p14="http://schemas.microsoft.com/office/powerpoint/2010/main" val="426716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CFD48-A790-48FC-8B9C-EF1C2E7ABCE9}"/>
              </a:ext>
            </a:extLst>
          </p:cNvPr>
          <p:cNvSpPr>
            <a:spLocks noGrp="1"/>
          </p:cNvSpPr>
          <p:nvPr>
            <p:ph type="title"/>
          </p:nvPr>
        </p:nvSpPr>
        <p:spPr>
          <a:xfrm>
            <a:off x="1640156" y="585793"/>
            <a:ext cx="8911687" cy="1280890"/>
          </a:xfrm>
        </p:spPr>
        <p:txBody>
          <a:bodyPr/>
          <a:lstStyle/>
          <a:p>
            <a:r>
              <a:rPr lang="en-US" altLang="zh-CN" dirty="0"/>
              <a:t>Agent model in decision-making</a:t>
            </a:r>
            <a:endParaRPr lang="zh-CN" altLang="en-US" dirty="0"/>
          </a:p>
        </p:txBody>
      </p:sp>
      <p:pic>
        <p:nvPicPr>
          <p:cNvPr id="4" name="图片 3">
            <a:extLst>
              <a:ext uri="{FF2B5EF4-FFF2-40B4-BE49-F238E27FC236}">
                <a16:creationId xmlns:a16="http://schemas.microsoft.com/office/drawing/2014/main" id="{929FB2E4-A5D6-414C-83CF-4417E5B51C82}"/>
              </a:ext>
            </a:extLst>
          </p:cNvPr>
          <p:cNvPicPr>
            <a:picLocks noChangeAspect="1"/>
          </p:cNvPicPr>
          <p:nvPr/>
        </p:nvPicPr>
        <p:blipFill>
          <a:blip r:embed="rId2"/>
          <a:stretch>
            <a:fillRect/>
          </a:stretch>
        </p:blipFill>
        <p:spPr>
          <a:xfrm>
            <a:off x="1219201" y="2594315"/>
            <a:ext cx="4966192" cy="1653115"/>
          </a:xfrm>
          <a:prstGeom prst="rect">
            <a:avLst/>
          </a:prstGeom>
        </p:spPr>
      </p:pic>
      <p:sp>
        <p:nvSpPr>
          <p:cNvPr id="5" name="文本框 4">
            <a:extLst>
              <a:ext uri="{FF2B5EF4-FFF2-40B4-BE49-F238E27FC236}">
                <a16:creationId xmlns:a16="http://schemas.microsoft.com/office/drawing/2014/main" id="{059D1128-247C-4D69-A742-FD36DB9A57C8}"/>
              </a:ext>
            </a:extLst>
          </p:cNvPr>
          <p:cNvSpPr txBox="1"/>
          <p:nvPr/>
        </p:nvSpPr>
        <p:spPr>
          <a:xfrm>
            <a:off x="2635045" y="1986116"/>
            <a:ext cx="1107996" cy="369332"/>
          </a:xfrm>
          <a:prstGeom prst="rect">
            <a:avLst/>
          </a:prstGeom>
          <a:noFill/>
        </p:spPr>
        <p:txBody>
          <a:bodyPr wrap="none" rtlCol="0">
            <a:spAutoFit/>
          </a:bodyPr>
          <a:lstStyle/>
          <a:p>
            <a:r>
              <a:rPr lang="zh-CN" altLang="en-US" dirty="0"/>
              <a:t>策略网络</a:t>
            </a:r>
          </a:p>
        </p:txBody>
      </p:sp>
      <p:pic>
        <p:nvPicPr>
          <p:cNvPr id="6" name="图片 5">
            <a:extLst>
              <a:ext uri="{FF2B5EF4-FFF2-40B4-BE49-F238E27FC236}">
                <a16:creationId xmlns:a16="http://schemas.microsoft.com/office/drawing/2014/main" id="{478FB638-5FE2-45AD-8D60-7258E51B6005}"/>
              </a:ext>
            </a:extLst>
          </p:cNvPr>
          <p:cNvPicPr>
            <a:picLocks noChangeAspect="1"/>
          </p:cNvPicPr>
          <p:nvPr/>
        </p:nvPicPr>
        <p:blipFill>
          <a:blip r:embed="rId3"/>
          <a:stretch>
            <a:fillRect/>
          </a:stretch>
        </p:blipFill>
        <p:spPr>
          <a:xfrm>
            <a:off x="7215739" y="1539858"/>
            <a:ext cx="4879077" cy="3239672"/>
          </a:xfrm>
          <a:prstGeom prst="rect">
            <a:avLst/>
          </a:prstGeom>
        </p:spPr>
      </p:pic>
      <p:sp>
        <p:nvSpPr>
          <p:cNvPr id="7" name="文本框 6">
            <a:extLst>
              <a:ext uri="{FF2B5EF4-FFF2-40B4-BE49-F238E27FC236}">
                <a16:creationId xmlns:a16="http://schemas.microsoft.com/office/drawing/2014/main" id="{46724B42-648F-4BA1-A69F-BF70DC2BB35C}"/>
              </a:ext>
            </a:extLst>
          </p:cNvPr>
          <p:cNvSpPr txBox="1"/>
          <p:nvPr/>
        </p:nvSpPr>
        <p:spPr>
          <a:xfrm>
            <a:off x="9556954" y="5056384"/>
            <a:ext cx="1107996" cy="369332"/>
          </a:xfrm>
          <a:prstGeom prst="rect">
            <a:avLst/>
          </a:prstGeom>
          <a:noFill/>
        </p:spPr>
        <p:txBody>
          <a:bodyPr wrap="none" rtlCol="0">
            <a:spAutoFit/>
          </a:bodyPr>
          <a:lstStyle/>
          <a:p>
            <a:r>
              <a:rPr lang="zh-CN" altLang="en-US" dirty="0"/>
              <a:t>价值网络</a:t>
            </a:r>
          </a:p>
        </p:txBody>
      </p:sp>
      <p:sp>
        <p:nvSpPr>
          <p:cNvPr id="3" name="文本框 2">
            <a:extLst>
              <a:ext uri="{FF2B5EF4-FFF2-40B4-BE49-F238E27FC236}">
                <a16:creationId xmlns:a16="http://schemas.microsoft.com/office/drawing/2014/main" id="{FC0266FE-FC31-4F14-8B1F-DC3C98500A04}"/>
              </a:ext>
            </a:extLst>
          </p:cNvPr>
          <p:cNvSpPr txBox="1"/>
          <p:nvPr/>
        </p:nvSpPr>
        <p:spPr>
          <a:xfrm>
            <a:off x="2295657" y="4917885"/>
            <a:ext cx="1596912" cy="646331"/>
          </a:xfrm>
          <a:prstGeom prst="rect">
            <a:avLst/>
          </a:prstGeom>
          <a:noFill/>
        </p:spPr>
        <p:txBody>
          <a:bodyPr wrap="none" rtlCol="0">
            <a:spAutoFit/>
          </a:bodyPr>
          <a:lstStyle/>
          <a:p>
            <a:r>
              <a:rPr lang="en-US" altLang="zh-CN" dirty="0"/>
              <a:t>S</a:t>
            </a:r>
            <a:r>
              <a:rPr lang="en-US" altLang="zh-CN" sz="1400" dirty="0"/>
              <a:t>t</a:t>
            </a:r>
            <a:r>
              <a:rPr lang="en-US" altLang="zh-CN" dirty="0"/>
              <a:t>={I,w</a:t>
            </a:r>
            <a:r>
              <a:rPr lang="en-US" altLang="zh-CN" sz="1050" dirty="0"/>
              <a:t>1</a:t>
            </a:r>
            <a:r>
              <a:rPr lang="en-US" altLang="zh-CN" dirty="0"/>
              <a:t>,…</a:t>
            </a:r>
            <a:r>
              <a:rPr lang="en-US" altLang="zh-CN" dirty="0" err="1"/>
              <a:t>w</a:t>
            </a:r>
            <a:r>
              <a:rPr lang="en-US" altLang="zh-CN" sz="1100" dirty="0" err="1"/>
              <a:t>t</a:t>
            </a:r>
            <a:r>
              <a:rPr lang="en-US" altLang="zh-CN" dirty="0"/>
              <a:t>}</a:t>
            </a:r>
          </a:p>
          <a:p>
            <a:r>
              <a:rPr lang="en-US" altLang="zh-CN" dirty="0"/>
              <a:t>A</a:t>
            </a:r>
            <a:r>
              <a:rPr lang="en-US" altLang="zh-CN" sz="1100" dirty="0"/>
              <a:t>t</a:t>
            </a:r>
            <a:r>
              <a:rPr lang="en-US" altLang="zh-CN" dirty="0"/>
              <a:t>=w</a:t>
            </a:r>
            <a:r>
              <a:rPr lang="en-US" altLang="zh-CN" sz="1000" dirty="0"/>
              <a:t>t+1</a:t>
            </a:r>
            <a:endParaRPr lang="zh-CN" altLang="en-US" dirty="0"/>
          </a:p>
        </p:txBody>
      </p:sp>
    </p:spTree>
    <p:extLst>
      <p:ext uri="{BB962C8B-B14F-4D97-AF65-F5344CB8AC3E}">
        <p14:creationId xmlns:p14="http://schemas.microsoft.com/office/powerpoint/2010/main" val="363337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CFD48-A790-48FC-8B9C-EF1C2E7ABCE9}"/>
              </a:ext>
            </a:extLst>
          </p:cNvPr>
          <p:cNvSpPr>
            <a:spLocks noGrp="1"/>
          </p:cNvSpPr>
          <p:nvPr>
            <p:ph type="title"/>
          </p:nvPr>
        </p:nvSpPr>
        <p:spPr>
          <a:xfrm>
            <a:off x="1640156" y="618054"/>
            <a:ext cx="8911687" cy="1280890"/>
          </a:xfrm>
        </p:spPr>
        <p:txBody>
          <a:bodyPr/>
          <a:lstStyle/>
          <a:p>
            <a:r>
              <a:rPr lang="en-US" altLang="zh-CN" dirty="0"/>
              <a:t>Agent training in decision-making</a:t>
            </a:r>
            <a:endParaRPr lang="zh-CN" altLang="en-US" dirty="0"/>
          </a:p>
        </p:txBody>
      </p:sp>
      <p:sp>
        <p:nvSpPr>
          <p:cNvPr id="8" name="文本框 7">
            <a:extLst>
              <a:ext uri="{FF2B5EF4-FFF2-40B4-BE49-F238E27FC236}">
                <a16:creationId xmlns:a16="http://schemas.microsoft.com/office/drawing/2014/main" id="{FE6029F3-2398-4CD6-A894-153CAB1A8BB9}"/>
              </a:ext>
            </a:extLst>
          </p:cNvPr>
          <p:cNvSpPr txBox="1"/>
          <p:nvPr/>
        </p:nvSpPr>
        <p:spPr>
          <a:xfrm>
            <a:off x="1894114" y="2204356"/>
            <a:ext cx="8911687" cy="2031325"/>
          </a:xfrm>
          <a:prstGeom prst="rect">
            <a:avLst/>
          </a:prstGeom>
          <a:noFill/>
        </p:spPr>
        <p:txBody>
          <a:bodyPr wrap="square" rtlCol="0">
            <a:spAutoFit/>
          </a:bodyPr>
          <a:lstStyle/>
          <a:p>
            <a:r>
              <a:rPr lang="en-US" altLang="zh-CN" dirty="0"/>
              <a:t>1.Train policy network p using supervised learning with cross entropy loss</a:t>
            </a:r>
          </a:p>
          <a:p>
            <a:endParaRPr lang="en-US" altLang="zh-CN" dirty="0"/>
          </a:p>
          <a:p>
            <a:endParaRPr lang="en-US" altLang="zh-CN" dirty="0"/>
          </a:p>
          <a:p>
            <a:r>
              <a:rPr lang="en-US" altLang="zh-CN" dirty="0"/>
              <a:t>2.Train value network v by minimizing the mean squared loss</a:t>
            </a:r>
          </a:p>
          <a:p>
            <a:endParaRPr lang="en-US" altLang="zh-CN" dirty="0"/>
          </a:p>
          <a:p>
            <a:endParaRPr lang="en-US" altLang="zh-CN" dirty="0"/>
          </a:p>
          <a:p>
            <a:r>
              <a:rPr lang="en-US" altLang="zh-CN" dirty="0"/>
              <a:t>3.Train p and v jointly using deep reinforcement learning</a:t>
            </a:r>
            <a:endParaRPr lang="zh-CN" altLang="en-US" dirty="0"/>
          </a:p>
        </p:txBody>
      </p:sp>
    </p:spTree>
    <p:extLst>
      <p:ext uri="{BB962C8B-B14F-4D97-AF65-F5344CB8AC3E}">
        <p14:creationId xmlns:p14="http://schemas.microsoft.com/office/powerpoint/2010/main" val="143515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CFD48-A790-48FC-8B9C-EF1C2E7ABCE9}"/>
              </a:ext>
            </a:extLst>
          </p:cNvPr>
          <p:cNvSpPr>
            <a:spLocks noGrp="1"/>
          </p:cNvSpPr>
          <p:nvPr>
            <p:ph type="title"/>
          </p:nvPr>
        </p:nvSpPr>
        <p:spPr>
          <a:xfrm>
            <a:off x="1640156" y="618054"/>
            <a:ext cx="9647276" cy="1280890"/>
          </a:xfrm>
        </p:spPr>
        <p:txBody>
          <a:bodyPr/>
          <a:lstStyle/>
          <a:p>
            <a:r>
              <a:rPr lang="en-US" altLang="zh-CN" dirty="0"/>
              <a:t>Lookahead inference in decision-making</a:t>
            </a:r>
            <a:endParaRPr lang="zh-CN" altLang="en-US" dirty="0"/>
          </a:p>
        </p:txBody>
      </p:sp>
      <p:pic>
        <p:nvPicPr>
          <p:cNvPr id="3" name="图片 2">
            <a:extLst>
              <a:ext uri="{FF2B5EF4-FFF2-40B4-BE49-F238E27FC236}">
                <a16:creationId xmlns:a16="http://schemas.microsoft.com/office/drawing/2014/main" id="{C1DFB25C-413F-4D60-9D88-99EF24FEA28E}"/>
              </a:ext>
            </a:extLst>
          </p:cNvPr>
          <p:cNvPicPr>
            <a:picLocks noChangeAspect="1"/>
          </p:cNvPicPr>
          <p:nvPr/>
        </p:nvPicPr>
        <p:blipFill>
          <a:blip r:embed="rId2"/>
          <a:stretch>
            <a:fillRect/>
          </a:stretch>
        </p:blipFill>
        <p:spPr>
          <a:xfrm>
            <a:off x="2108711" y="1898944"/>
            <a:ext cx="7974577" cy="2425833"/>
          </a:xfrm>
          <a:prstGeom prst="rect">
            <a:avLst/>
          </a:prstGeom>
        </p:spPr>
      </p:pic>
      <p:pic>
        <p:nvPicPr>
          <p:cNvPr id="6" name="图片 5" descr="图片包含 物体, 天空&#10;&#10;已生成极高可信度的说明">
            <a:extLst>
              <a:ext uri="{FF2B5EF4-FFF2-40B4-BE49-F238E27FC236}">
                <a16:creationId xmlns:a16="http://schemas.microsoft.com/office/drawing/2014/main" id="{0B2BC635-54FA-4A41-9BED-4846805B7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738" y="4851226"/>
            <a:ext cx="6944694" cy="1009791"/>
          </a:xfrm>
          <a:prstGeom prst="rect">
            <a:avLst/>
          </a:prstGeom>
        </p:spPr>
      </p:pic>
    </p:spTree>
    <p:extLst>
      <p:ext uri="{BB962C8B-B14F-4D97-AF65-F5344CB8AC3E}">
        <p14:creationId xmlns:p14="http://schemas.microsoft.com/office/powerpoint/2010/main" val="419478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D9E447D-12F9-43D5-A07C-4479753EE2E2}"/>
              </a:ext>
            </a:extLst>
          </p:cNvPr>
          <p:cNvSpPr/>
          <p:nvPr/>
        </p:nvSpPr>
        <p:spPr>
          <a:xfrm>
            <a:off x="1624424" y="2640761"/>
            <a:ext cx="3635834" cy="2995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 name="标题 1">
            <a:extLst>
              <a:ext uri="{FF2B5EF4-FFF2-40B4-BE49-F238E27FC236}">
                <a16:creationId xmlns:a16="http://schemas.microsoft.com/office/drawing/2014/main" id="{D723273F-2848-4922-ABCF-B2825A90B8FF}"/>
              </a:ext>
            </a:extLst>
          </p:cNvPr>
          <p:cNvSpPr>
            <a:spLocks noGrp="1"/>
          </p:cNvSpPr>
          <p:nvPr>
            <p:ph type="title"/>
          </p:nvPr>
        </p:nvSpPr>
        <p:spPr>
          <a:xfrm>
            <a:off x="1640156" y="643775"/>
            <a:ext cx="8911687" cy="1280890"/>
          </a:xfrm>
        </p:spPr>
        <p:txBody>
          <a:bodyPr/>
          <a:lstStyle/>
          <a:p>
            <a:r>
              <a:rPr lang="en-US" altLang="zh-CN" dirty="0"/>
              <a:t>Overview of decision-making</a:t>
            </a:r>
            <a:br>
              <a:rPr lang="en-US" altLang="zh-CN" dirty="0"/>
            </a:br>
            <a:endParaRPr lang="zh-CN" altLang="en-US" dirty="0"/>
          </a:p>
        </p:txBody>
      </p:sp>
      <p:pic>
        <p:nvPicPr>
          <p:cNvPr id="4" name="内容占位符 3">
            <a:extLst>
              <a:ext uri="{FF2B5EF4-FFF2-40B4-BE49-F238E27FC236}">
                <a16:creationId xmlns:a16="http://schemas.microsoft.com/office/drawing/2014/main" id="{36259D11-68BA-45F6-AC11-443C12C4C5B0}"/>
              </a:ext>
            </a:extLst>
          </p:cNvPr>
          <p:cNvPicPr>
            <a:picLocks noGrp="1" noChangeAspect="1"/>
          </p:cNvPicPr>
          <p:nvPr>
            <p:ph idx="1"/>
          </p:nvPr>
        </p:nvPicPr>
        <p:blipFill>
          <a:blip r:embed="rId2"/>
          <a:stretch>
            <a:fillRect/>
          </a:stretch>
        </p:blipFill>
        <p:spPr>
          <a:xfrm>
            <a:off x="1875761" y="2978761"/>
            <a:ext cx="3086100" cy="1971675"/>
          </a:xfrm>
          <a:prstGeom prst="rect">
            <a:avLst/>
          </a:prstGeom>
        </p:spPr>
      </p:pic>
      <p:sp>
        <p:nvSpPr>
          <p:cNvPr id="5" name="文本框 4">
            <a:extLst>
              <a:ext uri="{FF2B5EF4-FFF2-40B4-BE49-F238E27FC236}">
                <a16:creationId xmlns:a16="http://schemas.microsoft.com/office/drawing/2014/main" id="{761553B1-2482-4F3D-805F-E509BCA78B0D}"/>
              </a:ext>
            </a:extLst>
          </p:cNvPr>
          <p:cNvSpPr txBox="1"/>
          <p:nvPr/>
        </p:nvSpPr>
        <p:spPr>
          <a:xfrm>
            <a:off x="2864813" y="2609429"/>
            <a:ext cx="1107996" cy="369332"/>
          </a:xfrm>
          <a:prstGeom prst="rect">
            <a:avLst/>
          </a:prstGeom>
          <a:noFill/>
        </p:spPr>
        <p:txBody>
          <a:bodyPr wrap="none" rtlCol="0">
            <a:spAutoFit/>
          </a:bodyPr>
          <a:lstStyle/>
          <a:p>
            <a:r>
              <a:rPr lang="zh-CN" altLang="en-US" dirty="0"/>
              <a:t>当前状态</a:t>
            </a:r>
          </a:p>
        </p:txBody>
      </p:sp>
      <p:sp>
        <p:nvSpPr>
          <p:cNvPr id="6" name="文本框 5">
            <a:extLst>
              <a:ext uri="{FF2B5EF4-FFF2-40B4-BE49-F238E27FC236}">
                <a16:creationId xmlns:a16="http://schemas.microsoft.com/office/drawing/2014/main" id="{88AA8646-3848-4C38-A898-D0CB88944E21}"/>
              </a:ext>
            </a:extLst>
          </p:cNvPr>
          <p:cNvSpPr txBox="1"/>
          <p:nvPr/>
        </p:nvSpPr>
        <p:spPr>
          <a:xfrm>
            <a:off x="2456774" y="5135102"/>
            <a:ext cx="341760" cy="369332"/>
          </a:xfrm>
          <a:prstGeom prst="rect">
            <a:avLst/>
          </a:prstGeom>
          <a:solidFill>
            <a:srgbClr val="92D050"/>
          </a:solidFill>
        </p:spPr>
        <p:txBody>
          <a:bodyPr wrap="none" rtlCol="0">
            <a:spAutoFit/>
          </a:bodyPr>
          <a:lstStyle/>
          <a:p>
            <a:r>
              <a:rPr lang="en-US" altLang="zh-CN" dirty="0"/>
              <a:t>a</a:t>
            </a:r>
            <a:endParaRPr lang="zh-CN" altLang="en-US" dirty="0"/>
          </a:p>
        </p:txBody>
      </p:sp>
      <p:sp>
        <p:nvSpPr>
          <p:cNvPr id="7" name="文本框 6">
            <a:extLst>
              <a:ext uri="{FF2B5EF4-FFF2-40B4-BE49-F238E27FC236}">
                <a16:creationId xmlns:a16="http://schemas.microsoft.com/office/drawing/2014/main" id="{C5585CBA-95E8-4EBB-982F-0EC400F9BD77}"/>
              </a:ext>
            </a:extLst>
          </p:cNvPr>
          <p:cNvSpPr txBox="1"/>
          <p:nvPr/>
        </p:nvSpPr>
        <p:spPr>
          <a:xfrm>
            <a:off x="2886919" y="5135102"/>
            <a:ext cx="603532" cy="369332"/>
          </a:xfrm>
          <a:prstGeom prst="rect">
            <a:avLst/>
          </a:prstGeom>
          <a:solidFill>
            <a:srgbClr val="92D050"/>
          </a:solidFill>
        </p:spPr>
        <p:txBody>
          <a:bodyPr wrap="square" rtlCol="0">
            <a:spAutoFit/>
          </a:bodyPr>
          <a:lstStyle/>
          <a:p>
            <a:r>
              <a:rPr lang="en-US" altLang="zh-CN" dirty="0"/>
              <a:t>cat</a:t>
            </a:r>
            <a:endParaRPr lang="zh-CN" altLang="en-US" dirty="0"/>
          </a:p>
        </p:txBody>
      </p:sp>
      <p:sp>
        <p:nvSpPr>
          <p:cNvPr id="8" name="文本框 7">
            <a:extLst>
              <a:ext uri="{FF2B5EF4-FFF2-40B4-BE49-F238E27FC236}">
                <a16:creationId xmlns:a16="http://schemas.microsoft.com/office/drawing/2014/main" id="{114F715B-E8BC-4DA5-A695-150CE5C39017}"/>
              </a:ext>
            </a:extLst>
          </p:cNvPr>
          <p:cNvSpPr txBox="1"/>
          <p:nvPr/>
        </p:nvSpPr>
        <p:spPr>
          <a:xfrm>
            <a:off x="3612067" y="5140636"/>
            <a:ext cx="360168" cy="369332"/>
          </a:xfrm>
          <a:prstGeom prst="rect">
            <a:avLst/>
          </a:prstGeom>
          <a:solidFill>
            <a:srgbClr val="92D050"/>
          </a:solidFill>
        </p:spPr>
        <p:txBody>
          <a:bodyPr wrap="square" rtlCol="0">
            <a:spAutoFit/>
          </a:bodyPr>
          <a:lstStyle/>
          <a:p>
            <a:r>
              <a:rPr lang="en-US" altLang="zh-CN" dirty="0"/>
              <a:t>is</a:t>
            </a:r>
            <a:endParaRPr lang="zh-CN" altLang="en-US" dirty="0"/>
          </a:p>
        </p:txBody>
      </p:sp>
      <p:sp>
        <p:nvSpPr>
          <p:cNvPr id="11" name="文本框 10">
            <a:extLst>
              <a:ext uri="{FF2B5EF4-FFF2-40B4-BE49-F238E27FC236}">
                <a16:creationId xmlns:a16="http://schemas.microsoft.com/office/drawing/2014/main" id="{E867DDB9-11B2-4F8D-B857-2E2BFFABFD89}"/>
              </a:ext>
            </a:extLst>
          </p:cNvPr>
          <p:cNvSpPr txBox="1"/>
          <p:nvPr/>
        </p:nvSpPr>
        <p:spPr>
          <a:xfrm>
            <a:off x="2857531" y="2162979"/>
            <a:ext cx="1107996" cy="369332"/>
          </a:xfrm>
          <a:prstGeom prst="rect">
            <a:avLst/>
          </a:prstGeom>
          <a:noFill/>
        </p:spPr>
        <p:txBody>
          <a:bodyPr wrap="none" rtlCol="0">
            <a:spAutoFit/>
          </a:bodyPr>
          <a:lstStyle/>
          <a:p>
            <a:r>
              <a:rPr lang="zh-CN" altLang="en-US" dirty="0"/>
              <a:t>策略网络</a:t>
            </a:r>
          </a:p>
        </p:txBody>
      </p:sp>
      <p:sp>
        <p:nvSpPr>
          <p:cNvPr id="12" name="文本框 11">
            <a:extLst>
              <a:ext uri="{FF2B5EF4-FFF2-40B4-BE49-F238E27FC236}">
                <a16:creationId xmlns:a16="http://schemas.microsoft.com/office/drawing/2014/main" id="{4A4F0FDC-638A-49A9-B002-B9161BB58318}"/>
              </a:ext>
            </a:extLst>
          </p:cNvPr>
          <p:cNvSpPr txBox="1"/>
          <p:nvPr/>
        </p:nvSpPr>
        <p:spPr>
          <a:xfrm>
            <a:off x="2864813" y="1586240"/>
            <a:ext cx="1107996" cy="369332"/>
          </a:xfrm>
          <a:prstGeom prst="rect">
            <a:avLst/>
          </a:prstGeom>
          <a:noFill/>
        </p:spPr>
        <p:txBody>
          <a:bodyPr wrap="none" rtlCol="0">
            <a:spAutoFit/>
          </a:bodyPr>
          <a:lstStyle/>
          <a:p>
            <a:r>
              <a:rPr lang="zh-CN" altLang="en-US" dirty="0"/>
              <a:t>动作预测</a:t>
            </a:r>
          </a:p>
        </p:txBody>
      </p:sp>
      <p:sp>
        <p:nvSpPr>
          <p:cNvPr id="13" name="文本框 12">
            <a:extLst>
              <a:ext uri="{FF2B5EF4-FFF2-40B4-BE49-F238E27FC236}">
                <a16:creationId xmlns:a16="http://schemas.microsoft.com/office/drawing/2014/main" id="{9D75ADBF-8086-4FE6-B5C8-8F8675A6B18E}"/>
              </a:ext>
            </a:extLst>
          </p:cNvPr>
          <p:cNvSpPr txBox="1"/>
          <p:nvPr/>
        </p:nvSpPr>
        <p:spPr>
          <a:xfrm>
            <a:off x="2684158" y="5696304"/>
            <a:ext cx="1107996" cy="369332"/>
          </a:xfrm>
          <a:prstGeom prst="rect">
            <a:avLst/>
          </a:prstGeom>
          <a:noFill/>
        </p:spPr>
        <p:txBody>
          <a:bodyPr wrap="none" rtlCol="0">
            <a:spAutoFit/>
          </a:bodyPr>
          <a:lstStyle/>
          <a:p>
            <a:r>
              <a:rPr lang="zh-CN" altLang="en-US" dirty="0"/>
              <a:t>价值网络</a:t>
            </a:r>
          </a:p>
        </p:txBody>
      </p:sp>
      <p:sp>
        <p:nvSpPr>
          <p:cNvPr id="14" name="文本框 13">
            <a:extLst>
              <a:ext uri="{FF2B5EF4-FFF2-40B4-BE49-F238E27FC236}">
                <a16:creationId xmlns:a16="http://schemas.microsoft.com/office/drawing/2014/main" id="{404947DB-9BFF-48BA-BB34-A83932CCF55D}"/>
              </a:ext>
            </a:extLst>
          </p:cNvPr>
          <p:cNvSpPr txBox="1"/>
          <p:nvPr/>
        </p:nvSpPr>
        <p:spPr>
          <a:xfrm>
            <a:off x="2684158" y="6222161"/>
            <a:ext cx="1107996" cy="369332"/>
          </a:xfrm>
          <a:prstGeom prst="rect">
            <a:avLst/>
          </a:prstGeom>
          <a:noFill/>
        </p:spPr>
        <p:txBody>
          <a:bodyPr wrap="none" rtlCol="0">
            <a:spAutoFit/>
          </a:bodyPr>
          <a:lstStyle/>
          <a:p>
            <a:r>
              <a:rPr lang="zh-CN" altLang="en-US" dirty="0"/>
              <a:t>反馈预测</a:t>
            </a:r>
          </a:p>
        </p:txBody>
      </p:sp>
      <p:sp>
        <p:nvSpPr>
          <p:cNvPr id="15" name="箭头: 上 14">
            <a:extLst>
              <a:ext uri="{FF2B5EF4-FFF2-40B4-BE49-F238E27FC236}">
                <a16:creationId xmlns:a16="http://schemas.microsoft.com/office/drawing/2014/main" id="{A054202B-86F2-4D70-A8E9-947F2C944C6F}"/>
              </a:ext>
            </a:extLst>
          </p:cNvPr>
          <p:cNvSpPr/>
          <p:nvPr/>
        </p:nvSpPr>
        <p:spPr>
          <a:xfrm>
            <a:off x="3373092" y="2450561"/>
            <a:ext cx="45719" cy="158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上 15">
            <a:extLst>
              <a:ext uri="{FF2B5EF4-FFF2-40B4-BE49-F238E27FC236}">
                <a16:creationId xmlns:a16="http://schemas.microsoft.com/office/drawing/2014/main" id="{BACBCFF1-55C1-4941-A843-BB9082D43D93}"/>
              </a:ext>
            </a:extLst>
          </p:cNvPr>
          <p:cNvSpPr/>
          <p:nvPr/>
        </p:nvSpPr>
        <p:spPr>
          <a:xfrm>
            <a:off x="3386790" y="1934360"/>
            <a:ext cx="45719" cy="2986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C865E428-1B1A-48EE-85F3-8B19294C7E5E}"/>
              </a:ext>
            </a:extLst>
          </p:cNvPr>
          <p:cNvSpPr/>
          <p:nvPr/>
        </p:nvSpPr>
        <p:spPr>
          <a:xfrm>
            <a:off x="3238156" y="5635930"/>
            <a:ext cx="45719" cy="156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B510ED8A-05A7-4522-9C0A-823D555D5AB7}"/>
              </a:ext>
            </a:extLst>
          </p:cNvPr>
          <p:cNvSpPr/>
          <p:nvPr/>
        </p:nvSpPr>
        <p:spPr>
          <a:xfrm>
            <a:off x="3224980" y="5973930"/>
            <a:ext cx="45719" cy="3504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9715F0DB-4B06-4883-910E-DDAA03F0CEBC}"/>
              </a:ext>
            </a:extLst>
          </p:cNvPr>
          <p:cNvCxnSpPr>
            <a:stCxn id="12" idx="3"/>
          </p:cNvCxnSpPr>
          <p:nvPr/>
        </p:nvCxnSpPr>
        <p:spPr>
          <a:xfrm>
            <a:off x="3972809" y="1770906"/>
            <a:ext cx="21231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62E39AE-8A48-43FA-812D-3CE9E2B7C328}"/>
              </a:ext>
            </a:extLst>
          </p:cNvPr>
          <p:cNvCxnSpPr/>
          <p:nvPr/>
        </p:nvCxnSpPr>
        <p:spPr>
          <a:xfrm>
            <a:off x="6105832" y="1770906"/>
            <a:ext cx="0" cy="2193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4430C2F-6A79-4CB3-9371-F11F06EBD5EE}"/>
              </a:ext>
            </a:extLst>
          </p:cNvPr>
          <p:cNvCxnSpPr>
            <a:stCxn id="14" idx="3"/>
          </p:cNvCxnSpPr>
          <p:nvPr/>
        </p:nvCxnSpPr>
        <p:spPr>
          <a:xfrm>
            <a:off x="3792154" y="6406827"/>
            <a:ext cx="23038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35E5EF3-3EC5-4E93-B123-1BFBBAF4BF59}"/>
              </a:ext>
            </a:extLst>
          </p:cNvPr>
          <p:cNvCxnSpPr/>
          <p:nvPr/>
        </p:nvCxnSpPr>
        <p:spPr>
          <a:xfrm flipV="1">
            <a:off x="6105832" y="3964598"/>
            <a:ext cx="0" cy="2442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90D57B3-1DAA-4112-AFDD-DB8ADFF5979B}"/>
              </a:ext>
            </a:extLst>
          </p:cNvPr>
          <p:cNvCxnSpPr/>
          <p:nvPr/>
        </p:nvCxnSpPr>
        <p:spPr>
          <a:xfrm>
            <a:off x="6105832" y="3964598"/>
            <a:ext cx="1573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45A84CA2-6E97-4934-9B21-A54E7CE1F63B}"/>
              </a:ext>
            </a:extLst>
          </p:cNvPr>
          <p:cNvSpPr txBox="1"/>
          <p:nvPr/>
        </p:nvSpPr>
        <p:spPr>
          <a:xfrm>
            <a:off x="6397409" y="3595266"/>
            <a:ext cx="1107996" cy="369332"/>
          </a:xfrm>
          <a:prstGeom prst="rect">
            <a:avLst/>
          </a:prstGeom>
          <a:noFill/>
        </p:spPr>
        <p:txBody>
          <a:bodyPr wrap="none" rtlCol="0">
            <a:spAutoFit/>
          </a:bodyPr>
          <a:lstStyle/>
          <a:p>
            <a:r>
              <a:rPr lang="zh-CN" altLang="en-US" dirty="0"/>
              <a:t>前瞻推测</a:t>
            </a:r>
          </a:p>
        </p:txBody>
      </p:sp>
      <p:sp>
        <p:nvSpPr>
          <p:cNvPr id="33" name="矩形 32">
            <a:extLst>
              <a:ext uri="{FF2B5EF4-FFF2-40B4-BE49-F238E27FC236}">
                <a16:creationId xmlns:a16="http://schemas.microsoft.com/office/drawing/2014/main" id="{338E95B3-792A-48A9-AAE2-969E5764B3EA}"/>
              </a:ext>
            </a:extLst>
          </p:cNvPr>
          <p:cNvSpPr/>
          <p:nvPr/>
        </p:nvSpPr>
        <p:spPr>
          <a:xfrm>
            <a:off x="7826477" y="1770906"/>
            <a:ext cx="1091474" cy="46359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CC8B7E00-C12B-47BF-BB43-6FE9752FB582}"/>
              </a:ext>
            </a:extLst>
          </p:cNvPr>
          <p:cNvSpPr txBox="1"/>
          <p:nvPr/>
        </p:nvSpPr>
        <p:spPr>
          <a:xfrm>
            <a:off x="8105684" y="1978313"/>
            <a:ext cx="356188" cy="369332"/>
          </a:xfrm>
          <a:prstGeom prst="rect">
            <a:avLst/>
          </a:prstGeom>
          <a:solidFill>
            <a:srgbClr val="00B0F0"/>
          </a:solidFill>
        </p:spPr>
        <p:txBody>
          <a:bodyPr wrap="none" rtlCol="0">
            <a:spAutoFit/>
          </a:bodyPr>
          <a:lstStyle/>
          <a:p>
            <a:r>
              <a:rPr lang="en-US" altLang="zh-CN" dirty="0"/>
              <a:t>A</a:t>
            </a:r>
            <a:endParaRPr lang="zh-CN" altLang="en-US" dirty="0"/>
          </a:p>
        </p:txBody>
      </p:sp>
      <p:sp>
        <p:nvSpPr>
          <p:cNvPr id="35" name="文本框 34">
            <a:extLst>
              <a:ext uri="{FF2B5EF4-FFF2-40B4-BE49-F238E27FC236}">
                <a16:creationId xmlns:a16="http://schemas.microsoft.com/office/drawing/2014/main" id="{F9136C12-3025-4513-B409-BA70F0D4708E}"/>
              </a:ext>
            </a:extLst>
          </p:cNvPr>
          <p:cNvSpPr txBox="1"/>
          <p:nvPr/>
        </p:nvSpPr>
        <p:spPr>
          <a:xfrm>
            <a:off x="8131863" y="2570383"/>
            <a:ext cx="317716" cy="369332"/>
          </a:xfrm>
          <a:prstGeom prst="rect">
            <a:avLst/>
          </a:prstGeom>
          <a:solidFill>
            <a:srgbClr val="00B0F0"/>
          </a:solidFill>
        </p:spPr>
        <p:txBody>
          <a:bodyPr wrap="none" rtlCol="0">
            <a:spAutoFit/>
          </a:bodyPr>
          <a:lstStyle/>
          <a:p>
            <a:r>
              <a:rPr lang="en-US" altLang="zh-CN" dirty="0"/>
              <a:t>B</a:t>
            </a:r>
            <a:endParaRPr lang="zh-CN" altLang="en-US" dirty="0"/>
          </a:p>
        </p:txBody>
      </p:sp>
      <p:sp>
        <p:nvSpPr>
          <p:cNvPr id="36" name="文本框 35">
            <a:extLst>
              <a:ext uri="{FF2B5EF4-FFF2-40B4-BE49-F238E27FC236}">
                <a16:creationId xmlns:a16="http://schemas.microsoft.com/office/drawing/2014/main" id="{44B65007-6B67-4912-B2A8-59453124A93A}"/>
              </a:ext>
            </a:extLst>
          </p:cNvPr>
          <p:cNvSpPr txBox="1"/>
          <p:nvPr/>
        </p:nvSpPr>
        <p:spPr>
          <a:xfrm>
            <a:off x="8103390" y="3169869"/>
            <a:ext cx="372218" cy="369332"/>
          </a:xfrm>
          <a:prstGeom prst="rect">
            <a:avLst/>
          </a:prstGeom>
          <a:solidFill>
            <a:srgbClr val="00B0F0"/>
          </a:solidFill>
        </p:spPr>
        <p:txBody>
          <a:bodyPr wrap="none" rtlCol="0">
            <a:spAutoFit/>
          </a:bodyPr>
          <a:lstStyle/>
          <a:p>
            <a:r>
              <a:rPr lang="en-US" altLang="zh-CN" dirty="0"/>
              <a:t>C</a:t>
            </a:r>
            <a:endParaRPr lang="zh-CN" altLang="en-US" dirty="0"/>
          </a:p>
        </p:txBody>
      </p:sp>
      <p:sp>
        <p:nvSpPr>
          <p:cNvPr id="37" name="文本框 36">
            <a:extLst>
              <a:ext uri="{FF2B5EF4-FFF2-40B4-BE49-F238E27FC236}">
                <a16:creationId xmlns:a16="http://schemas.microsoft.com/office/drawing/2014/main" id="{DB72F0AB-AFA9-44E8-AC64-5673AEA26F36}"/>
              </a:ext>
            </a:extLst>
          </p:cNvPr>
          <p:cNvSpPr txBox="1"/>
          <p:nvPr/>
        </p:nvSpPr>
        <p:spPr>
          <a:xfrm>
            <a:off x="7865513" y="3761939"/>
            <a:ext cx="1024639" cy="369332"/>
          </a:xfrm>
          <a:prstGeom prst="rect">
            <a:avLst/>
          </a:prstGeom>
          <a:solidFill>
            <a:srgbClr val="00B0F0"/>
          </a:solidFill>
        </p:spPr>
        <p:txBody>
          <a:bodyPr wrap="none" rtlCol="0">
            <a:spAutoFit/>
          </a:bodyPr>
          <a:lstStyle/>
          <a:p>
            <a:r>
              <a:rPr lang="en-US" altLang="zh-CN" dirty="0"/>
              <a:t>holding</a:t>
            </a:r>
            <a:endParaRPr lang="zh-CN" altLang="en-US" dirty="0"/>
          </a:p>
        </p:txBody>
      </p:sp>
      <p:sp>
        <p:nvSpPr>
          <p:cNvPr id="38" name="文本框 37">
            <a:extLst>
              <a:ext uri="{FF2B5EF4-FFF2-40B4-BE49-F238E27FC236}">
                <a16:creationId xmlns:a16="http://schemas.microsoft.com/office/drawing/2014/main" id="{53E3BA10-0E59-4E9D-9F7F-52EF33B8AEA7}"/>
              </a:ext>
            </a:extLst>
          </p:cNvPr>
          <p:cNvSpPr txBox="1"/>
          <p:nvPr/>
        </p:nvSpPr>
        <p:spPr>
          <a:xfrm>
            <a:off x="8150619" y="4315561"/>
            <a:ext cx="356188" cy="369332"/>
          </a:xfrm>
          <a:prstGeom prst="rect">
            <a:avLst/>
          </a:prstGeom>
          <a:solidFill>
            <a:srgbClr val="00B0F0"/>
          </a:solidFill>
        </p:spPr>
        <p:txBody>
          <a:bodyPr wrap="none" rtlCol="0">
            <a:spAutoFit/>
          </a:bodyPr>
          <a:lstStyle/>
          <a:p>
            <a:r>
              <a:rPr lang="en-US" altLang="zh-CN" dirty="0"/>
              <a:t>D</a:t>
            </a:r>
            <a:endParaRPr lang="zh-CN" altLang="en-US" dirty="0"/>
          </a:p>
        </p:txBody>
      </p:sp>
      <p:sp>
        <p:nvSpPr>
          <p:cNvPr id="39" name="文本框 38">
            <a:extLst>
              <a:ext uri="{FF2B5EF4-FFF2-40B4-BE49-F238E27FC236}">
                <a16:creationId xmlns:a16="http://schemas.microsoft.com/office/drawing/2014/main" id="{7945CE4A-FEDF-42C5-9A9E-128D2E41914B}"/>
              </a:ext>
            </a:extLst>
          </p:cNvPr>
          <p:cNvSpPr txBox="1"/>
          <p:nvPr/>
        </p:nvSpPr>
        <p:spPr>
          <a:xfrm>
            <a:off x="7702800" y="1363502"/>
            <a:ext cx="1338828" cy="369332"/>
          </a:xfrm>
          <a:prstGeom prst="rect">
            <a:avLst/>
          </a:prstGeom>
          <a:noFill/>
        </p:spPr>
        <p:txBody>
          <a:bodyPr wrap="none" rtlCol="0">
            <a:spAutoFit/>
          </a:bodyPr>
          <a:lstStyle/>
          <a:p>
            <a:r>
              <a:rPr lang="zh-CN" altLang="en-US" dirty="0"/>
              <a:t>下一个动作</a:t>
            </a:r>
          </a:p>
        </p:txBody>
      </p:sp>
      <p:sp>
        <p:nvSpPr>
          <p:cNvPr id="40" name="文本框 39">
            <a:extLst>
              <a:ext uri="{FF2B5EF4-FFF2-40B4-BE49-F238E27FC236}">
                <a16:creationId xmlns:a16="http://schemas.microsoft.com/office/drawing/2014/main" id="{4109A585-E562-4997-B9B3-97A799B9AA9B}"/>
              </a:ext>
            </a:extLst>
          </p:cNvPr>
          <p:cNvSpPr txBox="1"/>
          <p:nvPr/>
        </p:nvSpPr>
        <p:spPr>
          <a:xfrm>
            <a:off x="8185564" y="4684893"/>
            <a:ext cx="298480" cy="1846659"/>
          </a:xfrm>
          <a:prstGeom prst="rect">
            <a:avLst/>
          </a:prstGeom>
          <a:noFill/>
        </p:spPr>
        <p:txBody>
          <a:bodyPr wrap="none" rtlCol="0">
            <a:spAutoFit/>
          </a:bodyPr>
          <a:lstStyle/>
          <a:p>
            <a:r>
              <a:rPr lang="en-US" altLang="zh-CN" sz="3200" b="1" dirty="0"/>
              <a:t>.</a:t>
            </a:r>
          </a:p>
          <a:p>
            <a:r>
              <a:rPr lang="en-US" altLang="zh-CN" sz="3200" b="1" dirty="0"/>
              <a:t>.</a:t>
            </a:r>
          </a:p>
          <a:p>
            <a:r>
              <a:rPr lang="en-US" altLang="zh-CN" sz="3200" b="1" dirty="0"/>
              <a:t>.</a:t>
            </a:r>
          </a:p>
          <a:p>
            <a:endParaRPr lang="zh-CN" altLang="en-US" dirty="0"/>
          </a:p>
        </p:txBody>
      </p:sp>
      <p:sp>
        <p:nvSpPr>
          <p:cNvPr id="41" name="矩形: 圆角 40">
            <a:extLst>
              <a:ext uri="{FF2B5EF4-FFF2-40B4-BE49-F238E27FC236}">
                <a16:creationId xmlns:a16="http://schemas.microsoft.com/office/drawing/2014/main" id="{479023F0-B996-49A5-BF6F-BE76DD82CF80}"/>
              </a:ext>
            </a:extLst>
          </p:cNvPr>
          <p:cNvSpPr/>
          <p:nvPr/>
        </p:nvSpPr>
        <p:spPr>
          <a:xfrm>
            <a:off x="7865513" y="3761939"/>
            <a:ext cx="1024639" cy="4148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6337E89B-B8BB-4E09-AF26-329CC38773CD}"/>
              </a:ext>
            </a:extLst>
          </p:cNvPr>
          <p:cNvSpPr txBox="1"/>
          <p:nvPr/>
        </p:nvSpPr>
        <p:spPr>
          <a:xfrm>
            <a:off x="9239023" y="3769013"/>
            <a:ext cx="341760" cy="369332"/>
          </a:xfrm>
          <a:prstGeom prst="rect">
            <a:avLst/>
          </a:prstGeom>
          <a:solidFill>
            <a:srgbClr val="00B0F0"/>
          </a:solidFill>
        </p:spPr>
        <p:txBody>
          <a:bodyPr wrap="none" rtlCol="0">
            <a:spAutoFit/>
          </a:bodyPr>
          <a:lstStyle/>
          <a:p>
            <a:r>
              <a:rPr lang="en-US" altLang="zh-CN" dirty="0"/>
              <a:t>a</a:t>
            </a:r>
            <a:endParaRPr lang="zh-CN" altLang="en-US" dirty="0"/>
          </a:p>
        </p:txBody>
      </p:sp>
      <p:sp>
        <p:nvSpPr>
          <p:cNvPr id="43" name="文本框 42">
            <a:extLst>
              <a:ext uri="{FF2B5EF4-FFF2-40B4-BE49-F238E27FC236}">
                <a16:creationId xmlns:a16="http://schemas.microsoft.com/office/drawing/2014/main" id="{CA179407-0AD2-47DE-BED6-67A8BAD2C2CD}"/>
              </a:ext>
            </a:extLst>
          </p:cNvPr>
          <p:cNvSpPr txBox="1"/>
          <p:nvPr/>
        </p:nvSpPr>
        <p:spPr>
          <a:xfrm>
            <a:off x="9743005" y="3769013"/>
            <a:ext cx="1146468" cy="369332"/>
          </a:xfrm>
          <a:prstGeom prst="rect">
            <a:avLst/>
          </a:prstGeom>
          <a:solidFill>
            <a:srgbClr val="00B0F0"/>
          </a:solidFill>
        </p:spPr>
        <p:txBody>
          <a:bodyPr wrap="none" rtlCol="0">
            <a:spAutoFit/>
          </a:bodyPr>
          <a:lstStyle/>
          <a:p>
            <a:r>
              <a:rPr lang="en-US" altLang="zh-CN" dirty="0"/>
              <a:t>baseball</a:t>
            </a:r>
            <a:endParaRPr lang="zh-CN" altLang="en-US" dirty="0"/>
          </a:p>
        </p:txBody>
      </p:sp>
      <p:sp>
        <p:nvSpPr>
          <p:cNvPr id="44" name="文本框 43">
            <a:extLst>
              <a:ext uri="{FF2B5EF4-FFF2-40B4-BE49-F238E27FC236}">
                <a16:creationId xmlns:a16="http://schemas.microsoft.com/office/drawing/2014/main" id="{9F5C6AFB-E376-40F2-BADF-FD05565AC6DC}"/>
              </a:ext>
            </a:extLst>
          </p:cNvPr>
          <p:cNvSpPr txBox="1"/>
          <p:nvPr/>
        </p:nvSpPr>
        <p:spPr>
          <a:xfrm>
            <a:off x="11051695" y="3769013"/>
            <a:ext cx="577402" cy="369332"/>
          </a:xfrm>
          <a:prstGeom prst="rect">
            <a:avLst/>
          </a:prstGeom>
          <a:solidFill>
            <a:srgbClr val="00B0F0"/>
          </a:solidFill>
        </p:spPr>
        <p:txBody>
          <a:bodyPr wrap="none" rtlCol="0">
            <a:spAutoFit/>
          </a:bodyPr>
          <a:lstStyle/>
          <a:p>
            <a:r>
              <a:rPr lang="en-US" altLang="zh-CN" dirty="0"/>
              <a:t>bat</a:t>
            </a:r>
            <a:endParaRPr lang="zh-CN" altLang="en-US" dirty="0"/>
          </a:p>
        </p:txBody>
      </p:sp>
    </p:spTree>
    <p:extLst>
      <p:ext uri="{BB962C8B-B14F-4D97-AF65-F5344CB8AC3E}">
        <p14:creationId xmlns:p14="http://schemas.microsoft.com/office/powerpoint/2010/main" val="374472749"/>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258</TotalTime>
  <Words>355</Words>
  <Application>Microsoft Office PowerPoint</Application>
  <PresentationFormat>宽屏</PresentationFormat>
  <Paragraphs>76</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幼圆</vt:lpstr>
      <vt:lpstr>Arial</vt:lpstr>
      <vt:lpstr>Century Gothic</vt:lpstr>
      <vt:lpstr>Wingdings 3</vt:lpstr>
      <vt:lpstr>丝状</vt:lpstr>
      <vt:lpstr>      Deep Reinforcement Learning-based Image Captioning with Embedding Reward</vt:lpstr>
      <vt:lpstr>introduction </vt:lpstr>
      <vt:lpstr>Traditional framework</vt:lpstr>
      <vt:lpstr>PowerPoint 演示文稿</vt:lpstr>
      <vt:lpstr>Decision-making in image captioning</vt:lpstr>
      <vt:lpstr>Agent model in decision-making</vt:lpstr>
      <vt:lpstr>Agent training in decision-making</vt:lpstr>
      <vt:lpstr>Lookahead inference in decision-making</vt:lpstr>
      <vt:lpstr>Overview of decision-making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Reinforcement Learning-based Image Captioning with Embedding Reward</dc:title>
  <dc:creator>王登峰</dc:creator>
  <cp:lastModifiedBy>王登峰</cp:lastModifiedBy>
  <cp:revision>24</cp:revision>
  <dcterms:created xsi:type="dcterms:W3CDTF">2017-11-28T08:26:39Z</dcterms:created>
  <dcterms:modified xsi:type="dcterms:W3CDTF">2018-01-06T11:44:08Z</dcterms:modified>
</cp:coreProperties>
</file>