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sldIdLst>
    <p:sldId id="321" r:id="rId2"/>
    <p:sldId id="340" r:id="rId3"/>
    <p:sldId id="342" r:id="rId4"/>
    <p:sldId id="328" r:id="rId5"/>
    <p:sldId id="331" r:id="rId6"/>
    <p:sldId id="330" r:id="rId7"/>
    <p:sldId id="338" r:id="rId8"/>
    <p:sldId id="332" r:id="rId9"/>
    <p:sldId id="333" r:id="rId10"/>
    <p:sldId id="334" r:id="rId11"/>
    <p:sldId id="341" r:id="rId12"/>
    <p:sldId id="335" r:id="rId13"/>
    <p:sldId id="336" r:id="rId14"/>
    <p:sldId id="339" r:id="rId15"/>
    <p:sldId id="337" r:id="rId16"/>
    <p:sldId id="32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1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1D"/>
    <a:srgbClr val="0079BF"/>
    <a:srgbClr val="0076B8"/>
    <a:srgbClr val="F3F3F3"/>
    <a:srgbClr val="378745"/>
    <a:srgbClr val="1E6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3" autoAdjust="0"/>
    <p:restoredTop sz="93951" autoAdjust="0"/>
  </p:normalViewPr>
  <p:slideViewPr>
    <p:cSldViewPr snapToGrid="0" showGuides="1">
      <p:cViewPr varScale="1">
        <p:scale>
          <a:sx n="81" d="100"/>
          <a:sy n="81" d="100"/>
        </p:scale>
        <p:origin x="859" y="53"/>
      </p:cViewPr>
      <p:guideLst>
        <p:guide orient="horz" pos="2115"/>
        <p:guide pos="189"/>
      </p:guideLst>
    </p:cSldViewPr>
  </p:slideViewPr>
  <p:outlineViewPr>
    <p:cViewPr>
      <p:scale>
        <a:sx n="33" d="100"/>
        <a:sy n="33" d="100"/>
      </p:scale>
      <p:origin x="0" y="-382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704C32A-1463-4C7F-895C-2D10616D6042}" type="datetimeFigureOut">
              <a:rPr lang="zh-CN" altLang="en-US" smtClean="0"/>
              <a:pPr/>
              <a:t>2018/1/8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FD24666-325C-44BD-8B51-5ECFF9C64E9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53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5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1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1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352035"/>
            <a:ext cx="7547429" cy="900112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7278" y="555003"/>
            <a:ext cx="6642780" cy="546661"/>
          </a:xfrm>
        </p:spPr>
        <p:txBody>
          <a:bodyPr anchor="ctr" anchorCtr="0"/>
          <a:lstStyle>
            <a:lvl1pPr marL="0" indent="0">
              <a:buFontTx/>
              <a:buNone/>
              <a:defRPr b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pPr lvl="0"/>
            <a:r>
              <a:rPr lang="zh-CN" altLang="en-US" dirty="0"/>
              <a:t>在此处输入你需要的标题名称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10172873" y="352035"/>
            <a:ext cx="2019128" cy="900112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547429" y="372912"/>
            <a:ext cx="2784548" cy="879235"/>
            <a:chOff x="1416158" y="1776709"/>
            <a:chExt cx="2425399" cy="76583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3496" y="1840839"/>
              <a:ext cx="1768061" cy="63757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16158" y="1776709"/>
              <a:ext cx="765832" cy="765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40872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orient="horz" pos="70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31509" y="364843"/>
            <a:ext cx="6642780" cy="546661"/>
          </a:xfrm>
        </p:spPr>
        <p:txBody>
          <a:bodyPr anchor="ctr" anchorCtr="0"/>
          <a:lstStyle>
            <a:lvl1pPr marL="0" indent="0">
              <a:buFontTx/>
              <a:buNone/>
              <a:defRPr b="1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在此处输入你需要的标题名称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125538"/>
            <a:ext cx="12192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离页连接符 8"/>
          <p:cNvSpPr/>
          <p:nvPr userDrawn="1"/>
        </p:nvSpPr>
        <p:spPr>
          <a:xfrm>
            <a:off x="838200" y="0"/>
            <a:ext cx="1647998" cy="1543050"/>
          </a:xfrm>
          <a:prstGeom prst="flowChartOffpageConnector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511" y="75030"/>
            <a:ext cx="1126289" cy="11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072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orient="horz" pos="70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6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8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7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6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5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2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1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0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11AFAC5-B90C-4B96-85E4-A88208FBFD8F}" type="datetimeFigureOut">
              <a:rPr lang="zh-CN" altLang="en-US" smtClean="0"/>
              <a:pPr/>
              <a:t>2018/1/8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5490318-F645-4B32-BA4B-88F2007EA21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17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6"/>
          <a:stretch/>
        </p:blipFill>
        <p:spPr>
          <a:xfrm>
            <a:off x="0" y="583547"/>
            <a:ext cx="12192000" cy="46191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1458607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723566"/>
            <a:ext cx="12192000" cy="2134433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55451" y="307097"/>
            <a:ext cx="3250630" cy="1026403"/>
            <a:chOff x="1416158" y="1776709"/>
            <a:chExt cx="2425399" cy="76583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3496" y="1840839"/>
              <a:ext cx="1768061" cy="63757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16158" y="1776709"/>
              <a:ext cx="765832" cy="765832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0" y="4837866"/>
            <a:ext cx="12487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Fine-tuning Convolutional Neural Networks for Biomedical Image Analysis: </a:t>
            </a:r>
          </a:p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Actively and Incrementally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15100" y="5906273"/>
            <a:ext cx="4534628" cy="599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汇报人：祁磊 </a:t>
            </a:r>
            <a:r>
              <a:rPr lang="en-US" altLang="zh-CN" sz="20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171607020017</a:t>
            </a:r>
            <a:r>
              <a:rPr lang="zh-CN" altLang="en-US" sz="20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solidFill>
                <a:srgbClr val="0079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计算机技术</a:t>
            </a:r>
          </a:p>
        </p:txBody>
      </p:sp>
    </p:spTree>
    <p:extLst>
      <p:ext uri="{BB962C8B-B14F-4D97-AF65-F5344CB8AC3E}">
        <p14:creationId xmlns:p14="http://schemas.microsoft.com/office/powerpoint/2010/main" val="273341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7D6F705-97C4-4D5C-A806-AB35F78C8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关  键  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BD7443-DB8C-432B-AB69-AE90DFF7EDCE}"/>
              </a:ext>
            </a:extLst>
          </p:cNvPr>
          <p:cNvSpPr txBox="1"/>
          <p:nvPr/>
        </p:nvSpPr>
        <p:spPr>
          <a:xfrm>
            <a:off x="1395164" y="1970186"/>
            <a:ext cx="70701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处理干扰标注样本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产生原因：数据扩充之后，即使对于同一个</a:t>
            </a:r>
            <a:endParaRPr lang="en-US" altLang="zh-CN" sz="2800" dirty="0"/>
          </a:p>
          <a:p>
            <a:r>
              <a:rPr lang="zh-CN" altLang="en-US" sz="2800" dirty="0"/>
              <a:t>样本产生的块，也可能是干扰。</a:t>
            </a:r>
            <a:endParaRPr lang="en-US" altLang="zh-CN" sz="2800" dirty="0"/>
          </a:p>
          <a:p>
            <a:r>
              <a:rPr lang="zh-CN" altLang="en-US" sz="2800" dirty="0"/>
              <a:t>过程：进行多数选择，样本产生的块大部分是统一的，计算它们的均值，与均值进行比较。此外，我们计算在每个样本部分候选上熵和多样性的矩阵，这样大大减少计算时间。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DEB322-BC9B-4DDC-9F09-53F77F1B9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436101" y="2924491"/>
            <a:ext cx="5395428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1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70B40A-D658-4724-A9F5-957AF4674C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实  现  过  程</a:t>
            </a:r>
          </a:p>
        </p:txBody>
      </p:sp>
      <p:pic>
        <p:nvPicPr>
          <p:cNvPr id="1026" name="Picture 2" descr="http://static.extremevision.com.cn/donkey_13569078-7f40-448c-b316-31391d70620f.png">
            <a:extLst>
              <a:ext uri="{FF2B5EF4-FFF2-40B4-BE49-F238E27FC236}">
                <a16:creationId xmlns:a16="http://schemas.microsoft.com/office/drawing/2014/main" id="{DCBF7970-4C97-4763-81B9-A7BABE5C7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196" y="1513002"/>
            <a:ext cx="6706463" cy="50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9421EF-B280-4466-94CD-1992C99376DB}"/>
              </a:ext>
            </a:extLst>
          </p:cNvPr>
          <p:cNvSpPr txBox="1"/>
          <p:nvPr/>
        </p:nvSpPr>
        <p:spPr>
          <a:xfrm>
            <a:off x="1105113" y="1809946"/>
            <a:ext cx="1207382" cy="4493051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sz="2800" dirty="0"/>
              <a:t>Learning</a:t>
            </a:r>
          </a:p>
          <a:p>
            <a:r>
              <a:rPr lang="en-US" altLang="zh-CN" sz="2800" dirty="0"/>
              <a:t>Active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805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CC5018-A36C-4411-97EE-F66748DC3D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7</a:t>
            </a:r>
            <a:r>
              <a:rPr lang="zh-CN" altLang="en-US" dirty="0"/>
              <a:t>个模型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77BFD-1D46-403E-898B-A789CF1F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01" y="1375700"/>
            <a:ext cx="9076207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3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876807A-A67E-435E-87B0-34A026EBC7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实  验  结  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559F55-C1D5-4D42-9AA9-595A019FD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529" y="1859563"/>
            <a:ext cx="5593565" cy="34216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9FDB42-D66D-4BA7-B383-2DEDB28D8CE7}"/>
              </a:ext>
            </a:extLst>
          </p:cNvPr>
          <p:cNvSpPr txBox="1"/>
          <p:nvPr/>
        </p:nvSpPr>
        <p:spPr>
          <a:xfrm>
            <a:off x="1149907" y="1951332"/>
            <a:ext cx="33089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应用：</a:t>
            </a:r>
            <a:endParaRPr lang="en-US" altLang="zh-CN" sz="2800" dirty="0"/>
          </a:p>
          <a:p>
            <a:r>
              <a:rPr lang="zh-CN" altLang="en-US" sz="2800" dirty="0"/>
              <a:t>前两个标注样本不如</a:t>
            </a:r>
            <a:r>
              <a:rPr lang="en-US" altLang="zh-CN" sz="2800" dirty="0"/>
              <a:t>IFT</a:t>
            </a:r>
            <a:r>
              <a:rPr lang="zh-CN" altLang="en-US" sz="2800" dirty="0"/>
              <a:t>，但只用</a:t>
            </a:r>
            <a:r>
              <a:rPr lang="en-US" altLang="zh-CN" sz="2800" dirty="0"/>
              <a:t>4</a:t>
            </a:r>
            <a:r>
              <a:rPr lang="zh-CN" altLang="en-US" sz="2800" dirty="0"/>
              <a:t>个标注样本就使三项性能超过</a:t>
            </a:r>
            <a:r>
              <a:rPr lang="en-US" altLang="zh-CN" sz="2800" dirty="0"/>
              <a:t>IFT</a:t>
            </a:r>
            <a:r>
              <a:rPr lang="zh-CN" altLang="en-US" sz="2800" dirty="0"/>
              <a:t>，节省</a:t>
            </a:r>
            <a:r>
              <a:rPr lang="en-US" altLang="zh-CN" sz="2800" dirty="0"/>
              <a:t>75%</a:t>
            </a:r>
            <a:r>
              <a:rPr lang="zh-CN" altLang="en-US" sz="2800" dirty="0"/>
              <a:t>的性能。与从头学习相比，节省</a:t>
            </a:r>
            <a:r>
              <a:rPr lang="en-US" altLang="zh-CN" sz="2800" dirty="0"/>
              <a:t>80%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720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7259487-E437-4B37-B878-476E2AD88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实  验  结  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6CEFBD-68D1-4805-A6A2-06B6DCBE1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879" y="1951332"/>
            <a:ext cx="7069632" cy="38647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FD08100-7349-42E4-967B-D0F97ACDE318}"/>
              </a:ext>
            </a:extLst>
          </p:cNvPr>
          <p:cNvSpPr txBox="1"/>
          <p:nvPr/>
        </p:nvSpPr>
        <p:spPr>
          <a:xfrm>
            <a:off x="1149907" y="1951332"/>
            <a:ext cx="30733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相同样本上，</a:t>
            </a:r>
            <a:r>
              <a:rPr lang="en-US" altLang="zh-CN" sz="2800" dirty="0"/>
              <a:t>AIFT</a:t>
            </a:r>
            <a:r>
              <a:rPr lang="zh-CN" altLang="en-US" sz="2800" dirty="0"/>
              <a:t>的</a:t>
            </a:r>
            <a:r>
              <a:rPr lang="en-US" altLang="zh-CN" sz="2800" dirty="0"/>
              <a:t>6</a:t>
            </a:r>
            <a:r>
              <a:rPr lang="zh-CN" altLang="en-US" sz="2800" dirty="0"/>
              <a:t>个参数和</a:t>
            </a:r>
            <a:r>
              <a:rPr lang="en-US" altLang="zh-CN" sz="2800" dirty="0"/>
              <a:t>IFT</a:t>
            </a:r>
            <a:r>
              <a:rPr lang="zh-CN" altLang="en-US" sz="2800" dirty="0"/>
              <a:t>以及从头学习的有用部分和无用部分比。</a:t>
            </a:r>
          </a:p>
        </p:txBody>
      </p:sp>
    </p:spTree>
    <p:extLst>
      <p:ext uri="{BB962C8B-B14F-4D97-AF65-F5344CB8AC3E}">
        <p14:creationId xmlns:p14="http://schemas.microsoft.com/office/powerpoint/2010/main" val="425283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6C21C0-ABEF-47EA-90F5-AD7727724D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总 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A9514B-51A8-4B59-95DC-11A4BECC83C0}"/>
              </a:ext>
            </a:extLst>
          </p:cNvPr>
          <p:cNvSpPr txBox="1"/>
          <p:nvPr/>
        </p:nvSpPr>
        <p:spPr>
          <a:xfrm>
            <a:off x="1451728" y="1951332"/>
            <a:ext cx="84652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结论：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以熵和多样性为标准，总结了七个模式。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为了降低标注数据集的成本。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以生物医学图像为例子，可以推广到许多领域。</a:t>
            </a:r>
          </a:p>
        </p:txBody>
      </p:sp>
    </p:spTree>
    <p:extLst>
      <p:ext uri="{BB962C8B-B14F-4D97-AF65-F5344CB8AC3E}">
        <p14:creationId xmlns:p14="http://schemas.microsoft.com/office/powerpoint/2010/main" val="1174500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766ACE-45A5-48BB-B7C5-42B967CCB4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18387" y="3864990"/>
            <a:ext cx="6642780" cy="675834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all. Thank you.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2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论文介绍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27D2F9-66B2-4702-B3BE-21636D1C5BA5}"/>
              </a:ext>
            </a:extLst>
          </p:cNvPr>
          <p:cNvSpPr txBox="1"/>
          <p:nvPr/>
        </p:nvSpPr>
        <p:spPr>
          <a:xfrm>
            <a:off x="1288257" y="1743075"/>
            <a:ext cx="9615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论文题目：</a:t>
            </a:r>
            <a:r>
              <a:rPr lang="en-US" altLang="zh-CN" dirty="0"/>
              <a:t> </a:t>
            </a:r>
            <a:r>
              <a:rPr lang="en-US" altLang="zh-CN" sz="24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Fine-tuning Convolutional Neural Networks for Biomedical Image </a:t>
            </a:r>
            <a:r>
              <a:rPr lang="en-US" altLang="zh-CN" sz="2400" b="1" dirty="0" err="1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Analysis:Actively</a:t>
            </a:r>
            <a:r>
              <a:rPr lang="en-US" altLang="zh-CN" sz="24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Incrementally </a:t>
            </a:r>
            <a:r>
              <a:rPr lang="zh-CN" altLang="en-US" sz="24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CVPR2017</a:t>
            </a:r>
            <a:r>
              <a:rPr lang="zh-CN" altLang="en-US" sz="24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2400" dirty="0"/>
            </a:br>
            <a:endParaRPr lang="zh-CN" altLang="en-US" sz="2400" b="1" dirty="0">
              <a:solidFill>
                <a:srgbClr val="007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6D8219-8517-4680-94E9-4C2388200A11}"/>
              </a:ext>
            </a:extLst>
          </p:cNvPr>
          <p:cNvSpPr txBox="1"/>
          <p:nvPr/>
        </p:nvSpPr>
        <p:spPr>
          <a:xfrm>
            <a:off x="1288256" y="3081380"/>
            <a:ext cx="9615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2400" b="1" dirty="0" err="1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Zongwei</a:t>
            </a:r>
            <a:r>
              <a:rPr lang="en-US" altLang="zh-CN" sz="24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Zhou, Jae Shin, Lei Zhang, </a:t>
            </a:r>
            <a:r>
              <a:rPr lang="en-US" altLang="zh-CN" sz="2400" b="1" dirty="0" err="1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Suryakanth</a:t>
            </a:r>
            <a:r>
              <a:rPr lang="en-US" altLang="zh-CN" sz="24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Gurudu</a:t>
            </a:r>
            <a:r>
              <a:rPr lang="en-US" altLang="zh-CN" sz="24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Michael </a:t>
            </a:r>
            <a:r>
              <a:rPr lang="en-US" altLang="zh-CN" sz="2400" b="1" dirty="0" err="1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Gotway</a:t>
            </a:r>
            <a:r>
              <a:rPr lang="en-US" altLang="zh-CN" sz="24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altLang="zh-CN" sz="2400" b="1" dirty="0" err="1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Jianming</a:t>
            </a:r>
            <a:r>
              <a:rPr lang="en-US" altLang="zh-CN" sz="24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Liang</a:t>
            </a:r>
            <a:br>
              <a:rPr lang="en-US" altLang="zh-CN" sz="2400" dirty="0"/>
            </a:br>
            <a:endParaRPr lang="zh-CN" altLang="en-US" sz="2400" b="1" dirty="0">
              <a:solidFill>
                <a:srgbClr val="007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678991-7BFF-4F74-9535-1591C9CAF0F8}"/>
              </a:ext>
            </a:extLst>
          </p:cNvPr>
          <p:cNvSpPr txBox="1"/>
          <p:nvPr/>
        </p:nvSpPr>
        <p:spPr>
          <a:xfrm>
            <a:off x="1288256" y="4281709"/>
            <a:ext cx="9215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来自：</a:t>
            </a:r>
            <a:r>
              <a:rPr lang="en-US" altLang="zh-CN" sz="24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Arizona State University and Mayo Clinic 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zh-CN" altLang="en-US" sz="2400" b="1" dirty="0">
              <a:solidFill>
                <a:srgbClr val="007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8276E6-D837-4FCE-9C8A-F6B52295597D}"/>
              </a:ext>
            </a:extLst>
          </p:cNvPr>
          <p:cNvSpPr txBox="1"/>
          <p:nvPr/>
        </p:nvSpPr>
        <p:spPr>
          <a:xfrm>
            <a:off x="1288256" y="5133246"/>
            <a:ext cx="91283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24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{zongweiz,sejong,lei.zhang.10,jianming.liang}@asu.edu</a:t>
            </a:r>
          </a:p>
          <a:p>
            <a:r>
              <a:rPr lang="en-US" altLang="zh-CN" sz="24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2400" b="1" dirty="0" err="1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gurudu.suryakanth,gotway.michael</a:t>
            </a:r>
            <a:r>
              <a:rPr lang="en-US" altLang="zh-CN" sz="24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}@mayo.edu 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b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512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7"/>
    </mc:Choice>
    <mc:Fallback xmlns="">
      <p:transition spd="slow" advTm="594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" y="0"/>
            <a:ext cx="2743199" cy="6858000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15269" y="3756965"/>
            <a:ext cx="2394674" cy="2330175"/>
            <a:chOff x="124736" y="3756965"/>
            <a:chExt cx="2394674" cy="2330175"/>
          </a:xfrm>
        </p:grpSpPr>
        <p:sp>
          <p:nvSpPr>
            <p:cNvPr id="9" name="矩形 8"/>
            <p:cNvSpPr/>
            <p:nvPr/>
          </p:nvSpPr>
          <p:spPr>
            <a:xfrm>
              <a:off x="124736" y="4780799"/>
              <a:ext cx="2394674" cy="1306341"/>
            </a:xfrm>
            <a:prstGeom prst="rect">
              <a:avLst/>
            </a:prstGeom>
            <a:solidFill>
              <a:srgbClr val="007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CONTESTS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77287" y="3756965"/>
              <a:ext cx="2207560" cy="697048"/>
              <a:chOff x="1416158" y="1776709"/>
              <a:chExt cx="2425399" cy="765832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73496" y="1840839"/>
                <a:ext cx="1768061" cy="637573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16158" y="1776709"/>
                <a:ext cx="765832" cy="765832"/>
              </a:xfrm>
              <a:prstGeom prst="rect">
                <a:avLst/>
              </a:prstGeom>
            </p:spPr>
          </p:pic>
        </p:grpSp>
      </p:grpSp>
      <p:sp>
        <p:nvSpPr>
          <p:cNvPr id="33" name="文本框 32"/>
          <p:cNvSpPr txBox="1"/>
          <p:nvPr/>
        </p:nvSpPr>
        <p:spPr>
          <a:xfrm>
            <a:off x="3976329" y="3617315"/>
            <a:ext cx="423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、背景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3241608" y="878462"/>
            <a:ext cx="7921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Fine-tuning Convolutional Neural Networks for Biomedical Image </a:t>
            </a:r>
            <a:r>
              <a:rPr lang="en-US" altLang="zh-CN" sz="2800" b="1" dirty="0" err="1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Analysis:Actively</a:t>
            </a:r>
            <a:r>
              <a:rPr lang="en-US" altLang="zh-CN" sz="28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Incrementally</a:t>
            </a:r>
            <a:endParaRPr lang="en-US" altLang="zh-CN" sz="2800" dirty="0">
              <a:solidFill>
                <a:srgbClr val="0079BF"/>
              </a:solidFill>
              <a:latin typeface="Times New Roman" panose="02020603050405020304" pitchFamily="18" charset="0"/>
              <a:ea typeface="方正粗宋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81A378C-8D29-40AE-B222-9D83BEF23847}"/>
              </a:ext>
            </a:extLst>
          </p:cNvPr>
          <p:cNvSpPr txBox="1"/>
          <p:nvPr/>
        </p:nvSpPr>
        <p:spPr>
          <a:xfrm>
            <a:off x="3976326" y="4375821"/>
            <a:ext cx="423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、相关工作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7F36C3-50E2-43FB-9896-000332B24A6F}"/>
              </a:ext>
            </a:extLst>
          </p:cNvPr>
          <p:cNvSpPr txBox="1"/>
          <p:nvPr/>
        </p:nvSpPr>
        <p:spPr>
          <a:xfrm>
            <a:off x="7202204" y="3617315"/>
            <a:ext cx="423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、关键点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82C4A64-1AB5-483B-AE92-D30A054D1C09}"/>
              </a:ext>
            </a:extLst>
          </p:cNvPr>
          <p:cNvSpPr txBox="1"/>
          <p:nvPr/>
        </p:nvSpPr>
        <p:spPr>
          <a:xfrm>
            <a:off x="7202203" y="4375821"/>
            <a:ext cx="423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、实现过程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D0C3C94-3939-443C-B987-80B76052C3E6}"/>
              </a:ext>
            </a:extLst>
          </p:cNvPr>
          <p:cNvSpPr txBox="1"/>
          <p:nvPr/>
        </p:nvSpPr>
        <p:spPr>
          <a:xfrm>
            <a:off x="7202202" y="5134327"/>
            <a:ext cx="423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、实验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7A0DDE6-DC75-43C6-AB8E-6816D95455F2}"/>
              </a:ext>
            </a:extLst>
          </p:cNvPr>
          <p:cNvSpPr txBox="1"/>
          <p:nvPr/>
        </p:nvSpPr>
        <p:spPr>
          <a:xfrm>
            <a:off x="3976325" y="5141581"/>
            <a:ext cx="423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、算法流程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AE7073-CAD9-466E-B833-3CA8454A588E}"/>
              </a:ext>
            </a:extLst>
          </p:cNvPr>
          <p:cNvSpPr txBox="1"/>
          <p:nvPr/>
        </p:nvSpPr>
        <p:spPr>
          <a:xfrm>
            <a:off x="4062953" y="2270407"/>
            <a:ext cx="8500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9BF"/>
                </a:solidFill>
                <a:latin typeface="Times New Roman" panose="02020603050405020304" pitchFamily="18" charset="0"/>
                <a:ea typeface="方正粗宋简体" panose="03000509000000000000" pitchFamily="65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rgbClr val="0079BF"/>
                </a:solidFill>
                <a:latin typeface="Times New Roman" panose="02020603050405020304" pitchFamily="18" charset="0"/>
                <a:ea typeface="方正粗宋简体" panose="03000509000000000000" pitchFamily="65" charset="-122"/>
                <a:cs typeface="Times New Roman" panose="02020603050405020304" pitchFamily="18" charset="0"/>
              </a:rPr>
              <a:t>生物医学图像分析的微调卷积神经网络：主动和增量</a:t>
            </a:r>
          </a:p>
        </p:txBody>
      </p:sp>
    </p:spTree>
    <p:extLst>
      <p:ext uri="{BB962C8B-B14F-4D97-AF65-F5344CB8AC3E}">
        <p14:creationId xmlns:p14="http://schemas.microsoft.com/office/powerpoint/2010/main" val="204553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4"/>
    </mc:Choice>
    <mc:Fallback xmlns="">
      <p:transition spd="slow" advTm="68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研究背景和意义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154285-2EF3-44FE-9ACF-35B21E8D21CC}"/>
              </a:ext>
            </a:extLst>
          </p:cNvPr>
          <p:cNvSpPr txBox="1"/>
          <p:nvPr/>
        </p:nvSpPr>
        <p:spPr>
          <a:xfrm>
            <a:off x="1866503" y="1807146"/>
            <a:ext cx="87763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CNNs</a:t>
            </a:r>
            <a:r>
              <a:rPr lang="zh-CN" altLang="en-US" sz="2800" dirty="0"/>
              <a:t>在计算机视觉变革的成功离不开大量标注的数据集，如</a:t>
            </a:r>
            <a:r>
              <a:rPr lang="en-US" altLang="zh-CN" sz="2800" dirty="0"/>
              <a:t>ImageNet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CNNs</a:t>
            </a:r>
            <a:r>
              <a:rPr lang="zh-CN" altLang="en-US" sz="2800" dirty="0"/>
              <a:t>在生物医学图像上目前缺少大量标注好的数据。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标注生物医学图像耗时，要大量成本，需要专业知识，难以实现。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我们要降低标注成本。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5BB3A8-A225-4617-8755-65D3D8FAEF24}"/>
              </a:ext>
            </a:extLst>
          </p:cNvPr>
          <p:cNvSpPr txBox="1"/>
          <p:nvPr/>
        </p:nvSpPr>
        <p:spPr>
          <a:xfrm>
            <a:off x="1866502" y="4928674"/>
            <a:ext cx="877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AIFT (active, incremental fine-tuning )</a:t>
            </a:r>
            <a:r>
              <a:rPr lang="zh-CN" altLang="en-US" sz="2800" dirty="0"/>
              <a:t>主动增量微调</a:t>
            </a:r>
          </a:p>
        </p:txBody>
      </p:sp>
    </p:spTree>
    <p:extLst>
      <p:ext uri="{BB962C8B-B14F-4D97-AF65-F5344CB8AC3E}">
        <p14:creationId xmlns:p14="http://schemas.microsoft.com/office/powerpoint/2010/main" val="301614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BE1EBE-6038-4A44-9D03-CDEFFFADC1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863223-65C9-4F53-A2D4-8771636DC815}"/>
              </a:ext>
            </a:extLst>
          </p:cNvPr>
          <p:cNvSpPr txBox="1"/>
          <p:nvPr/>
        </p:nvSpPr>
        <p:spPr>
          <a:xfrm>
            <a:off x="1913637" y="1951332"/>
            <a:ext cx="87763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AIFT </a:t>
            </a:r>
            <a:r>
              <a:rPr lang="zh-CN" altLang="en-US" sz="2800" dirty="0"/>
              <a:t>对相关工作的改进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都是对预先训练的神经网络一次性微调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没有</a:t>
            </a:r>
            <a:r>
              <a:rPr lang="zh-CN" altLang="en-US" sz="2800" b="1" dirty="0"/>
              <a:t>主动选择过程</a:t>
            </a:r>
            <a:r>
              <a:rPr lang="zh-CN" altLang="en-US" sz="2800" dirty="0"/>
              <a:t>或者</a:t>
            </a:r>
            <a:r>
              <a:rPr lang="zh-CN" altLang="en-US" sz="2800" b="1" dirty="0"/>
              <a:t>持续性微调</a:t>
            </a:r>
            <a:endParaRPr lang="en-US" altLang="zh-C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/>
              <a:t>前人是从头开始重复训练，</a:t>
            </a:r>
            <a:r>
              <a:rPr lang="en-US" altLang="zh-CN" sz="2800" dirty="0"/>
              <a:t>AIFT</a:t>
            </a:r>
            <a:r>
              <a:rPr lang="zh-CN" altLang="zh-CN" sz="2800" dirty="0"/>
              <a:t>是用增量不断微调</a:t>
            </a:r>
            <a:r>
              <a:rPr lang="en-US" altLang="zh-CN" sz="2800" dirty="0"/>
              <a:t>CNN</a:t>
            </a:r>
            <a:r>
              <a:rPr lang="zh-CN" altLang="zh-CN" sz="2800" dirty="0"/>
              <a:t>网络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131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1895AC-637D-48D4-824A-BC9A62BCB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1D123D-6772-4969-8E4C-5B6753F0C142}"/>
              </a:ext>
            </a:extLst>
          </p:cNvPr>
          <p:cNvSpPr txBox="1"/>
          <p:nvPr/>
        </p:nvSpPr>
        <p:spPr>
          <a:xfrm>
            <a:off x="1913637" y="1951332"/>
            <a:ext cx="87763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AIFT </a:t>
            </a:r>
            <a:r>
              <a:rPr lang="zh-CN" altLang="en-US" sz="2800" dirty="0"/>
              <a:t>的优势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从空的标注数据集开始，不需要初始样本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通过不断微调提高学习能力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利用块预期一致性，选择值得标注的候选样本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在选择过程中自动处理干扰标注样本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在每个候选样本的一部分块上计算</a:t>
            </a:r>
            <a:r>
              <a:rPr lang="zh-CN" altLang="en-US" sz="2800" b="1" dirty="0"/>
              <a:t>熵</a:t>
            </a:r>
            <a:r>
              <a:rPr lang="zh-CN" altLang="en-US" sz="2800" dirty="0"/>
              <a:t>和</a:t>
            </a:r>
            <a:r>
              <a:rPr lang="zh-CN" altLang="en-US" sz="2800" b="1" dirty="0"/>
              <a:t>多样性</a:t>
            </a:r>
            <a:r>
              <a:rPr lang="zh-CN" altLang="en-US" sz="2800" dirty="0"/>
              <a:t>，节省计算时间</a:t>
            </a:r>
          </a:p>
        </p:txBody>
      </p:sp>
    </p:spTree>
    <p:extLst>
      <p:ext uri="{BB962C8B-B14F-4D97-AF65-F5344CB8AC3E}">
        <p14:creationId xmlns:p14="http://schemas.microsoft.com/office/powerpoint/2010/main" val="304184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7413C45-2019-4870-B8C9-AE99DF2161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算  法  流  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9A855F-95DE-436B-9890-AF72AF98C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123" y="1493225"/>
            <a:ext cx="7224386" cy="49839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92EA443-483F-40EF-89D1-C14E5E589E1A}"/>
              </a:ext>
            </a:extLst>
          </p:cNvPr>
          <p:cNvSpPr txBox="1"/>
          <p:nvPr/>
        </p:nvSpPr>
        <p:spPr>
          <a:xfrm>
            <a:off x="1149907" y="1951332"/>
            <a:ext cx="678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算法流程</a:t>
            </a:r>
          </a:p>
        </p:txBody>
      </p:sp>
    </p:spTree>
    <p:extLst>
      <p:ext uri="{BB962C8B-B14F-4D97-AF65-F5344CB8AC3E}">
        <p14:creationId xmlns:p14="http://schemas.microsoft.com/office/powerpoint/2010/main" val="399780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BE1EBE-6038-4A44-9D03-CDEFFFADC1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关  键  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863223-65C9-4F53-A2D4-8771636DC815}"/>
              </a:ext>
            </a:extLst>
          </p:cNvPr>
          <p:cNvSpPr txBox="1"/>
          <p:nvPr/>
        </p:nvSpPr>
        <p:spPr>
          <a:xfrm>
            <a:off x="1913637" y="1951332"/>
            <a:ext cx="87763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持续性微调（</a:t>
            </a:r>
            <a:r>
              <a:rPr lang="en-US" altLang="zh-CN" sz="2800" dirty="0"/>
              <a:t>Continuous fine-tuning 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过程：标注的空数据集</a:t>
            </a:r>
            <a:r>
              <a:rPr lang="en-US" altLang="zh-CN" sz="2800" dirty="0"/>
              <a:t>L</a:t>
            </a:r>
            <a:r>
              <a:rPr lang="zh-CN" altLang="en-US" sz="2800" dirty="0"/>
              <a:t>，用预先训练好的</a:t>
            </a:r>
            <a:r>
              <a:rPr lang="en-US" altLang="zh-CN" sz="2800" dirty="0"/>
              <a:t>CNN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AlexNet</a:t>
            </a:r>
            <a:r>
              <a:rPr lang="zh-CN" altLang="en-US" sz="2800" dirty="0"/>
              <a:t>）选择样本来标记，将它们加入</a:t>
            </a:r>
            <a:r>
              <a:rPr lang="en-US" altLang="zh-CN" sz="2800" dirty="0"/>
              <a:t>L</a:t>
            </a:r>
            <a:r>
              <a:rPr lang="zh-CN" altLang="en-US" sz="2800" dirty="0"/>
              <a:t>，来逐渐微调</a:t>
            </a:r>
            <a:r>
              <a:rPr lang="en-US" altLang="zh-CN" sz="2800" dirty="0"/>
              <a:t>CNN</a:t>
            </a:r>
            <a:r>
              <a:rPr lang="zh-CN" altLang="en-US" sz="2800" dirty="0"/>
              <a:t>，直到表现满足要求。</a:t>
            </a:r>
            <a:endParaRPr lang="en-US" altLang="zh-CN" sz="2800" dirty="0"/>
          </a:p>
          <a:p>
            <a:r>
              <a:rPr lang="zh-CN" altLang="en-US" sz="2800" dirty="0"/>
              <a:t>优势：表现比从头训练好，通过不断增大数据集的收敛速度比反复微调原始的</a:t>
            </a:r>
            <a:r>
              <a:rPr lang="en-US" altLang="zh-CN" sz="2800" dirty="0"/>
              <a:t>CNN</a:t>
            </a:r>
            <a:r>
              <a:rPr lang="zh-CN" altLang="en-US" sz="2800" dirty="0"/>
              <a:t>更快。</a:t>
            </a:r>
          </a:p>
        </p:txBody>
      </p:sp>
    </p:spTree>
    <p:extLst>
      <p:ext uri="{BB962C8B-B14F-4D97-AF65-F5344CB8AC3E}">
        <p14:creationId xmlns:p14="http://schemas.microsoft.com/office/powerpoint/2010/main" val="194518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1C183DC-88E4-4CA8-94F4-FBD2863D6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关  键  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50C2F9-716C-4C3B-BF4B-F504225BF76D}"/>
              </a:ext>
            </a:extLst>
          </p:cNvPr>
          <p:cNvSpPr txBox="1"/>
          <p:nvPr/>
        </p:nvSpPr>
        <p:spPr>
          <a:xfrm>
            <a:off x="1913637" y="1951332"/>
            <a:ext cx="87763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主动选择过程（</a:t>
            </a:r>
            <a:r>
              <a:rPr lang="en-US" altLang="zh-CN" sz="2800" dirty="0"/>
              <a:t>Active candidate selection </a:t>
            </a:r>
            <a:r>
              <a:rPr lang="zh-CN" altLang="en-US" sz="2800" dirty="0"/>
              <a:t>）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zh-CN" altLang="en-US" sz="2800" dirty="0"/>
              <a:t>过程：选择值得标注的样本，熵和多样性为样本提升现有</a:t>
            </a:r>
            <a:r>
              <a:rPr lang="en-US" altLang="zh-CN" sz="2800" dirty="0"/>
              <a:t>CNN</a:t>
            </a:r>
            <a:r>
              <a:rPr lang="zh-CN" altLang="en-US" sz="2800" dirty="0"/>
              <a:t>表现的“能力”提供了一个有用的指标。</a:t>
            </a:r>
            <a:endParaRPr lang="en-US" altLang="zh-CN" sz="2800" dirty="0"/>
          </a:p>
          <a:p>
            <a:r>
              <a:rPr lang="zh-CN" altLang="en-US" sz="2800" dirty="0"/>
              <a:t>熵越大代表信息量越大，多样性大代表块之间不一致性</a:t>
            </a:r>
            <a:endParaRPr lang="en-US" altLang="zh-CN" sz="2800" dirty="0"/>
          </a:p>
          <a:p>
            <a:r>
              <a:rPr lang="zh-CN" altLang="en-US" sz="2800" dirty="0"/>
              <a:t>我们选择熵值大，多样性值大的。</a:t>
            </a:r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EAC188-547C-48E2-BDA3-3131B4E8D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37" y="4625497"/>
            <a:ext cx="2423370" cy="8687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D6334B-9345-4D7A-8B43-8887D2CFA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579" y="4625497"/>
            <a:ext cx="3566469" cy="9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922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1|0.9|0.9|1.1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</TotalTime>
  <Words>582</Words>
  <Application>Microsoft Office PowerPoint</Application>
  <PresentationFormat>宽屏</PresentationFormat>
  <Paragraphs>69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方正粗宋简体</vt:lpstr>
      <vt:lpstr>宋体</vt:lpstr>
      <vt:lpstr>微软雅黑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顾建</dc:creator>
  <cp:lastModifiedBy>祁磊</cp:lastModifiedBy>
  <cp:revision>139</cp:revision>
  <dcterms:created xsi:type="dcterms:W3CDTF">2015-11-22T14:34:47Z</dcterms:created>
  <dcterms:modified xsi:type="dcterms:W3CDTF">2018-01-08T04:15:51Z</dcterms:modified>
</cp:coreProperties>
</file>